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86" r:id="rId2"/>
    <p:sldId id="287" r:id="rId3"/>
    <p:sldId id="288" r:id="rId4"/>
    <p:sldId id="289" r:id="rId5"/>
    <p:sldId id="290" r:id="rId6"/>
    <p:sldId id="291" r:id="rId7"/>
    <p:sldId id="292" r:id="rId8"/>
    <p:sldId id="293" r:id="rId9"/>
    <p:sldId id="294" r:id="rId10"/>
    <p:sldId id="256" r:id="rId11"/>
    <p:sldId id="257" r:id="rId12"/>
    <p:sldId id="258" r:id="rId13"/>
    <p:sldId id="259" r:id="rId14"/>
    <p:sldId id="260" r:id="rId15"/>
    <p:sldId id="261" r:id="rId16"/>
    <p:sldId id="262" r:id="rId17"/>
    <p:sldId id="263" r:id="rId18"/>
    <p:sldId id="264" r:id="rId19"/>
    <p:sldId id="265" r:id="rId20"/>
    <p:sldId id="278" r:id="rId21"/>
    <p:sldId id="266" r:id="rId22"/>
    <p:sldId id="267" r:id="rId23"/>
    <p:sldId id="268" r:id="rId24"/>
    <p:sldId id="269" r:id="rId25"/>
    <p:sldId id="270" r:id="rId26"/>
    <p:sldId id="271" r:id="rId27"/>
    <p:sldId id="272" r:id="rId28"/>
    <p:sldId id="273" r:id="rId29"/>
    <p:sldId id="274" r:id="rId30"/>
    <p:sldId id="275" r:id="rId31"/>
    <p:sldId id="276" r:id="rId32"/>
    <p:sldId id="277" r:id="rId33"/>
    <p:sldId id="279" r:id="rId34"/>
    <p:sldId id="280" r:id="rId35"/>
    <p:sldId id="281" r:id="rId36"/>
    <p:sldId id="285" r:id="rId37"/>
  </p:sldIdLst>
  <p:sldSz cx="9144000" cy="6858000" type="screen4x3"/>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6620968" cy="3329581"/>
          </a:xfrm>
        </p:spPr>
        <p:txBody>
          <a:bodyPr anchor="b"/>
          <a:lstStyle>
            <a:lvl1pPr>
              <a:defRPr sz="72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866442" y="4777380"/>
            <a:ext cx="662096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DAF19273-F3E4-4014-9379-39634C2319CB}" type="datetimeFigureOut">
              <a:rPr lang="es-MX" smtClean="0"/>
              <a:t>10/09/2020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829AD064-1515-4B82-ADE1-6F98C308E5EA}" type="slidenum">
              <a:rPr lang="es-MX" smtClean="0"/>
              <a:t>‹Nº›</a:t>
            </a:fld>
            <a:endParaRPr lang="es-MX"/>
          </a:p>
        </p:txBody>
      </p:sp>
    </p:spTree>
    <p:extLst>
      <p:ext uri="{BB962C8B-B14F-4D97-AF65-F5344CB8AC3E}">
        <p14:creationId xmlns:p14="http://schemas.microsoft.com/office/powerpoint/2010/main" val="40806995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866443" y="4800587"/>
            <a:ext cx="662096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866442" y="685800"/>
            <a:ext cx="662096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866443" y="5367325"/>
            <a:ext cx="662096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DAF19273-F3E4-4014-9379-39634C2319CB}" type="datetimeFigureOut">
              <a:rPr lang="es-MX" smtClean="0"/>
              <a:t>10/09/2020</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829AD064-1515-4B82-ADE1-6F98C308E5EA}" type="slidenum">
              <a:rPr lang="es-MX" smtClean="0"/>
              <a:t>‹Nº›</a:t>
            </a:fld>
            <a:endParaRPr lang="es-MX"/>
          </a:p>
        </p:txBody>
      </p:sp>
    </p:spTree>
    <p:extLst>
      <p:ext uri="{BB962C8B-B14F-4D97-AF65-F5344CB8AC3E}">
        <p14:creationId xmlns:p14="http://schemas.microsoft.com/office/powerpoint/2010/main" val="8661571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es-ES"/>
              <a:t>Haga clic para modificar el estilo de título del patrón</a:t>
            </a:r>
            <a:endParaRPr lang="en-US" dirty="0"/>
          </a:p>
        </p:txBody>
      </p:sp>
      <p:sp>
        <p:nvSpPr>
          <p:cNvPr id="8" name="Text Placeholder 3"/>
          <p:cNvSpPr>
            <a:spLocks noGrp="1"/>
          </p:cNvSpPr>
          <p:nvPr>
            <p:ph type="body" sz="half" idx="2"/>
          </p:nvPr>
        </p:nvSpPr>
        <p:spPr>
          <a:xfrm>
            <a:off x="866442" y="3657600"/>
            <a:ext cx="6620968"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DAF19273-F3E4-4014-9379-39634C2319CB}" type="datetimeFigureOut">
              <a:rPr lang="es-MX" smtClean="0"/>
              <a:t>10/09/2020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829AD064-1515-4B82-ADE1-6F98C308E5EA}" type="slidenum">
              <a:rPr lang="es-MX" smtClean="0"/>
              <a:t>‹Nº›</a:t>
            </a:fld>
            <a:endParaRPr lang="es-MX"/>
          </a:p>
        </p:txBody>
      </p:sp>
    </p:spTree>
    <p:extLst>
      <p:ext uri="{BB962C8B-B14F-4D97-AF65-F5344CB8AC3E}">
        <p14:creationId xmlns:p14="http://schemas.microsoft.com/office/powerpoint/2010/main" val="12460657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81409" y="1447800"/>
            <a:ext cx="6001049" cy="2323374"/>
          </a:xfrm>
        </p:spPr>
        <p:txBody>
          <a:bodyPr/>
          <a:lstStyle>
            <a:lvl1pPr>
              <a:defRPr sz="4800"/>
            </a:lvl1pPr>
          </a:lstStyle>
          <a:p>
            <a:r>
              <a:rPr lang="es-ES"/>
              <a:t>Haga clic para modificar el estilo de título del patrón</a:t>
            </a:r>
            <a:endParaRPr lang="en-US" dirty="0"/>
          </a:p>
        </p:txBody>
      </p:sp>
      <p:sp>
        <p:nvSpPr>
          <p:cNvPr id="11" name="Text Placeholder 3"/>
          <p:cNvSpPr>
            <a:spLocks noGrp="1"/>
          </p:cNvSpPr>
          <p:nvPr>
            <p:ph type="body" sz="half" idx="14"/>
          </p:nvPr>
        </p:nvSpPr>
        <p:spPr>
          <a:xfrm>
            <a:off x="1448177" y="3771174"/>
            <a:ext cx="546115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s-ES"/>
              <a:t>Haga clic para modificar el estilo de texto del patrón</a:t>
            </a:r>
          </a:p>
        </p:txBody>
      </p:sp>
      <p:sp>
        <p:nvSpPr>
          <p:cNvPr id="10" name="Text Placeholder 3"/>
          <p:cNvSpPr>
            <a:spLocks noGrp="1"/>
          </p:cNvSpPr>
          <p:nvPr>
            <p:ph type="body" sz="half" idx="2"/>
          </p:nvPr>
        </p:nvSpPr>
        <p:spPr>
          <a:xfrm>
            <a:off x="866442" y="4350657"/>
            <a:ext cx="6620968"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DAF19273-F3E4-4014-9379-39634C2319CB}" type="datetimeFigureOut">
              <a:rPr lang="es-MX" smtClean="0"/>
              <a:t>10/09/2020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829AD064-1515-4B82-ADE1-6F98C308E5EA}" type="slidenum">
              <a:rPr lang="es-MX" smtClean="0"/>
              <a:t>‹Nº›</a:t>
            </a:fld>
            <a:endParaRPr lang="es-MX"/>
          </a:p>
        </p:txBody>
      </p:sp>
      <p:sp>
        <p:nvSpPr>
          <p:cNvPr id="12" name="TextBox 11"/>
          <p:cNvSpPr txBox="1"/>
          <p:nvPr/>
        </p:nvSpPr>
        <p:spPr>
          <a:xfrm>
            <a:off x="673897" y="971253"/>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
        <p:nvSpPr>
          <p:cNvPr id="15" name="TextBox 14"/>
          <p:cNvSpPr txBox="1"/>
          <p:nvPr/>
        </p:nvSpPr>
        <p:spPr>
          <a:xfrm>
            <a:off x="6999690" y="2613787"/>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Tree>
    <p:extLst>
      <p:ext uri="{BB962C8B-B14F-4D97-AF65-F5344CB8AC3E}">
        <p14:creationId xmlns:p14="http://schemas.microsoft.com/office/powerpoint/2010/main" val="33519928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866441" y="3124201"/>
            <a:ext cx="6620969" cy="1653180"/>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DAF19273-F3E4-4014-9379-39634C2319CB}" type="datetimeFigureOut">
              <a:rPr lang="es-MX" smtClean="0"/>
              <a:t>10/09/2020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829AD064-1515-4B82-ADE1-6F98C308E5EA}" type="slidenum">
              <a:rPr lang="es-MX" smtClean="0"/>
              <a:t>‹Nº›</a:t>
            </a:fld>
            <a:endParaRPr lang="es-MX"/>
          </a:p>
        </p:txBody>
      </p:sp>
    </p:spTree>
    <p:extLst>
      <p:ext uri="{BB962C8B-B14F-4D97-AF65-F5344CB8AC3E}">
        <p14:creationId xmlns:p14="http://schemas.microsoft.com/office/powerpoint/2010/main" val="20029212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474834" y="1981200"/>
            <a:ext cx="22107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16" name="Text Placeholder 3"/>
          <p:cNvSpPr>
            <a:spLocks noGrp="1"/>
          </p:cNvSpPr>
          <p:nvPr>
            <p:ph type="body" sz="half" idx="15"/>
          </p:nvPr>
        </p:nvSpPr>
        <p:spPr>
          <a:xfrm>
            <a:off x="489475" y="2667000"/>
            <a:ext cx="219608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Text Placeholder 4"/>
          <p:cNvSpPr>
            <a:spLocks noGrp="1"/>
          </p:cNvSpPr>
          <p:nvPr>
            <p:ph type="body" sz="quarter" idx="3"/>
          </p:nvPr>
        </p:nvSpPr>
        <p:spPr>
          <a:xfrm>
            <a:off x="2913504" y="1981200"/>
            <a:ext cx="2202754"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19" name="Text Placeholder 3"/>
          <p:cNvSpPr>
            <a:spLocks noGrp="1"/>
          </p:cNvSpPr>
          <p:nvPr>
            <p:ph type="body" sz="half" idx="16"/>
          </p:nvPr>
        </p:nvSpPr>
        <p:spPr>
          <a:xfrm>
            <a:off x="2905586" y="2667000"/>
            <a:ext cx="221067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14" name="Text Placeholder 4"/>
          <p:cNvSpPr>
            <a:spLocks noGrp="1"/>
          </p:cNvSpPr>
          <p:nvPr>
            <p:ph type="body" sz="quarter" idx="13"/>
          </p:nvPr>
        </p:nvSpPr>
        <p:spPr>
          <a:xfrm>
            <a:off x="5344917" y="1981200"/>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20" name="Text Placeholder 3"/>
          <p:cNvSpPr>
            <a:spLocks noGrp="1"/>
          </p:cNvSpPr>
          <p:nvPr>
            <p:ph type="body" sz="half" idx="17"/>
          </p:nvPr>
        </p:nvSpPr>
        <p:spPr>
          <a:xfrm>
            <a:off x="5344917" y="2667000"/>
            <a:ext cx="2199658"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cxnSp>
        <p:nvCxnSpPr>
          <p:cNvPr id="17" name="Straight Connector 16"/>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AF19273-F3E4-4014-9379-39634C2319CB}" type="datetimeFigureOut">
              <a:rPr lang="es-MX" smtClean="0"/>
              <a:t>10/09/2020</a:t>
            </a:fld>
            <a:endParaRPr lang="es-MX"/>
          </a:p>
        </p:txBody>
      </p:sp>
      <p:sp>
        <p:nvSpPr>
          <p:cNvPr id="4"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829AD064-1515-4B82-ADE1-6F98C308E5EA}" type="slidenum">
              <a:rPr lang="es-MX" smtClean="0"/>
              <a:t>‹Nº›</a:t>
            </a:fld>
            <a:endParaRPr lang="es-MX"/>
          </a:p>
        </p:txBody>
      </p:sp>
    </p:spTree>
    <p:extLst>
      <p:ext uri="{BB962C8B-B14F-4D97-AF65-F5344CB8AC3E}">
        <p14:creationId xmlns:p14="http://schemas.microsoft.com/office/powerpoint/2010/main" val="17297555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489475" y="4250949"/>
            <a:ext cx="22056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29" name="Picture Placeholder 2"/>
          <p:cNvSpPr>
            <a:spLocks noGrp="1" noChangeAspect="1"/>
          </p:cNvSpPr>
          <p:nvPr>
            <p:ph type="pic" idx="15"/>
          </p:nvPr>
        </p:nvSpPr>
        <p:spPr>
          <a:xfrm>
            <a:off x="489475" y="2209800"/>
            <a:ext cx="220561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2" name="Text Placeholder 3"/>
          <p:cNvSpPr>
            <a:spLocks noGrp="1"/>
          </p:cNvSpPr>
          <p:nvPr>
            <p:ph type="body" sz="half" idx="18"/>
          </p:nvPr>
        </p:nvSpPr>
        <p:spPr>
          <a:xfrm>
            <a:off x="489475" y="4827212"/>
            <a:ext cx="2205612"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Text Placeholder 4"/>
          <p:cNvSpPr>
            <a:spLocks noGrp="1"/>
          </p:cNvSpPr>
          <p:nvPr>
            <p:ph type="body" sz="quarter" idx="3"/>
          </p:nvPr>
        </p:nvSpPr>
        <p:spPr>
          <a:xfrm>
            <a:off x="2917792" y="4250949"/>
            <a:ext cx="21984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30" name="Picture Placeholder 2"/>
          <p:cNvSpPr>
            <a:spLocks noGrp="1" noChangeAspect="1"/>
          </p:cNvSpPr>
          <p:nvPr>
            <p:ph type="pic" idx="21"/>
          </p:nvPr>
        </p:nvSpPr>
        <p:spPr>
          <a:xfrm>
            <a:off x="2917791" y="2209800"/>
            <a:ext cx="2198466"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3" name="Text Placeholder 3"/>
          <p:cNvSpPr>
            <a:spLocks noGrp="1"/>
          </p:cNvSpPr>
          <p:nvPr>
            <p:ph type="body" sz="half" idx="19"/>
          </p:nvPr>
        </p:nvSpPr>
        <p:spPr>
          <a:xfrm>
            <a:off x="2916776" y="4827211"/>
            <a:ext cx="220137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14" name="Text Placeholder 4"/>
          <p:cNvSpPr>
            <a:spLocks noGrp="1"/>
          </p:cNvSpPr>
          <p:nvPr>
            <p:ph type="body" sz="quarter" idx="13"/>
          </p:nvPr>
        </p:nvSpPr>
        <p:spPr>
          <a:xfrm>
            <a:off x="5344917" y="4250949"/>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31" name="Picture Placeholder 2"/>
          <p:cNvSpPr>
            <a:spLocks noGrp="1" noChangeAspect="1"/>
          </p:cNvSpPr>
          <p:nvPr>
            <p:ph type="pic" idx="22"/>
          </p:nvPr>
        </p:nvSpPr>
        <p:spPr>
          <a:xfrm>
            <a:off x="5344916" y="2209800"/>
            <a:ext cx="219965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20"/>
          </p:nvPr>
        </p:nvSpPr>
        <p:spPr>
          <a:xfrm>
            <a:off x="5344824" y="4827209"/>
            <a:ext cx="22025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cxnSp>
        <p:nvCxnSpPr>
          <p:cNvPr id="19" name="Straight Connector 18"/>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AF19273-F3E4-4014-9379-39634C2319CB}" type="datetimeFigureOut">
              <a:rPr lang="es-MX" smtClean="0"/>
              <a:t>10/09/2020</a:t>
            </a:fld>
            <a:endParaRPr lang="es-MX"/>
          </a:p>
        </p:txBody>
      </p:sp>
      <p:sp>
        <p:nvSpPr>
          <p:cNvPr id="4"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829AD064-1515-4B82-ADE1-6F98C308E5EA}" type="slidenum">
              <a:rPr lang="es-MX" smtClean="0"/>
              <a:t>‹Nº›</a:t>
            </a:fld>
            <a:endParaRPr lang="es-MX"/>
          </a:p>
        </p:txBody>
      </p:sp>
    </p:spTree>
    <p:extLst>
      <p:ext uri="{BB962C8B-B14F-4D97-AF65-F5344CB8AC3E}">
        <p14:creationId xmlns:p14="http://schemas.microsoft.com/office/powerpoint/2010/main" val="38089054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nchorCtr="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DAF19273-F3E4-4014-9379-39634C2319CB}" type="datetimeFigureOut">
              <a:rPr lang="es-MX" smtClean="0"/>
              <a:t>10/09/2020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829AD064-1515-4B82-ADE1-6F98C308E5EA}" type="slidenum">
              <a:rPr lang="es-MX" smtClean="0"/>
              <a:t>‹Nº›</a:t>
            </a:fld>
            <a:endParaRPr lang="es-MX"/>
          </a:p>
        </p:txBody>
      </p:sp>
    </p:spTree>
    <p:extLst>
      <p:ext uri="{BB962C8B-B14F-4D97-AF65-F5344CB8AC3E}">
        <p14:creationId xmlns:p14="http://schemas.microsoft.com/office/powerpoint/2010/main" val="25503334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9782" y="430214"/>
            <a:ext cx="1314793" cy="5826125"/>
          </a:xfrm>
        </p:spPr>
        <p:txBody>
          <a:bodyPr vert="eaVert" anchor="b" anchorCtr="0"/>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489475" y="773205"/>
            <a:ext cx="5568812" cy="5483134"/>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DAF19273-F3E4-4014-9379-39634C2319CB}" type="datetimeFigureOut">
              <a:rPr lang="es-MX" smtClean="0"/>
              <a:t>10/09/2020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829AD064-1515-4B82-ADE1-6F98C308E5EA}" type="slidenum">
              <a:rPr lang="es-MX" smtClean="0"/>
              <a:t>‹Nº›</a:t>
            </a:fld>
            <a:endParaRPr lang="es-MX"/>
          </a:p>
        </p:txBody>
      </p:sp>
    </p:spTree>
    <p:extLst>
      <p:ext uri="{BB962C8B-B14F-4D97-AF65-F5344CB8AC3E}">
        <p14:creationId xmlns:p14="http://schemas.microsoft.com/office/powerpoint/2010/main" val="31715280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3"/>
          <p:cNvSpPr>
            <a:spLocks noGrp="1"/>
          </p:cNvSpPr>
          <p:nvPr>
            <p:ph type="dt" sz="half" idx="10"/>
          </p:nvPr>
        </p:nvSpPr>
        <p:spPr/>
        <p:txBody>
          <a:bodyPr/>
          <a:lstStyle/>
          <a:p>
            <a:fld id="{DAF19273-F3E4-4014-9379-39634C2319CB}" type="datetimeFigureOut">
              <a:rPr lang="es-MX" smtClean="0"/>
              <a:t>10/09/2020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829AD064-1515-4B82-ADE1-6F98C308E5EA}" type="slidenum">
              <a:rPr lang="es-MX" smtClean="0"/>
              <a:t>‹Nº›</a:t>
            </a:fld>
            <a:endParaRPr lang="es-MX"/>
          </a:p>
        </p:txBody>
      </p:sp>
    </p:spTree>
    <p:extLst>
      <p:ext uri="{BB962C8B-B14F-4D97-AF65-F5344CB8AC3E}">
        <p14:creationId xmlns:p14="http://schemas.microsoft.com/office/powerpoint/2010/main" val="34036380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866443" y="2861734"/>
            <a:ext cx="6620967" cy="1915647"/>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DAF19273-F3E4-4014-9379-39634C2319CB}" type="datetimeFigureOut">
              <a:rPr lang="es-MX" smtClean="0"/>
              <a:t>10/09/2020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829AD064-1515-4B82-ADE1-6F98C308E5EA}" type="slidenum">
              <a:rPr lang="es-MX" smtClean="0"/>
              <a:t>‹Nº›</a:t>
            </a:fld>
            <a:endParaRPr lang="es-MX"/>
          </a:p>
        </p:txBody>
      </p:sp>
    </p:spTree>
    <p:extLst>
      <p:ext uri="{BB962C8B-B14F-4D97-AF65-F5344CB8AC3E}">
        <p14:creationId xmlns:p14="http://schemas.microsoft.com/office/powerpoint/2010/main" val="41787468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DAF19273-F3E4-4014-9379-39634C2319CB}" type="datetimeFigureOut">
              <a:rPr lang="es-MX" smtClean="0"/>
              <a:t>10/09/2020</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829AD064-1515-4B82-ADE1-6F98C308E5EA}" type="slidenum">
              <a:rPr lang="es-MX" smtClean="0"/>
              <a:t>‹Nº›</a:t>
            </a:fld>
            <a:endParaRPr lang="es-MX"/>
          </a:p>
        </p:txBody>
      </p:sp>
    </p:spTree>
    <p:extLst>
      <p:ext uri="{BB962C8B-B14F-4D97-AF65-F5344CB8AC3E}">
        <p14:creationId xmlns:p14="http://schemas.microsoft.com/office/powerpoint/2010/main" val="8816831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27700" y="1905000"/>
            <a:ext cx="32981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241976" y="1905000"/>
            <a:ext cx="3298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DAF19273-F3E4-4014-9379-39634C2319CB}" type="datetimeFigureOut">
              <a:rPr lang="es-MX" smtClean="0"/>
              <a:t>10/09/2020</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829AD064-1515-4B82-ADE1-6F98C308E5EA}" type="slidenum">
              <a:rPr lang="es-MX" smtClean="0"/>
              <a:t>‹Nº›</a:t>
            </a:fld>
            <a:endParaRPr lang="es-MX"/>
          </a:p>
        </p:txBody>
      </p:sp>
    </p:spTree>
    <p:extLst>
      <p:ext uri="{BB962C8B-B14F-4D97-AF65-F5344CB8AC3E}">
        <p14:creationId xmlns:p14="http://schemas.microsoft.com/office/powerpoint/2010/main" val="23915928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7" name="Date Placeholder 2"/>
          <p:cNvSpPr>
            <a:spLocks noGrp="1"/>
          </p:cNvSpPr>
          <p:nvPr>
            <p:ph type="dt" sz="half" idx="10"/>
          </p:nvPr>
        </p:nvSpPr>
        <p:spPr/>
        <p:txBody>
          <a:bodyPr/>
          <a:lstStyle/>
          <a:p>
            <a:fld id="{DAF19273-F3E4-4014-9379-39634C2319CB}" type="datetimeFigureOut">
              <a:rPr lang="es-MX" smtClean="0"/>
              <a:t>10/09/2020</a:t>
            </a:fld>
            <a:endParaRPr lang="es-MX"/>
          </a:p>
        </p:txBody>
      </p:sp>
      <p:sp>
        <p:nvSpPr>
          <p:cNvPr id="5" name="Footer Placeholder 3"/>
          <p:cNvSpPr>
            <a:spLocks noGrp="1"/>
          </p:cNvSpPr>
          <p:nvPr>
            <p:ph type="ftr" sz="quarter" idx="11"/>
          </p:nvPr>
        </p:nvSpPr>
        <p:spPr/>
        <p:txBody>
          <a:bodyPr/>
          <a:lstStyle/>
          <a:p>
            <a:endParaRPr lang="es-MX"/>
          </a:p>
        </p:txBody>
      </p:sp>
      <p:sp>
        <p:nvSpPr>
          <p:cNvPr id="6" name="Slide Number Placeholder 4"/>
          <p:cNvSpPr>
            <a:spLocks noGrp="1"/>
          </p:cNvSpPr>
          <p:nvPr>
            <p:ph type="sldNum" sz="quarter" idx="12"/>
          </p:nvPr>
        </p:nvSpPr>
        <p:spPr/>
        <p:txBody>
          <a:bodyPr/>
          <a:lstStyle/>
          <a:p>
            <a:fld id="{829AD064-1515-4B82-ADE1-6F98C308E5EA}" type="slidenum">
              <a:rPr lang="es-MX" smtClean="0"/>
              <a:t>‹Nº›</a:t>
            </a:fld>
            <a:endParaRPr lang="es-MX"/>
          </a:p>
        </p:txBody>
      </p:sp>
    </p:spTree>
    <p:extLst>
      <p:ext uri="{BB962C8B-B14F-4D97-AF65-F5344CB8AC3E}">
        <p14:creationId xmlns:p14="http://schemas.microsoft.com/office/powerpoint/2010/main" val="19774791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DAF19273-F3E4-4014-9379-39634C2319CB}" type="datetimeFigureOut">
              <a:rPr lang="es-MX" smtClean="0"/>
              <a:t>10/09/2020</a:t>
            </a:fld>
            <a:endParaRPr lang="es-MX"/>
          </a:p>
        </p:txBody>
      </p:sp>
      <p:sp>
        <p:nvSpPr>
          <p:cNvPr id="5" name="Footer Placeholder 2"/>
          <p:cNvSpPr>
            <a:spLocks noGrp="1"/>
          </p:cNvSpPr>
          <p:nvPr>
            <p:ph type="ftr" sz="quarter" idx="11"/>
          </p:nvPr>
        </p:nvSpPr>
        <p:spPr/>
        <p:txBody>
          <a:bodyPr/>
          <a:lstStyle/>
          <a:p>
            <a:endParaRPr lang="es-MX"/>
          </a:p>
        </p:txBody>
      </p:sp>
      <p:sp>
        <p:nvSpPr>
          <p:cNvPr id="6" name="Slide Number Placeholder 3"/>
          <p:cNvSpPr>
            <a:spLocks noGrp="1"/>
          </p:cNvSpPr>
          <p:nvPr>
            <p:ph type="sldNum" sz="quarter" idx="12"/>
          </p:nvPr>
        </p:nvSpPr>
        <p:spPr/>
        <p:txBody>
          <a:bodyPr/>
          <a:lstStyle/>
          <a:p>
            <a:fld id="{829AD064-1515-4B82-ADE1-6F98C308E5EA}" type="slidenum">
              <a:rPr lang="es-MX" smtClean="0"/>
              <a:t>‹Nº›</a:t>
            </a:fld>
            <a:endParaRPr lang="es-MX"/>
          </a:p>
        </p:txBody>
      </p:sp>
    </p:spTree>
    <p:extLst>
      <p:ext uri="{BB962C8B-B14F-4D97-AF65-F5344CB8AC3E}">
        <p14:creationId xmlns:p14="http://schemas.microsoft.com/office/powerpoint/2010/main" val="30786005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66441" y="1447800"/>
            <a:ext cx="2551462" cy="1447800"/>
          </a:xfrm>
        </p:spPr>
        <p:txBody>
          <a:bodyPr anchor="b"/>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866441" y="3129281"/>
            <a:ext cx="25514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7" name="Date Placeholder 4"/>
          <p:cNvSpPr>
            <a:spLocks noGrp="1"/>
          </p:cNvSpPr>
          <p:nvPr>
            <p:ph type="dt" sz="half" idx="10"/>
          </p:nvPr>
        </p:nvSpPr>
        <p:spPr/>
        <p:txBody>
          <a:bodyPr/>
          <a:lstStyle/>
          <a:p>
            <a:fld id="{DAF19273-F3E4-4014-9379-39634C2319CB}" type="datetimeFigureOut">
              <a:rPr lang="es-MX" smtClean="0"/>
              <a:t>10/09/2020</a:t>
            </a:fld>
            <a:endParaRPr lang="es-MX"/>
          </a:p>
        </p:txBody>
      </p:sp>
      <p:sp>
        <p:nvSpPr>
          <p:cNvPr id="5" name="Footer Placeholder 5"/>
          <p:cNvSpPr>
            <a:spLocks noGrp="1"/>
          </p:cNvSpPr>
          <p:nvPr>
            <p:ph type="ftr" sz="quarter" idx="11"/>
          </p:nvPr>
        </p:nvSpPr>
        <p:spPr/>
        <p:txBody>
          <a:bodyPr/>
          <a:lstStyle/>
          <a:p>
            <a:endParaRPr lang="es-MX"/>
          </a:p>
        </p:txBody>
      </p:sp>
      <p:sp>
        <p:nvSpPr>
          <p:cNvPr id="6" name="Slide Number Placeholder 6"/>
          <p:cNvSpPr>
            <a:spLocks noGrp="1"/>
          </p:cNvSpPr>
          <p:nvPr>
            <p:ph type="sldNum" sz="quarter" idx="12"/>
          </p:nvPr>
        </p:nvSpPr>
        <p:spPr/>
        <p:txBody>
          <a:bodyPr/>
          <a:lstStyle/>
          <a:p>
            <a:fld id="{829AD064-1515-4B82-ADE1-6F98C308E5EA}" type="slidenum">
              <a:rPr lang="es-MX" smtClean="0"/>
              <a:t>‹Nº›</a:t>
            </a:fld>
            <a:endParaRPr lang="es-MX"/>
          </a:p>
        </p:txBody>
      </p:sp>
    </p:spTree>
    <p:extLst>
      <p:ext uri="{BB962C8B-B14F-4D97-AF65-F5344CB8AC3E}">
        <p14:creationId xmlns:p14="http://schemas.microsoft.com/office/powerpoint/2010/main" val="40654671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65656" y="1854192"/>
            <a:ext cx="3820674" cy="1574808"/>
          </a:xfrm>
        </p:spPr>
        <p:txBody>
          <a:bodyPr anchor="b">
            <a:normAutofit/>
          </a:bodyPr>
          <a:lstStyle>
            <a:lvl1pPr algn="l">
              <a:defRPr sz="36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5213517" y="1143000"/>
            <a:ext cx="240092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866441" y="3657600"/>
            <a:ext cx="381472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DAF19273-F3E4-4014-9379-39634C2319CB}" type="datetimeFigureOut">
              <a:rPr lang="es-MX" smtClean="0"/>
              <a:t>10/09/2020</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829AD064-1515-4B82-ADE1-6F98C308E5EA}" type="slidenum">
              <a:rPr lang="es-MX" smtClean="0"/>
              <a:t>‹Nº›</a:t>
            </a:fld>
            <a:endParaRPr lang="es-MX"/>
          </a:p>
        </p:txBody>
      </p:sp>
    </p:spTree>
    <p:extLst>
      <p:ext uri="{BB962C8B-B14F-4D97-AF65-F5344CB8AC3E}">
        <p14:creationId xmlns:p14="http://schemas.microsoft.com/office/powerpoint/2010/main" val="4639748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629943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457200"/>
            <a:ext cx="1600200" cy="1600200"/>
          </a:xfrm>
          <a:prstGeom prst="ellipse">
            <a:avLst/>
          </a:prstGeom>
          <a:gradFill flip="none" rotWithShape="1">
            <a:gsLst>
              <a:gs pos="0">
                <a:schemeClr val="bg2">
                  <a:lumMod val="60000"/>
                  <a:lumOff val="40000"/>
                  <a:alpha val="14000"/>
                </a:schemeClr>
              </a:gs>
              <a:gs pos="73000">
                <a:schemeClr val="bg2">
                  <a:lumMod val="60000"/>
                  <a:lumOff val="40000"/>
                  <a:alpha val="0"/>
                </a:schemeClr>
              </a:gs>
              <a:gs pos="36000">
                <a:schemeClr val="bg2">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6096000"/>
            <a:ext cx="990600" cy="990600"/>
          </a:xfrm>
          <a:prstGeom prst="ellipse">
            <a:avLst/>
          </a:prstGeom>
          <a:gradFill flip="none" rotWithShape="1">
            <a:gsLst>
              <a:gs pos="0">
                <a:schemeClr val="bg2">
                  <a:lumMod val="60000"/>
                  <a:lumOff val="40000"/>
                  <a:alpha val="9000"/>
                </a:schemeClr>
              </a:gs>
              <a:gs pos="66000">
                <a:schemeClr val="bg2">
                  <a:lumMod val="60000"/>
                  <a:lumOff val="40000"/>
                  <a:alpha val="0"/>
                </a:schemeClr>
              </a:gs>
              <a:gs pos="36000">
                <a:schemeClr val="bg2">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3988" y="2667000"/>
            <a:ext cx="4191000" cy="4191000"/>
          </a:xfrm>
          <a:prstGeom prst="ellipse">
            <a:avLst/>
          </a:prstGeom>
          <a:gradFill flip="none" rotWithShape="1">
            <a:gsLst>
              <a:gs pos="0">
                <a:schemeClr val="bg2">
                  <a:lumMod val="60000"/>
                  <a:lumOff val="40000"/>
                  <a:alpha val="11000"/>
                </a:schemeClr>
              </a:gs>
              <a:gs pos="75000">
                <a:schemeClr val="bg2">
                  <a:lumMod val="60000"/>
                  <a:lumOff val="40000"/>
                  <a:alpha val="0"/>
                </a:schemeClr>
              </a:gs>
              <a:gs pos="36000">
                <a:schemeClr val="bg2">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39788" y="2895600"/>
            <a:ext cx="2362200" cy="2362200"/>
          </a:xfrm>
          <a:prstGeom prst="ellipse">
            <a:avLst/>
          </a:prstGeom>
          <a:gradFill flip="none" rotWithShape="1">
            <a:gsLst>
              <a:gs pos="0">
                <a:schemeClr val="bg2">
                  <a:lumMod val="60000"/>
                  <a:lumOff val="40000"/>
                  <a:alpha val="8000"/>
                </a:schemeClr>
              </a:gs>
              <a:gs pos="72000">
                <a:schemeClr val="bg2">
                  <a:lumMod val="60000"/>
                  <a:lumOff val="40000"/>
                  <a:alpha val="0"/>
                </a:schemeClr>
              </a:gs>
              <a:gs pos="36000">
                <a:schemeClr val="bg2">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710" y="452718"/>
            <a:ext cx="7055380" cy="1400530"/>
          </a:xfrm>
          <a:prstGeom prst="rect">
            <a:avLst/>
          </a:prstGeom>
        </p:spPr>
        <p:txBody>
          <a:bodyPr vert="horz" lIns="91440" tIns="45720" rIns="91440" bIns="45720" rtlCol="0" anchor="t">
            <a:no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27700" y="2052925"/>
            <a:ext cx="6711654" cy="4195481"/>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rot="5400000">
            <a:off x="7494989" y="1828771"/>
            <a:ext cx="990599" cy="22865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DAF19273-F3E4-4014-9379-39634C2319CB}" type="datetimeFigureOut">
              <a:rPr lang="es-MX" smtClean="0"/>
              <a:t>10/09/2020</a:t>
            </a:fld>
            <a:endParaRPr lang="es-MX"/>
          </a:p>
        </p:txBody>
      </p:sp>
      <p:sp>
        <p:nvSpPr>
          <p:cNvPr id="5" name="Footer Placeholder 4"/>
          <p:cNvSpPr>
            <a:spLocks noGrp="1"/>
          </p:cNvSpPr>
          <p:nvPr>
            <p:ph type="ftr" sz="quarter" idx="3"/>
          </p:nvPr>
        </p:nvSpPr>
        <p:spPr>
          <a:xfrm rot="5400000">
            <a:off x="6233335" y="3263371"/>
            <a:ext cx="3859795" cy="22866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s-MX"/>
          </a:p>
        </p:txBody>
      </p:sp>
      <p:sp>
        <p:nvSpPr>
          <p:cNvPr id="6" name="Slide Number Placeholder 5"/>
          <p:cNvSpPr>
            <a:spLocks noGrp="1"/>
          </p:cNvSpPr>
          <p:nvPr>
            <p:ph type="sldNum" sz="quarter" idx="4"/>
          </p:nvPr>
        </p:nvSpPr>
        <p:spPr bwMode="gray">
          <a:xfrm>
            <a:off x="7766431" y="295736"/>
            <a:ext cx="628813" cy="767687"/>
          </a:xfrm>
          <a:prstGeom prst="rect">
            <a:avLst/>
          </a:prstGeom>
        </p:spPr>
        <p:txBody>
          <a:bodyPr vert="horz" lIns="91440" tIns="45720" rIns="91440" bIns="45720" rtlCol="0" anchor="b"/>
          <a:lstStyle>
            <a:lvl1pPr algn="ctr">
              <a:defRPr sz="2801" b="0" i="0">
                <a:solidFill>
                  <a:schemeClr val="tx1">
                    <a:tint val="75000"/>
                  </a:schemeClr>
                </a:solidFill>
              </a:defRPr>
            </a:lvl1pPr>
          </a:lstStyle>
          <a:p>
            <a:fld id="{829AD064-1515-4B82-ADE1-6F98C308E5EA}" type="slidenum">
              <a:rPr lang="es-MX" smtClean="0"/>
              <a:t>‹Nº›</a:t>
            </a:fld>
            <a:endParaRPr lang="es-MX"/>
          </a:p>
        </p:txBody>
      </p:sp>
    </p:spTree>
    <p:extLst>
      <p:ext uri="{BB962C8B-B14F-4D97-AF65-F5344CB8AC3E}">
        <p14:creationId xmlns:p14="http://schemas.microsoft.com/office/powerpoint/2010/main" val="310774817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7"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7" rtl="0" eaLnBrk="1" latinLnBrk="0" hangingPunct="1">
        <a:defRPr sz="1800" kern="1200">
          <a:solidFill>
            <a:schemeClr val="tx1"/>
          </a:solidFill>
          <a:latin typeface="+mn-lt"/>
          <a:ea typeface="+mn-ea"/>
          <a:cs typeface="+mn-cs"/>
        </a:defRPr>
      </a:lvl1pPr>
      <a:lvl2pPr marL="457207" algn="l" defTabSz="457207" rtl="0" eaLnBrk="1" latinLnBrk="0" hangingPunct="1">
        <a:defRPr sz="1800" kern="1200">
          <a:solidFill>
            <a:schemeClr val="tx1"/>
          </a:solidFill>
          <a:latin typeface="+mn-lt"/>
          <a:ea typeface="+mn-ea"/>
          <a:cs typeface="+mn-cs"/>
        </a:defRPr>
      </a:lvl2pPr>
      <a:lvl3pPr marL="914415" algn="l" defTabSz="457207" rtl="0" eaLnBrk="1" latinLnBrk="0" hangingPunct="1">
        <a:defRPr sz="1800" kern="1200">
          <a:solidFill>
            <a:schemeClr val="tx1"/>
          </a:solidFill>
          <a:latin typeface="+mn-lt"/>
          <a:ea typeface="+mn-ea"/>
          <a:cs typeface="+mn-cs"/>
        </a:defRPr>
      </a:lvl3pPr>
      <a:lvl4pPr marL="1371622" algn="l" defTabSz="457207" rtl="0" eaLnBrk="1" latinLnBrk="0" hangingPunct="1">
        <a:defRPr sz="1800" kern="1200">
          <a:solidFill>
            <a:schemeClr val="tx1"/>
          </a:solidFill>
          <a:latin typeface="+mn-lt"/>
          <a:ea typeface="+mn-ea"/>
          <a:cs typeface="+mn-cs"/>
        </a:defRPr>
      </a:lvl4pPr>
      <a:lvl5pPr marL="1828831" algn="l" defTabSz="457207" rtl="0" eaLnBrk="1" latinLnBrk="0" hangingPunct="1">
        <a:defRPr sz="1800" kern="1200">
          <a:solidFill>
            <a:schemeClr val="tx1"/>
          </a:solidFill>
          <a:latin typeface="+mn-lt"/>
          <a:ea typeface="+mn-ea"/>
          <a:cs typeface="+mn-cs"/>
        </a:defRPr>
      </a:lvl5pPr>
      <a:lvl6pPr marL="2286038" algn="l" defTabSz="457207" rtl="0" eaLnBrk="1" latinLnBrk="0" hangingPunct="1">
        <a:defRPr sz="1800" kern="1200">
          <a:solidFill>
            <a:schemeClr val="tx1"/>
          </a:solidFill>
          <a:latin typeface="+mn-lt"/>
          <a:ea typeface="+mn-ea"/>
          <a:cs typeface="+mn-cs"/>
        </a:defRPr>
      </a:lvl6pPr>
      <a:lvl7pPr marL="2743246" algn="l" defTabSz="457207" rtl="0" eaLnBrk="1" latinLnBrk="0" hangingPunct="1">
        <a:defRPr sz="1800" kern="1200">
          <a:solidFill>
            <a:schemeClr val="tx1"/>
          </a:solidFill>
          <a:latin typeface="+mn-lt"/>
          <a:ea typeface="+mn-ea"/>
          <a:cs typeface="+mn-cs"/>
        </a:defRPr>
      </a:lvl7pPr>
      <a:lvl8pPr marL="3200453" algn="l" defTabSz="457207" rtl="0" eaLnBrk="1" latinLnBrk="0" hangingPunct="1">
        <a:defRPr sz="1800" kern="1200">
          <a:solidFill>
            <a:schemeClr val="tx1"/>
          </a:solidFill>
          <a:latin typeface="+mn-lt"/>
          <a:ea typeface="+mn-ea"/>
          <a:cs typeface="+mn-cs"/>
        </a:defRPr>
      </a:lvl8pPr>
      <a:lvl9pPr marL="3657661" algn="l" defTabSz="45720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866442" y="1447801"/>
            <a:ext cx="6620968" cy="2629271"/>
          </a:xfrm>
        </p:spPr>
        <p:txBody>
          <a:bodyPr>
            <a:normAutofit fontScale="90000"/>
          </a:bodyPr>
          <a:lstStyle/>
          <a:p>
            <a:r>
              <a:rPr lang="es-MX" sz="4400" b="1" dirty="0"/>
              <a:t>Estatuto jurídico del juez constitucional en América Latina y Europa</a:t>
            </a:r>
            <a:endParaRPr lang="es-ES" sz="4400" b="1" dirty="0"/>
          </a:p>
        </p:txBody>
      </p:sp>
      <p:sp>
        <p:nvSpPr>
          <p:cNvPr id="3" name="Subtítulo 2"/>
          <p:cNvSpPr>
            <a:spLocks noGrp="1"/>
          </p:cNvSpPr>
          <p:nvPr>
            <p:ph type="subTitle" idx="1"/>
          </p:nvPr>
        </p:nvSpPr>
        <p:spPr>
          <a:xfrm>
            <a:off x="683568" y="4221088"/>
            <a:ext cx="6620968" cy="1440160"/>
          </a:xfrm>
        </p:spPr>
        <p:txBody>
          <a:bodyPr>
            <a:normAutofit fontScale="92500" lnSpcReduction="20000"/>
          </a:bodyPr>
          <a:lstStyle/>
          <a:p>
            <a:r>
              <a:rPr lang="es-MX" dirty="0">
                <a:solidFill>
                  <a:schemeClr val="tx1"/>
                </a:solidFill>
              </a:rPr>
              <a:t>Libro de homenaje al Doctor Jorge Carpizo</a:t>
            </a:r>
          </a:p>
          <a:p>
            <a:r>
              <a:rPr lang="es-MX" dirty="0">
                <a:solidFill>
                  <a:schemeClr val="tx1"/>
                </a:solidFill>
              </a:rPr>
              <a:t>Héctor </a:t>
            </a:r>
            <a:r>
              <a:rPr lang="es-MX" dirty="0" err="1">
                <a:solidFill>
                  <a:schemeClr val="tx1"/>
                </a:solidFill>
              </a:rPr>
              <a:t>Fix</a:t>
            </a:r>
            <a:r>
              <a:rPr lang="es-MX" dirty="0">
                <a:solidFill>
                  <a:schemeClr val="tx1"/>
                </a:solidFill>
              </a:rPr>
              <a:t> Zamudio. César Astudillo</a:t>
            </a:r>
          </a:p>
          <a:p>
            <a:r>
              <a:rPr lang="es-MX" dirty="0">
                <a:solidFill>
                  <a:schemeClr val="tx1"/>
                </a:solidFill>
              </a:rPr>
              <a:t>(Coordinadores)</a:t>
            </a:r>
          </a:p>
          <a:p>
            <a:r>
              <a:rPr lang="es-MX" dirty="0">
                <a:solidFill>
                  <a:schemeClr val="tx1"/>
                </a:solidFill>
              </a:rPr>
              <a:t>UNAM. IIJ</a:t>
            </a:r>
            <a:endParaRPr lang="es-ES" dirty="0">
              <a:solidFill>
                <a:schemeClr val="tx1"/>
              </a:solidFill>
            </a:endParaRPr>
          </a:p>
        </p:txBody>
      </p:sp>
    </p:spTree>
    <p:extLst>
      <p:ext uri="{BB962C8B-B14F-4D97-AF65-F5344CB8AC3E}">
        <p14:creationId xmlns:p14="http://schemas.microsoft.com/office/powerpoint/2010/main" val="38703255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476672"/>
            <a:ext cx="7772400" cy="1224136"/>
          </a:xfrm>
        </p:spPr>
        <p:txBody>
          <a:bodyPr>
            <a:normAutofit fontScale="90000"/>
          </a:bodyPr>
          <a:lstStyle/>
          <a:p>
            <a:br>
              <a:rPr lang="es-MX" sz="3800" dirty="0"/>
            </a:br>
            <a:br>
              <a:rPr lang="es-MX" sz="3800" dirty="0"/>
            </a:br>
            <a:r>
              <a:rPr lang="es-MX" sz="3100" b="1" dirty="0"/>
              <a:t>EL ESTATUTO DEL CONSEJO CONSTITUCIONAL</a:t>
            </a:r>
            <a:br>
              <a:rPr lang="es-MX" sz="3100" b="1" dirty="0"/>
            </a:br>
            <a:r>
              <a:rPr lang="es-MX" sz="3100" b="1" dirty="0"/>
              <a:t>FRANCÉS</a:t>
            </a:r>
            <a:r>
              <a:rPr lang="es-MX" sz="3600" dirty="0"/>
              <a:t>. </a:t>
            </a:r>
            <a:r>
              <a:rPr lang="es-MX" sz="3100" dirty="0" err="1"/>
              <a:t>Elise</a:t>
            </a:r>
            <a:r>
              <a:rPr lang="es-MX" sz="3100" dirty="0"/>
              <a:t> Carpentier</a:t>
            </a:r>
            <a:br>
              <a:rPr lang="es-MX" dirty="0"/>
            </a:br>
            <a:br>
              <a:rPr lang="es-MX" dirty="0"/>
            </a:br>
            <a:endParaRPr lang="es-MX" dirty="0"/>
          </a:p>
        </p:txBody>
      </p:sp>
      <p:sp>
        <p:nvSpPr>
          <p:cNvPr id="3" name="2 Subtítulo"/>
          <p:cNvSpPr>
            <a:spLocks noGrp="1"/>
          </p:cNvSpPr>
          <p:nvPr>
            <p:ph type="subTitle" idx="1"/>
          </p:nvPr>
        </p:nvSpPr>
        <p:spPr>
          <a:xfrm>
            <a:off x="395536" y="1700808"/>
            <a:ext cx="8424936" cy="4608512"/>
          </a:xfrm>
        </p:spPr>
        <p:txBody>
          <a:bodyPr>
            <a:normAutofit fontScale="92500" lnSpcReduction="10000"/>
          </a:bodyPr>
          <a:lstStyle/>
          <a:p>
            <a:pPr algn="just"/>
            <a:r>
              <a:rPr lang="es-MX" sz="2400" dirty="0">
                <a:solidFill>
                  <a:schemeClr val="tx1"/>
                </a:solidFill>
              </a:rPr>
              <a:t>El Consejo Constitucional tiene por sede el pabellón situado en la calle </a:t>
            </a:r>
            <a:r>
              <a:rPr lang="es-MX" sz="2400" dirty="0" err="1">
                <a:solidFill>
                  <a:schemeClr val="tx1"/>
                </a:solidFill>
              </a:rPr>
              <a:t>Montpensier</a:t>
            </a:r>
            <a:r>
              <a:rPr lang="es-MX" sz="2400" dirty="0">
                <a:solidFill>
                  <a:schemeClr val="tx1"/>
                </a:solidFill>
              </a:rPr>
              <a:t>, dentro del </a:t>
            </a:r>
            <a:r>
              <a:rPr lang="es-MX" sz="2400" dirty="0" err="1">
                <a:solidFill>
                  <a:schemeClr val="tx1"/>
                </a:solidFill>
              </a:rPr>
              <a:t>Palais</a:t>
            </a:r>
            <a:r>
              <a:rPr lang="es-MX" sz="2400" dirty="0">
                <a:solidFill>
                  <a:schemeClr val="tx1"/>
                </a:solidFill>
              </a:rPr>
              <a:t> Royal de la ciudad de París, y fue establecido por la Constitución de la V República el 4 de octubre de 1958 (en adelante, CF). En aquella época representaba una novedad que aparentemente se ubicaba contrapuesta a la tradición francesa de la soberanía parlamentaria, cuyo apogeo se remontaba a las dos Repúblicas anteriores.</a:t>
            </a:r>
          </a:p>
          <a:p>
            <a:pPr algn="just"/>
            <a:r>
              <a:rPr lang="es-MX" sz="2400" dirty="0">
                <a:solidFill>
                  <a:schemeClr val="tx1"/>
                </a:solidFill>
              </a:rPr>
              <a:t>Sería un exceso afirmar que los padres de la Constitución pretendieron crear una auténtica Corte Constitucional, como lo confirma el propio membrete de la institución, así llamada “Consejo”, antes que “Corte” o “Tribunal” constitucional.</a:t>
            </a:r>
          </a:p>
          <a:p>
            <a:pPr algn="just"/>
            <a:endParaRPr lang="es-MX" sz="2400" dirty="0">
              <a:solidFill>
                <a:schemeClr val="tx1"/>
              </a:solidFill>
            </a:endParaRPr>
          </a:p>
          <a:p>
            <a:endParaRPr lang="es-MX"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84710" y="452718"/>
            <a:ext cx="7055380" cy="1032066"/>
          </a:xfrm>
        </p:spPr>
        <p:txBody>
          <a:bodyPr>
            <a:normAutofit fontScale="90000"/>
          </a:bodyPr>
          <a:lstStyle/>
          <a:p>
            <a:r>
              <a:rPr lang="es-MX" sz="2800" b="1" dirty="0"/>
              <a:t>El modelo de justicia constitucional de</a:t>
            </a:r>
            <a:br>
              <a:rPr lang="es-MX" sz="2800" b="1" dirty="0"/>
            </a:br>
            <a:r>
              <a:rPr lang="es-MX" sz="2800" b="1" dirty="0"/>
              <a:t>referencia frente al Consejo Constitucional</a:t>
            </a:r>
            <a:br>
              <a:rPr lang="es-MX" sz="2800" dirty="0"/>
            </a:br>
            <a:endParaRPr lang="es-MX" sz="2800" dirty="0"/>
          </a:p>
        </p:txBody>
      </p:sp>
      <p:sp>
        <p:nvSpPr>
          <p:cNvPr id="3" name="2 Marcador de contenido"/>
          <p:cNvSpPr>
            <a:spLocks noGrp="1"/>
          </p:cNvSpPr>
          <p:nvPr>
            <p:ph idx="1"/>
          </p:nvPr>
        </p:nvSpPr>
        <p:spPr>
          <a:xfrm>
            <a:off x="827700" y="1484785"/>
            <a:ext cx="6711654" cy="4763622"/>
          </a:xfrm>
        </p:spPr>
        <p:txBody>
          <a:bodyPr>
            <a:normAutofit fontScale="77500" lnSpcReduction="20000"/>
          </a:bodyPr>
          <a:lstStyle/>
          <a:p>
            <a:pPr algn="just">
              <a:buNone/>
            </a:pPr>
            <a:r>
              <a:rPr lang="es-MX" sz="2800" dirty="0"/>
              <a:t>	</a:t>
            </a:r>
            <a:r>
              <a:rPr lang="es-MX" sz="2400" dirty="0"/>
              <a:t>Todavía en la actualidad se presentan dos modelos opuestos (europeo y norteamericano) de justicia constitucional. El primero se caracteriza, como podemos recordar, por una competencia depositada en un conjunto de jurisdicciones, facultadas todas para ejercer dicho control de constitucionalidad de la legislación, si bien bajo la autoridad de una Corte Suprema (de ahí que se refiera a un control “difuso” de constitucionalidad). </a:t>
            </a:r>
          </a:p>
          <a:p>
            <a:pPr algn="just">
              <a:buNone/>
            </a:pPr>
            <a:r>
              <a:rPr lang="es-MX" sz="2400" dirty="0"/>
              <a:t>	Por su parte, el segundo modelo de justicia constitucional, también llamado “</a:t>
            </a:r>
            <a:r>
              <a:rPr lang="es-MX" sz="2400" dirty="0" err="1"/>
              <a:t>kelseniano</a:t>
            </a:r>
            <a:r>
              <a:rPr lang="es-MX" sz="2400" dirty="0"/>
              <a:t>”, se caracteriza por la existencia de una jurisdicción especializada, encargada de manera exclusiva de controlar la constitucionalidad de las leyes (de ahí que se hable de control “concentrado”). Hasta ahora— y tomando en cuenta la más reciente reforma constitucional de 2006-, el control se había ejercido siempre por vía de acción y de manera abstracta. </a:t>
            </a:r>
          </a:p>
          <a:p>
            <a:pPr algn="just">
              <a:buNone/>
            </a:pPr>
            <a:endParaRPr lang="es-MX" sz="2400" dirty="0"/>
          </a:p>
          <a:p>
            <a:pPr algn="just">
              <a:buNone/>
            </a:pPr>
            <a:endParaRPr lang="es-MX" sz="2400" dirty="0"/>
          </a:p>
          <a:p>
            <a:pPr>
              <a:buNone/>
            </a:pPr>
            <a:endParaRPr lang="es-MX" sz="28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MX" b="1" dirty="0"/>
              <a:t>Número de jueces que integran el pleno</a:t>
            </a:r>
          </a:p>
        </p:txBody>
      </p:sp>
      <p:sp>
        <p:nvSpPr>
          <p:cNvPr id="3" name="2 Marcador de contenido"/>
          <p:cNvSpPr>
            <a:spLocks noGrp="1"/>
          </p:cNvSpPr>
          <p:nvPr>
            <p:ph idx="1"/>
          </p:nvPr>
        </p:nvSpPr>
        <p:spPr/>
        <p:txBody>
          <a:bodyPr>
            <a:normAutofit lnSpcReduction="10000"/>
          </a:bodyPr>
          <a:lstStyle/>
          <a:p>
            <a:pPr algn="just">
              <a:buNone/>
            </a:pPr>
            <a:r>
              <a:rPr lang="es-MX" dirty="0"/>
              <a:t>	El Consejo Constitucional se integra y funciona, exclusivamente, en asamblea plenaria. Lo que distingue al Consejo Constitucional es que su integración podría no contar con un número fijo y determinado de jueces (más bien llamados miembros). De la lectura del artículo 56, CF, se desprende que el número mínimo de miembros que lo integran es de nueve, designados por distintas autoridades. Pero puede ocurrir que a este número fijo se le sumen otros miembros que, en número variable, integren el Consejo “de pleno derecho”. Una tercera vertiente de miembros de dicho órgano es encarnada por su presidente.</a:t>
            </a:r>
          </a:p>
          <a:p>
            <a:pPr algn="just">
              <a:buNone/>
            </a:pPr>
            <a:endParaRPr lang="es-MX" dirty="0"/>
          </a:p>
          <a:p>
            <a:pPr algn="just">
              <a:buNone/>
            </a:pPr>
            <a:endParaRPr lang="es-MX" dirty="0"/>
          </a:p>
          <a:p>
            <a:pPr algn="just">
              <a:buNone/>
            </a:pPr>
            <a:endParaRPr lang="es-MX" dirty="0"/>
          </a:p>
          <a:p>
            <a:pPr>
              <a:buNone/>
            </a:pPr>
            <a:endParaRPr lang="es-MX"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br>
              <a:rPr lang="es-MX" dirty="0"/>
            </a:br>
            <a:r>
              <a:rPr lang="es-MX" b="1" dirty="0"/>
              <a:t>A. Miembros que se designan</a:t>
            </a:r>
            <a:br>
              <a:rPr lang="es-MX" dirty="0"/>
            </a:br>
            <a:endParaRPr lang="es-MX" dirty="0"/>
          </a:p>
        </p:txBody>
      </p:sp>
      <p:sp>
        <p:nvSpPr>
          <p:cNvPr id="3" name="2 Marcador de contenido"/>
          <p:cNvSpPr>
            <a:spLocks noGrp="1"/>
          </p:cNvSpPr>
          <p:nvPr>
            <p:ph idx="1"/>
          </p:nvPr>
        </p:nvSpPr>
        <p:spPr/>
        <p:txBody>
          <a:bodyPr>
            <a:normAutofit/>
          </a:bodyPr>
          <a:lstStyle/>
          <a:p>
            <a:pPr algn="just">
              <a:buNone/>
            </a:pPr>
            <a:r>
              <a:rPr lang="es-MX" dirty="0"/>
              <a:t>	</a:t>
            </a:r>
          </a:p>
          <a:p>
            <a:pPr algn="just">
              <a:buNone/>
            </a:pPr>
            <a:r>
              <a:rPr lang="es-MX" dirty="0"/>
              <a:t>	Los miembros designados son nueve (artículo 56 párrafo 1, CF). Como lo veremos en seguida, son éstos los principales destinatarios de las normas que regulan el estatuto de miembros del Consejo. Cabe hacer esta distinción porque los que llamamos “miembros de pleno derecho” se ubican en una situación normativa diferente frente a estas reglas generales.</a:t>
            </a:r>
          </a:p>
          <a:p>
            <a:pPr>
              <a:buNone/>
            </a:pPr>
            <a:endParaRPr lang="es-MX"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MX" b="1" dirty="0"/>
              <a:t>B. Miembros de pleno derecho</a:t>
            </a:r>
            <a:br>
              <a:rPr lang="es-MX" dirty="0"/>
            </a:br>
            <a:endParaRPr lang="es-MX" dirty="0"/>
          </a:p>
        </p:txBody>
      </p:sp>
      <p:sp>
        <p:nvSpPr>
          <p:cNvPr id="3" name="2 Marcador de contenido"/>
          <p:cNvSpPr>
            <a:spLocks noGrp="1"/>
          </p:cNvSpPr>
          <p:nvPr>
            <p:ph idx="1"/>
          </p:nvPr>
        </p:nvSpPr>
        <p:spPr/>
        <p:txBody>
          <a:bodyPr>
            <a:normAutofit fontScale="25000" lnSpcReduction="20000"/>
          </a:bodyPr>
          <a:lstStyle/>
          <a:p>
            <a:pPr algn="just">
              <a:buNone/>
            </a:pPr>
            <a:r>
              <a:rPr lang="es-MX" dirty="0"/>
              <a:t>	</a:t>
            </a:r>
            <a:r>
              <a:rPr lang="es-MX" sz="7700" dirty="0"/>
              <a:t>Una vez terminado el mandato de los presidentes de la República, estos tienen derecho a formar parte del Consejo Constitucional, por ministerio de ley, y con carácter vitalicio (artículo 56 párr. 2, CF). Tal integración de los antiguos presidentes de la República al Consejo Constitucional queda sujeta a la condición de no ejercer alguna de las funciones estimadas incompatibles frente a la del estatuto de miembro del Consejo Constitucional, en cuyo caso estaría prohibido integrarse al órgano jurisdiccional. Esta participación tan aleatoria de los anteriores presidentes de la República en los trabajos del Consejo suele esgrimirse como una más de las razones para plantear la supresión de esta categoría de miembros de pleno derecho.</a:t>
            </a:r>
          </a:p>
          <a:p>
            <a:pPr algn="just">
              <a:buNone/>
            </a:pPr>
            <a:endParaRPr lang="es-MX" dirty="0"/>
          </a:p>
          <a:p>
            <a:pPr>
              <a:buNone/>
            </a:pPr>
            <a:endParaRPr lang="es-MX" dirty="0"/>
          </a:p>
          <a:p>
            <a:pPr>
              <a:buNone/>
            </a:pPr>
            <a:endParaRPr lang="es-MX"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br>
              <a:rPr lang="es-MX" dirty="0"/>
            </a:br>
            <a:r>
              <a:rPr lang="es-MX" b="1" dirty="0"/>
              <a:t>C. El presidente del Consejo</a:t>
            </a:r>
            <a:br>
              <a:rPr lang="es-MX" dirty="0"/>
            </a:br>
            <a:endParaRPr lang="es-MX" dirty="0"/>
          </a:p>
        </p:txBody>
      </p:sp>
      <p:sp>
        <p:nvSpPr>
          <p:cNvPr id="3" name="2 Marcador de contenido"/>
          <p:cNvSpPr>
            <a:spLocks noGrp="1"/>
          </p:cNvSpPr>
          <p:nvPr>
            <p:ph idx="1"/>
          </p:nvPr>
        </p:nvSpPr>
        <p:spPr/>
        <p:txBody>
          <a:bodyPr>
            <a:normAutofit/>
          </a:bodyPr>
          <a:lstStyle/>
          <a:p>
            <a:pPr algn="just">
              <a:buNone/>
            </a:pPr>
            <a:r>
              <a:rPr lang="es-MX" dirty="0"/>
              <a:t>	El presidente del Consejo constitucional es designado y formalmente nombrado por el presidente de la República. El presidente del Consejo podría ser nombrado, indistintamente, entre los miembros que lo integran de pleno derecho o por designación (párrafo 2 del artículo 1o. de la ordenanza de 1958), aunque la práctica de la V República confirma que el presidente de la República suela erigir en este cargo a alguno de los miembros que éste mismo había previamente designado.</a:t>
            </a:r>
          </a:p>
          <a:p>
            <a:pPr>
              <a:buNone/>
            </a:pPr>
            <a:endParaRPr lang="es-MX"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MX" b="1" dirty="0"/>
              <a:t>Los órganos encargados de la designación</a:t>
            </a:r>
          </a:p>
        </p:txBody>
      </p:sp>
      <p:sp>
        <p:nvSpPr>
          <p:cNvPr id="3" name="2 Marcador de contenido"/>
          <p:cNvSpPr>
            <a:spLocks noGrp="1"/>
          </p:cNvSpPr>
          <p:nvPr>
            <p:ph idx="1"/>
          </p:nvPr>
        </p:nvSpPr>
        <p:spPr/>
        <p:txBody>
          <a:bodyPr>
            <a:normAutofit fontScale="92500"/>
          </a:bodyPr>
          <a:lstStyle/>
          <a:p>
            <a:pPr algn="just">
              <a:buNone/>
            </a:pPr>
            <a:r>
              <a:rPr lang="es-MX" dirty="0"/>
              <a:t>	De acuerdo con lo dispuesto en el artículo 56, párr. 1 de la CF, entre los nueve miembros que componen el Consejo por designación, tres son nombrados por el presidente de la República, tres por el presidente de la Asamblea Nacional y tres por el presidente del Senado. Empero, ese poder de nombramiento no quedó depositado genéricamente en las Asambleas, tal como había ocurrido bajo la IV República, sino que quedó sujeta a sus presidentes. También es cierto que al asignar a los anteriores presidentes de la República la calidad de miembros de pleno derecho dentro de este Consejo, se han producido situaciones originales, por decir lo menos.</a:t>
            </a:r>
          </a:p>
          <a:p>
            <a:pPr algn="just">
              <a:buNone/>
            </a:pPr>
            <a:endParaRPr lang="es-MX" dirty="0"/>
          </a:p>
          <a:p>
            <a:pPr algn="just">
              <a:buNone/>
            </a:pPr>
            <a:endParaRPr lang="es-MX" dirty="0"/>
          </a:p>
          <a:p>
            <a:pPr>
              <a:buNone/>
            </a:pPr>
            <a:endParaRPr lang="es-MX"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b="1" dirty="0"/>
              <a:t>Los requisitos de elegibilidad</a:t>
            </a:r>
          </a:p>
        </p:txBody>
      </p:sp>
      <p:sp>
        <p:nvSpPr>
          <p:cNvPr id="3" name="2 Marcador de contenido"/>
          <p:cNvSpPr>
            <a:spLocks noGrp="1"/>
          </p:cNvSpPr>
          <p:nvPr>
            <p:ph idx="1"/>
          </p:nvPr>
        </p:nvSpPr>
        <p:spPr/>
        <p:txBody>
          <a:bodyPr>
            <a:normAutofit/>
          </a:bodyPr>
          <a:lstStyle/>
          <a:p>
            <a:pPr algn="just">
              <a:buNone/>
            </a:pPr>
            <a:r>
              <a:rPr lang="es-MX" dirty="0"/>
              <a:t>	Las condiciones para ser elegible a ser miembro del Consejo constitucional son extremadamente reducidas: basta con disfrutar del goce de los derechos civiles y políticos. La práctica consiste en nombrar sobre todo a personalidades que ya cuentan con una cierta edad, que se encuentran alejados de ambiciones de continuar una carrera política, que pudiera interferir con su propia independencia. </a:t>
            </a:r>
          </a:p>
          <a:p>
            <a:pPr>
              <a:buNone/>
            </a:pPr>
            <a:endParaRPr lang="es-MX" dirty="0"/>
          </a:p>
          <a:p>
            <a:pPr>
              <a:buNone/>
            </a:pPr>
            <a:endParaRPr lang="es-MX"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274042"/>
          </a:xfrm>
        </p:spPr>
        <p:txBody>
          <a:bodyPr>
            <a:normAutofit fontScale="90000"/>
          </a:bodyPr>
          <a:lstStyle/>
          <a:p>
            <a:endParaRPr lang="es-MX" dirty="0"/>
          </a:p>
        </p:txBody>
      </p:sp>
      <p:sp>
        <p:nvSpPr>
          <p:cNvPr id="3" name="2 Marcador de contenido"/>
          <p:cNvSpPr>
            <a:spLocks noGrp="1"/>
          </p:cNvSpPr>
          <p:nvPr>
            <p:ph idx="1"/>
          </p:nvPr>
        </p:nvSpPr>
        <p:spPr>
          <a:xfrm>
            <a:off x="457200" y="548680"/>
            <a:ext cx="8229600" cy="5904656"/>
          </a:xfrm>
        </p:spPr>
        <p:txBody>
          <a:bodyPr>
            <a:normAutofit fontScale="62500" lnSpcReduction="20000"/>
          </a:bodyPr>
          <a:lstStyle/>
          <a:p>
            <a:pPr algn="just">
              <a:buNone/>
            </a:pPr>
            <a:r>
              <a:rPr lang="es-MX" dirty="0"/>
              <a:t>	</a:t>
            </a:r>
            <a:r>
              <a:rPr lang="es-MX" sz="3400" dirty="0"/>
              <a:t>En su mayoría los miembros del Consejo se han ido reclutando, si bien muchos de ellos en el medio de la política, atendiendo a la circunstancia de contar con un alto nivel en su formación jurídica (que adquieren sea en las facultades de derecho o en la Escuela Nacional de Administración).  También coincide que muchos de ellos demuestran importantes experiencias previas dentro de las profesiones jurídicas (como antiguos magistrados, ejerciendo la abogacía o como profesores de derecho). Y aunque en la actualidad el Consejo Constitucional no cuente con ningún profesor de derecho de tiempo completo entre sus miembros, cuenta con las dos anteriores cabezas de las jurisdicciones ordinarias (a saber: G. </a:t>
            </a:r>
            <a:r>
              <a:rPr lang="es-MX" sz="3400" dirty="0" err="1"/>
              <a:t>Canivet</a:t>
            </a:r>
            <a:r>
              <a:rPr lang="es-MX" sz="3400" dirty="0"/>
              <a:t>, anterior primer presidente de la Corte de Casación, y R. </a:t>
            </a:r>
            <a:r>
              <a:rPr lang="es-MX" sz="3400" dirty="0" err="1"/>
              <a:t>Denoix</a:t>
            </a:r>
            <a:r>
              <a:rPr lang="es-MX" sz="3400" dirty="0"/>
              <a:t> de Saint Marc, antiguo vicepresidente del Consejo de Estado), a los que se puede sumar al anterior primer presidente del Tribunal de Cuentas (P. </a:t>
            </a:r>
            <a:r>
              <a:rPr lang="es-MX" sz="3400" dirty="0" err="1"/>
              <a:t>Joxe</a:t>
            </a:r>
            <a:r>
              <a:rPr lang="es-MX" sz="3400" dirty="0"/>
              <a:t>). </a:t>
            </a:r>
          </a:p>
          <a:p>
            <a:endParaRPr lang="es-MX"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850106"/>
          </a:xfrm>
        </p:spPr>
        <p:txBody>
          <a:bodyPr>
            <a:normAutofit fontScale="90000"/>
          </a:bodyPr>
          <a:lstStyle/>
          <a:p>
            <a:r>
              <a:rPr lang="es-MX" b="1" dirty="0"/>
              <a:t>El procedimiento de designación</a:t>
            </a:r>
            <a:br>
              <a:rPr lang="es-MX" dirty="0"/>
            </a:br>
            <a:endParaRPr lang="es-MX" dirty="0"/>
          </a:p>
        </p:txBody>
      </p:sp>
      <p:sp>
        <p:nvSpPr>
          <p:cNvPr id="3" name="2 Marcador de contenido"/>
          <p:cNvSpPr>
            <a:spLocks noGrp="1"/>
          </p:cNvSpPr>
          <p:nvPr>
            <p:ph idx="1"/>
          </p:nvPr>
        </p:nvSpPr>
        <p:spPr>
          <a:xfrm>
            <a:off x="457200" y="980728"/>
            <a:ext cx="8229600" cy="5616624"/>
          </a:xfrm>
        </p:spPr>
        <p:txBody>
          <a:bodyPr>
            <a:normAutofit lnSpcReduction="10000"/>
          </a:bodyPr>
          <a:lstStyle/>
          <a:p>
            <a:pPr algn="just">
              <a:buNone/>
            </a:pPr>
            <a:r>
              <a:rPr lang="es-MX" dirty="0"/>
              <a:t>	</a:t>
            </a:r>
            <a:r>
              <a:rPr lang="es-MX" sz="2400" dirty="0"/>
              <a:t>En términos del artículo 56, párrafo 1, CF, el Consejo Constitucional se renueva por tercios una vez cada tres años. Este sistema ha permitido garantizar una cierta estabilidad y una continuidad que se proyecta en los trabajos del propio órgano. Los nuevos miembros van aprendiendo paulatinamente su nuevo oficio a partir del contacto cotidiano con los anteriores, sin que ello obste para que los recién llegados sean muy útiles al cuestionar la construcción de una jurisprudencia que acaso ellos perciban anquilosada, y sus predecesores justifiquen con argumentos.</a:t>
            </a:r>
          </a:p>
          <a:p>
            <a:pPr algn="just">
              <a:buNone/>
            </a:pPr>
            <a:r>
              <a:rPr lang="es-MX" sz="2400" dirty="0"/>
              <a:t>	Cada una de las autoridades que designan, tienen un lugar por asignar cada tres años. A partir de la revisión constitucional del 23 de julio de 2008, sus decisiones deben ser sometidas a un dictamen. </a:t>
            </a:r>
          </a:p>
          <a:p>
            <a:pPr algn="just">
              <a:buNone/>
            </a:pPr>
            <a:endParaRPr lang="es-MX" sz="2400" dirty="0"/>
          </a:p>
          <a:p>
            <a:pPr>
              <a:buNone/>
            </a:pPr>
            <a:endParaRPr lang="es-MX"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84710" y="452718"/>
            <a:ext cx="7055380" cy="1104074"/>
          </a:xfrm>
        </p:spPr>
        <p:txBody>
          <a:bodyPr/>
          <a:lstStyle/>
          <a:p>
            <a:pPr algn="ctr"/>
            <a:r>
              <a:rPr lang="es-MX" sz="3600" b="1" dirty="0"/>
              <a:t>Argentina. Néstor Pedro </a:t>
            </a:r>
            <a:r>
              <a:rPr lang="es-MX" sz="3600" b="1" dirty="0" err="1"/>
              <a:t>Sagüés</a:t>
            </a:r>
            <a:endParaRPr lang="es-ES" sz="3600" b="1" dirty="0"/>
          </a:p>
        </p:txBody>
      </p:sp>
      <p:sp>
        <p:nvSpPr>
          <p:cNvPr id="3" name="Marcador de contenido 2"/>
          <p:cNvSpPr>
            <a:spLocks noGrp="1"/>
          </p:cNvSpPr>
          <p:nvPr>
            <p:ph idx="1"/>
          </p:nvPr>
        </p:nvSpPr>
        <p:spPr>
          <a:xfrm>
            <a:off x="827700" y="1700808"/>
            <a:ext cx="6711654" cy="4680519"/>
          </a:xfrm>
        </p:spPr>
        <p:txBody>
          <a:bodyPr>
            <a:normAutofit fontScale="92500" lnSpcReduction="10000"/>
          </a:bodyPr>
          <a:lstStyle/>
          <a:p>
            <a:pPr algn="just"/>
            <a:r>
              <a:rPr lang="es-MX" dirty="0"/>
              <a:t>Conjunto normativo constitucional, </a:t>
            </a:r>
            <a:r>
              <a:rPr lang="es-MX" dirty="0" err="1"/>
              <a:t>subconstitucional</a:t>
            </a:r>
            <a:r>
              <a:rPr lang="es-MX" dirty="0"/>
              <a:t> y supranacional, que regula el número y grados de los jueces con aptitud para desarrollar el control de constitucionalidad, sus mecanismos de selección, acceso, permanencia, ascenso y remoción; remuneración y el régimen de responsabilidades.</a:t>
            </a:r>
          </a:p>
          <a:p>
            <a:pPr algn="just"/>
            <a:r>
              <a:rPr lang="es-MX" dirty="0"/>
              <a:t>Nación, provincias y Ciudad Autónoma de Buenos Aires: 25 regímenes normativos diferentes.</a:t>
            </a:r>
          </a:p>
          <a:p>
            <a:pPr algn="just"/>
            <a:r>
              <a:rPr lang="es-MX" dirty="0"/>
              <a:t>Constitución de 1853 todavía vigente, aunque con importantes reformas en 1860, 1866, 1898, 1957 y 1994. Sigue las pautas esenciales de la Constitución norteamericana y de la Corte Suprema de Justicia de EUA; el régimen de control de constitucionalidad más parecido al estadounidense.</a:t>
            </a:r>
            <a:endParaRPr lang="es-ES" dirty="0"/>
          </a:p>
        </p:txBody>
      </p:sp>
    </p:spTree>
    <p:extLst>
      <p:ext uri="{BB962C8B-B14F-4D97-AF65-F5344CB8AC3E}">
        <p14:creationId xmlns:p14="http://schemas.microsoft.com/office/powerpoint/2010/main" val="40495500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634082"/>
          </a:xfrm>
        </p:spPr>
        <p:txBody>
          <a:bodyPr>
            <a:normAutofit fontScale="90000"/>
          </a:bodyPr>
          <a:lstStyle/>
          <a:p>
            <a:r>
              <a:rPr lang="es-MX" b="1" dirty="0"/>
              <a:t>El juramento</a:t>
            </a:r>
          </a:p>
        </p:txBody>
      </p:sp>
      <p:sp>
        <p:nvSpPr>
          <p:cNvPr id="3" name="2 Marcador de contenido"/>
          <p:cNvSpPr>
            <a:spLocks noGrp="1"/>
          </p:cNvSpPr>
          <p:nvPr>
            <p:ph idx="1"/>
          </p:nvPr>
        </p:nvSpPr>
        <p:spPr>
          <a:xfrm>
            <a:off x="457200" y="836712"/>
            <a:ext cx="8229600" cy="5832648"/>
          </a:xfrm>
        </p:spPr>
        <p:txBody>
          <a:bodyPr>
            <a:normAutofit fontScale="77500" lnSpcReduction="20000"/>
          </a:bodyPr>
          <a:lstStyle/>
          <a:p>
            <a:pPr algn="just"/>
            <a:r>
              <a:rPr lang="es-MX" sz="2600" dirty="0"/>
              <a:t>Los recién llegados emiten un juramento, en términos del artículo 3o. de la ordenanza de 1958, “de cumplir bien y fielmente sus funciones y de ejercerlas en completa imparcialidad y, en el marco del respeto a la Constitución, manteniendo el secreto de las deliberaciones y votaciones, así como evitando tomar cualquier clase de postura pública y rechazando dar consulta alguna sobre cuestiones tocantes a la competencia del Consejo”.</a:t>
            </a:r>
          </a:p>
          <a:p>
            <a:pPr algn="just"/>
            <a:r>
              <a:rPr lang="es-MX" sz="2800" dirty="0"/>
              <a:t>Estos deberes llevan implícita una cierta relatividad. En primer lugar, debido a la falta de sanción aplicable a los miembros de pleno derecho, En segundo lugar, debido a que los deberes respectivos de los deberes en cuestión dan lugar a una interpretación más bien flexible entendida por miembros del Consejo o de la doctrina. Después de todo, se puede al final advertir que el desapego al conjunto de obligaciones que forman parte del juramento es relativamente raro, y de presentarse, prácticamente nunca han puesto en duda la credibilidad de la institución.</a:t>
            </a:r>
          </a:p>
          <a:p>
            <a:pPr>
              <a:buNone/>
            </a:pPr>
            <a:endParaRPr lang="es-MX" sz="2800" dirty="0"/>
          </a:p>
          <a:p>
            <a:pPr algn="just"/>
            <a:endParaRPr lang="es-MX" sz="2600" dirty="0"/>
          </a:p>
          <a:p>
            <a:endParaRPr lang="es-MX"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706090"/>
          </a:xfrm>
        </p:spPr>
        <p:txBody>
          <a:bodyPr>
            <a:normAutofit fontScale="90000"/>
          </a:bodyPr>
          <a:lstStyle/>
          <a:p>
            <a:r>
              <a:rPr lang="es-MX" b="1" dirty="0"/>
              <a:t>La duración del encargo</a:t>
            </a:r>
          </a:p>
        </p:txBody>
      </p:sp>
      <p:sp>
        <p:nvSpPr>
          <p:cNvPr id="3" name="2 Marcador de contenido"/>
          <p:cNvSpPr>
            <a:spLocks noGrp="1"/>
          </p:cNvSpPr>
          <p:nvPr>
            <p:ph idx="1"/>
          </p:nvPr>
        </p:nvSpPr>
        <p:spPr>
          <a:xfrm>
            <a:off x="457200" y="836712"/>
            <a:ext cx="8229600" cy="6021288"/>
          </a:xfrm>
        </p:spPr>
        <p:txBody>
          <a:bodyPr>
            <a:normAutofit fontScale="70000" lnSpcReduction="20000"/>
          </a:bodyPr>
          <a:lstStyle/>
          <a:p>
            <a:pPr algn="just">
              <a:buNone/>
            </a:pPr>
            <a:r>
              <a:rPr lang="es-MX" dirty="0"/>
              <a:t>	</a:t>
            </a:r>
            <a:r>
              <a:rPr lang="es-MX" sz="3400" dirty="0"/>
              <a:t>Sobre el periodo que dura el encargo de quienes fungen como miembros de este Consejo, conviene una vez más distinguir entre los que son nombrados de los que lo son de pleno derecho. Mientras que los últimos están ligados al Consejo por tiempo indefinido (léase de por vida), los primeros desempeñan su mandato durante nueve años (artículos 56, párrafo 1, CF y 3o., CF). </a:t>
            </a:r>
          </a:p>
          <a:p>
            <a:pPr algn="just">
              <a:buNone/>
            </a:pPr>
            <a:r>
              <a:rPr lang="es-MX" sz="3400" dirty="0"/>
              <a:t>	Al optar por un periodo de nombramiento relativamente largo, el constituyente previó que por virtud del tiempo, al designado le sería más fácil desprenderse de las influencias que pudiera ejercer sobre él la autoridad que lo había nombrado. Por último, la duración del mandato de presidente del Consejo Constitucional fue también extendida a nueve años, a efecto de que dicho mandato no fuera coincidente con el del presidente de la República que había sido autor de la designación. </a:t>
            </a:r>
          </a:p>
          <a:p>
            <a:pPr algn="just">
              <a:buNone/>
            </a:pPr>
            <a:endParaRPr lang="es-MX" dirty="0"/>
          </a:p>
          <a:p>
            <a:pPr algn="just">
              <a:buNone/>
            </a:pPr>
            <a:endParaRPr lang="es-MX" dirty="0"/>
          </a:p>
          <a:p>
            <a:pPr>
              <a:buNone/>
            </a:pPr>
            <a:endParaRPr lang="es-MX"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MX" sz="3800" b="1" dirty="0"/>
              <a:t>La posible reelección de sus miembros</a:t>
            </a:r>
          </a:p>
        </p:txBody>
      </p:sp>
      <p:sp>
        <p:nvSpPr>
          <p:cNvPr id="3" name="2 Marcador de contenido"/>
          <p:cNvSpPr>
            <a:spLocks noGrp="1"/>
          </p:cNvSpPr>
          <p:nvPr>
            <p:ph idx="1"/>
          </p:nvPr>
        </p:nvSpPr>
        <p:spPr/>
        <p:txBody>
          <a:bodyPr>
            <a:normAutofit/>
          </a:bodyPr>
          <a:lstStyle/>
          <a:p>
            <a:pPr algn="just">
              <a:buNone/>
            </a:pPr>
            <a:r>
              <a:rPr lang="es-MX" dirty="0"/>
              <a:t>	El principio que se instauró en el artículo 56 de la CF corresponde al carácter no renovable del mandato. Ésta es una de las garantías fundamentales de la independencia de los miembros, que de esta forma pueden, con mayor tranquilidad, ufanarse incluso de desapego absoluto frente a los intereses de las personalidades que los designaron.</a:t>
            </a:r>
          </a:p>
          <a:p>
            <a:pPr>
              <a:buNone/>
            </a:pPr>
            <a:endParaRPr lang="es-MX"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706090"/>
          </a:xfrm>
        </p:spPr>
        <p:txBody>
          <a:bodyPr>
            <a:normAutofit fontScale="90000"/>
          </a:bodyPr>
          <a:lstStyle/>
          <a:p>
            <a:r>
              <a:rPr lang="es-MX" b="1" dirty="0"/>
              <a:t>El régimen de incompatibilidades</a:t>
            </a:r>
          </a:p>
        </p:txBody>
      </p:sp>
      <p:sp>
        <p:nvSpPr>
          <p:cNvPr id="3" name="2 Marcador de contenido"/>
          <p:cNvSpPr>
            <a:spLocks noGrp="1"/>
          </p:cNvSpPr>
          <p:nvPr>
            <p:ph idx="1"/>
          </p:nvPr>
        </p:nvSpPr>
        <p:spPr>
          <a:xfrm>
            <a:off x="457200" y="980728"/>
            <a:ext cx="8229600" cy="5688632"/>
          </a:xfrm>
        </p:spPr>
        <p:txBody>
          <a:bodyPr>
            <a:normAutofit/>
          </a:bodyPr>
          <a:lstStyle/>
          <a:p>
            <a:pPr algn="just">
              <a:buNone/>
            </a:pPr>
            <a:r>
              <a:rPr lang="es-MX" dirty="0"/>
              <a:t>	</a:t>
            </a:r>
          </a:p>
          <a:p>
            <a:pPr algn="just">
              <a:buNone/>
            </a:pPr>
            <a:r>
              <a:rPr lang="es-MX" dirty="0"/>
              <a:t>	En términos del artículo 57, CF, “las funciones de miembro del Consejo constitucional son incompatibles con las de ministro o las de miembro del Parlamento. Las demás incompatibilidades serán establecidas por una ley orgánica”. La ordenanza de 1958 había añadido, en un primer momento, tan sólo una hipótesis, al hacer incompatible esta función con la de miembro del Consejo Económico y Social. Más adelante se incluyeron otras hipótesis. Y si bien la ley del 7 de julio de 1977 añadió un motivo de incompatibilidad con la función de parlamentario europeo, la ausencia de toda incompatibilidad con cualquier otro mandato electoral había sido abiertamente criticado.</a:t>
            </a:r>
          </a:p>
          <a:p>
            <a:pPr>
              <a:buNone/>
            </a:pPr>
            <a:endParaRPr lang="es-MX" dirty="0"/>
          </a:p>
          <a:p>
            <a:pPr>
              <a:buNone/>
            </a:pPr>
            <a:endParaRPr lang="es-MX" dirty="0"/>
          </a:p>
          <a:p>
            <a:pPr>
              <a:buNone/>
            </a:pPr>
            <a:endParaRPr lang="es-MX"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274042"/>
          </a:xfrm>
        </p:spPr>
        <p:txBody>
          <a:bodyPr>
            <a:normAutofit fontScale="90000"/>
          </a:bodyPr>
          <a:lstStyle/>
          <a:p>
            <a:endParaRPr lang="es-MX" dirty="0"/>
          </a:p>
        </p:txBody>
      </p:sp>
      <p:sp>
        <p:nvSpPr>
          <p:cNvPr id="3" name="2 Marcador de contenido"/>
          <p:cNvSpPr>
            <a:spLocks noGrp="1"/>
          </p:cNvSpPr>
          <p:nvPr>
            <p:ph idx="1"/>
          </p:nvPr>
        </p:nvSpPr>
        <p:spPr>
          <a:xfrm>
            <a:off x="457200" y="692696"/>
            <a:ext cx="8229600" cy="5433467"/>
          </a:xfrm>
        </p:spPr>
        <p:txBody>
          <a:bodyPr>
            <a:normAutofit/>
          </a:bodyPr>
          <a:lstStyle/>
          <a:p>
            <a:pPr algn="just">
              <a:buNone/>
            </a:pPr>
            <a:r>
              <a:rPr lang="es-MX" dirty="0"/>
              <a:t>	Respecto de las formas como deban implementarse estas incompatibilidades, el Consejo Constitucional ha tenido que precisar que “incompatibilidad” no quiere decir lo mismo que “inelegibilidad”</a:t>
            </a:r>
          </a:p>
          <a:p>
            <a:pPr algn="just">
              <a:buNone/>
            </a:pPr>
            <a:r>
              <a:rPr lang="es-MX" dirty="0"/>
              <a:t>	Junto a estas incompatibilidades debe añadirse una prohibición genérica de ejercer cualquier actividad incompatible con la independencia y la dignidad de la función (artículo 1o. del decreto de 1959), así como una prohibición concreta de aceptar un cargo público. Afortunadamente, debido a las cargas de trabajo, son ya muy pocos los casos en que alguno de los miembros del Consejo pueda seguir desempeñando anteriores actividades, públicas o privadas, durante el ejercicio de la función.</a:t>
            </a:r>
          </a:p>
          <a:p>
            <a:pPr>
              <a:buNone/>
            </a:pPr>
            <a:endParaRPr lang="es-MX" dirty="0"/>
          </a:p>
          <a:p>
            <a:endParaRPr lang="es-MX"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b="1" dirty="0"/>
              <a:t>La inamovilidad</a:t>
            </a:r>
          </a:p>
        </p:txBody>
      </p:sp>
      <p:sp>
        <p:nvSpPr>
          <p:cNvPr id="3" name="2 Marcador de contenido"/>
          <p:cNvSpPr>
            <a:spLocks noGrp="1"/>
          </p:cNvSpPr>
          <p:nvPr>
            <p:ph idx="1"/>
          </p:nvPr>
        </p:nvSpPr>
        <p:spPr>
          <a:xfrm>
            <a:off x="457200" y="1340768"/>
            <a:ext cx="8229600" cy="5112568"/>
          </a:xfrm>
        </p:spPr>
        <p:txBody>
          <a:bodyPr>
            <a:normAutofit/>
          </a:bodyPr>
          <a:lstStyle/>
          <a:p>
            <a:pPr>
              <a:buNone/>
            </a:pPr>
            <a:r>
              <a:rPr lang="es-MX" dirty="0"/>
              <a:t>	El nombramiento de los miembros del Consejo Constitucional es irrevocable. De esta suerte, no pueden ser compelidos a dejar el cargo antes del término de la función, a no ser que el propio Consejo acuerde la renuncia obligatoria de algún miembro debido a la presencia de alguna incompatibilidad que le impida seguir ejerciendo el cargo. </a:t>
            </a:r>
          </a:p>
          <a:p>
            <a:pPr>
              <a:buNone/>
            </a:pPr>
            <a:r>
              <a:rPr lang="es-MX" dirty="0"/>
              <a:t>	La inamovilidad de los miembros de pleno derecho es aún más amplia, pues siendo éstos miembros vitalicios por virtud de la Constitución, no podrían siquiera ser constreñidos a renunciar por el mismo Consejo.</a:t>
            </a:r>
          </a:p>
          <a:p>
            <a:pPr>
              <a:buNone/>
            </a:pPr>
            <a:endParaRPr lang="es-MX"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MX" b="1" dirty="0"/>
              <a:t>La retribución económica por el ejercicio del cargo</a:t>
            </a:r>
          </a:p>
        </p:txBody>
      </p:sp>
      <p:sp>
        <p:nvSpPr>
          <p:cNvPr id="3" name="2 Marcador de contenido"/>
          <p:cNvSpPr>
            <a:spLocks noGrp="1"/>
          </p:cNvSpPr>
          <p:nvPr>
            <p:ph idx="1"/>
          </p:nvPr>
        </p:nvSpPr>
        <p:spPr/>
        <p:txBody>
          <a:bodyPr>
            <a:normAutofit fontScale="47500" lnSpcReduction="20000"/>
          </a:bodyPr>
          <a:lstStyle/>
          <a:p>
            <a:pPr algn="just">
              <a:buNone/>
            </a:pPr>
            <a:r>
              <a:rPr lang="es-MX" dirty="0"/>
              <a:t>	</a:t>
            </a:r>
            <a:r>
              <a:rPr lang="es-MX" sz="3400" dirty="0"/>
              <a:t>En términos del artículo 6o. de la ordenanza de 1958, “el presidente y los miembros del consejo reciben, respectivamente, emolumentos equivalentes al trato que corresponde a las los dos niveles jerárquicos más elevados entre los empleados del Estado”, si bien la misma disposición establece que “los emolumentos serán reducidos a la mitad a los miembros del Consejo que sigan ejerciendo una actividad considerada compatible con el ejercicio de la función”. Tal reducción es bienvenida, en la medida en que pueda persuadir a los miembros del Consejo a ejercer su función de tiempo completo. En cuanto al nivel salarial, parece razonable que sea lo suficientemente elevado, no sólo para evitar que sea motivo para declinar el ejercicio de la función, sino sobre todo para asegurar a sus miembros una independencia financiera suficiente.</a:t>
            </a:r>
          </a:p>
          <a:p>
            <a:pPr>
              <a:buNone/>
            </a:pPr>
            <a:endParaRPr lang="es-MX"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778098"/>
          </a:xfrm>
        </p:spPr>
        <p:txBody>
          <a:bodyPr>
            <a:normAutofit fontScale="90000"/>
          </a:bodyPr>
          <a:lstStyle/>
          <a:p>
            <a:r>
              <a:rPr lang="es-MX" sz="2800" b="1" dirty="0"/>
              <a:t>La libertad de emitir opiniones; de las modalidades del voto</a:t>
            </a:r>
          </a:p>
        </p:txBody>
      </p:sp>
      <p:sp>
        <p:nvSpPr>
          <p:cNvPr id="3" name="2 Marcador de contenido"/>
          <p:cNvSpPr>
            <a:spLocks noGrp="1"/>
          </p:cNvSpPr>
          <p:nvPr>
            <p:ph idx="1"/>
          </p:nvPr>
        </p:nvSpPr>
        <p:spPr>
          <a:xfrm>
            <a:off x="457200" y="908720"/>
            <a:ext cx="8229600" cy="5688632"/>
          </a:xfrm>
        </p:spPr>
        <p:txBody>
          <a:bodyPr>
            <a:normAutofit fontScale="40000" lnSpcReduction="20000"/>
          </a:bodyPr>
          <a:lstStyle/>
          <a:p>
            <a:pPr algn="just">
              <a:buNone/>
            </a:pPr>
            <a:r>
              <a:rPr lang="es-MX" dirty="0"/>
              <a:t>	</a:t>
            </a:r>
          </a:p>
          <a:p>
            <a:pPr algn="just">
              <a:buNone/>
            </a:pPr>
            <a:r>
              <a:rPr lang="es-MX" sz="4400" b="1" dirty="0"/>
              <a:t>	El artículo 7o. de la ordenanza de 1958 remite a otro decreto legislativo aprobado en consejo de ministros (a propuesta del Consejo Constitucional), donde se atribuye al propio órgano la definición de las obligaciones de sus miembros, con lo cual se pretende garantizar la dignidad e independencia de sus funciones. En este mismo marco normativo, el decreto de 1959 prohíbe a los miembros del Consejo a ocupar cargos de dirección o de ejercer puestos de responsabilidad dentro de los órganos principales de los partidos o agrupaciones políticas, así como de omitir en cualquier documento que pudiera publicarse, así sea de carácter público o privado, la mención de que se es miembro del Consejo. </a:t>
            </a:r>
          </a:p>
          <a:p>
            <a:pPr algn="just">
              <a:buNone/>
            </a:pPr>
            <a:r>
              <a:rPr lang="es-MX" sz="4400" b="1" dirty="0"/>
              <a:t>	Tales disposiciones, que retoman en parte algunos de los contenidos precitados sobre el juramento de sus miembros (artículo 3o.), podrían implicarles ciertos límites a la libertad de expresión, imponiendo consecuentemente un deber de reserva fundado en la especificidad de la función. Aunque también este deber de reserva puede entenderse de manera sumamente flexible, de tal suerte que nada impide a estos miembros hacer presentaciones sobre la jurisprudencia constitucional, tanto en foros universitarios como en la sustentación de tesis doctorales como miembros del </a:t>
            </a:r>
            <a:r>
              <a:rPr lang="es-MX" sz="4400" dirty="0"/>
              <a:t>jurado.</a:t>
            </a:r>
          </a:p>
          <a:p>
            <a:pPr algn="just">
              <a:buNone/>
            </a:pPr>
            <a:endParaRPr lang="es-MX"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706090"/>
          </a:xfrm>
        </p:spPr>
        <p:txBody>
          <a:bodyPr>
            <a:normAutofit fontScale="90000"/>
          </a:bodyPr>
          <a:lstStyle/>
          <a:p>
            <a:r>
              <a:rPr lang="es-MX" sz="2800" b="1" dirty="0"/>
              <a:t>La terminación de las funciones o su eventual cese</a:t>
            </a:r>
          </a:p>
        </p:txBody>
      </p:sp>
      <p:sp>
        <p:nvSpPr>
          <p:cNvPr id="3" name="2 Marcador de contenido"/>
          <p:cNvSpPr>
            <a:spLocks noGrp="1"/>
          </p:cNvSpPr>
          <p:nvPr>
            <p:ph idx="1"/>
          </p:nvPr>
        </p:nvSpPr>
        <p:spPr>
          <a:xfrm>
            <a:off x="457200" y="836712"/>
            <a:ext cx="8229600" cy="5616624"/>
          </a:xfrm>
        </p:spPr>
        <p:txBody>
          <a:bodyPr>
            <a:normAutofit fontScale="92500" lnSpcReduction="10000"/>
          </a:bodyPr>
          <a:lstStyle/>
          <a:p>
            <a:pPr algn="just">
              <a:buNone/>
            </a:pPr>
            <a:r>
              <a:rPr lang="es-MX" dirty="0"/>
              <a:t>	El mandato de los miembros del Consejo Constitucional termina simplemente llegado el término de la función de cada uno, que, como se dijo, para los miembros designados es de nueve años contados a partir del nombramiento. Se dijo también que tal nombramiento es inamovible, por lo que el mandato no podría ser abreviado ni prolongado por decisión expresa de la autoridad que previamente los había nombrado. Pero tampoco queda totalmente descartado que algún consejero constitucional deje de cumplir su encomienda.</a:t>
            </a:r>
          </a:p>
          <a:p>
            <a:pPr algn="just">
              <a:buNone/>
            </a:pPr>
            <a:r>
              <a:rPr lang="es-MX" dirty="0"/>
              <a:t>	Primero, por defunción durante el curso del mandato, lo cual pareciera previsible, si se considera que se suele designar a personas de edad madura. Segundo, por renuncia expresa de quienes por su propia voluntad se retiran, por ejemplo, por preferir ejercer alguna otra actividad contemplada dentro del régimen de las incompatibilidades. Y por último, los miembros del Consejo Constitucional pueden ser obligados a renunciar en el caso de declaratoria expresa por pérdida del goce de derechos civiles y políticos; por el ejercicio de una actividad incompatible; por detectar algún impedimento definitivo para ejercer las funciones o por faltar a las obligaciones inherentes al cargo.</a:t>
            </a:r>
          </a:p>
          <a:p>
            <a:endParaRPr lang="es-MX"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562074"/>
          </a:xfrm>
        </p:spPr>
        <p:txBody>
          <a:bodyPr>
            <a:normAutofit fontScale="90000"/>
          </a:bodyPr>
          <a:lstStyle/>
          <a:p>
            <a:r>
              <a:rPr lang="es-MX" sz="3600" b="1" dirty="0"/>
              <a:t>El régimen de responsabilidades</a:t>
            </a:r>
          </a:p>
        </p:txBody>
      </p:sp>
      <p:sp>
        <p:nvSpPr>
          <p:cNvPr id="3" name="2 Marcador de contenido"/>
          <p:cNvSpPr>
            <a:spLocks noGrp="1"/>
          </p:cNvSpPr>
          <p:nvPr>
            <p:ph idx="1"/>
          </p:nvPr>
        </p:nvSpPr>
        <p:spPr>
          <a:xfrm>
            <a:off x="457200" y="764704"/>
            <a:ext cx="8229600" cy="5904656"/>
          </a:xfrm>
        </p:spPr>
        <p:txBody>
          <a:bodyPr>
            <a:normAutofit fontScale="85000" lnSpcReduction="10000"/>
          </a:bodyPr>
          <a:lstStyle/>
          <a:p>
            <a:pPr algn="just">
              <a:buNone/>
            </a:pPr>
            <a:r>
              <a:rPr lang="es-MX" dirty="0"/>
              <a:t>	</a:t>
            </a:r>
            <a:r>
              <a:rPr lang="es-MX" sz="2400" dirty="0"/>
              <a:t>Desde el momento en que a las decisiones del Consejo Constitucional no se les puede oponer ningún recurso (artículo 62, párrafo 3, de la CF), pareciera lógico que la responsabilidad del Consejo Constitucional no pueda ser puesta en duda, lo cual representaría, desde cierta óptica, una señal de independencia. Empero, el derecho de la Unión Europea parece abrir una expectativa de derecho (plausible para los individuos) a pedir la reparación en caso de desconocimiento de normas comunitarias por cualquiera que sea el órgano del Estado nacional, incluyendo de sus órganos jurisdiccionales. Sin embargo, la aceptación de dicha responsabilidad a partir de las decisiones del juez constitucional no ha sido admitida expresamente en Francia.</a:t>
            </a:r>
          </a:p>
          <a:p>
            <a:pPr algn="just">
              <a:buNone/>
            </a:pPr>
            <a:r>
              <a:rPr lang="es-MX" sz="2400" dirty="0"/>
              <a:t>	Los miembros del Consejo Constitucional no gozan de ningún tipo particular de inmunidad específica, por lo que la responsabilidad civil o penal que se desprenda de sus actos pudiera perfectamente ser iniciada mientras se encuentren en funciones. Pero en lo que toca a los actos emitidos dentro de este periodo, solamente serían susceptibles de ser procesados ante el propio Consejo Constitucional.</a:t>
            </a:r>
          </a:p>
          <a:p>
            <a:pPr>
              <a:buNone/>
            </a:pPr>
            <a:endParaRPr lang="es-MX" sz="2400" dirty="0"/>
          </a:p>
          <a:p>
            <a:pPr algn="just">
              <a:buNone/>
            </a:pPr>
            <a:endParaRPr lang="es-MX" sz="2400" dirty="0"/>
          </a:p>
          <a:p>
            <a:pPr>
              <a:buNone/>
            </a:pPr>
            <a:endParaRPr lang="es-MX"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es-MX" b="1" dirty="0"/>
              <a:t>El modelo de justicia constitucional</a:t>
            </a:r>
            <a:endParaRPr lang="es-ES" b="1" dirty="0"/>
          </a:p>
        </p:txBody>
      </p:sp>
      <p:sp>
        <p:nvSpPr>
          <p:cNvPr id="3" name="Marcador de contenido 2"/>
          <p:cNvSpPr>
            <a:spLocks noGrp="1"/>
          </p:cNvSpPr>
          <p:nvPr>
            <p:ph idx="1"/>
          </p:nvPr>
        </p:nvSpPr>
        <p:spPr/>
        <p:txBody>
          <a:bodyPr>
            <a:normAutofit fontScale="92500" lnSpcReduction="20000"/>
          </a:bodyPr>
          <a:lstStyle/>
          <a:p>
            <a:pPr algn="just"/>
            <a:r>
              <a:rPr lang="es-MX" dirty="0"/>
              <a:t>Han existido iniciativas para implementar en Argentina un régimen concentrado y especializado de control de constitucionalidad al estilo austriaco –o </a:t>
            </a:r>
            <a:r>
              <a:rPr lang="es-MX" dirty="0" err="1"/>
              <a:t>kelseniano</a:t>
            </a:r>
            <a:r>
              <a:rPr lang="es-MX" dirty="0"/>
              <a:t>- de un tribunal o corte constitucional, pero no han fructificado. Un tribunal constitucional “</a:t>
            </a:r>
            <a:r>
              <a:rPr lang="es-MX" dirty="0" err="1"/>
              <a:t>partidizado</a:t>
            </a:r>
            <a:r>
              <a:rPr lang="es-MX" dirty="0"/>
              <a:t>” podría ser todavía más peligroso, por las importantes competencias que posee, que una corte suprema manipulada.</a:t>
            </a:r>
          </a:p>
          <a:p>
            <a:pPr algn="just"/>
            <a:r>
              <a:rPr lang="es-MX" dirty="0"/>
              <a:t>Por ser el control de constitucionalidad en el orden nacional </a:t>
            </a:r>
            <a:r>
              <a:rPr lang="es-MX" i="1" dirty="0"/>
              <a:t>difuso</a:t>
            </a:r>
            <a:r>
              <a:rPr lang="es-MX" dirty="0"/>
              <a:t> o desconcentrado, todos los jueces, de cualquier instancia o fuero, en principio y en cualquier proceso, tienen que practicar la </a:t>
            </a:r>
            <a:r>
              <a:rPr lang="es-MX" i="1" dirty="0"/>
              <a:t>judicial </a:t>
            </a:r>
            <a:r>
              <a:rPr lang="es-MX" i="1" dirty="0" err="1"/>
              <a:t>review</a:t>
            </a:r>
            <a:r>
              <a:rPr lang="es-MX" dirty="0"/>
              <a:t> o control de constitucionalidad. En rigor, de verdad </a:t>
            </a:r>
            <a:r>
              <a:rPr lang="es-MX" i="1" dirty="0"/>
              <a:t>deben</a:t>
            </a:r>
            <a:r>
              <a:rPr lang="es-MX" dirty="0"/>
              <a:t> hacerlo si las partes lo requieren idóneamente; y </a:t>
            </a:r>
            <a:r>
              <a:rPr lang="es-MX" i="1" dirty="0"/>
              <a:t>pueden</a:t>
            </a:r>
            <a:r>
              <a:rPr lang="es-MX" dirty="0"/>
              <a:t> hacerlo, también, por su propia iniciativa (“de oficio”).</a:t>
            </a:r>
          </a:p>
          <a:p>
            <a:endParaRPr lang="es-ES" dirty="0"/>
          </a:p>
        </p:txBody>
      </p:sp>
    </p:spTree>
    <p:extLst>
      <p:ext uri="{BB962C8B-B14F-4D97-AF65-F5344CB8AC3E}">
        <p14:creationId xmlns:p14="http://schemas.microsoft.com/office/powerpoint/2010/main" val="33304317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634082"/>
          </a:xfrm>
        </p:spPr>
        <p:txBody>
          <a:bodyPr>
            <a:normAutofit fontScale="90000"/>
          </a:bodyPr>
          <a:lstStyle/>
          <a:p>
            <a:r>
              <a:rPr lang="es-MX" b="1" dirty="0"/>
              <a:t>El fuero</a:t>
            </a:r>
          </a:p>
        </p:txBody>
      </p:sp>
      <p:sp>
        <p:nvSpPr>
          <p:cNvPr id="3" name="2 Marcador de contenido"/>
          <p:cNvSpPr>
            <a:spLocks noGrp="1"/>
          </p:cNvSpPr>
          <p:nvPr>
            <p:ph idx="1"/>
          </p:nvPr>
        </p:nvSpPr>
        <p:spPr>
          <a:xfrm>
            <a:off x="457200" y="908720"/>
            <a:ext cx="8229600" cy="5688632"/>
          </a:xfrm>
        </p:spPr>
        <p:txBody>
          <a:bodyPr>
            <a:normAutofit fontScale="25000" lnSpcReduction="20000"/>
          </a:bodyPr>
          <a:lstStyle/>
          <a:p>
            <a:pPr algn="just">
              <a:buNone/>
            </a:pPr>
            <a:r>
              <a:rPr lang="es-MX" dirty="0"/>
              <a:t>	</a:t>
            </a:r>
            <a:r>
              <a:rPr lang="es-MX" sz="9600" dirty="0"/>
              <a:t>Con base en el artículo 10 de la ordenanza de 1958, el Consejo Constitucional es el único órgano competente para verificar los elementos que fundan la renuncia obligatoria de alguno de sus miembros que habrían ejercido una actividad o aceptado un cargo o mandato electivo incompatible con tal calidad de miembro del Consejo, o bien porque no se hubieran encontrado en situación de gozar plenamente de sus derechos civiles y políticos. </a:t>
            </a:r>
          </a:p>
          <a:p>
            <a:pPr algn="just">
              <a:buNone/>
            </a:pPr>
            <a:r>
              <a:rPr lang="es-MX" sz="9600" dirty="0"/>
              <a:t>	De forma general, debe considerarse que los actos que puedan atribuirse al Consejo o a sus miembros en el ejercicio de su función únicamente serían justiciables ante el propio Consejo Constitucional. Por razones ligadas a la separación de poderes y a la garantía de independencia del órgano, las demás jurisdicciones ordinarias quedarían, por consiguiente, incompetentes para conocer de esos asuntos.</a:t>
            </a:r>
          </a:p>
          <a:p>
            <a:endParaRPr lang="es-MX" sz="96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MX" sz="4000" b="1" dirty="0"/>
              <a:t>Algunas reformas que se proponen para su fortalecimiento</a:t>
            </a:r>
            <a:br>
              <a:rPr lang="es-MX" dirty="0"/>
            </a:br>
            <a:endParaRPr lang="es-MX" dirty="0"/>
          </a:p>
        </p:txBody>
      </p:sp>
      <p:sp>
        <p:nvSpPr>
          <p:cNvPr id="3" name="2 Marcador de contenido"/>
          <p:cNvSpPr>
            <a:spLocks noGrp="1"/>
          </p:cNvSpPr>
          <p:nvPr>
            <p:ph idx="1"/>
          </p:nvPr>
        </p:nvSpPr>
        <p:spPr/>
        <p:txBody>
          <a:bodyPr>
            <a:normAutofit fontScale="92500" lnSpcReduction="10000"/>
          </a:bodyPr>
          <a:lstStyle/>
          <a:p>
            <a:pPr algn="just">
              <a:buNone/>
            </a:pPr>
            <a:r>
              <a:rPr lang="es-MX" dirty="0"/>
              <a:t>	De las indispensables, mencionaremos la supresión de los miembros de pleno derecho. Sería mejor que tales personajes adquirieran la calidad de senadores vitalicios.</a:t>
            </a:r>
          </a:p>
          <a:p>
            <a:pPr algn="just">
              <a:buNone/>
            </a:pPr>
            <a:r>
              <a:rPr lang="es-MX" dirty="0"/>
              <a:t>	Como segundo cambio que considero indispensable, refiero la designación de su presidente, dado que en su estado actual éste podría ser sujeto de la influencia de la autoridad encargada de nombrarlo (a saber: del presidente de la República). Podría en cambio pensarse en una elección por sus pares, como ocurre en Italia o España, o por una duración de tres años, para así adaptar el periodo al modo de nombramiento por tercios y trianual. </a:t>
            </a:r>
          </a:p>
          <a:p>
            <a:endParaRPr lang="es-MX" dirty="0"/>
          </a:p>
          <a:p>
            <a:pPr>
              <a:buNone/>
            </a:pPr>
            <a:endParaRPr lang="es-MX" dirty="0"/>
          </a:p>
          <a:p>
            <a:pPr>
              <a:buNone/>
            </a:pPr>
            <a:endParaRPr lang="es-MX" dirty="0"/>
          </a:p>
          <a:p>
            <a:endParaRPr lang="es-MX"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562074"/>
          </a:xfrm>
        </p:spPr>
        <p:txBody>
          <a:bodyPr>
            <a:normAutofit fontScale="90000"/>
          </a:bodyPr>
          <a:lstStyle/>
          <a:p>
            <a:endParaRPr lang="es-MX" dirty="0"/>
          </a:p>
        </p:txBody>
      </p:sp>
      <p:sp>
        <p:nvSpPr>
          <p:cNvPr id="3" name="2 Marcador de contenido"/>
          <p:cNvSpPr>
            <a:spLocks noGrp="1"/>
          </p:cNvSpPr>
          <p:nvPr>
            <p:ph idx="1"/>
          </p:nvPr>
        </p:nvSpPr>
        <p:spPr>
          <a:xfrm>
            <a:off x="457200" y="1052736"/>
            <a:ext cx="8229600" cy="5328592"/>
          </a:xfrm>
        </p:spPr>
        <p:txBody>
          <a:bodyPr>
            <a:normAutofit/>
          </a:bodyPr>
          <a:lstStyle/>
          <a:p>
            <a:pPr algn="just">
              <a:buNone/>
            </a:pPr>
            <a:r>
              <a:rPr lang="es-MX" dirty="0"/>
              <a:t>	Además de estos cambios, se han mencionado otras formas para reforzar el sistema de las incompatibilidades. Se habla de prohibir a los miembros del Consejo el ejercicio de cualquier otra actividad, para así no tener otra elección más que dedicarse de lleno a esta actividad.</a:t>
            </a:r>
          </a:p>
          <a:p>
            <a:pPr algn="just">
              <a:buNone/>
            </a:pPr>
            <a:r>
              <a:rPr lang="es-MX" dirty="0"/>
              <a:t>	Podría también inscribirse en los textos alguna mención sobre algunas calidades mínimas que pudieran requerirse (en cuanto a las capacidades técnicas) en materia jurídica. Pero tales medidas no nos parecen urgentes, vistas las prácticas observadas durante el pasado medio siglo en la V República.</a:t>
            </a:r>
          </a:p>
          <a:p>
            <a:endParaRPr lang="es-MX"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a:t>España</a:t>
            </a:r>
            <a:endParaRPr lang="es-ES" b="1" dirty="0"/>
          </a:p>
        </p:txBody>
      </p:sp>
      <p:sp>
        <p:nvSpPr>
          <p:cNvPr id="3" name="Marcador de contenido 2"/>
          <p:cNvSpPr>
            <a:spLocks noGrp="1"/>
          </p:cNvSpPr>
          <p:nvPr>
            <p:ph idx="1"/>
          </p:nvPr>
        </p:nvSpPr>
        <p:spPr/>
        <p:txBody>
          <a:bodyPr>
            <a:normAutofit/>
          </a:bodyPr>
          <a:lstStyle/>
          <a:p>
            <a:pPr algn="just"/>
            <a:r>
              <a:rPr lang="es-MX" dirty="0"/>
              <a:t>Los titulares del órgano deben ser juristas, expertos e independientes, procedentes de la carrera judicial y de la universidad. La C. exige “juristas de reconocida competencia”, elegidos por una mayoría de tres quintos. Un buen currículo es la principal garantía de independencia.</a:t>
            </a:r>
          </a:p>
          <a:p>
            <a:pPr algn="just"/>
            <a:r>
              <a:rPr lang="es-MX" dirty="0"/>
              <a:t>2 elegidos por el gobierno y 2 por el Consejo General del Poder Judicial y dos bloques de cuatro elegidos, tanto por el Congreso de los Diputados como por el Senado. Voto de calidad. Renovación parcial y escalonada por tercios cada tres años.</a:t>
            </a:r>
            <a:endParaRPr lang="es-ES" dirty="0"/>
          </a:p>
        </p:txBody>
      </p:sp>
    </p:spTree>
    <p:extLst>
      <p:ext uri="{BB962C8B-B14F-4D97-AF65-F5344CB8AC3E}">
        <p14:creationId xmlns:p14="http://schemas.microsoft.com/office/powerpoint/2010/main" val="27242145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a:t>España</a:t>
            </a:r>
            <a:endParaRPr lang="es-ES" b="1" dirty="0"/>
          </a:p>
        </p:txBody>
      </p:sp>
      <p:sp>
        <p:nvSpPr>
          <p:cNvPr id="3" name="Marcador de contenido 2"/>
          <p:cNvSpPr>
            <a:spLocks noGrp="1"/>
          </p:cNvSpPr>
          <p:nvPr>
            <p:ph idx="1"/>
          </p:nvPr>
        </p:nvSpPr>
        <p:spPr/>
        <p:txBody>
          <a:bodyPr>
            <a:normAutofit/>
          </a:bodyPr>
          <a:lstStyle/>
          <a:p>
            <a:pPr algn="just"/>
            <a:r>
              <a:rPr lang="es-MX" dirty="0"/>
              <a:t>Mandato de nueve años (15 años de experiencia como jurista). </a:t>
            </a:r>
            <a:r>
              <a:rPr lang="es-MX" i="1" dirty="0"/>
              <a:t>Reparto de cuotas</a:t>
            </a:r>
            <a:r>
              <a:rPr lang="es-MX" dirty="0"/>
              <a:t>: la mayoría 2, la minoría mayoritaria 1, se negocia el cuarto, y los partidos nacionalistas tienen un poder de veto.</a:t>
            </a:r>
          </a:p>
          <a:p>
            <a:pPr algn="just"/>
            <a:r>
              <a:rPr lang="es-MX" dirty="0"/>
              <a:t>Los magistrados no representan a quienes los eligieron; “deber de ingratitud”. Los m. c. se han convertido, casi, en la representación de las democracias constitucionales. La d. c. es hoy una democracia en muchos aspectos judicializada.</a:t>
            </a:r>
            <a:endParaRPr lang="es-ES" dirty="0"/>
          </a:p>
        </p:txBody>
      </p:sp>
    </p:spTree>
    <p:extLst>
      <p:ext uri="{BB962C8B-B14F-4D97-AF65-F5344CB8AC3E}">
        <p14:creationId xmlns:p14="http://schemas.microsoft.com/office/powerpoint/2010/main" val="27323201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a:t>Alemania</a:t>
            </a:r>
            <a:endParaRPr lang="es-ES" b="1" dirty="0"/>
          </a:p>
        </p:txBody>
      </p:sp>
      <p:sp>
        <p:nvSpPr>
          <p:cNvPr id="3" name="Marcador de contenido 2"/>
          <p:cNvSpPr>
            <a:spLocks noGrp="1"/>
          </p:cNvSpPr>
          <p:nvPr>
            <p:ph idx="1"/>
          </p:nvPr>
        </p:nvSpPr>
        <p:spPr/>
        <p:txBody>
          <a:bodyPr>
            <a:normAutofit fontScale="92500" lnSpcReduction="20000"/>
          </a:bodyPr>
          <a:lstStyle/>
          <a:p>
            <a:pPr algn="just"/>
            <a:r>
              <a:rPr lang="es-MX" dirty="0"/>
              <a:t>Combina el principio de división de poderes con el de legitimación democrática, reforzando éste respecto de los mecanismos de reclutamiento por designación de los jueces comunes.</a:t>
            </a:r>
          </a:p>
          <a:p>
            <a:pPr algn="just"/>
            <a:r>
              <a:rPr lang="es-MX" dirty="0"/>
              <a:t>A nivel federal, la mitad de los jueces son electos por el </a:t>
            </a:r>
            <a:r>
              <a:rPr lang="es-MX" i="1" dirty="0" err="1"/>
              <a:t>Bundestag</a:t>
            </a:r>
            <a:r>
              <a:rPr lang="es-MX" dirty="0"/>
              <a:t>, y la otra por el </a:t>
            </a:r>
            <a:r>
              <a:rPr lang="es-MX" i="1" dirty="0" err="1"/>
              <a:t>Bundesrat</a:t>
            </a:r>
            <a:r>
              <a:rPr lang="es-MX" dirty="0"/>
              <a:t>. La elección parlamentaria es indirecta,  se confía a una comisión de 12 grandes electores designados de manera proporcional (</a:t>
            </a:r>
            <a:r>
              <a:rPr lang="es-MX" dirty="0" err="1"/>
              <a:t>D’Hondt</a:t>
            </a:r>
            <a:r>
              <a:rPr lang="es-MX" dirty="0"/>
              <a:t>), reunida en sesión no pública. En los </a:t>
            </a:r>
            <a:r>
              <a:rPr lang="es-MX" i="1" dirty="0" err="1"/>
              <a:t>Länder</a:t>
            </a:r>
            <a:r>
              <a:rPr lang="es-MX" dirty="0"/>
              <a:t> (algunos sólo admiten jueces provenientes de la magistratura) la elección corresponde al </a:t>
            </a:r>
            <a:r>
              <a:rPr lang="es-MX" i="1" dirty="0" err="1"/>
              <a:t>Landatg</a:t>
            </a:r>
            <a:r>
              <a:rPr lang="es-MX" dirty="0"/>
              <a:t>. La praxis de lotificación partidista penaliza a los partidos pequeños y a la representatividad de género (9 de 95). 2/3, simple y relativa. Obligación de secrecía, voto disidente. 12 años s/r.</a:t>
            </a:r>
            <a:endParaRPr lang="es-ES" dirty="0"/>
          </a:p>
        </p:txBody>
      </p:sp>
    </p:spTree>
    <p:extLst>
      <p:ext uri="{BB962C8B-B14F-4D97-AF65-F5344CB8AC3E}">
        <p14:creationId xmlns:p14="http://schemas.microsoft.com/office/powerpoint/2010/main" val="352570424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
          </a:p>
        </p:txBody>
      </p:sp>
      <p:sp>
        <p:nvSpPr>
          <p:cNvPr id="3" name="Marcador de contenido 2"/>
          <p:cNvSpPr>
            <a:spLocks noGrp="1"/>
          </p:cNvSpPr>
          <p:nvPr>
            <p:ph idx="1"/>
          </p:nvPr>
        </p:nvSpPr>
        <p:spPr/>
        <p:txBody>
          <a:bodyPr/>
          <a:lstStyle/>
          <a:p>
            <a:pPr marL="0" indent="0" algn="ctr">
              <a:buNone/>
            </a:pPr>
            <a:endParaRPr lang="es-MX" dirty="0"/>
          </a:p>
          <a:p>
            <a:pPr marL="0" indent="0" algn="ctr">
              <a:buNone/>
            </a:pPr>
            <a:r>
              <a:rPr lang="es-MX" sz="4000" dirty="0"/>
              <a:t>Materia de apoyo a la docencia preparado por el Profesor Dr. Eduardo de Jesús Castellanos Hernández</a:t>
            </a:r>
            <a:endParaRPr lang="es-ES" sz="4000" dirty="0"/>
          </a:p>
        </p:txBody>
      </p:sp>
    </p:spTree>
    <p:extLst>
      <p:ext uri="{BB962C8B-B14F-4D97-AF65-F5344CB8AC3E}">
        <p14:creationId xmlns:p14="http://schemas.microsoft.com/office/powerpoint/2010/main" val="36516595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MX" b="1" dirty="0"/>
              <a:t>Número de jueces</a:t>
            </a:r>
            <a:endParaRPr lang="es-ES" b="1" dirty="0"/>
          </a:p>
        </p:txBody>
      </p:sp>
      <p:sp>
        <p:nvSpPr>
          <p:cNvPr id="3" name="Marcador de contenido 2"/>
          <p:cNvSpPr>
            <a:spLocks noGrp="1"/>
          </p:cNvSpPr>
          <p:nvPr>
            <p:ph idx="1"/>
          </p:nvPr>
        </p:nvSpPr>
        <p:spPr/>
        <p:txBody>
          <a:bodyPr>
            <a:normAutofit fontScale="85000" lnSpcReduction="10000"/>
          </a:bodyPr>
          <a:lstStyle/>
          <a:p>
            <a:pPr algn="just"/>
            <a:r>
              <a:rPr lang="es-MX" dirty="0"/>
              <a:t>La Constitución de 1853 fijó el número de jueces en nueve miembros y dos fiscales. La reforma de 1860 borró tal disposición y la dejó en manos del Congreso, así el número pasó a cinco, siete y finalmente cinco jueces. En 1989, durante la presidencia de Carlos S. Menen, el número aumentó a nueve con una “mayoría automática” de cinco vocales, a favor del Poder Ejecutivo. Se habló por ello de la “Corte adicta”. Pero se redujo a cinco, número que se alcanzará por renuncias, remociones, fallecimientos, jubilaciones, etc.</a:t>
            </a:r>
          </a:p>
          <a:p>
            <a:pPr algn="just"/>
            <a:r>
              <a:rPr lang="es-MX" dirty="0"/>
              <a:t>No hay regla que impida la actuación de la Corte en Salas, pero una acordada de la Corte reputó de inconstitucional su desempeño en Salas. Actualmente trabaja siempre en pleno. Quórum de mayoría absoluta para decidir. Arbitrarias las sentencias que no cuentan con una mayoría de votos coincidentes, pues no aparece claro (si existe) el criterio para sustentar lo decidido. </a:t>
            </a:r>
            <a:endParaRPr lang="es-ES" dirty="0"/>
          </a:p>
        </p:txBody>
      </p:sp>
    </p:spTree>
    <p:extLst>
      <p:ext uri="{BB962C8B-B14F-4D97-AF65-F5344CB8AC3E}">
        <p14:creationId xmlns:p14="http://schemas.microsoft.com/office/powerpoint/2010/main" val="33388175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pPr algn="ctr"/>
            <a:r>
              <a:rPr lang="es-MX" b="1" dirty="0"/>
              <a:t>Órganos y procedimientos de designación</a:t>
            </a:r>
            <a:endParaRPr lang="es-ES" b="1" dirty="0"/>
          </a:p>
        </p:txBody>
      </p:sp>
      <p:sp>
        <p:nvSpPr>
          <p:cNvPr id="3" name="Marcador de contenido 2"/>
          <p:cNvSpPr>
            <a:spLocks noGrp="1"/>
          </p:cNvSpPr>
          <p:nvPr>
            <p:ph idx="1"/>
          </p:nvPr>
        </p:nvSpPr>
        <p:spPr/>
        <p:txBody>
          <a:bodyPr>
            <a:normAutofit fontScale="92500" lnSpcReduction="20000"/>
          </a:bodyPr>
          <a:lstStyle/>
          <a:p>
            <a:pPr algn="just"/>
            <a:r>
              <a:rPr lang="es-MX" dirty="0"/>
              <a:t>Los jueces de la Corte Suprema, siguiendo el modelo norteamericano, son nombrados por el presidente de la República con acuerdo del Senado. 1994: sesión pública y 2/3 de votos de sus miembros presentes. A partir del presidente Néstor Kirchner se </a:t>
            </a:r>
            <a:r>
              <a:rPr lang="es-MX" dirty="0" err="1"/>
              <a:t>autolimitó</a:t>
            </a:r>
            <a:r>
              <a:rPr lang="es-MX" dirty="0"/>
              <a:t> la selección al candidato que reflejase “las diversidades de género, especialidad y procedencia regional” y publicación en el BO y 2 diarios nacionales nombre y antecedentes curriculares, quien tendrá que presentar una declaración jurada con la nómina de los bienes propios y los de su cónyuge o conviviente, los de la sociedad conyugal e hijos menores. Reglamento del Senado: audiencia pública con preguntas y observaciones de cualquier persona. Jueces subrogantes, suplentes o “conjueces” en caso de excusa.</a:t>
            </a:r>
            <a:endParaRPr lang="es-ES" dirty="0"/>
          </a:p>
        </p:txBody>
      </p:sp>
    </p:spTree>
    <p:extLst>
      <p:ext uri="{BB962C8B-B14F-4D97-AF65-F5344CB8AC3E}">
        <p14:creationId xmlns:p14="http://schemas.microsoft.com/office/powerpoint/2010/main" val="14272514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MX" b="1" dirty="0"/>
              <a:t>Jueces de los tribunales inferiores</a:t>
            </a:r>
            <a:endParaRPr lang="es-ES" b="1" dirty="0"/>
          </a:p>
        </p:txBody>
      </p:sp>
      <p:sp>
        <p:nvSpPr>
          <p:cNvPr id="3" name="Marcador de contenido 2"/>
          <p:cNvSpPr>
            <a:spLocks noGrp="1"/>
          </p:cNvSpPr>
          <p:nvPr>
            <p:ph idx="1"/>
          </p:nvPr>
        </p:nvSpPr>
        <p:spPr/>
        <p:txBody>
          <a:bodyPr>
            <a:normAutofit fontScale="85000" lnSpcReduction="10000"/>
          </a:bodyPr>
          <a:lstStyle/>
          <a:p>
            <a:pPr algn="just"/>
            <a:r>
              <a:rPr lang="es-MX" dirty="0"/>
              <a:t>La reforma constitucional de 1994 intentó un cambio sustancial en el régimen de designación, al constatar una triple crisis en el Poder Judicial, técnica, institucional y política, producto esta última de la desconfianza social en las magistraturas más importantes. Creó: al Consejo de la Magistratura y al Jurado de Enjuiciamiento.</a:t>
            </a:r>
          </a:p>
          <a:p>
            <a:pPr algn="just"/>
            <a:r>
              <a:rPr lang="es-MX" dirty="0"/>
              <a:t>Consejo: 13 miembros; a) 3 jueces del Poder Judicial de la Nación, elegidos por el sistema proporcional </a:t>
            </a:r>
            <a:r>
              <a:rPr lang="es-MX" dirty="0" err="1"/>
              <a:t>D’Hont</a:t>
            </a:r>
            <a:r>
              <a:rPr lang="es-MX" dirty="0"/>
              <a:t>; b) 3 diputados y 3 senadores, dos por la mayoría y uno por la primera minoría; c) 2 representantes de los abogados de la matrícula federal, por voto directo; d) un representante del Poder Ejecutivo; e) un representante del ámbito académico y científico, profesor titular de cátedra de derecho de las facultades nacionales, electo por el Consejo Interuniversitario. Viola el principio de “equilibrio” al dar siete representantes a la clase política.</a:t>
            </a:r>
            <a:endParaRPr lang="es-ES" dirty="0"/>
          </a:p>
        </p:txBody>
      </p:sp>
    </p:spTree>
    <p:extLst>
      <p:ext uri="{BB962C8B-B14F-4D97-AF65-F5344CB8AC3E}">
        <p14:creationId xmlns:p14="http://schemas.microsoft.com/office/powerpoint/2010/main" val="6363627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MX" b="1" dirty="0"/>
              <a:t>Jueces de los tribunales inferiores</a:t>
            </a:r>
            <a:endParaRPr lang="es-ES" b="1" dirty="0"/>
          </a:p>
        </p:txBody>
      </p:sp>
      <p:sp>
        <p:nvSpPr>
          <p:cNvPr id="3" name="Marcador de contenido 2"/>
          <p:cNvSpPr>
            <a:spLocks noGrp="1"/>
          </p:cNvSpPr>
          <p:nvPr>
            <p:ph idx="1"/>
          </p:nvPr>
        </p:nvSpPr>
        <p:spPr/>
        <p:txBody>
          <a:bodyPr>
            <a:normAutofit fontScale="85000" lnSpcReduction="10000"/>
          </a:bodyPr>
          <a:lstStyle/>
          <a:p>
            <a:pPr algn="just"/>
            <a:r>
              <a:rPr lang="es-MX" dirty="0"/>
              <a:t>El Consejo cuenta con una comisión de selección de magistrados y de escuela judicial. Se comienza con un examen escrito, tomado por un jurado, que después remite su dictamen a tal Comisión, que califica los antecedentes de los concursantes. Se pueden articular impugnaciones. La Comisión entrevista a los interesados y elabora el proyecto de terna, con un informe. El plenario del Consejo es el que define la terna, por dos tercios de votos de los miembros presentes, y puede revisar las calificaciones d </a:t>
            </a:r>
            <a:r>
              <a:rPr lang="es-MX" dirty="0" err="1"/>
              <a:t>elos</a:t>
            </a:r>
            <a:r>
              <a:rPr lang="es-MX" dirty="0"/>
              <a:t> exámenes escritos y de los antecedentes. Se prevé allí otra entrevista, para evaluar la idoneidad, aptitud funcional y vocación democrática del interesado. La decisión del plenario es irrecurrible, aunque se han interpuesto amparos. Si un candidato escogido por el Poder Ejecutivo de la terna no logra acuerdo senatorial, debe llamarse a nuevo concurso. Sistema de jueces subrogantes o suplentes (20%).</a:t>
            </a:r>
            <a:endParaRPr lang="es-ES" dirty="0"/>
          </a:p>
        </p:txBody>
      </p:sp>
    </p:spTree>
    <p:extLst>
      <p:ext uri="{BB962C8B-B14F-4D97-AF65-F5344CB8AC3E}">
        <p14:creationId xmlns:p14="http://schemas.microsoft.com/office/powerpoint/2010/main" val="8270342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es-MX" sz="3600" b="1" dirty="0"/>
              <a:t>Nombramiento del presidente de la Corte Suprema</a:t>
            </a:r>
            <a:endParaRPr lang="es-ES" sz="3600" b="1" dirty="0"/>
          </a:p>
        </p:txBody>
      </p:sp>
      <p:sp>
        <p:nvSpPr>
          <p:cNvPr id="3" name="Marcador de contenido 2"/>
          <p:cNvSpPr>
            <a:spLocks noGrp="1"/>
          </p:cNvSpPr>
          <p:nvPr>
            <p:ph idx="1"/>
          </p:nvPr>
        </p:nvSpPr>
        <p:spPr/>
        <p:txBody>
          <a:bodyPr>
            <a:normAutofit fontScale="92500" lnSpcReduction="10000"/>
          </a:bodyPr>
          <a:lstStyle/>
          <a:p>
            <a:pPr algn="just"/>
            <a:r>
              <a:rPr lang="es-MX" dirty="0"/>
              <a:t>La Constitución lo menciona pero no explicita quién lo nombra. </a:t>
            </a:r>
            <a:r>
              <a:rPr lang="es-ES" dirty="0"/>
              <a:t>Hasta 1930 fue designado por el presidente de la Nación. El presidente </a:t>
            </a:r>
            <a:r>
              <a:rPr lang="es-ES" dirty="0" err="1"/>
              <a:t>Uriburu</a:t>
            </a:r>
            <a:r>
              <a:rPr lang="es-ES" dirty="0"/>
              <a:t> dejó esta competencia a la Corte, dos años después el presidente Justo insistió que rea atribución del Ejecutivo y nombró a quien ya era presidente dela Corte por decisión de ésta. En 1947, la Corte estableció que la presidencia del tribunal rotaría cada tres años entre sus jueces, según un orden de antigüedad. </a:t>
            </a:r>
          </a:p>
          <a:p>
            <a:pPr algn="just"/>
            <a:r>
              <a:rPr lang="es-ES" dirty="0"/>
              <a:t>Desde 1988, por una acordada, hay un presidente y un vicepresidente, elegidos por la misma Corte y por mayoría absoluta de sus miembros, que duran tres años y pueden ser reelectos.</a:t>
            </a:r>
          </a:p>
          <a:p>
            <a:pPr algn="just"/>
            <a:endParaRPr lang="es-MX" dirty="0"/>
          </a:p>
        </p:txBody>
      </p:sp>
    </p:spTree>
    <p:extLst>
      <p:ext uri="{BB962C8B-B14F-4D97-AF65-F5344CB8AC3E}">
        <p14:creationId xmlns:p14="http://schemas.microsoft.com/office/powerpoint/2010/main" val="2614371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MX" b="1" dirty="0"/>
              <a:t>Requisitos de elegibilidad</a:t>
            </a:r>
            <a:endParaRPr lang="es-ES" b="1" dirty="0"/>
          </a:p>
        </p:txBody>
      </p:sp>
      <p:sp>
        <p:nvSpPr>
          <p:cNvPr id="3" name="Marcador de contenido 2"/>
          <p:cNvSpPr>
            <a:spLocks noGrp="1"/>
          </p:cNvSpPr>
          <p:nvPr>
            <p:ph idx="1"/>
          </p:nvPr>
        </p:nvSpPr>
        <p:spPr/>
        <p:txBody>
          <a:bodyPr>
            <a:normAutofit fontScale="77500" lnSpcReduction="20000"/>
          </a:bodyPr>
          <a:lstStyle/>
          <a:p>
            <a:pPr algn="just"/>
            <a:r>
              <a:rPr lang="es-MX" dirty="0"/>
              <a:t>Jueces de la Corte Suprema: abogado de la Nación con ocho años de ejercicio y tener las calidades requeridas para ser senador (30 años de edad y seis años ciudadano). No basta haberse inscrito en la matrícula de abogados, sino la actuación efectiva ante tribunales, como abogado. Es decir, práctica profesional. Se ha señalado en la doctrina que no satisfaría la cláusula constitucional el desempeño de tareas judiciales, pero tal exégesis es restrictiva y discriminatoria.</a:t>
            </a:r>
          </a:p>
          <a:p>
            <a:pPr algn="just"/>
            <a:r>
              <a:rPr lang="es-MX" dirty="0"/>
              <a:t>Jueces de los tribunales inferiores: la Constitución no determina sus cualidades, que por tanto están precisadas por ley. Jueces de la Cámara Federal de Casación Penal, la Cámara Nacional de Casación en lo Criminal y Correccional dela Capital Federal, las cámaras nacionales de apelaciones y los tribunales orales: ciudadano argentino, abogado graduado en universidad nacional, con seis años de ejercicio, y las demás cualidades para ser senador. Diploma de aprobación de la Escuela Judicial no es requisito indispensable pero sí antecedente </a:t>
            </a:r>
            <a:r>
              <a:rPr lang="es-MX"/>
              <a:t>especialmente relevante.</a:t>
            </a:r>
            <a:endParaRPr lang="es-ES" dirty="0"/>
          </a:p>
        </p:txBody>
      </p:sp>
    </p:spTree>
    <p:extLst>
      <p:ext uri="{BB962C8B-B14F-4D97-AF65-F5344CB8AC3E}">
        <p14:creationId xmlns:p14="http://schemas.microsoft.com/office/powerpoint/2010/main" val="192803522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D0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219</TotalTime>
  <Words>4711</Words>
  <Application>Microsoft Office PowerPoint</Application>
  <PresentationFormat>Presentación en pantalla (4:3)</PresentationFormat>
  <Paragraphs>109</Paragraphs>
  <Slides>36</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36</vt:i4>
      </vt:variant>
    </vt:vector>
  </HeadingPairs>
  <TitlesOfParts>
    <vt:vector size="40" baseType="lpstr">
      <vt:lpstr>Arial</vt:lpstr>
      <vt:lpstr>Century Gothic</vt:lpstr>
      <vt:lpstr>Wingdings 3</vt:lpstr>
      <vt:lpstr>Ion</vt:lpstr>
      <vt:lpstr>Estatuto jurídico del juez constitucional en América Latina y Europa</vt:lpstr>
      <vt:lpstr>Argentina. Néstor Pedro Sagüés</vt:lpstr>
      <vt:lpstr>El modelo de justicia constitucional</vt:lpstr>
      <vt:lpstr>Número de jueces</vt:lpstr>
      <vt:lpstr>Órganos y procedimientos de designación</vt:lpstr>
      <vt:lpstr>Jueces de los tribunales inferiores</vt:lpstr>
      <vt:lpstr>Jueces de los tribunales inferiores</vt:lpstr>
      <vt:lpstr>Nombramiento del presidente de la Corte Suprema</vt:lpstr>
      <vt:lpstr>Requisitos de elegibilidad</vt:lpstr>
      <vt:lpstr>  EL ESTATUTO DEL CONSEJO CONSTITUCIONAL FRANCÉS. Elise Carpentier  </vt:lpstr>
      <vt:lpstr>El modelo de justicia constitucional de referencia frente al Consejo Constitucional </vt:lpstr>
      <vt:lpstr>Número de jueces que integran el pleno</vt:lpstr>
      <vt:lpstr> A. Miembros que se designan </vt:lpstr>
      <vt:lpstr>B. Miembros de pleno derecho </vt:lpstr>
      <vt:lpstr> C. El presidente del Consejo </vt:lpstr>
      <vt:lpstr>Los órganos encargados de la designación</vt:lpstr>
      <vt:lpstr>Los requisitos de elegibilidad</vt:lpstr>
      <vt:lpstr>Presentación de PowerPoint</vt:lpstr>
      <vt:lpstr>El procedimiento de designación </vt:lpstr>
      <vt:lpstr>El juramento</vt:lpstr>
      <vt:lpstr>La duración del encargo</vt:lpstr>
      <vt:lpstr>La posible reelección de sus miembros</vt:lpstr>
      <vt:lpstr>El régimen de incompatibilidades</vt:lpstr>
      <vt:lpstr>Presentación de PowerPoint</vt:lpstr>
      <vt:lpstr>La inamovilidad</vt:lpstr>
      <vt:lpstr>La retribución económica por el ejercicio del cargo</vt:lpstr>
      <vt:lpstr>La libertad de emitir opiniones; de las modalidades del voto</vt:lpstr>
      <vt:lpstr>La terminación de las funciones o su eventual cese</vt:lpstr>
      <vt:lpstr>El régimen de responsabilidades</vt:lpstr>
      <vt:lpstr>El fuero</vt:lpstr>
      <vt:lpstr>Algunas reformas que se proponen para su fortalecimiento </vt:lpstr>
      <vt:lpstr>Presentación de PowerPoint</vt:lpstr>
      <vt:lpstr>España</vt:lpstr>
      <vt:lpstr>España</vt:lpstr>
      <vt:lpstr>Alemania</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 ESTATUTO DEL CONSEJO CONSTITUCIONAL FRANCÉS. Elise Carpentier</dc:title>
  <dc:creator>ejesus</dc:creator>
  <cp:lastModifiedBy>Eduardo Castellanos</cp:lastModifiedBy>
  <cp:revision>27</cp:revision>
  <dcterms:created xsi:type="dcterms:W3CDTF">2016-05-11T23:41:37Z</dcterms:created>
  <dcterms:modified xsi:type="dcterms:W3CDTF">2020-09-11T02:33:17Z</dcterms:modified>
</cp:coreProperties>
</file>