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61" r:id="rId6"/>
    <p:sldId id="262" r:id="rId7"/>
    <p:sldId id="269" r:id="rId8"/>
    <p:sldId id="270" r:id="rId9"/>
    <p:sldId id="265" r:id="rId10"/>
    <p:sldId id="264" r:id="rId11"/>
    <p:sldId id="259" r:id="rId12"/>
    <p:sldId id="266" r:id="rId13"/>
    <p:sldId id="267" r:id="rId14"/>
    <p:sldId id="268" r:id="rId15"/>
    <p:sldId id="271" r:id="rId16"/>
    <p:sldId id="273" r:id="rId17"/>
    <p:sldId id="272" r:id="rId18"/>
    <p:sldId id="275" r:id="rId19"/>
    <p:sldId id="274"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72721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5F963FF-7E39-431B-B45F-4661FAFDBE38}" type="datetimeFigureOut">
              <a:rPr lang="es-MX" smtClean="0"/>
              <a:t>03/09/2020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10783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86738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15097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18080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353763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251529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2694792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56552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385524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24003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5F963FF-7E39-431B-B45F-4661FAFDBE38}" type="datetimeFigureOut">
              <a:rPr lang="es-MX" smtClean="0"/>
              <a:t>03/09/2020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26712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5F963FF-7E39-431B-B45F-4661FAFDBE38}" type="datetimeFigureOut">
              <a:rPr lang="es-MX" smtClean="0"/>
              <a:t>03/09/2020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3466501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26196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267603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F5F963FF-7E39-431B-B45F-4661FAFDBE38}" type="datetimeFigureOut">
              <a:rPr lang="es-MX" smtClean="0"/>
              <a:t>03/09/2020</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183922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5F963FF-7E39-431B-B45F-4661FAFDBE38}" type="datetimeFigureOut">
              <a:rPr lang="es-MX" smtClean="0"/>
              <a:t>03/09/2020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0AD4EB9-F180-444C-8415-8FCAF3858340}" type="slidenum">
              <a:rPr lang="es-MX" smtClean="0"/>
              <a:t>‹Nº›</a:t>
            </a:fld>
            <a:endParaRPr lang="es-MX"/>
          </a:p>
        </p:txBody>
      </p:sp>
    </p:spTree>
    <p:extLst>
      <p:ext uri="{BB962C8B-B14F-4D97-AF65-F5344CB8AC3E}">
        <p14:creationId xmlns:p14="http://schemas.microsoft.com/office/powerpoint/2010/main" val="409486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5F963FF-7E39-431B-B45F-4661FAFDBE38}" type="datetimeFigureOut">
              <a:rPr lang="es-MX" smtClean="0"/>
              <a:t>03/09/2020</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AD4EB9-F180-444C-8415-8FCAF3858340}" type="slidenum">
              <a:rPr lang="es-MX" smtClean="0"/>
              <a:t>‹Nº›</a:t>
            </a:fld>
            <a:endParaRPr lang="es-MX"/>
          </a:p>
        </p:txBody>
      </p:sp>
    </p:spTree>
    <p:extLst>
      <p:ext uri="{BB962C8B-B14F-4D97-AF65-F5344CB8AC3E}">
        <p14:creationId xmlns:p14="http://schemas.microsoft.com/office/powerpoint/2010/main" val="35379629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eduardocastellanosh@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eduardocastellanosh@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EA6F8E-435E-42DB-9642-6202659480E4}"/>
              </a:ext>
            </a:extLst>
          </p:cNvPr>
          <p:cNvSpPr>
            <a:spLocks noGrp="1"/>
          </p:cNvSpPr>
          <p:nvPr>
            <p:ph type="ctrTitle"/>
          </p:nvPr>
        </p:nvSpPr>
        <p:spPr>
          <a:xfrm>
            <a:off x="1524000" y="675861"/>
            <a:ext cx="9144000" cy="3591339"/>
          </a:xfrm>
        </p:spPr>
        <p:txBody>
          <a:bodyPr>
            <a:normAutofit fontScale="90000"/>
          </a:bodyPr>
          <a:lstStyle/>
          <a:p>
            <a:br>
              <a:rPr lang="es-MX" sz="4000" b="1" dirty="0"/>
            </a:br>
            <a:r>
              <a:rPr lang="es-MX" sz="2700" b="1" dirty="0"/>
              <a:t>Instituto Iberoamericano de Derecho Electoral</a:t>
            </a:r>
            <a:br>
              <a:rPr lang="es-MX" sz="2700" b="1" dirty="0"/>
            </a:br>
            <a:r>
              <a:rPr lang="es-MX" sz="2700" b="1" dirty="0"/>
              <a:t>Doctorado en Derecho Constitucional y Derechos Humanos</a:t>
            </a:r>
            <a:br>
              <a:rPr lang="es-MX" sz="2700" b="1" dirty="0"/>
            </a:br>
            <a:br>
              <a:rPr lang="es-MX" sz="2700" b="1" dirty="0"/>
            </a:br>
            <a:br>
              <a:rPr lang="es-MX" sz="2700" b="1" dirty="0"/>
            </a:br>
            <a:r>
              <a:rPr lang="es-MX" sz="3100" b="1" dirty="0"/>
              <a:t>Tribunales Constitucionales, Cortes Supremas de Justicia, Judicialización de la Política y Politización de la Justicia</a:t>
            </a:r>
            <a:br>
              <a:rPr lang="es-MX" sz="3100" b="1" dirty="0"/>
            </a:br>
            <a:r>
              <a:rPr lang="es-MX" sz="3100" b="1" dirty="0"/>
              <a:t>LINEAMIENTOS DIDÁCTICOS PARA LA IMPARTICIÓN Y RECEPCIÓN DEL CURSO</a:t>
            </a:r>
          </a:p>
        </p:txBody>
      </p:sp>
      <p:sp>
        <p:nvSpPr>
          <p:cNvPr id="3" name="Subtítulo 2">
            <a:extLst>
              <a:ext uri="{FF2B5EF4-FFF2-40B4-BE49-F238E27FC236}">
                <a16:creationId xmlns:a16="http://schemas.microsoft.com/office/drawing/2014/main" id="{42AB24B9-E930-430C-83CD-8E01C28A6A75}"/>
              </a:ext>
            </a:extLst>
          </p:cNvPr>
          <p:cNvSpPr>
            <a:spLocks noGrp="1"/>
          </p:cNvSpPr>
          <p:nvPr>
            <p:ph type="subTitle" idx="1"/>
          </p:nvPr>
        </p:nvSpPr>
        <p:spPr>
          <a:xfrm>
            <a:off x="1524000" y="4452730"/>
            <a:ext cx="9144000" cy="1536906"/>
          </a:xfrm>
        </p:spPr>
        <p:txBody>
          <a:bodyPr>
            <a:normAutofit fontScale="85000" lnSpcReduction="20000"/>
          </a:bodyPr>
          <a:lstStyle/>
          <a:p>
            <a:r>
              <a:rPr lang="es-MX" sz="3200" b="1" dirty="0"/>
              <a:t>Profesor Dr. Eduardo de Jesús Castellanos Hernández</a:t>
            </a:r>
          </a:p>
          <a:p>
            <a:endParaRPr lang="es-MX" dirty="0"/>
          </a:p>
          <a:p>
            <a:r>
              <a:rPr lang="es-MX" dirty="0"/>
              <a:t>Septiembre-Octubre 2020</a:t>
            </a:r>
          </a:p>
        </p:txBody>
      </p:sp>
    </p:spTree>
    <p:extLst>
      <p:ext uri="{BB962C8B-B14F-4D97-AF65-F5344CB8AC3E}">
        <p14:creationId xmlns:p14="http://schemas.microsoft.com/office/powerpoint/2010/main" val="241316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B55FB-1F57-4213-9933-2A1EAFDC74BF}"/>
              </a:ext>
            </a:extLst>
          </p:cNvPr>
          <p:cNvSpPr>
            <a:spLocks noGrp="1"/>
          </p:cNvSpPr>
          <p:nvPr>
            <p:ph type="title"/>
          </p:nvPr>
        </p:nvSpPr>
        <p:spPr/>
        <p:txBody>
          <a:bodyPr/>
          <a:lstStyle/>
          <a:p>
            <a:pPr algn="ctr"/>
            <a:r>
              <a:rPr lang="es-MX" sz="2400" b="1" dirty="0"/>
              <a:t>CARACTERÍSTICAS MÍNIMAS DEL REPORTE DE INVESTIGACIÓN BIBLIOGRÁFICA, HEMEROGRÁFICA Y DOCUMENTAL</a:t>
            </a:r>
          </a:p>
        </p:txBody>
      </p:sp>
      <p:sp>
        <p:nvSpPr>
          <p:cNvPr id="3" name="Marcador de contenido 2">
            <a:extLst>
              <a:ext uri="{FF2B5EF4-FFF2-40B4-BE49-F238E27FC236}">
                <a16:creationId xmlns:a16="http://schemas.microsoft.com/office/drawing/2014/main" id="{184B5789-0B73-42CD-AD64-772C6B27989A}"/>
              </a:ext>
            </a:extLst>
          </p:cNvPr>
          <p:cNvSpPr>
            <a:spLocks noGrp="1"/>
          </p:cNvSpPr>
          <p:nvPr>
            <p:ph idx="1"/>
          </p:nvPr>
        </p:nvSpPr>
        <p:spPr>
          <a:xfrm>
            <a:off x="646111" y="1577010"/>
            <a:ext cx="10618237" cy="4956312"/>
          </a:xfrm>
        </p:spPr>
        <p:txBody>
          <a:bodyPr>
            <a:normAutofit fontScale="92500" lnSpcReduction="10000"/>
          </a:bodyPr>
          <a:lstStyle/>
          <a:p>
            <a:pPr marL="514350" indent="-514350" algn="just">
              <a:buAutoNum type="arabicPeriod"/>
            </a:pPr>
            <a:r>
              <a:rPr lang="es-MX" sz="2200" dirty="0"/>
              <a:t>Extensión de 15 a 20 páginas, escritas a doble espacio en letra Arial 12 puntos, con los márgenes que da el procesador de palabra.</a:t>
            </a:r>
          </a:p>
          <a:p>
            <a:pPr marL="514350" indent="-514350" algn="just">
              <a:buAutoNum type="arabicPeriod"/>
            </a:pPr>
            <a:r>
              <a:rPr lang="es-MX" sz="2200" dirty="0"/>
              <a:t>Seguir los </a:t>
            </a:r>
            <a:r>
              <a:rPr lang="es-MX" sz="2200" i="1" dirty="0"/>
              <a:t>Lineamientos y criterios del proceso editorial</a:t>
            </a:r>
            <a:r>
              <a:rPr lang="es-MX" sz="2200" dirty="0"/>
              <a:t> (UNAM, IIJ) para la redacción de artículos y ponencias (pp. 21-24), así como los que se aprecian de la lectura de los artículos del profesor, de los cuadernillos de jurisprudencia de la </a:t>
            </a:r>
            <a:r>
              <a:rPr lang="es-MX" sz="2200" dirty="0" err="1"/>
              <a:t>CorteIDH</a:t>
            </a:r>
            <a:r>
              <a:rPr lang="es-MX" sz="2200" dirty="0"/>
              <a:t>, y de las colecciones Cuadernos de Divulgación de la Justicia Electoral, Temas Selectos de Derecho Electoral y Serie Comentarios a las Sentencias del Tribunal Electoral (publicaciones institucionales del TEPJF), particularmente para notas al pie de página y para consignar bibliografía, jurisprudencia y otras fuentes de información.</a:t>
            </a:r>
          </a:p>
          <a:p>
            <a:pPr marL="514350" indent="-514350" algn="just">
              <a:buAutoNum type="arabicPeriod"/>
            </a:pPr>
            <a:r>
              <a:rPr lang="es-MX" sz="2200" dirty="0"/>
              <a:t>El tema y sentencia analizados no deben repetirse.</a:t>
            </a:r>
          </a:p>
          <a:p>
            <a:pPr marL="514350" indent="-514350" algn="just">
              <a:buAutoNum type="arabicPeriod"/>
            </a:pPr>
            <a:r>
              <a:rPr lang="es-MX" sz="2200" u="sng" dirty="0"/>
              <a:t>El reporte será subido a la plataforma y enviado al correo personal del Profesor Eduardo de Jesús Castellanos Hernández, con la autorización expresa, en su caso, de su publicación por el Instituto Iberoamericano de Derecho Electoral ya sea en línea y/o impresa, bajo la coordinación editorial del Profesor Castellanos.</a:t>
            </a:r>
          </a:p>
          <a:p>
            <a:pPr marL="514350" indent="-514350">
              <a:buAutoNum type="arabicPeriod"/>
            </a:pPr>
            <a:endParaRPr lang="es-MX" dirty="0"/>
          </a:p>
        </p:txBody>
      </p:sp>
    </p:spTree>
    <p:extLst>
      <p:ext uri="{BB962C8B-B14F-4D97-AF65-F5344CB8AC3E}">
        <p14:creationId xmlns:p14="http://schemas.microsoft.com/office/powerpoint/2010/main" val="124414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ED2A7-C0F2-4690-B71F-ECF754143788}"/>
              </a:ext>
            </a:extLst>
          </p:cNvPr>
          <p:cNvSpPr>
            <a:spLocks noGrp="1"/>
          </p:cNvSpPr>
          <p:nvPr>
            <p:ph type="title"/>
          </p:nvPr>
        </p:nvSpPr>
        <p:spPr/>
        <p:txBody>
          <a:bodyPr/>
          <a:lstStyle/>
          <a:p>
            <a:pPr algn="ctr"/>
            <a:r>
              <a:rPr lang="es-MX" sz="3600" b="1" dirty="0"/>
              <a:t>CRITERIOS Y PROCEDIMIENTOS DE EVALUACIÓN</a:t>
            </a:r>
          </a:p>
        </p:txBody>
      </p:sp>
      <p:sp>
        <p:nvSpPr>
          <p:cNvPr id="3" name="Marcador de contenido 2">
            <a:extLst>
              <a:ext uri="{FF2B5EF4-FFF2-40B4-BE49-F238E27FC236}">
                <a16:creationId xmlns:a16="http://schemas.microsoft.com/office/drawing/2014/main" id="{B96065C0-6152-4230-8D3E-A57DC9E5CFED}"/>
              </a:ext>
            </a:extLst>
          </p:cNvPr>
          <p:cNvSpPr>
            <a:spLocks noGrp="1"/>
          </p:cNvSpPr>
          <p:nvPr>
            <p:ph idx="1"/>
          </p:nvPr>
        </p:nvSpPr>
        <p:spPr>
          <a:xfrm>
            <a:off x="1103312" y="1696278"/>
            <a:ext cx="8946541" cy="4552121"/>
          </a:xfrm>
        </p:spPr>
        <p:txBody>
          <a:bodyPr>
            <a:normAutofit/>
          </a:bodyPr>
          <a:lstStyle/>
          <a:p>
            <a:r>
              <a:rPr lang="es-MX" sz="2400" dirty="0"/>
              <a:t>Asistencia a clase (16 sesiones de dos horas)			  (se pasará lista al inicio y al final de la sesión)        20%</a:t>
            </a:r>
          </a:p>
          <a:p>
            <a:endParaRPr lang="es-MX" sz="2400" dirty="0"/>
          </a:p>
          <a:p>
            <a:r>
              <a:rPr lang="es-MX" sz="2400" dirty="0"/>
              <a:t>Reporte de asistencia a foros en línea y </a:t>
            </a:r>
          </a:p>
          <a:p>
            <a:pPr marL="0" indent="0">
              <a:buNone/>
            </a:pPr>
            <a:r>
              <a:rPr lang="es-MX" sz="2400" dirty="0"/>
              <a:t>	conferencias (4)											20%</a:t>
            </a:r>
          </a:p>
          <a:p>
            <a:endParaRPr lang="es-MX" sz="2400" dirty="0"/>
          </a:p>
          <a:p>
            <a:r>
              <a:rPr lang="es-MX" sz="2400" dirty="0"/>
              <a:t>Reporte de investigación 								40%</a:t>
            </a:r>
          </a:p>
          <a:p>
            <a:endParaRPr lang="es-MX" sz="2400" dirty="0"/>
          </a:p>
          <a:p>
            <a:r>
              <a:rPr lang="es-MX" sz="2400" dirty="0"/>
              <a:t>Reporte de lectura de artículo y cuadernillos		20%</a:t>
            </a:r>
          </a:p>
        </p:txBody>
      </p:sp>
    </p:spTree>
    <p:extLst>
      <p:ext uri="{BB962C8B-B14F-4D97-AF65-F5344CB8AC3E}">
        <p14:creationId xmlns:p14="http://schemas.microsoft.com/office/powerpoint/2010/main" val="20237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FADD9-93DF-43C0-9E1C-AC7BF0EB538F}"/>
              </a:ext>
            </a:extLst>
          </p:cNvPr>
          <p:cNvSpPr>
            <a:spLocks noGrp="1"/>
          </p:cNvSpPr>
          <p:nvPr>
            <p:ph type="title"/>
          </p:nvPr>
        </p:nvSpPr>
        <p:spPr>
          <a:xfrm>
            <a:off x="646111" y="452718"/>
            <a:ext cx="9404723" cy="845995"/>
          </a:xfrm>
        </p:spPr>
        <p:txBody>
          <a:bodyPr/>
          <a:lstStyle/>
          <a:p>
            <a:pPr algn="ctr"/>
            <a:r>
              <a:rPr lang="es-MX" b="1" dirty="0"/>
              <a:t>SUGERENCIAS</a:t>
            </a:r>
          </a:p>
        </p:txBody>
      </p:sp>
      <p:sp>
        <p:nvSpPr>
          <p:cNvPr id="3" name="Marcador de contenido 2">
            <a:extLst>
              <a:ext uri="{FF2B5EF4-FFF2-40B4-BE49-F238E27FC236}">
                <a16:creationId xmlns:a16="http://schemas.microsoft.com/office/drawing/2014/main" id="{AE98EF9A-5AE9-4B23-9597-072033555022}"/>
              </a:ext>
            </a:extLst>
          </p:cNvPr>
          <p:cNvSpPr>
            <a:spLocks noGrp="1"/>
          </p:cNvSpPr>
          <p:nvPr>
            <p:ph idx="1"/>
          </p:nvPr>
        </p:nvSpPr>
        <p:spPr>
          <a:xfrm>
            <a:off x="530088" y="1391478"/>
            <a:ext cx="10707756" cy="5013804"/>
          </a:xfrm>
        </p:spPr>
        <p:txBody>
          <a:bodyPr>
            <a:normAutofit fontScale="92500"/>
          </a:bodyPr>
          <a:lstStyle/>
          <a:p>
            <a:pPr algn="just"/>
            <a:r>
              <a:rPr lang="es-MX" sz="2200" dirty="0"/>
              <a:t>Disponer lo necesario para tener una presencia permanente y sin distracciones durante el desarrollo de la sesión.</a:t>
            </a:r>
          </a:p>
          <a:p>
            <a:pPr algn="just"/>
            <a:r>
              <a:rPr lang="es-MX" sz="2200" dirty="0"/>
              <a:t>Tener en consideración que se requiere por lo menos el doble de tiempo de estudio </a:t>
            </a:r>
            <a:r>
              <a:rPr lang="es-MX" sz="2200" dirty="0" err="1"/>
              <a:t>extra-clase</a:t>
            </a:r>
            <a:r>
              <a:rPr lang="es-MX" sz="2200" dirty="0"/>
              <a:t>, respecto del dedicado a las sesiones en línea.</a:t>
            </a:r>
          </a:p>
          <a:p>
            <a:pPr algn="just"/>
            <a:r>
              <a:rPr lang="es-MX" sz="2200" dirty="0"/>
              <a:t>Designar de entre ustedes a un responsable de habilitar una dirección de WhatsApp para facilitar la comunicación y el intercambio de información entre todos nosotros (es probable que ya lo tengan).</a:t>
            </a:r>
          </a:p>
          <a:p>
            <a:pPr algn="just"/>
            <a:r>
              <a:rPr lang="es-MX" sz="2200" dirty="0"/>
              <a:t>Entregar puntualmente los trabajos solicitados.</a:t>
            </a:r>
          </a:p>
          <a:p>
            <a:pPr algn="just"/>
            <a:r>
              <a:rPr lang="es-MX" sz="2200" dirty="0"/>
              <a:t>Mantener actualizada su compilación jurídica de las reformas  constitucionales recientes, de las iniciativas de reforma en materia de justicia, así como de las leyes, reglamentos y acuerdos de la SCJN y del CJF.</a:t>
            </a:r>
          </a:p>
          <a:p>
            <a:pPr algn="just"/>
            <a:r>
              <a:rPr lang="es-MX" sz="2200" dirty="0"/>
              <a:t>Procurar que los temas de sus reportes de lectura de los folletos del TEPJF y de la </a:t>
            </a:r>
            <a:r>
              <a:rPr lang="es-MX" sz="2200" dirty="0" err="1"/>
              <a:t>CorteIDH</a:t>
            </a:r>
            <a:r>
              <a:rPr lang="es-MX" sz="2200" dirty="0"/>
              <a:t> sean útiles (tengan relación) para el análisis de la sentencia que reportarán.</a:t>
            </a:r>
          </a:p>
        </p:txBody>
      </p:sp>
    </p:spTree>
    <p:extLst>
      <p:ext uri="{BB962C8B-B14F-4D97-AF65-F5344CB8AC3E}">
        <p14:creationId xmlns:p14="http://schemas.microsoft.com/office/powerpoint/2010/main" val="274362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1232B-07F2-4CE0-B8E3-1E6310C14A2B}"/>
              </a:ext>
            </a:extLst>
          </p:cNvPr>
          <p:cNvSpPr>
            <a:spLocks noGrp="1"/>
          </p:cNvSpPr>
          <p:nvPr>
            <p:ph type="title"/>
          </p:nvPr>
        </p:nvSpPr>
        <p:spPr>
          <a:xfrm>
            <a:off x="646111" y="452718"/>
            <a:ext cx="9404723" cy="925508"/>
          </a:xfrm>
        </p:spPr>
        <p:txBody>
          <a:bodyPr>
            <a:normAutofit fontScale="90000"/>
          </a:bodyPr>
          <a:lstStyle/>
          <a:p>
            <a:pPr algn="ctr"/>
            <a:r>
              <a:rPr lang="es-MX" sz="3200" b="1" dirty="0"/>
              <a:t>DR. EDUARDO DE JESÚS CASTELLANOS HERNÁNDEZ</a:t>
            </a:r>
          </a:p>
        </p:txBody>
      </p:sp>
      <p:sp>
        <p:nvSpPr>
          <p:cNvPr id="3" name="Marcador de contenido 2">
            <a:extLst>
              <a:ext uri="{FF2B5EF4-FFF2-40B4-BE49-F238E27FC236}">
                <a16:creationId xmlns:a16="http://schemas.microsoft.com/office/drawing/2014/main" id="{454A5CF6-CD2E-4C9A-9011-A48BB3017655}"/>
              </a:ext>
            </a:extLst>
          </p:cNvPr>
          <p:cNvSpPr>
            <a:spLocks noGrp="1"/>
          </p:cNvSpPr>
          <p:nvPr>
            <p:ph idx="1"/>
          </p:nvPr>
        </p:nvSpPr>
        <p:spPr>
          <a:xfrm>
            <a:off x="463827" y="1378226"/>
            <a:ext cx="10893286" cy="4870173"/>
          </a:xfrm>
        </p:spPr>
        <p:txBody>
          <a:bodyPr>
            <a:noAutofit/>
          </a:bodyPr>
          <a:lstStyle/>
          <a:p>
            <a:pPr algn="just"/>
            <a:r>
              <a:rPr lang="es-MX" sz="2400" dirty="0"/>
              <a:t>Doctorado en Estudios Políticos por la Universidad de París; Especialidad en Justicia Electoral por el TEPJF; maestro en Administración de Empresas por la </a:t>
            </a:r>
            <a:r>
              <a:rPr lang="es-MX" sz="2400" dirty="0" err="1"/>
              <a:t>UAEMéx</a:t>
            </a:r>
            <a:r>
              <a:rPr lang="es-MX" sz="2400" dirty="0"/>
              <a:t>; licenciado en Derecho por la UNAM; </a:t>
            </a:r>
            <a:r>
              <a:rPr lang="es-MX" sz="2400" dirty="0" err="1"/>
              <a:t>doctorante</a:t>
            </a:r>
            <a:r>
              <a:rPr lang="es-MX" sz="2400" dirty="0"/>
              <a:t> en Derecho por el IIDE.</a:t>
            </a:r>
          </a:p>
          <a:p>
            <a:pPr algn="just"/>
            <a:r>
              <a:rPr lang="es-MX" sz="2400" dirty="0"/>
              <a:t>Posdoctorado en Control Parlamentario y Políticas Públicas por la Universidad de Alcalá y posdoctorado en Regímenes Políticos Comparados por la Universidad de Colorado, campus Colorado Springs.</a:t>
            </a:r>
          </a:p>
          <a:p>
            <a:pPr algn="just"/>
            <a:r>
              <a:rPr lang="es-MX" sz="2400" dirty="0"/>
              <a:t>Investigador Nacional, Nivel I, adscrito al Instituto Interdisciplinario de Investigaciones de la Universidad de Xalapa. Miembro del Registro CONACYT de Evaluadores Acreditados, Área 5, Sociales y Económicas.</a:t>
            </a:r>
          </a:p>
        </p:txBody>
      </p:sp>
    </p:spTree>
    <p:extLst>
      <p:ext uri="{BB962C8B-B14F-4D97-AF65-F5344CB8AC3E}">
        <p14:creationId xmlns:p14="http://schemas.microsoft.com/office/powerpoint/2010/main" val="2498888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E2252-5EDF-44E9-85DA-7E3976A73F19}"/>
              </a:ext>
            </a:extLst>
          </p:cNvPr>
          <p:cNvSpPr>
            <a:spLocks noGrp="1"/>
          </p:cNvSpPr>
          <p:nvPr>
            <p:ph type="title"/>
          </p:nvPr>
        </p:nvSpPr>
        <p:spPr>
          <a:xfrm>
            <a:off x="646111" y="265043"/>
            <a:ext cx="9404723" cy="1126435"/>
          </a:xfrm>
        </p:spPr>
        <p:txBody>
          <a:bodyPr/>
          <a:lstStyle/>
          <a:p>
            <a:pPr algn="ctr"/>
            <a:r>
              <a:rPr lang="es-MX" sz="2200" b="1" dirty="0"/>
              <a:t>DR. EDUARDO DE JESÚS CASTELLANOS HERNÁNDEZ</a:t>
            </a:r>
            <a:br>
              <a:rPr lang="es-MX" sz="2200" b="1" dirty="0"/>
            </a:br>
            <a:r>
              <a:rPr lang="es-MX" sz="2200" b="1" dirty="0"/>
              <a:t>OBRA PUBLICADA EN MATERIA ELECTORAL</a:t>
            </a:r>
          </a:p>
        </p:txBody>
      </p:sp>
      <p:sp>
        <p:nvSpPr>
          <p:cNvPr id="3" name="Marcador de contenido 2">
            <a:extLst>
              <a:ext uri="{FF2B5EF4-FFF2-40B4-BE49-F238E27FC236}">
                <a16:creationId xmlns:a16="http://schemas.microsoft.com/office/drawing/2014/main" id="{537993A4-B58D-4B60-A189-BFDD8590B96F}"/>
              </a:ext>
            </a:extLst>
          </p:cNvPr>
          <p:cNvSpPr>
            <a:spLocks noGrp="1"/>
          </p:cNvSpPr>
          <p:nvPr>
            <p:ph idx="1"/>
          </p:nvPr>
        </p:nvSpPr>
        <p:spPr>
          <a:xfrm>
            <a:off x="477078" y="1139687"/>
            <a:ext cx="10880035" cy="5108714"/>
          </a:xfrm>
        </p:spPr>
        <p:txBody>
          <a:bodyPr>
            <a:normAutofit lnSpcReduction="10000"/>
          </a:bodyPr>
          <a:lstStyle/>
          <a:p>
            <a:r>
              <a:rPr lang="es-MX" b="1" i="1" dirty="0"/>
              <a:t>Nuevo Derecho Electoral en México</a:t>
            </a:r>
            <a:r>
              <a:rPr lang="es-MX" dirty="0"/>
              <a:t>, UNAM, IIJ, Editorial Trillas.</a:t>
            </a:r>
          </a:p>
          <a:p>
            <a:r>
              <a:rPr lang="es-MX" b="1" i="1" dirty="0"/>
              <a:t>Temas de Derecho Procesal Electoral</a:t>
            </a:r>
            <a:r>
              <a:rPr lang="es-MX" dirty="0"/>
              <a:t> (3 tomos), SEGOB.</a:t>
            </a:r>
          </a:p>
          <a:p>
            <a:r>
              <a:rPr lang="es-MX" b="1" i="1" dirty="0"/>
              <a:t>Sistemas, legislación y resultados electorales</a:t>
            </a:r>
            <a:r>
              <a:rPr lang="es-MX" dirty="0"/>
              <a:t> (2 tomos), Enciclopedia Parlamentaria de México (27 tomos), Cámara de Diputados del Congreso de la Unión.</a:t>
            </a:r>
          </a:p>
          <a:p>
            <a:r>
              <a:rPr lang="es-MX" b="1" i="1" dirty="0"/>
              <a:t>Las reformas de 1996</a:t>
            </a:r>
            <a:r>
              <a:rPr lang="es-MX" dirty="0"/>
              <a:t>, Centro Jorge L. Tamayo.</a:t>
            </a:r>
          </a:p>
          <a:p>
            <a:r>
              <a:rPr lang="es-MX" b="1" i="1" dirty="0"/>
              <a:t>Formas de gobierno y sistemas electorales en México</a:t>
            </a:r>
            <a:r>
              <a:rPr lang="es-MX" dirty="0"/>
              <a:t>, Centro Jorge L. Tamayo.</a:t>
            </a:r>
          </a:p>
          <a:p>
            <a:r>
              <a:rPr lang="es-MX" b="1" i="1" dirty="0"/>
              <a:t>Derecho Electoral en México. Introducción general</a:t>
            </a:r>
            <a:r>
              <a:rPr lang="es-MX" dirty="0"/>
              <a:t>, Centro Jorge L. Tamayo, Editorial Trillas</a:t>
            </a:r>
          </a:p>
          <a:p>
            <a:r>
              <a:rPr lang="es-MX" b="1" i="1" dirty="0"/>
              <a:t>Para entender la democracia. Formas de gobierno, sistemas electorales, sistemas  de partidos y calidad de la democracia</a:t>
            </a:r>
            <a:r>
              <a:rPr lang="es-MX" dirty="0"/>
              <a:t>, Edición de autor.</a:t>
            </a:r>
          </a:p>
          <a:p>
            <a:r>
              <a:rPr lang="es-MX" dirty="0"/>
              <a:t>Coautor de 15 tomos de la colección </a:t>
            </a:r>
            <a:r>
              <a:rPr lang="es-MX" b="1" i="1" dirty="0"/>
              <a:t>Monitor Democrático</a:t>
            </a:r>
            <a:r>
              <a:rPr lang="es-MX" dirty="0"/>
              <a:t>, Facultad de Derecho, UNAM, COPUEX</a:t>
            </a:r>
          </a:p>
          <a:p>
            <a:r>
              <a:rPr lang="es-MX" b="1" i="1" dirty="0"/>
              <a:t>Análisis político y jurídico de la justicia electoral en México</a:t>
            </a:r>
            <a:r>
              <a:rPr lang="es-MX" dirty="0"/>
              <a:t>, tesis de doctorado en Derecho sujeta a dictamen y aprobación en su caso.</a:t>
            </a:r>
            <a:endParaRPr lang="es-MX" b="1" i="1" dirty="0"/>
          </a:p>
          <a:p>
            <a:endParaRPr lang="es-MX" dirty="0"/>
          </a:p>
        </p:txBody>
      </p:sp>
    </p:spTree>
    <p:extLst>
      <p:ext uri="{BB962C8B-B14F-4D97-AF65-F5344CB8AC3E}">
        <p14:creationId xmlns:p14="http://schemas.microsoft.com/office/powerpoint/2010/main" val="26093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7B831-16D7-4288-B458-21933DFD2BB7}"/>
              </a:ext>
            </a:extLst>
          </p:cNvPr>
          <p:cNvSpPr>
            <a:spLocks noGrp="1"/>
          </p:cNvSpPr>
          <p:nvPr>
            <p:ph type="title"/>
          </p:nvPr>
        </p:nvSpPr>
        <p:spPr>
          <a:xfrm>
            <a:off x="646111" y="304800"/>
            <a:ext cx="9404723" cy="649357"/>
          </a:xfrm>
        </p:spPr>
        <p:txBody>
          <a:bodyPr/>
          <a:lstStyle/>
          <a:p>
            <a:pPr algn="ctr"/>
            <a:r>
              <a:rPr lang="es-MX" sz="3600" b="1" dirty="0"/>
              <a:t>Bibliografía sugerida</a:t>
            </a:r>
          </a:p>
        </p:txBody>
      </p:sp>
      <p:sp>
        <p:nvSpPr>
          <p:cNvPr id="3" name="Marcador de contenido 2">
            <a:extLst>
              <a:ext uri="{FF2B5EF4-FFF2-40B4-BE49-F238E27FC236}">
                <a16:creationId xmlns:a16="http://schemas.microsoft.com/office/drawing/2014/main" id="{A1859054-E0F3-4EBB-82D3-FD63018ECA09}"/>
              </a:ext>
            </a:extLst>
          </p:cNvPr>
          <p:cNvSpPr>
            <a:spLocks noGrp="1"/>
          </p:cNvSpPr>
          <p:nvPr>
            <p:ph idx="1"/>
          </p:nvPr>
        </p:nvSpPr>
        <p:spPr>
          <a:xfrm>
            <a:off x="646111" y="954158"/>
            <a:ext cx="10790515" cy="5599042"/>
          </a:xfrm>
        </p:spPr>
        <p:txBody>
          <a:bodyPr>
            <a:normAutofit lnSpcReduction="10000"/>
          </a:bodyPr>
          <a:lstStyle/>
          <a:p>
            <a:pPr algn="just"/>
            <a:r>
              <a:rPr lang="es-MX" dirty="0"/>
              <a:t>Angulo Jacobo, Luis Fernando, </a:t>
            </a:r>
            <a:r>
              <a:rPr lang="es-MX" b="1" i="1" dirty="0"/>
              <a:t>Selección y designación de jueces de distrito</a:t>
            </a:r>
            <a:r>
              <a:rPr lang="es-MX" dirty="0"/>
              <a:t>, Editorial Porrúa, Instituto Mexicano de Derecho Procesal Constitucional, México 2013.</a:t>
            </a:r>
          </a:p>
          <a:p>
            <a:pPr algn="just"/>
            <a:r>
              <a:rPr lang="es-MX" dirty="0" err="1"/>
              <a:t>Ansolabehere</a:t>
            </a:r>
            <a:r>
              <a:rPr lang="es-MX" dirty="0"/>
              <a:t>, Karina, </a:t>
            </a:r>
            <a:r>
              <a:rPr lang="es-MX" b="1" i="1" dirty="0"/>
              <a:t>La política desde la justicia. Cortes supremas, gobierno y democracia en Argentina y México</a:t>
            </a:r>
            <a:r>
              <a:rPr lang="es-MX" dirty="0"/>
              <a:t>, </a:t>
            </a:r>
            <a:r>
              <a:rPr lang="es-MX" dirty="0" err="1"/>
              <a:t>Flacso</a:t>
            </a:r>
            <a:r>
              <a:rPr lang="es-MX" dirty="0"/>
              <a:t>, Fontamara.</a:t>
            </a:r>
          </a:p>
          <a:p>
            <a:pPr algn="just"/>
            <a:r>
              <a:rPr lang="es-MX" dirty="0"/>
              <a:t>Astudillo, César, </a:t>
            </a:r>
            <a:r>
              <a:rPr lang="es-MX" b="1" i="1" dirty="0"/>
              <a:t>El funcionamiento de la Suprema Corte de Justicia de la Nación como Tribunal Constitucional. El dilema de decidir sobre qué y cómo decidir</a:t>
            </a:r>
            <a:r>
              <a:rPr lang="es-MX" dirty="0"/>
              <a:t>, Tirant lo Blanch, México 2019.</a:t>
            </a:r>
          </a:p>
          <a:p>
            <a:pPr algn="just"/>
            <a:r>
              <a:rPr lang="es-MX" dirty="0"/>
              <a:t>Carranco Zúñiga Joel, </a:t>
            </a:r>
            <a:r>
              <a:rPr lang="es-MX" b="1" i="1" dirty="0"/>
              <a:t>Poder Judicial</a:t>
            </a:r>
            <a:r>
              <a:rPr lang="es-MX" dirty="0"/>
              <a:t>, Editorial Porrúa, México 2000.</a:t>
            </a:r>
          </a:p>
          <a:p>
            <a:pPr algn="just"/>
            <a:r>
              <a:rPr lang="es-MX" dirty="0"/>
              <a:t>Cossío D., José Ramón, </a:t>
            </a:r>
            <a:r>
              <a:rPr lang="es-MX" b="1" i="1" dirty="0"/>
              <a:t>La justicia prometida. El Poder Judicial de la Federación de 1900 a 1910</a:t>
            </a:r>
            <a:r>
              <a:rPr lang="es-MX" dirty="0"/>
              <a:t>, Fondo de Cultura Económica, Consejo Nacional para la Cultura y las Artes, México 2014.</a:t>
            </a:r>
          </a:p>
          <a:p>
            <a:pPr algn="just"/>
            <a:r>
              <a:rPr lang="es-MX" dirty="0"/>
              <a:t>………………………….., </a:t>
            </a:r>
            <a:r>
              <a:rPr lang="es-MX" b="1" i="1" dirty="0"/>
              <a:t>La teoría constitucional de la Suprema Corte de Justicia, </a:t>
            </a:r>
            <a:r>
              <a:rPr lang="es-MX" dirty="0"/>
              <a:t>Fontamara, Primera reimpresión, México 2004.</a:t>
            </a:r>
          </a:p>
          <a:p>
            <a:pPr algn="just"/>
            <a:r>
              <a:rPr lang="es-MX" dirty="0"/>
              <a:t>Cuéllar Vázquez, Angélica, </a:t>
            </a:r>
            <a:r>
              <a:rPr lang="es-MX" b="1" i="1" dirty="0"/>
              <a:t>La SCJN: sus ministros, la política y el agravio social</a:t>
            </a:r>
            <a:r>
              <a:rPr lang="es-MX" dirty="0"/>
              <a:t>. México, FCPyS – UNAM, Delirio. 2014,</a:t>
            </a:r>
          </a:p>
          <a:p>
            <a:endParaRPr lang="es-MX" dirty="0"/>
          </a:p>
          <a:p>
            <a:endParaRPr lang="es-MX" dirty="0"/>
          </a:p>
        </p:txBody>
      </p:sp>
    </p:spTree>
    <p:extLst>
      <p:ext uri="{BB962C8B-B14F-4D97-AF65-F5344CB8AC3E}">
        <p14:creationId xmlns:p14="http://schemas.microsoft.com/office/powerpoint/2010/main" val="205396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5D3D9-B356-4088-8DD3-988E06CBC410}"/>
              </a:ext>
            </a:extLst>
          </p:cNvPr>
          <p:cNvSpPr>
            <a:spLocks noGrp="1"/>
          </p:cNvSpPr>
          <p:nvPr>
            <p:ph type="title"/>
          </p:nvPr>
        </p:nvSpPr>
        <p:spPr>
          <a:xfrm>
            <a:off x="646111" y="452718"/>
            <a:ext cx="9404723" cy="1018273"/>
          </a:xfrm>
        </p:spPr>
        <p:txBody>
          <a:bodyPr/>
          <a:lstStyle/>
          <a:p>
            <a:pPr algn="ctr"/>
            <a:r>
              <a:rPr lang="es-MX" b="1" dirty="0"/>
              <a:t>Bibliografía sugerida (continúa)</a:t>
            </a:r>
          </a:p>
        </p:txBody>
      </p:sp>
      <p:sp>
        <p:nvSpPr>
          <p:cNvPr id="3" name="Marcador de contenido 2">
            <a:extLst>
              <a:ext uri="{FF2B5EF4-FFF2-40B4-BE49-F238E27FC236}">
                <a16:creationId xmlns:a16="http://schemas.microsoft.com/office/drawing/2014/main" id="{5D38B5CA-D1C2-4380-8542-F8F7280B50C5}"/>
              </a:ext>
            </a:extLst>
          </p:cNvPr>
          <p:cNvSpPr>
            <a:spLocks noGrp="1"/>
          </p:cNvSpPr>
          <p:nvPr>
            <p:ph idx="1"/>
          </p:nvPr>
        </p:nvSpPr>
        <p:spPr>
          <a:xfrm>
            <a:off x="646111" y="1470992"/>
            <a:ext cx="10764011" cy="4777408"/>
          </a:xfrm>
        </p:spPr>
        <p:txBody>
          <a:bodyPr>
            <a:normAutofit lnSpcReduction="10000"/>
          </a:bodyPr>
          <a:lstStyle/>
          <a:p>
            <a:pPr algn="just"/>
            <a:r>
              <a:rPr lang="es-MX" dirty="0"/>
              <a:t>Del Castillo del Valle, Alberto, </a:t>
            </a:r>
            <a:r>
              <a:rPr lang="es-MX" b="1" i="1" dirty="0"/>
              <a:t>Ley de Amparo Comentada</a:t>
            </a:r>
            <a:r>
              <a:rPr lang="es-MX" dirty="0"/>
              <a:t> (dos tomos), Ediciones Jurídicas Alma, México 2017.</a:t>
            </a:r>
          </a:p>
          <a:p>
            <a:pPr algn="just"/>
            <a:r>
              <a:rPr lang="es-MX" dirty="0"/>
              <a:t>Duverger, Maurice, </a:t>
            </a:r>
            <a:r>
              <a:rPr lang="es-MX" b="1" i="1" dirty="0"/>
              <a:t>Instituciones políticas y derecho constitucional</a:t>
            </a:r>
            <a:r>
              <a:rPr lang="es-MX" dirty="0"/>
              <a:t>, Ariel Ciencia Política, Barcelona 1980.</a:t>
            </a:r>
          </a:p>
          <a:p>
            <a:pPr algn="just"/>
            <a:r>
              <a:rPr lang="es-MX" dirty="0"/>
              <a:t>Ferrer Mac-</a:t>
            </a:r>
            <a:r>
              <a:rPr lang="es-MX" dirty="0" err="1"/>
              <a:t>Grefor</a:t>
            </a:r>
            <a:r>
              <a:rPr lang="es-MX" dirty="0"/>
              <a:t>, Eduardo, Martínez Ramírez, Fabiola, Figueroa Mejía, Giovanni A., </a:t>
            </a:r>
            <a:r>
              <a:rPr lang="es-MX" b="1" i="1" dirty="0"/>
              <a:t>Diccionario de Derecho Procesal Constitucional y Convencional</a:t>
            </a:r>
            <a:r>
              <a:rPr lang="es-MX" dirty="0"/>
              <a:t>, Poder Judicial de la Federación, UNAM, México 2014.</a:t>
            </a:r>
          </a:p>
          <a:p>
            <a:pPr algn="just"/>
            <a:r>
              <a:rPr lang="es-MX" dirty="0"/>
              <a:t>…………………………………., Sánchez Gil, Rubén, </a:t>
            </a:r>
            <a:r>
              <a:rPr lang="es-MX" b="1" i="1" dirty="0"/>
              <a:t>El nuevo juicio de amparo. Guía de la reforma constitucional y la nueva Ley de Amparo</a:t>
            </a:r>
            <a:r>
              <a:rPr lang="es-MX" dirty="0"/>
              <a:t>, UNAM, Porrúa, IMDPC, México 2013.</a:t>
            </a:r>
          </a:p>
          <a:p>
            <a:pPr algn="just"/>
            <a:r>
              <a:rPr lang="es-MX" dirty="0"/>
              <a:t>Figueroa Mejía, Giovanni A., </a:t>
            </a:r>
            <a:r>
              <a:rPr lang="es-MX" b="1" i="1" dirty="0"/>
              <a:t>Influencia de la doctrina en las decisiones de la Suprema Corte de Justicia Mexicana. Análisis de las sentencias de amparo en revisión, controversias constitucionales y acciones de inconstitucionalidad (2001 a 2014)</a:t>
            </a:r>
            <a:r>
              <a:rPr lang="es-MX" dirty="0"/>
              <a:t>, Editorial Porrúa, IMDPC, Universidad de </a:t>
            </a:r>
            <a:r>
              <a:rPr lang="es-MX" dirty="0" err="1"/>
              <a:t>Bologna</a:t>
            </a:r>
            <a:r>
              <a:rPr lang="es-MX" dirty="0"/>
              <a:t>, México 2017.</a:t>
            </a:r>
          </a:p>
          <a:p>
            <a:endParaRPr lang="es-MX" dirty="0"/>
          </a:p>
        </p:txBody>
      </p:sp>
    </p:spTree>
    <p:extLst>
      <p:ext uri="{BB962C8B-B14F-4D97-AF65-F5344CB8AC3E}">
        <p14:creationId xmlns:p14="http://schemas.microsoft.com/office/powerpoint/2010/main" val="9831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6C3EE-9B66-4660-8818-E85AB4DED9F0}"/>
              </a:ext>
            </a:extLst>
          </p:cNvPr>
          <p:cNvSpPr>
            <a:spLocks noGrp="1"/>
          </p:cNvSpPr>
          <p:nvPr>
            <p:ph type="title"/>
          </p:nvPr>
        </p:nvSpPr>
        <p:spPr>
          <a:xfrm>
            <a:off x="646111" y="452718"/>
            <a:ext cx="9404723" cy="885752"/>
          </a:xfrm>
        </p:spPr>
        <p:txBody>
          <a:bodyPr/>
          <a:lstStyle/>
          <a:p>
            <a:pPr algn="ctr"/>
            <a:r>
              <a:rPr lang="es-MX" b="1" dirty="0"/>
              <a:t>Bibliografía sugerida (continúa)</a:t>
            </a:r>
          </a:p>
        </p:txBody>
      </p:sp>
      <p:sp>
        <p:nvSpPr>
          <p:cNvPr id="3" name="Marcador de contenido 2">
            <a:extLst>
              <a:ext uri="{FF2B5EF4-FFF2-40B4-BE49-F238E27FC236}">
                <a16:creationId xmlns:a16="http://schemas.microsoft.com/office/drawing/2014/main" id="{ACBC6A94-9418-49EC-85A9-EA3C7CDAFD60}"/>
              </a:ext>
            </a:extLst>
          </p:cNvPr>
          <p:cNvSpPr>
            <a:spLocks noGrp="1"/>
          </p:cNvSpPr>
          <p:nvPr>
            <p:ph idx="1"/>
          </p:nvPr>
        </p:nvSpPr>
        <p:spPr>
          <a:xfrm>
            <a:off x="384314" y="1338470"/>
            <a:ext cx="10972800" cy="4909929"/>
          </a:xfrm>
        </p:spPr>
        <p:txBody>
          <a:bodyPr>
            <a:normAutofit lnSpcReduction="10000"/>
          </a:bodyPr>
          <a:lstStyle/>
          <a:p>
            <a:pPr algn="just"/>
            <a:r>
              <a:rPr lang="es-MX" dirty="0" err="1"/>
              <a:t>Fix</a:t>
            </a:r>
            <a:r>
              <a:rPr lang="es-MX" dirty="0"/>
              <a:t> Zamudio, Héctor, Ferrer Mac-</a:t>
            </a:r>
            <a:r>
              <a:rPr lang="es-MX" dirty="0" err="1"/>
              <a:t>Gregor</a:t>
            </a:r>
            <a:r>
              <a:rPr lang="es-MX" dirty="0"/>
              <a:t>, Eduardo, </a:t>
            </a:r>
            <a:r>
              <a:rPr lang="es-MX" b="1" i="1" dirty="0"/>
              <a:t>Las sentencias de los tribunales constitucionales</a:t>
            </a:r>
            <a:r>
              <a:rPr lang="es-MX" dirty="0"/>
              <a:t>, UNAM, Editorial Porrúa, IMDPC, México 2009.</a:t>
            </a:r>
          </a:p>
          <a:p>
            <a:pPr algn="just"/>
            <a:r>
              <a:rPr lang="es-MX" dirty="0"/>
              <a:t>Gargarella, Roberto, </a:t>
            </a:r>
            <a:r>
              <a:rPr lang="es-MX" b="1" i="1" dirty="0"/>
              <a:t>La sala de máquinas de la Constitución. Dos siglos de constitucionalismo en América Latina (1810-2010)</a:t>
            </a:r>
            <a:r>
              <a:rPr lang="es-MX" dirty="0"/>
              <a:t>, Katz, Buenos Aires 2014.</a:t>
            </a:r>
          </a:p>
          <a:p>
            <a:pPr algn="just"/>
            <a:r>
              <a:rPr lang="es-MX" dirty="0"/>
              <a:t>García Villegas Sánchez Cordero, Paula M. (Coordinadora), </a:t>
            </a:r>
            <a:r>
              <a:rPr lang="es-MX" b="1" i="1" dirty="0"/>
              <a:t>El control de convencionalidad y las cortes nacionales. La perspectiva de los jueces mexicanos</a:t>
            </a:r>
            <a:r>
              <a:rPr lang="es-MX" dirty="0"/>
              <a:t>, Editorial Porrúa, México 2013.</a:t>
            </a:r>
          </a:p>
          <a:p>
            <a:pPr algn="just"/>
            <a:r>
              <a:rPr lang="es-MX" dirty="0"/>
              <a:t>Herrera García, Alfonso, </a:t>
            </a:r>
            <a:r>
              <a:rPr lang="es-MX" b="1" i="1" dirty="0"/>
              <a:t>Elementos de jurisdicción constitucional. Nacional, comparada y supranacional</a:t>
            </a:r>
            <a:r>
              <a:rPr lang="es-MX" dirty="0"/>
              <a:t>, Editorial Porrúa, Instituto Mexicano de Derecho Procesal Constitucional, México 2016.</a:t>
            </a:r>
          </a:p>
          <a:p>
            <a:r>
              <a:rPr lang="es-MX" dirty="0" err="1"/>
              <a:t>Loewenstein</a:t>
            </a:r>
            <a:r>
              <a:rPr lang="es-MX" dirty="0"/>
              <a:t>; Karl, </a:t>
            </a:r>
            <a:r>
              <a:rPr lang="es-MX" b="1" i="1" dirty="0"/>
              <a:t>Teoría de la Constitución</a:t>
            </a:r>
            <a:r>
              <a:rPr lang="es-MX" dirty="0"/>
              <a:t>, Ariel, Barcelona 2018.</a:t>
            </a:r>
            <a:endParaRPr lang="es-MX" b="1" i="1" dirty="0"/>
          </a:p>
          <a:p>
            <a:r>
              <a:rPr lang="es-MX" dirty="0"/>
              <a:t>Maquiavelo, Nicolás, </a:t>
            </a:r>
            <a:r>
              <a:rPr lang="es-MX" b="1" i="1" dirty="0"/>
              <a:t>El Príncipe</a:t>
            </a:r>
            <a:r>
              <a:rPr lang="es-MX" dirty="0"/>
              <a:t>, Porrúa, Colección Sepan cuántos</a:t>
            </a:r>
            <a:endParaRPr lang="es-MX" b="1" i="1" dirty="0"/>
          </a:p>
          <a:p>
            <a:r>
              <a:rPr lang="es-MX" dirty="0"/>
              <a:t>…………………………, </a:t>
            </a:r>
            <a:r>
              <a:rPr lang="es-MX" b="1" i="1" dirty="0"/>
              <a:t>Discursos sobre la Primera Década de Tito Livio</a:t>
            </a:r>
            <a:r>
              <a:rPr lang="es-MX" dirty="0"/>
              <a:t>, Alianza Editorial, Tercera edición, Madrid 2015.</a:t>
            </a:r>
          </a:p>
          <a:p>
            <a:pPr algn="just"/>
            <a:endParaRPr lang="es-MX" dirty="0"/>
          </a:p>
        </p:txBody>
      </p:sp>
    </p:spTree>
    <p:extLst>
      <p:ext uri="{BB962C8B-B14F-4D97-AF65-F5344CB8AC3E}">
        <p14:creationId xmlns:p14="http://schemas.microsoft.com/office/powerpoint/2010/main" val="3838744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9031C-3906-4C38-8520-478DF32BEDBA}"/>
              </a:ext>
            </a:extLst>
          </p:cNvPr>
          <p:cNvSpPr>
            <a:spLocks noGrp="1"/>
          </p:cNvSpPr>
          <p:nvPr>
            <p:ph type="title"/>
          </p:nvPr>
        </p:nvSpPr>
        <p:spPr>
          <a:xfrm>
            <a:off x="646111" y="452718"/>
            <a:ext cx="9404723" cy="952012"/>
          </a:xfrm>
        </p:spPr>
        <p:txBody>
          <a:bodyPr/>
          <a:lstStyle/>
          <a:p>
            <a:pPr algn="ctr"/>
            <a:r>
              <a:rPr lang="es-MX" b="1" dirty="0"/>
              <a:t>Bibliografía sugerida (continúa)</a:t>
            </a:r>
            <a:endParaRPr lang="es-MX" dirty="0"/>
          </a:p>
        </p:txBody>
      </p:sp>
      <p:sp>
        <p:nvSpPr>
          <p:cNvPr id="3" name="Marcador de contenido 2">
            <a:extLst>
              <a:ext uri="{FF2B5EF4-FFF2-40B4-BE49-F238E27FC236}">
                <a16:creationId xmlns:a16="http://schemas.microsoft.com/office/drawing/2014/main" id="{9933490B-565A-4064-9ED1-11FA03FA8CDD}"/>
              </a:ext>
            </a:extLst>
          </p:cNvPr>
          <p:cNvSpPr>
            <a:spLocks noGrp="1"/>
          </p:cNvSpPr>
          <p:nvPr>
            <p:ph idx="1"/>
          </p:nvPr>
        </p:nvSpPr>
        <p:spPr>
          <a:xfrm>
            <a:off x="646112" y="1404730"/>
            <a:ext cx="10578480" cy="4843669"/>
          </a:xfrm>
        </p:spPr>
        <p:txBody>
          <a:bodyPr/>
          <a:lstStyle/>
          <a:p>
            <a:r>
              <a:rPr lang="es-MX" dirty="0"/>
              <a:t>Mangas Martín, Araceli, Liñán Nogueras, Diego L., </a:t>
            </a:r>
            <a:r>
              <a:rPr lang="es-MX" b="1" i="1" dirty="0"/>
              <a:t>Instituciones y Derecho de la Unión Europea</a:t>
            </a:r>
            <a:r>
              <a:rPr lang="es-MX" dirty="0"/>
              <a:t>, Tecnos, Quinta edición 2005, Reimpresión 2006, Madrid.</a:t>
            </a:r>
          </a:p>
          <a:p>
            <a:r>
              <a:rPr lang="es-MX" dirty="0"/>
              <a:t>Rivera León, Mauro Arturo, </a:t>
            </a:r>
            <a:r>
              <a:rPr lang="es-MX" b="1" i="1" dirty="0"/>
              <a:t>Las puertas de la Corte. La legitimación en la controversia constitucional y acción de inconstitucionalidad en México</a:t>
            </a:r>
            <a:r>
              <a:rPr lang="es-MX" dirty="0"/>
              <a:t>, Editorial Porrúa, IMDPC, México 2016.</a:t>
            </a:r>
          </a:p>
          <a:p>
            <a:pPr algn="just"/>
            <a:r>
              <a:rPr lang="es-MX" dirty="0"/>
              <a:t>Rodríguez Vázquez, Miguel Ángel, </a:t>
            </a:r>
            <a:r>
              <a:rPr lang="es-MX" b="1" i="1" dirty="0"/>
              <a:t>Justicia constitucional mexicana. Análisis jurisprudencial del control de la regularidad constitucional</a:t>
            </a:r>
            <a:r>
              <a:rPr lang="es-MX" dirty="0"/>
              <a:t>, Editorial Flores, México 2019.</a:t>
            </a:r>
          </a:p>
          <a:p>
            <a:pPr algn="just"/>
            <a:r>
              <a:rPr lang="es-MX" dirty="0"/>
              <a:t>Ruiz Miguel, Carlos, </a:t>
            </a:r>
            <a:r>
              <a:rPr lang="es-MX" b="1" i="1" dirty="0"/>
              <a:t>Derechos fundamentales y derecho procesal constitucional</a:t>
            </a:r>
            <a:r>
              <a:rPr lang="es-MX" dirty="0"/>
              <a:t>. Transformación, evolución, transmutación, Porrúa, IMDPC, México 2014.</a:t>
            </a:r>
          </a:p>
          <a:p>
            <a:endParaRPr lang="es-MX" dirty="0"/>
          </a:p>
        </p:txBody>
      </p:sp>
    </p:spTree>
    <p:extLst>
      <p:ext uri="{BB962C8B-B14F-4D97-AF65-F5344CB8AC3E}">
        <p14:creationId xmlns:p14="http://schemas.microsoft.com/office/powerpoint/2010/main" val="379128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6BA30-EDFE-408C-8FBB-F34995BDD626}"/>
              </a:ext>
            </a:extLst>
          </p:cNvPr>
          <p:cNvSpPr>
            <a:spLocks noGrp="1"/>
          </p:cNvSpPr>
          <p:nvPr>
            <p:ph type="title"/>
          </p:nvPr>
        </p:nvSpPr>
        <p:spPr>
          <a:xfrm>
            <a:off x="646111" y="452718"/>
            <a:ext cx="9404723" cy="899004"/>
          </a:xfrm>
        </p:spPr>
        <p:txBody>
          <a:bodyPr/>
          <a:lstStyle/>
          <a:p>
            <a:pPr algn="ctr"/>
            <a:r>
              <a:rPr lang="es-MX" b="1" dirty="0"/>
              <a:t>Bibliografía sugerida (concluye)</a:t>
            </a:r>
            <a:endParaRPr lang="es-MX" dirty="0"/>
          </a:p>
        </p:txBody>
      </p:sp>
      <p:sp>
        <p:nvSpPr>
          <p:cNvPr id="3" name="Marcador de contenido 2">
            <a:extLst>
              <a:ext uri="{FF2B5EF4-FFF2-40B4-BE49-F238E27FC236}">
                <a16:creationId xmlns:a16="http://schemas.microsoft.com/office/drawing/2014/main" id="{0780271A-7514-4A23-85ED-C51A491B9AC7}"/>
              </a:ext>
            </a:extLst>
          </p:cNvPr>
          <p:cNvSpPr>
            <a:spLocks noGrp="1"/>
          </p:cNvSpPr>
          <p:nvPr>
            <p:ph idx="1"/>
          </p:nvPr>
        </p:nvSpPr>
        <p:spPr>
          <a:xfrm>
            <a:off x="490330" y="1351722"/>
            <a:ext cx="10893287" cy="4896677"/>
          </a:xfrm>
        </p:spPr>
        <p:txBody>
          <a:bodyPr/>
          <a:lstStyle/>
          <a:p>
            <a:pPr algn="just"/>
            <a:r>
              <a:rPr lang="es-MX" dirty="0"/>
              <a:t>Sartori, Giovanni, </a:t>
            </a:r>
            <a:r>
              <a:rPr lang="es-MX" b="1" i="1" dirty="0"/>
              <a:t>Ingeniería constitucional comparada. Una investigación de estructuras, incentivos y resultados</a:t>
            </a:r>
            <a:r>
              <a:rPr lang="es-MX" dirty="0"/>
              <a:t>, Fondo de Cultura Económica, Primera reimpresión, México 1996.</a:t>
            </a:r>
          </a:p>
          <a:p>
            <a:pPr algn="just"/>
            <a:r>
              <a:rPr lang="es-MX" dirty="0"/>
              <a:t>Sánchez Gil, Rubén,</a:t>
            </a:r>
            <a:r>
              <a:rPr lang="es-MX" b="1" i="1" dirty="0"/>
              <a:t> Escritos Procesales Constitucionales</a:t>
            </a:r>
            <a:r>
              <a:rPr lang="es-MX" dirty="0"/>
              <a:t>, Editorial Porrúa, IMDPC, México 2012.</a:t>
            </a:r>
            <a:endParaRPr lang="es-MX" b="1" i="1" dirty="0"/>
          </a:p>
          <a:p>
            <a:pPr algn="just"/>
            <a:r>
              <a:rPr lang="es-MX" b="1" i="1" dirty="0"/>
              <a:t>Tribunales Constitucionales y Democracia</a:t>
            </a:r>
            <a:r>
              <a:rPr lang="es-MX" dirty="0"/>
              <a:t>, Suprema Corte de Justicia de la Nación, México 2008.</a:t>
            </a:r>
          </a:p>
          <a:p>
            <a:pPr algn="just"/>
            <a:r>
              <a:rPr lang="es-MX" dirty="0"/>
              <a:t>Valadés, Diego, </a:t>
            </a:r>
            <a:r>
              <a:rPr lang="es-MX" b="1" i="1" dirty="0"/>
              <a:t>El control del poder</a:t>
            </a:r>
            <a:r>
              <a:rPr lang="es-MX" dirty="0"/>
              <a:t>, Editorial Porrúa, UNAM, México 1998.</a:t>
            </a:r>
          </a:p>
          <a:p>
            <a:pPr algn="just"/>
            <a:r>
              <a:rPr lang="es-MX" dirty="0" err="1"/>
              <a:t>Vile</a:t>
            </a:r>
            <a:r>
              <a:rPr lang="es-MX" dirty="0"/>
              <a:t>, M. J. C., </a:t>
            </a:r>
            <a:r>
              <a:rPr lang="es-MX" b="1" i="1" dirty="0"/>
              <a:t>Constitucionalismo y separación de poderes</a:t>
            </a:r>
            <a:r>
              <a:rPr lang="es-MX" dirty="0"/>
              <a:t>, Centro de Estudios Políticos y Constitucionales, Madrid 2007.</a:t>
            </a:r>
          </a:p>
          <a:p>
            <a:pPr algn="just"/>
            <a:r>
              <a:rPr lang="es-MX" b="1" i="1" dirty="0"/>
              <a:t>Vocabulario judicial</a:t>
            </a:r>
            <a:r>
              <a:rPr lang="es-MX" dirty="0"/>
              <a:t>, Instituto de la Judicatura Federal, Escuela Judicial, México 2014.</a:t>
            </a:r>
          </a:p>
          <a:p>
            <a:endParaRPr lang="es-MX" dirty="0"/>
          </a:p>
        </p:txBody>
      </p:sp>
    </p:spTree>
    <p:extLst>
      <p:ext uri="{BB962C8B-B14F-4D97-AF65-F5344CB8AC3E}">
        <p14:creationId xmlns:p14="http://schemas.microsoft.com/office/powerpoint/2010/main" val="255877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38055-30B4-4CBC-B964-61648981CE0E}"/>
              </a:ext>
            </a:extLst>
          </p:cNvPr>
          <p:cNvSpPr>
            <a:spLocks noGrp="1"/>
          </p:cNvSpPr>
          <p:nvPr>
            <p:ph type="title"/>
          </p:nvPr>
        </p:nvSpPr>
        <p:spPr/>
        <p:txBody>
          <a:bodyPr/>
          <a:lstStyle/>
          <a:p>
            <a:pPr algn="ctr"/>
            <a:r>
              <a:rPr lang="es-MX" b="1" dirty="0"/>
              <a:t>OBJETIVO DEL CURSO</a:t>
            </a:r>
          </a:p>
        </p:txBody>
      </p:sp>
      <p:sp>
        <p:nvSpPr>
          <p:cNvPr id="3" name="Marcador de contenido 2">
            <a:extLst>
              <a:ext uri="{FF2B5EF4-FFF2-40B4-BE49-F238E27FC236}">
                <a16:creationId xmlns:a16="http://schemas.microsoft.com/office/drawing/2014/main" id="{1647F744-19E0-4804-84A5-9334AD3B8225}"/>
              </a:ext>
            </a:extLst>
          </p:cNvPr>
          <p:cNvSpPr>
            <a:spLocks noGrp="1"/>
          </p:cNvSpPr>
          <p:nvPr>
            <p:ph idx="1"/>
          </p:nvPr>
        </p:nvSpPr>
        <p:spPr>
          <a:xfrm>
            <a:off x="1103312" y="1563758"/>
            <a:ext cx="8946541" cy="4684642"/>
          </a:xfrm>
        </p:spPr>
        <p:txBody>
          <a:bodyPr>
            <a:normAutofit/>
          </a:bodyPr>
          <a:lstStyle/>
          <a:p>
            <a:pPr algn="just"/>
            <a:r>
              <a:rPr lang="es-MX" sz="2800" dirty="0"/>
              <a:t>Conocer y analizar a través de investigaciones bibliográficas,  hemerográficas y documentales, los conceptos básicos de las teorías constitucional y de la división de poderes, así como analizar y explicar la organización, integración, estructura y atribuciones del Poder Judicial Federal y de los Tribunales Constitucionales en México, para entender y explicar la judicialización de la política y la politización de la justicia.</a:t>
            </a:r>
          </a:p>
        </p:txBody>
      </p:sp>
    </p:spTree>
    <p:extLst>
      <p:ext uri="{BB962C8B-B14F-4D97-AF65-F5344CB8AC3E}">
        <p14:creationId xmlns:p14="http://schemas.microsoft.com/office/powerpoint/2010/main" val="88660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39B1A-7401-4932-BC14-D17B26E029E0}"/>
              </a:ext>
            </a:extLst>
          </p:cNvPr>
          <p:cNvSpPr>
            <a:spLocks noGrp="1"/>
          </p:cNvSpPr>
          <p:nvPr>
            <p:ph type="title"/>
          </p:nvPr>
        </p:nvSpPr>
        <p:spPr>
          <a:xfrm>
            <a:off x="646111" y="452718"/>
            <a:ext cx="9404723" cy="925508"/>
          </a:xfrm>
        </p:spPr>
        <p:txBody>
          <a:bodyPr/>
          <a:lstStyle/>
          <a:p>
            <a:pPr algn="ctr"/>
            <a:r>
              <a:rPr lang="es-MX" sz="3600" b="1" dirty="0"/>
              <a:t>EVALUACIÓN DIAGNÓSTICA</a:t>
            </a:r>
          </a:p>
        </p:txBody>
      </p:sp>
      <p:sp>
        <p:nvSpPr>
          <p:cNvPr id="3" name="Marcador de contenido 2">
            <a:extLst>
              <a:ext uri="{FF2B5EF4-FFF2-40B4-BE49-F238E27FC236}">
                <a16:creationId xmlns:a16="http://schemas.microsoft.com/office/drawing/2014/main" id="{81733BEE-367C-4BBF-AF9A-15A2F54EAC0F}"/>
              </a:ext>
            </a:extLst>
          </p:cNvPr>
          <p:cNvSpPr>
            <a:spLocks noGrp="1"/>
          </p:cNvSpPr>
          <p:nvPr>
            <p:ph idx="1"/>
          </p:nvPr>
        </p:nvSpPr>
        <p:spPr>
          <a:xfrm>
            <a:off x="530087" y="1232452"/>
            <a:ext cx="10667999" cy="5015947"/>
          </a:xfrm>
        </p:spPr>
        <p:txBody>
          <a:bodyPr>
            <a:noAutofit/>
          </a:bodyPr>
          <a:lstStyle/>
          <a:p>
            <a:pPr algn="just"/>
            <a:r>
              <a:rPr lang="es-MX" sz="2200" dirty="0"/>
              <a:t>Redactar en veinte minutos cuando mucho </a:t>
            </a:r>
            <a:r>
              <a:rPr lang="es-MX" sz="2200" u="sng" dirty="0"/>
              <a:t>y sin consultar fuente alguna</a:t>
            </a:r>
            <a:r>
              <a:rPr lang="es-MX" sz="2200" dirty="0"/>
              <a:t>, un reporte ejecutivo en UNA cuartilla máximo, en letra Arial, 12 puntos, a espacio y medio, sobre cada uno de los temas siguientes:</a:t>
            </a:r>
          </a:p>
          <a:p>
            <a:pPr algn="just"/>
            <a:r>
              <a:rPr lang="es-MX" sz="2200" dirty="0"/>
              <a:t>NUEVO MODELO DE CONTROL DIFUSO </a:t>
            </a:r>
            <a:r>
              <a:rPr lang="es-MX" sz="2200" i="1" dirty="0"/>
              <a:t>EX OFFICIO</a:t>
            </a:r>
            <a:r>
              <a:rPr lang="es-MX" sz="2200" dirty="0"/>
              <a:t> DE CONSTITUCIONALIDAD Y CONVENCIONALIDAD EN MÉXICO HOY.</a:t>
            </a:r>
          </a:p>
          <a:p>
            <a:pPr algn="just"/>
            <a:r>
              <a:rPr lang="es-MX" sz="2200" dirty="0"/>
              <a:t>CONTEXTO Y CONSECUENCIAS DE LA TESIS DE LA INCOMPETENCIA DE ORIGEN Y DE SU ABANDONO</a:t>
            </a:r>
          </a:p>
          <a:p>
            <a:pPr algn="just"/>
            <a:r>
              <a:rPr lang="es-MX" sz="2200" dirty="0"/>
              <a:t>ESTRUCTURA Y FUNCIONAMIENTO DE LA SCJN Y DEL PJF</a:t>
            </a:r>
          </a:p>
          <a:p>
            <a:pPr algn="just"/>
            <a:r>
              <a:rPr lang="es-MX" sz="2200" dirty="0"/>
              <a:t>DESCRIBIR LA ESTRUCTURA Y FUNCIONAMIENTO DE UN TRIBUNAL O CONSEJO CONSTITUCIONAL O CORTE SUPREMA EN UN PAÍS EXTRANJERO</a:t>
            </a:r>
          </a:p>
          <a:p>
            <a:pPr algn="just"/>
            <a:r>
              <a:rPr lang="es-MX" sz="2200" dirty="0"/>
              <a:t>Al terminar su reporte ejecutivo debidamente identificado con el título escogido y su nombre, el autor deberá enviarla al correo electrónico: </a:t>
            </a:r>
            <a:r>
              <a:rPr lang="es-MX" sz="2200" dirty="0">
                <a:hlinkClick r:id="rId2"/>
              </a:rPr>
              <a:t>eduardocastellanosh@gmail.com</a:t>
            </a:r>
            <a:r>
              <a:rPr lang="es-MX" sz="2200" dirty="0"/>
              <a:t> </a:t>
            </a:r>
          </a:p>
        </p:txBody>
      </p:sp>
    </p:spTree>
    <p:extLst>
      <p:ext uri="{BB962C8B-B14F-4D97-AF65-F5344CB8AC3E}">
        <p14:creationId xmlns:p14="http://schemas.microsoft.com/office/powerpoint/2010/main" val="128583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C86EE3-6F72-4FC2-81D7-8604639813ED}"/>
              </a:ext>
            </a:extLst>
          </p:cNvPr>
          <p:cNvSpPr>
            <a:spLocks noGrp="1"/>
          </p:cNvSpPr>
          <p:nvPr>
            <p:ph type="title"/>
          </p:nvPr>
        </p:nvSpPr>
        <p:spPr/>
        <p:txBody>
          <a:bodyPr/>
          <a:lstStyle/>
          <a:p>
            <a:pPr algn="ctr"/>
            <a:r>
              <a:rPr lang="es-MX" b="1" dirty="0"/>
              <a:t>OBJETIVOS ESPECÍFICOS</a:t>
            </a:r>
          </a:p>
        </p:txBody>
      </p:sp>
      <p:sp>
        <p:nvSpPr>
          <p:cNvPr id="3" name="Marcador de contenido 2">
            <a:extLst>
              <a:ext uri="{FF2B5EF4-FFF2-40B4-BE49-F238E27FC236}">
                <a16:creationId xmlns:a16="http://schemas.microsoft.com/office/drawing/2014/main" id="{0DD360AE-9424-4C64-B8D3-BA0264A151F3}"/>
              </a:ext>
            </a:extLst>
          </p:cNvPr>
          <p:cNvSpPr>
            <a:spLocks noGrp="1"/>
          </p:cNvSpPr>
          <p:nvPr>
            <p:ph idx="1"/>
          </p:nvPr>
        </p:nvSpPr>
        <p:spPr>
          <a:xfrm>
            <a:off x="1103312" y="1378226"/>
            <a:ext cx="8946541" cy="4870173"/>
          </a:xfrm>
        </p:spPr>
        <p:txBody>
          <a:bodyPr>
            <a:normAutofit fontScale="85000" lnSpcReduction="20000"/>
          </a:bodyPr>
          <a:lstStyle/>
          <a:p>
            <a:pPr marL="514350" indent="-514350" algn="just">
              <a:buAutoNum type="arabicPeriod"/>
            </a:pPr>
            <a:r>
              <a:rPr lang="es-MX" sz="2800" dirty="0"/>
              <a:t>Analizar y discutir temas y autores de bibliografía relevante y polémica respecto de cada uno de los subtemas del programa de estudios.</a:t>
            </a:r>
          </a:p>
          <a:p>
            <a:pPr marL="514350" indent="-514350" algn="just">
              <a:buAutoNum type="arabicPeriod"/>
            </a:pPr>
            <a:endParaRPr lang="es-MX" sz="2800" dirty="0"/>
          </a:p>
          <a:p>
            <a:pPr marL="514350" indent="-514350" algn="just">
              <a:buAutoNum type="arabicPeriod"/>
            </a:pPr>
            <a:r>
              <a:rPr lang="es-MX" sz="2800" dirty="0"/>
              <a:t>Análisis político y jurídico de resoluciones judiciales relevantes y polémicas en materia constitucional y de derechos humanos, así como de casos nacionales de Cortes Supremas y Tribunales Constitucionales.</a:t>
            </a:r>
          </a:p>
          <a:p>
            <a:pPr marL="514350" indent="-514350" algn="just">
              <a:buAutoNum type="arabicPeriod"/>
            </a:pPr>
            <a:endParaRPr lang="es-MX" sz="2800" dirty="0"/>
          </a:p>
          <a:p>
            <a:pPr marL="514350" indent="-514350" algn="just">
              <a:buAutoNum type="arabicPeriod"/>
            </a:pPr>
            <a:r>
              <a:rPr lang="es-MX" sz="2800" dirty="0"/>
              <a:t>Redactar un reporte de investigación bibliográfica, hemerográfica y documental jurídica en materia constitucional y de derechos humanos, sobre el tema derivado de una sentencia judicial, un caso nacional de CS o TC, o un subtema del programa del curso.</a:t>
            </a:r>
          </a:p>
        </p:txBody>
      </p:sp>
    </p:spTree>
    <p:extLst>
      <p:ext uri="{BB962C8B-B14F-4D97-AF65-F5344CB8AC3E}">
        <p14:creationId xmlns:p14="http://schemas.microsoft.com/office/powerpoint/2010/main" val="169440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064BA-E28F-40B3-8E31-909C5E07B33B}"/>
              </a:ext>
            </a:extLst>
          </p:cNvPr>
          <p:cNvSpPr>
            <a:spLocks noGrp="1"/>
          </p:cNvSpPr>
          <p:nvPr>
            <p:ph type="title"/>
          </p:nvPr>
        </p:nvSpPr>
        <p:spPr/>
        <p:txBody>
          <a:bodyPr/>
          <a:lstStyle/>
          <a:p>
            <a:pPr algn="ctr"/>
            <a:r>
              <a:rPr lang="es-MX" b="1" dirty="0"/>
              <a:t>ESTRATEGIA DIDÁCTICA</a:t>
            </a:r>
          </a:p>
        </p:txBody>
      </p:sp>
      <p:sp>
        <p:nvSpPr>
          <p:cNvPr id="3" name="Marcador de contenido 2">
            <a:extLst>
              <a:ext uri="{FF2B5EF4-FFF2-40B4-BE49-F238E27FC236}">
                <a16:creationId xmlns:a16="http://schemas.microsoft.com/office/drawing/2014/main" id="{49088BE8-92E2-4B12-A44A-24F6EE72B1B8}"/>
              </a:ext>
            </a:extLst>
          </p:cNvPr>
          <p:cNvSpPr>
            <a:spLocks noGrp="1"/>
          </p:cNvSpPr>
          <p:nvPr>
            <p:ph idx="1"/>
          </p:nvPr>
        </p:nvSpPr>
        <p:spPr>
          <a:xfrm>
            <a:off x="838200" y="1404730"/>
            <a:ext cx="10515600" cy="4863548"/>
          </a:xfrm>
        </p:spPr>
        <p:txBody>
          <a:bodyPr>
            <a:normAutofit fontScale="92500" lnSpcReduction="20000"/>
          </a:bodyPr>
          <a:lstStyle/>
          <a:p>
            <a:pPr algn="just"/>
            <a:r>
              <a:rPr lang="es-MX" sz="2400" dirty="0"/>
              <a:t>Evaluación diagnóstica.</a:t>
            </a:r>
          </a:p>
          <a:p>
            <a:pPr algn="just"/>
            <a:r>
              <a:rPr lang="es-MX" sz="2400" dirty="0"/>
              <a:t>Exposición por parte del profesor de temas y autores de bibliografía relevante y polémica sobre la materia constitucional y de derechos humanos, durante la primera sesión y las primeras dos horas de las sesiones siguientes.</a:t>
            </a:r>
          </a:p>
          <a:p>
            <a:pPr algn="just"/>
            <a:r>
              <a:rPr lang="es-MX" sz="2400" dirty="0"/>
              <a:t>Exposición </a:t>
            </a:r>
            <a:r>
              <a:rPr lang="es-MX" sz="2400" u="sng" dirty="0"/>
              <a:t>individual</a:t>
            </a:r>
            <a:r>
              <a:rPr lang="es-MX" sz="2400" dirty="0"/>
              <a:t> de los participantes, en láminas de </a:t>
            </a:r>
            <a:r>
              <a:rPr lang="es-MX" sz="2400" dirty="0" err="1"/>
              <a:t>Power</a:t>
            </a:r>
            <a:r>
              <a:rPr lang="es-MX" sz="2400" dirty="0"/>
              <a:t> Point y </a:t>
            </a:r>
            <a:r>
              <a:rPr lang="es-MX" sz="2400" u="sng" dirty="0"/>
              <a:t>reporte escrito</a:t>
            </a:r>
            <a:r>
              <a:rPr lang="es-MX" sz="2400" dirty="0"/>
              <a:t> de la lectura y análisis de resoluciones judiciales relevantes y polémicas, o bien, un estudio de caso nacional de Corte Suprema o Tribunal Constitucional de país extranjero, o de un subtema del programa –conforme a lineamientos especificados más adelante-, durante las segundas dos horas de la segunda a la octava sesión.</a:t>
            </a:r>
          </a:p>
          <a:p>
            <a:pPr algn="just"/>
            <a:r>
              <a:rPr lang="es-MX" sz="2400" dirty="0"/>
              <a:t>Reporte escrito de la lectura de dos artículos de la autoría del profesor entregados oportunamente; de un cuadernillo de la Serie Comentarios a las Sentencias del Tribunal Electoral (del PJF), y otro de jurisprudencia de la </a:t>
            </a:r>
            <a:r>
              <a:rPr lang="es-MX" sz="2400" dirty="0" err="1"/>
              <a:t>CorteIDH</a:t>
            </a:r>
            <a:r>
              <a:rPr lang="es-MX" sz="2400" dirty="0"/>
              <a:t>, en este orden, así como de su asistencia virtual a foros y conferencias.</a:t>
            </a:r>
          </a:p>
          <a:p>
            <a:pPr algn="just"/>
            <a:endParaRPr lang="es-MX" dirty="0"/>
          </a:p>
          <a:p>
            <a:pPr algn="just"/>
            <a:endParaRPr lang="es-MX" dirty="0"/>
          </a:p>
        </p:txBody>
      </p:sp>
    </p:spTree>
    <p:extLst>
      <p:ext uri="{BB962C8B-B14F-4D97-AF65-F5344CB8AC3E}">
        <p14:creationId xmlns:p14="http://schemas.microsoft.com/office/powerpoint/2010/main" val="90950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DB561-F479-4AA3-A0C7-C30CCE495B0F}"/>
              </a:ext>
            </a:extLst>
          </p:cNvPr>
          <p:cNvSpPr>
            <a:spLocks noGrp="1"/>
          </p:cNvSpPr>
          <p:nvPr>
            <p:ph type="title"/>
          </p:nvPr>
        </p:nvSpPr>
        <p:spPr>
          <a:xfrm>
            <a:off x="838200" y="365126"/>
            <a:ext cx="10515600" cy="893832"/>
          </a:xfrm>
        </p:spPr>
        <p:txBody>
          <a:bodyPr/>
          <a:lstStyle/>
          <a:p>
            <a:pPr algn="ctr"/>
            <a:r>
              <a:rPr lang="es-MX" b="1" dirty="0"/>
              <a:t>TEMAS QUE EXPONDRÁ EL PROFESOR</a:t>
            </a:r>
          </a:p>
        </p:txBody>
      </p:sp>
      <p:sp>
        <p:nvSpPr>
          <p:cNvPr id="3" name="Marcador de contenido 2">
            <a:extLst>
              <a:ext uri="{FF2B5EF4-FFF2-40B4-BE49-F238E27FC236}">
                <a16:creationId xmlns:a16="http://schemas.microsoft.com/office/drawing/2014/main" id="{3A692A7D-6CAB-4A42-8EB1-4C645B063973}"/>
              </a:ext>
            </a:extLst>
          </p:cNvPr>
          <p:cNvSpPr>
            <a:spLocks noGrp="1"/>
          </p:cNvSpPr>
          <p:nvPr>
            <p:ph idx="1"/>
          </p:nvPr>
        </p:nvSpPr>
        <p:spPr>
          <a:xfrm>
            <a:off x="838200" y="1444487"/>
            <a:ext cx="10515600" cy="4732476"/>
          </a:xfrm>
        </p:spPr>
        <p:txBody>
          <a:bodyPr>
            <a:noAutofit/>
          </a:bodyPr>
          <a:lstStyle/>
          <a:p>
            <a:pPr marL="514350" indent="-514350">
              <a:buFont typeface="Wingdings 3" charset="2"/>
              <a:buAutoNum type="arabicPeriod"/>
            </a:pPr>
            <a:r>
              <a:rPr lang="es-MX" sz="2200" dirty="0"/>
              <a:t>Antecedentes históricos e impacto de las sentencias de la </a:t>
            </a:r>
            <a:r>
              <a:rPr lang="es-MX" sz="2200" dirty="0" err="1"/>
              <a:t>CorteIDH</a:t>
            </a:r>
            <a:r>
              <a:rPr lang="es-MX" sz="2200" dirty="0"/>
              <a:t> en las diversas de los tribunales mexicanos</a:t>
            </a:r>
          </a:p>
          <a:p>
            <a:pPr marL="514350" indent="-514350">
              <a:buFont typeface="Wingdings 3" charset="2"/>
              <a:buAutoNum type="arabicPeriod"/>
            </a:pPr>
            <a:r>
              <a:rPr lang="es-MX" sz="2200" dirty="0"/>
              <a:t>Teoría de la Constitución y doctrina de la división de poderes</a:t>
            </a:r>
          </a:p>
          <a:p>
            <a:pPr marL="514350" indent="-514350">
              <a:buAutoNum type="arabicPeriod"/>
            </a:pPr>
            <a:r>
              <a:rPr lang="es-MX" sz="2200" dirty="0"/>
              <a:t>Juicio de amparo, controversia constitucional, acción de inconstitucionalidad y medios de impugnación en materia electoral</a:t>
            </a:r>
          </a:p>
          <a:p>
            <a:pPr marL="514350" indent="-514350">
              <a:buFont typeface="Arial" panose="020B0604020202020204" pitchFamily="34" charset="0"/>
              <a:buAutoNum type="arabicPeriod"/>
            </a:pPr>
            <a:r>
              <a:rPr lang="es-MX" sz="2200" dirty="0"/>
              <a:t>Técnica legislativa, control parlamentario y gobiernos de coalición</a:t>
            </a:r>
          </a:p>
          <a:p>
            <a:pPr marL="514350" indent="-514350">
              <a:buFont typeface="Arial" panose="020B0604020202020204" pitchFamily="34" charset="0"/>
              <a:buAutoNum type="arabicPeriod"/>
            </a:pPr>
            <a:r>
              <a:rPr lang="es-MX" sz="2200" dirty="0"/>
              <a:t>La política desde la justicia: decisiones relevantes</a:t>
            </a:r>
          </a:p>
          <a:p>
            <a:pPr marL="514350" indent="-514350">
              <a:buFont typeface="Wingdings 3" charset="2"/>
              <a:buAutoNum type="arabicPeriod"/>
            </a:pPr>
            <a:r>
              <a:rPr lang="es-MX" sz="2200" dirty="0"/>
              <a:t>El presidencialismo mexicano</a:t>
            </a:r>
          </a:p>
          <a:p>
            <a:pPr marL="514350" indent="-514350">
              <a:buFont typeface="Arial" panose="020B0604020202020204" pitchFamily="34" charset="0"/>
              <a:buAutoNum type="arabicPeriod"/>
            </a:pPr>
            <a:r>
              <a:rPr lang="es-MX" sz="2200" dirty="0"/>
              <a:t>Instituciones y Derecho de la Unión Europea</a:t>
            </a:r>
          </a:p>
          <a:p>
            <a:pPr marL="514350" indent="-514350">
              <a:buAutoNum type="arabicPeriod"/>
            </a:pPr>
            <a:r>
              <a:rPr lang="es-MX" sz="2200" dirty="0"/>
              <a:t>Metodología para el control de constitucionalidad y convencionalidad</a:t>
            </a:r>
          </a:p>
        </p:txBody>
      </p:sp>
    </p:spTree>
    <p:extLst>
      <p:ext uri="{BB962C8B-B14F-4D97-AF65-F5344CB8AC3E}">
        <p14:creationId xmlns:p14="http://schemas.microsoft.com/office/powerpoint/2010/main" val="55956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2BCD2-9624-4C68-BD9E-847B61B03F68}"/>
              </a:ext>
            </a:extLst>
          </p:cNvPr>
          <p:cNvSpPr>
            <a:spLocks noGrp="1"/>
          </p:cNvSpPr>
          <p:nvPr>
            <p:ph type="title"/>
          </p:nvPr>
        </p:nvSpPr>
        <p:spPr>
          <a:xfrm>
            <a:off x="646111" y="238540"/>
            <a:ext cx="9404723" cy="1086677"/>
          </a:xfrm>
        </p:spPr>
        <p:txBody>
          <a:bodyPr/>
          <a:lstStyle/>
          <a:p>
            <a:pPr algn="ctr"/>
            <a:r>
              <a:rPr lang="es-MX" sz="2000" b="1" dirty="0"/>
              <a:t>ANÁLISIS DE RESOLUCIONES JUDICIALES RELEVANTES O DE CASOS NACIONALES DE CS O TC EN PAÍS EXTRANJERO O DE SUBTEMAS DEL PROGRAMA DEL CURSO</a:t>
            </a:r>
          </a:p>
        </p:txBody>
      </p:sp>
      <p:sp>
        <p:nvSpPr>
          <p:cNvPr id="3" name="Marcador de contenido 2">
            <a:extLst>
              <a:ext uri="{FF2B5EF4-FFF2-40B4-BE49-F238E27FC236}">
                <a16:creationId xmlns:a16="http://schemas.microsoft.com/office/drawing/2014/main" id="{5FFE3904-27FE-4198-9643-D3FF7C277131}"/>
              </a:ext>
            </a:extLst>
          </p:cNvPr>
          <p:cNvSpPr>
            <a:spLocks noGrp="1"/>
          </p:cNvSpPr>
          <p:nvPr>
            <p:ph idx="1"/>
          </p:nvPr>
        </p:nvSpPr>
        <p:spPr>
          <a:xfrm>
            <a:off x="645130" y="1073425"/>
            <a:ext cx="10354174" cy="5331857"/>
          </a:xfrm>
        </p:spPr>
        <p:txBody>
          <a:bodyPr>
            <a:noAutofit/>
          </a:bodyPr>
          <a:lstStyle/>
          <a:p>
            <a:pPr algn="just"/>
            <a:r>
              <a:rPr lang="es-MX" sz="1900" dirty="0"/>
              <a:t>Antes de iniciar la segunda sesión cada uno de los alumnos subirá a la plataforma una lista con su nombre, fotografía, nombre de la asignatura y del posgrado, en la que habrá seleccionado e identificado con número de expediente y contenido del asunto, cinco resoluciones judiciales relevantes en materia constitucional y de derechos humanos, de la SCJN y/o de cualquiera de las salas del TEPJF, o bien cinco casos nacionales; o bien cinco casos nacionales de CS o TC; o cinco temas derivados de los subtemas del programa del curso.</a:t>
            </a:r>
          </a:p>
          <a:p>
            <a:pPr algn="just"/>
            <a:r>
              <a:rPr lang="es-MX" sz="1900" dirty="0"/>
              <a:t>Durante la segunda mitad de la segunda sesión cada uno expondrá la razones de su selección y escogerá una resolución, caso nacional o subtema para su análisis y reporte de investigación documental conforme a los lineamientos editoriales que se especifican más adelante. Los temas y sentencias no deberán repetirse.</a:t>
            </a:r>
          </a:p>
          <a:p>
            <a:pPr algn="just"/>
            <a:r>
              <a:rPr lang="es-MX" sz="1900" dirty="0"/>
              <a:t>A partir de la tercera sesión, en la segunda mitad, en orden alfabético de apellido paterno, cada uno presentará en </a:t>
            </a:r>
            <a:r>
              <a:rPr lang="es-MX" sz="1900" dirty="0" err="1"/>
              <a:t>power</a:t>
            </a:r>
            <a:r>
              <a:rPr lang="es-MX" sz="1900" dirty="0"/>
              <a:t> </a:t>
            </a:r>
            <a:r>
              <a:rPr lang="es-MX" sz="1900" dirty="0" err="1"/>
              <a:t>point</a:t>
            </a:r>
            <a:r>
              <a:rPr lang="es-MX" sz="1900" dirty="0"/>
              <a:t> un resumen de su análisis. </a:t>
            </a:r>
            <a:r>
              <a:rPr lang="es-MX" sz="1900" u="sng" dirty="0"/>
              <a:t>El reporte escrito de su investigación bibliográfica, hemerográfica y documental sobre el tema de dicho asunto, deberá subirlo a la plataforma y enviarlo al correo del profesor antes de iniciar la última sesión</a:t>
            </a:r>
            <a:r>
              <a:rPr lang="es-MX" sz="1900" dirty="0"/>
              <a:t>.</a:t>
            </a:r>
          </a:p>
        </p:txBody>
      </p:sp>
    </p:spTree>
    <p:extLst>
      <p:ext uri="{BB962C8B-B14F-4D97-AF65-F5344CB8AC3E}">
        <p14:creationId xmlns:p14="http://schemas.microsoft.com/office/powerpoint/2010/main" val="3021966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BDE5DA-A9AA-4339-964C-0B764D2D5643}"/>
              </a:ext>
            </a:extLst>
          </p:cNvPr>
          <p:cNvSpPr>
            <a:spLocks noGrp="1"/>
          </p:cNvSpPr>
          <p:nvPr>
            <p:ph type="title"/>
          </p:nvPr>
        </p:nvSpPr>
        <p:spPr/>
        <p:txBody>
          <a:bodyPr/>
          <a:lstStyle/>
          <a:p>
            <a:pPr algn="ctr"/>
            <a:r>
              <a:rPr lang="es-MX" sz="3000" b="1" dirty="0"/>
              <a:t>ASISTENCIA A FOROS Y CONFERENCIAS EN LÍNEA</a:t>
            </a:r>
          </a:p>
        </p:txBody>
      </p:sp>
      <p:sp>
        <p:nvSpPr>
          <p:cNvPr id="3" name="Marcador de contenido 2">
            <a:extLst>
              <a:ext uri="{FF2B5EF4-FFF2-40B4-BE49-F238E27FC236}">
                <a16:creationId xmlns:a16="http://schemas.microsoft.com/office/drawing/2014/main" id="{C2A0546E-C24A-4DDF-82E5-0D88D818CAB7}"/>
              </a:ext>
            </a:extLst>
          </p:cNvPr>
          <p:cNvSpPr>
            <a:spLocks noGrp="1"/>
          </p:cNvSpPr>
          <p:nvPr>
            <p:ph idx="1"/>
          </p:nvPr>
        </p:nvSpPr>
        <p:spPr>
          <a:xfrm>
            <a:off x="516835" y="1338470"/>
            <a:ext cx="10667999" cy="4909929"/>
          </a:xfrm>
        </p:spPr>
        <p:txBody>
          <a:bodyPr>
            <a:normAutofit lnSpcReduction="10000"/>
          </a:bodyPr>
          <a:lstStyle/>
          <a:p>
            <a:pPr algn="just"/>
            <a:r>
              <a:rPr lang="es-MX" sz="2400" dirty="0"/>
              <a:t>Es obligatoria la asistencia a CUATRO foros y/o conferencias en línea sobre temas relacionados con nuestro curso.</a:t>
            </a:r>
          </a:p>
          <a:p>
            <a:pPr algn="just"/>
            <a:r>
              <a:rPr lang="es-MX" sz="2400" dirty="0"/>
              <a:t>Para facilitar el conocimiento de los foros disponibles, se solicita socializar en nuestra dirección común de WhatsApp los eventos de que se tenga noticia.</a:t>
            </a:r>
          </a:p>
          <a:p>
            <a:pPr algn="just"/>
            <a:r>
              <a:rPr lang="es-MX" sz="2400" dirty="0"/>
              <a:t>A partir de la tercera sesión, de manera aleatoria, los </a:t>
            </a:r>
            <a:r>
              <a:rPr lang="es-MX" sz="2400" dirty="0" err="1"/>
              <a:t>doctorantes</a:t>
            </a:r>
            <a:r>
              <a:rPr lang="es-MX" sz="2400" dirty="0"/>
              <a:t> deberá formular un reporte verbal de su asistencia a dos foros en línea y todos de manera escrita enviarán un reporte a la plataforma y al correo personal del profesor.</a:t>
            </a:r>
          </a:p>
          <a:p>
            <a:pPr algn="just"/>
            <a:r>
              <a:rPr lang="es-MX" sz="2400" dirty="0"/>
              <a:t>Dicho reporte deberá consignar tema del foro o conferencia, fecha, sede académica, expositor(es), subtema abordado por cada uno de los expositores, en su caso, y punto de vista del </a:t>
            </a:r>
            <a:r>
              <a:rPr lang="es-MX" sz="2400" dirty="0" err="1"/>
              <a:t>doctorante</a:t>
            </a:r>
            <a:r>
              <a:rPr lang="es-MX" sz="2400" dirty="0"/>
              <a:t> sobre el tema y subtemas.</a:t>
            </a:r>
          </a:p>
        </p:txBody>
      </p:sp>
    </p:spTree>
    <p:extLst>
      <p:ext uri="{BB962C8B-B14F-4D97-AF65-F5344CB8AC3E}">
        <p14:creationId xmlns:p14="http://schemas.microsoft.com/office/powerpoint/2010/main" val="368071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42020-F809-43F7-BE35-D8133CECC837}"/>
              </a:ext>
            </a:extLst>
          </p:cNvPr>
          <p:cNvSpPr>
            <a:spLocks noGrp="1"/>
          </p:cNvSpPr>
          <p:nvPr>
            <p:ph type="title"/>
          </p:nvPr>
        </p:nvSpPr>
        <p:spPr>
          <a:xfrm>
            <a:off x="646111" y="452719"/>
            <a:ext cx="9404723" cy="938760"/>
          </a:xfrm>
        </p:spPr>
        <p:txBody>
          <a:bodyPr/>
          <a:lstStyle/>
          <a:p>
            <a:pPr algn="ctr"/>
            <a:r>
              <a:rPr lang="es-MX" sz="3000" b="1" dirty="0"/>
              <a:t>Características de la exposición en </a:t>
            </a:r>
            <a:r>
              <a:rPr lang="es-MX" sz="3000" b="1" dirty="0" err="1"/>
              <a:t>power</a:t>
            </a:r>
            <a:r>
              <a:rPr lang="es-MX" sz="3000" b="1" dirty="0"/>
              <a:t> </a:t>
            </a:r>
            <a:r>
              <a:rPr lang="es-MX" sz="3000" b="1" dirty="0" err="1"/>
              <a:t>point</a:t>
            </a:r>
            <a:r>
              <a:rPr lang="es-MX" sz="3000" b="1" dirty="0"/>
              <a:t> de la sentencia, caso nacional o subtema</a:t>
            </a:r>
          </a:p>
        </p:txBody>
      </p:sp>
      <p:sp>
        <p:nvSpPr>
          <p:cNvPr id="3" name="Marcador de contenido 2">
            <a:extLst>
              <a:ext uri="{FF2B5EF4-FFF2-40B4-BE49-F238E27FC236}">
                <a16:creationId xmlns:a16="http://schemas.microsoft.com/office/drawing/2014/main" id="{ACB9B226-877D-4276-A6C0-05A0DF4B35C4}"/>
              </a:ext>
            </a:extLst>
          </p:cNvPr>
          <p:cNvSpPr>
            <a:spLocks noGrp="1"/>
          </p:cNvSpPr>
          <p:nvPr>
            <p:ph idx="1"/>
          </p:nvPr>
        </p:nvSpPr>
        <p:spPr>
          <a:xfrm>
            <a:off x="424070" y="1391479"/>
            <a:ext cx="10813773" cy="5013802"/>
          </a:xfrm>
        </p:spPr>
        <p:txBody>
          <a:bodyPr>
            <a:normAutofit fontScale="92500" lnSpcReduction="20000"/>
          </a:bodyPr>
          <a:lstStyle/>
          <a:p>
            <a:pPr algn="just"/>
            <a:r>
              <a:rPr lang="es-MX" sz="2200" dirty="0"/>
              <a:t>Una vez seleccionada la sentencia a analizar, el caso nacional o el subtema, habiendo cuidado que el tema de la sentencia, el caso nacional o del subtema del curso no se repitan entre los expositores, deberá presentarse la exposición del tema elegido en láminas de </a:t>
            </a:r>
            <a:r>
              <a:rPr lang="es-MX" sz="2200" dirty="0" err="1"/>
              <a:t>power</a:t>
            </a:r>
            <a:r>
              <a:rPr lang="es-MX" sz="2200" dirty="0"/>
              <a:t> </a:t>
            </a:r>
            <a:r>
              <a:rPr lang="es-MX" sz="2200" dirty="0" err="1"/>
              <a:t>point</a:t>
            </a:r>
            <a:r>
              <a:rPr lang="es-MX" sz="2200" dirty="0"/>
              <a:t>; no menos de diez ni más de quince.</a:t>
            </a:r>
          </a:p>
          <a:p>
            <a:pPr algn="just"/>
            <a:r>
              <a:rPr lang="es-MX" sz="2200" dirty="0"/>
              <a:t>La exposición será exclusivamente sobre antecedentes, resultandos, considerandos y resolutivos de la sentencia seleccionada, debidamente seleccionados y resumidos; sobre un caso nacional de CS o TC, o sobre un subtema del programa de estudios.</a:t>
            </a:r>
          </a:p>
          <a:p>
            <a:pPr algn="just"/>
            <a:r>
              <a:rPr lang="es-MX" sz="2200" dirty="0"/>
              <a:t>El énfasis debe estar en la interpretación y argumentación que fundamenten la tesis de la resolución adoptada, del modelo institucional descrito o del subtema desarrollado; se trata de analizar no de transcribir.</a:t>
            </a:r>
          </a:p>
          <a:p>
            <a:pPr algn="just"/>
            <a:r>
              <a:rPr lang="es-MX" sz="2200" dirty="0"/>
              <a:t>Cuando se trate de sentencias, en caso de existir voto particular, concurrente o aclaratorio deberán exponerse también la interpretación y argumentación que lo sostengan.</a:t>
            </a:r>
          </a:p>
          <a:p>
            <a:pPr algn="just"/>
            <a:r>
              <a:rPr lang="es-MX" sz="2200" dirty="0"/>
              <a:t>El expositor no se limitará a describir el contenido de la sentencia o del voto disidente, del caso nacional o del subtema, sino que deberá analizar y expresar su propia opinión y argumentarla.</a:t>
            </a:r>
          </a:p>
        </p:txBody>
      </p:sp>
    </p:spTree>
    <p:extLst>
      <p:ext uri="{BB962C8B-B14F-4D97-AF65-F5344CB8AC3E}">
        <p14:creationId xmlns:p14="http://schemas.microsoft.com/office/powerpoint/2010/main" val="1293034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FD67B-FD0F-4B3A-8A63-5B82E48D194D}"/>
              </a:ext>
            </a:extLst>
          </p:cNvPr>
          <p:cNvSpPr>
            <a:spLocks noGrp="1"/>
          </p:cNvSpPr>
          <p:nvPr>
            <p:ph type="title"/>
          </p:nvPr>
        </p:nvSpPr>
        <p:spPr/>
        <p:txBody>
          <a:bodyPr/>
          <a:lstStyle/>
          <a:p>
            <a:pPr algn="ctr"/>
            <a:r>
              <a:rPr lang="es-MX" sz="3600" b="1" dirty="0"/>
              <a:t>CARACTERÍSTICAS MÍNIMAS DEL REPORTE ESCRITO DE LECTURA</a:t>
            </a:r>
          </a:p>
        </p:txBody>
      </p:sp>
      <p:sp>
        <p:nvSpPr>
          <p:cNvPr id="3" name="Marcador de contenido 2">
            <a:extLst>
              <a:ext uri="{FF2B5EF4-FFF2-40B4-BE49-F238E27FC236}">
                <a16:creationId xmlns:a16="http://schemas.microsoft.com/office/drawing/2014/main" id="{0FEA748D-1B77-4A3B-B8F0-50FE05DB1D46}"/>
              </a:ext>
            </a:extLst>
          </p:cNvPr>
          <p:cNvSpPr>
            <a:spLocks noGrp="1"/>
          </p:cNvSpPr>
          <p:nvPr>
            <p:ph idx="1"/>
          </p:nvPr>
        </p:nvSpPr>
        <p:spPr>
          <a:xfrm>
            <a:off x="1103312" y="1563758"/>
            <a:ext cx="8946541" cy="4684642"/>
          </a:xfrm>
        </p:spPr>
        <p:txBody>
          <a:bodyPr>
            <a:normAutofit fontScale="92500" lnSpcReduction="20000"/>
          </a:bodyPr>
          <a:lstStyle/>
          <a:p>
            <a:pPr algn="just"/>
            <a:r>
              <a:rPr lang="es-MX" sz="2400" dirty="0"/>
              <a:t>Extensión de 3 a 5 páginas escritas a espacio y medio, en letra Arial doce puntos, sin hacer transcripciones; con un sumario de no más de cuatro acápites o subtemas.</a:t>
            </a:r>
          </a:p>
          <a:p>
            <a:pPr algn="just"/>
            <a:r>
              <a:rPr lang="es-MX" sz="2400" dirty="0"/>
              <a:t>El orden en la entrega de estos reportes será el siguiente:</a:t>
            </a:r>
          </a:p>
          <a:p>
            <a:pPr marL="514350" indent="-514350" algn="just">
              <a:buAutoNum type="arabicPeriod"/>
            </a:pPr>
            <a:r>
              <a:rPr lang="es-MX" sz="2400" dirty="0"/>
              <a:t>Reporte de lectura de los artículos “Metodología de Investigación Jurídica” e “Interpretación y argumentación jurídicas”.</a:t>
            </a:r>
          </a:p>
          <a:p>
            <a:pPr marL="514350" indent="-514350" algn="just">
              <a:buAutoNum type="arabicPeriod"/>
            </a:pPr>
            <a:r>
              <a:rPr lang="es-MX" sz="2400" dirty="0"/>
              <a:t>Serie Comentarios a las Sentencias del TE.</a:t>
            </a:r>
          </a:p>
          <a:p>
            <a:pPr marL="514350" indent="-514350" algn="just">
              <a:buAutoNum type="arabicPeriod"/>
            </a:pPr>
            <a:r>
              <a:rPr lang="es-MX" sz="2400" dirty="0"/>
              <a:t>Cuadernillo de jurisprudencia de la </a:t>
            </a:r>
            <a:r>
              <a:rPr lang="es-MX" sz="2400" dirty="0" err="1"/>
              <a:t>CorteIDH</a:t>
            </a:r>
            <a:r>
              <a:rPr lang="es-MX" sz="2400" dirty="0"/>
              <a:t>. </a:t>
            </a:r>
          </a:p>
          <a:p>
            <a:pPr marL="514350" indent="-514350" algn="just">
              <a:buAutoNum type="arabicPeriod"/>
            </a:pPr>
            <a:r>
              <a:rPr lang="es-MX" sz="2400" dirty="0"/>
              <a:t>Descripción del contenido y argumentos sostenidos en los foros y conferencias a los que asista virtualmente.</a:t>
            </a:r>
          </a:p>
          <a:p>
            <a:pPr algn="just"/>
            <a:r>
              <a:rPr lang="es-MX" sz="2400" u="sng" dirty="0"/>
              <a:t>Los reportes de lectura serán subidos a la plataforma y enviados al correo personal del profesor: </a:t>
            </a:r>
            <a:r>
              <a:rPr lang="es-MX" sz="2400" dirty="0">
                <a:hlinkClick r:id="rId2"/>
              </a:rPr>
              <a:t>eduardocastellanosh@gmail.com</a:t>
            </a:r>
            <a:r>
              <a:rPr lang="es-MX" sz="2400" dirty="0"/>
              <a:t> </a:t>
            </a:r>
            <a:endParaRPr lang="es-MX" sz="2400" u="sng" dirty="0"/>
          </a:p>
          <a:p>
            <a:pPr marL="514350" indent="-514350" algn="just">
              <a:buAutoNum type="arabicPeriod"/>
            </a:pPr>
            <a:endParaRPr lang="es-MX" dirty="0"/>
          </a:p>
          <a:p>
            <a:pPr marL="514350" indent="-514350" algn="just">
              <a:buAutoNum type="arabicPeriod"/>
            </a:pPr>
            <a:endParaRPr lang="es-MX" dirty="0"/>
          </a:p>
        </p:txBody>
      </p:sp>
    </p:spTree>
    <p:extLst>
      <p:ext uri="{BB962C8B-B14F-4D97-AF65-F5344CB8AC3E}">
        <p14:creationId xmlns:p14="http://schemas.microsoft.com/office/powerpoint/2010/main" val="2043568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710</TotalTime>
  <Words>2812</Words>
  <Application>Microsoft Office PowerPoint</Application>
  <PresentationFormat>Panorámica</PresentationFormat>
  <Paragraphs>125</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Century Gothic</vt:lpstr>
      <vt:lpstr>Wingdings 3</vt:lpstr>
      <vt:lpstr>Ion</vt:lpstr>
      <vt:lpstr> Instituto Iberoamericano de Derecho Electoral Doctorado en Derecho Constitucional y Derechos Humanos   Tribunales Constitucionales, Cortes Supremas de Justicia, Judicialización de la Política y Politización de la Justicia LINEAMIENTOS DIDÁCTICOS PARA LA IMPARTICIÓN Y RECEPCIÓN DEL CURSO</vt:lpstr>
      <vt:lpstr>OBJETIVO DEL CURSO</vt:lpstr>
      <vt:lpstr>OBJETIVOS ESPECÍFICOS</vt:lpstr>
      <vt:lpstr>ESTRATEGIA DIDÁCTICA</vt:lpstr>
      <vt:lpstr>TEMAS QUE EXPONDRÁ EL PROFESOR</vt:lpstr>
      <vt:lpstr>ANÁLISIS DE RESOLUCIONES JUDICIALES RELEVANTES O DE CASOS NACIONALES DE CS O TC EN PAÍS EXTRANJERO O DE SUBTEMAS DEL PROGRAMA DEL CURSO</vt:lpstr>
      <vt:lpstr>ASISTENCIA A FOROS Y CONFERENCIAS EN LÍNEA</vt:lpstr>
      <vt:lpstr>Características de la exposición en power point de la sentencia, caso nacional o subtema</vt:lpstr>
      <vt:lpstr>CARACTERÍSTICAS MÍNIMAS DEL REPORTE ESCRITO DE LECTURA</vt:lpstr>
      <vt:lpstr>CARACTERÍSTICAS MÍNIMAS DEL REPORTE DE INVESTIGACIÓN BIBLIOGRÁFICA, HEMEROGRÁFICA Y DOCUMENTAL</vt:lpstr>
      <vt:lpstr>CRITERIOS Y PROCEDIMIENTOS DE EVALUACIÓN</vt:lpstr>
      <vt:lpstr>SUGERENCIAS</vt:lpstr>
      <vt:lpstr>DR. EDUARDO DE JESÚS CASTELLANOS HERNÁNDEZ</vt:lpstr>
      <vt:lpstr>DR. EDUARDO DE JESÚS CASTELLANOS HERNÁNDEZ OBRA PUBLICADA EN MATERIA ELECTORAL</vt:lpstr>
      <vt:lpstr>Bibliografía sugerida</vt:lpstr>
      <vt:lpstr>Bibliografía sugerida (continúa)</vt:lpstr>
      <vt:lpstr>Bibliografía sugerida (continúa)</vt:lpstr>
      <vt:lpstr>Bibliografía sugerida (continúa)</vt:lpstr>
      <vt:lpstr>Bibliografía sugerida (concluye)</vt:lpstr>
      <vt:lpstr>EVALUACIÓN DIAGNÓSTICA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Instituto Iberoamericano de Derecho Electoral Maestría en Derecho Electoral Seminario sobre Temas Selectos de Derecho Electoral LINEAMIENTOS PARA LA IMPARTICIÓN DEL CURSO</dc:title>
  <dc:creator>Eduardo Castellanos</dc:creator>
  <cp:lastModifiedBy>Eduardo Castellanos</cp:lastModifiedBy>
  <cp:revision>96</cp:revision>
  <dcterms:created xsi:type="dcterms:W3CDTF">2020-04-24T00:27:55Z</dcterms:created>
  <dcterms:modified xsi:type="dcterms:W3CDTF">2020-09-04T00:34:45Z</dcterms:modified>
</cp:coreProperties>
</file>