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95" r:id="rId12"/>
    <p:sldId id="296" r:id="rId13"/>
    <p:sldId id="297" r:id="rId14"/>
    <p:sldId id="298" r:id="rId15"/>
    <p:sldId id="299" r:id="rId16"/>
    <p:sldId id="300" r:id="rId17"/>
    <p:sldId id="294" r:id="rId18"/>
    <p:sldId id="265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42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67" r:id="rId39"/>
    <p:sldId id="269" r:id="rId40"/>
    <p:sldId id="270" r:id="rId41"/>
    <p:sldId id="268" r:id="rId42"/>
    <p:sldId id="289" r:id="rId43"/>
    <p:sldId id="347" r:id="rId44"/>
    <p:sldId id="346" r:id="rId45"/>
    <p:sldId id="290" r:id="rId46"/>
    <p:sldId id="348" r:id="rId47"/>
    <p:sldId id="349" r:id="rId48"/>
    <p:sldId id="291" r:id="rId49"/>
    <p:sldId id="292" r:id="rId50"/>
    <p:sldId id="301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4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64" r:id="rId77"/>
    <p:sldId id="365" r:id="rId78"/>
    <p:sldId id="366" r:id="rId79"/>
    <p:sldId id="367" r:id="rId80"/>
    <p:sldId id="368" r:id="rId81"/>
    <p:sldId id="369" r:id="rId82"/>
    <p:sldId id="293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43" r:id="rId93"/>
    <p:sldId id="336" r:id="rId94"/>
    <p:sldId id="337" r:id="rId95"/>
    <p:sldId id="338" r:id="rId96"/>
    <p:sldId id="339" r:id="rId97"/>
    <p:sldId id="340" r:id="rId98"/>
    <p:sldId id="344" r:id="rId99"/>
    <p:sldId id="345" r:id="rId100"/>
    <p:sldId id="351" r:id="rId101"/>
    <p:sldId id="352" r:id="rId102"/>
    <p:sldId id="359" r:id="rId103"/>
    <p:sldId id="353" r:id="rId104"/>
    <p:sldId id="354" r:id="rId105"/>
    <p:sldId id="355" r:id="rId106"/>
    <p:sldId id="356" r:id="rId107"/>
    <p:sldId id="357" r:id="rId108"/>
    <p:sldId id="363" r:id="rId109"/>
    <p:sldId id="358" r:id="rId110"/>
    <p:sldId id="360" r:id="rId111"/>
    <p:sldId id="361" r:id="rId112"/>
    <p:sldId id="362" r:id="rId113"/>
    <p:sldId id="350" r:id="rId114"/>
    <p:sldId id="370" r:id="rId1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BF"/>
    <a:srgbClr val="99CC00"/>
    <a:srgbClr val="CDA167"/>
    <a:srgbClr val="42F264"/>
    <a:srgbClr val="D95B15"/>
    <a:srgbClr val="CC3222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471-B268-4356-8DC0-2FE496BB785D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F3DF-2784-4AE0-B5A6-11F539A49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20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471-B268-4356-8DC0-2FE496BB785D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F3DF-2784-4AE0-B5A6-11F539A49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92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471-B268-4356-8DC0-2FE496BB785D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F3DF-2784-4AE0-B5A6-11F539A49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28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471-B268-4356-8DC0-2FE496BB785D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F3DF-2784-4AE0-B5A6-11F539A49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12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471-B268-4356-8DC0-2FE496BB785D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F3DF-2784-4AE0-B5A6-11F539A49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92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471-B268-4356-8DC0-2FE496BB785D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F3DF-2784-4AE0-B5A6-11F539A49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02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471-B268-4356-8DC0-2FE496BB785D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F3DF-2784-4AE0-B5A6-11F539A49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83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471-B268-4356-8DC0-2FE496BB785D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F3DF-2784-4AE0-B5A6-11F539A49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6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471-B268-4356-8DC0-2FE496BB785D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F3DF-2784-4AE0-B5A6-11F539A49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4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471-B268-4356-8DC0-2FE496BB785D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F3DF-2784-4AE0-B5A6-11F539A49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97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471-B268-4356-8DC0-2FE496BB785D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F3DF-2784-4AE0-B5A6-11F539A49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99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8471-B268-4356-8DC0-2FE496BB785D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F3DF-2784-4AE0-B5A6-11F539A49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10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hchr.org/SP/ProfessionalInterest/Pages/OptionalProtocolRightsPersonsWithDisabilities.aspx" TargetMode="External"/><Relationship Id="rId3" Type="http://schemas.openxmlformats.org/officeDocument/2006/relationships/hyperlink" Target="https://www.ohchr.org/SP/ProfessionalInterest/Pages/OPSCCRC.aspx" TargetMode="External"/><Relationship Id="rId7" Type="http://schemas.openxmlformats.org/officeDocument/2006/relationships/hyperlink" Target="http://daccess-ods.un.org/access.nsf/Get?Open&amp;DS=A/RES/46/91&amp;Lang=S" TargetMode="External"/><Relationship Id="rId12" Type="http://schemas.openxmlformats.org/officeDocument/2006/relationships/hyperlink" Target="http://daccess-ods.un.org/access.nsf/Get?Open&amp;DS=A/RES/48/96&amp;Lang=S" TargetMode="External"/><Relationship Id="rId2" Type="http://schemas.openxmlformats.org/officeDocument/2006/relationships/hyperlink" Target="https://www.ohchr.org/SP/ProfessionalInterest/Pages/CRC.asp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ohchr.org/SP/ProfessionalInterest/Pages/ChildLabour.aspx" TargetMode="External"/><Relationship Id="rId11" Type="http://schemas.openxmlformats.org/officeDocument/2006/relationships/hyperlink" Target="http://daccess-ods.un.org/access.nsf/Get?Open&amp;DS=A/RES/46/119&amp;Lang=S" TargetMode="External"/><Relationship Id="rId5" Type="http://schemas.openxmlformats.org/officeDocument/2006/relationships/hyperlink" Target="https://www.ohchr.org/SP/ProfessionalInterest/Pages/MinimumAge.aspx" TargetMode="External"/><Relationship Id="rId10" Type="http://schemas.openxmlformats.org/officeDocument/2006/relationships/hyperlink" Target="http://daccess-ods.un.org/access.nsf/Get?Open&amp;DS=A/RES/3447(XXX)&amp;Lang=S" TargetMode="External"/><Relationship Id="rId4" Type="http://schemas.openxmlformats.org/officeDocument/2006/relationships/hyperlink" Target="https://www.ohchr.org/SP/ProfessionalInterest/Pages/OPACCRC.aspx" TargetMode="External"/><Relationship Id="rId9" Type="http://schemas.openxmlformats.org/officeDocument/2006/relationships/hyperlink" Target="http://daccess-ods.un.org/access.nsf/Get?Open&amp;DS=A/RES/2856(XXVI)&amp;Lang=S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s://www.corteidh.or.cr/tablas/fichas/campoalgodonero.pdf" TargetMode="Externa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hchr.org/SP/ProfessionalInterest/Pages/Indigenous.aspx" TargetMode="External"/><Relationship Id="rId3" Type="http://schemas.openxmlformats.org/officeDocument/2006/relationships/hyperlink" Target="http://daccess-ods.un.org/access.nsf/Get?Open&amp;DS=A/RES/55/2&amp;Lang=S" TargetMode="External"/><Relationship Id="rId7" Type="http://schemas.openxmlformats.org/officeDocument/2006/relationships/hyperlink" Target="http://daccess-ods.un.org/access.nsf/Get?Open&amp;DS=A/RES/61/295&amp;Lang=S" TargetMode="External"/><Relationship Id="rId2" Type="http://schemas.openxmlformats.org/officeDocument/2006/relationships/hyperlink" Target="http://daccess-ods.un.org/access.nsf/Get?Open&amp;DS=A/CONF.157/23&amp;Lang=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access-ods.un.org/access.nsf/Get?Open&amp;DS=A/RES/44/34&amp;Lang=S" TargetMode="External"/><Relationship Id="rId5" Type="http://schemas.openxmlformats.org/officeDocument/2006/relationships/hyperlink" Target="https://www.ohchr.org/SP/ProfessionalInterest/Pages/NaturalResources.aspx" TargetMode="External"/><Relationship Id="rId4" Type="http://schemas.openxmlformats.org/officeDocument/2006/relationships/hyperlink" Target="https://www.ohchr.org/SP/ProfessionalInterest/Pages/Independence.aspx" TargetMode="External"/><Relationship Id="rId9" Type="http://schemas.openxmlformats.org/officeDocument/2006/relationships/hyperlink" Target="https://www.ohchr.org/SP/ProfessionalInterest/Pages/Minorities.aspx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hchr.org/SP/ProfessionalInterest/Pages/ReligionOrBelief.aspx" TargetMode="External"/><Relationship Id="rId13" Type="http://schemas.openxmlformats.org/officeDocument/2006/relationships/hyperlink" Target="https://www.ohchr.org/SP/ProfessionalInterest/Pages/ViolenceAgainstWomen.aspx" TargetMode="External"/><Relationship Id="rId3" Type="http://schemas.openxmlformats.org/officeDocument/2006/relationships/hyperlink" Target="https://www.ohchr.org/SP/ProfessionalInterest/Pages/EmploymentAndOccupation.aspx" TargetMode="External"/><Relationship Id="rId7" Type="http://schemas.openxmlformats.org/officeDocument/2006/relationships/hyperlink" Target="https://www.ohchr.org/SP/ProfessionalInterest/Pages/ConciliationAndGoodOffices.aspx" TargetMode="External"/><Relationship Id="rId12" Type="http://schemas.openxmlformats.org/officeDocument/2006/relationships/hyperlink" Target="https://www.ohchr.org/SP/ProfessionalInterest/Pages/ProtectionOfWomenAndChildren.aspx" TargetMode="External"/><Relationship Id="rId2" Type="http://schemas.openxmlformats.org/officeDocument/2006/relationships/hyperlink" Target="https://www.ohchr.org/SP/ProfessionalInterest/Pages/EqualRemuneration.asp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ohchr.org/SP/ProfessionalInterest/Pages/DiscriminationInEducation.aspx" TargetMode="External"/><Relationship Id="rId11" Type="http://schemas.openxmlformats.org/officeDocument/2006/relationships/hyperlink" Target="https://www.ohchr.org/SP/ProfessionalInterest/Pages/OPCEDAW.aspx" TargetMode="External"/><Relationship Id="rId5" Type="http://schemas.openxmlformats.org/officeDocument/2006/relationships/hyperlink" Target="https://www.ohchr.org/SP/ProfessionalInterest/Pages/RaceAndRacialPrejudice.aspx" TargetMode="External"/><Relationship Id="rId10" Type="http://schemas.openxmlformats.org/officeDocument/2006/relationships/hyperlink" Target="https://www.ohchr.org/SP/ProfessionalInterest/Pages/CEDAW.aspx" TargetMode="External"/><Relationship Id="rId4" Type="http://schemas.openxmlformats.org/officeDocument/2006/relationships/hyperlink" Target="https://www.ohchr.org/SP/ProfessionalInterest/Pages/CERD.aspx" TargetMode="External"/><Relationship Id="rId9" Type="http://schemas.openxmlformats.org/officeDocument/2006/relationships/hyperlink" Target="http://daccess-ods.un.org/access.nsf/Get?OpenAgent&amp;DS=A/CONF.189/12&amp;Lang=S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99592" y="2014478"/>
            <a:ext cx="748883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 smtClean="0">
                <a:latin typeface="Comic Sans MS" panose="030F0702030302020204" pitchFamily="66" charset="0"/>
              </a:rPr>
              <a:t>EL SISTEMA INTERNACIONAL DE LOS DERECHOS HUMANOS</a:t>
            </a:r>
          </a:p>
          <a:p>
            <a:endParaRPr lang="es-MX" sz="3200" b="1" dirty="0" smtClean="0">
              <a:latin typeface="Comic Sans MS" panose="030F0702030302020204" pitchFamily="66" charset="0"/>
            </a:endParaRPr>
          </a:p>
          <a:p>
            <a:endParaRPr lang="es-MX" b="1" dirty="0" smtClean="0">
              <a:latin typeface="Comic Sans MS" panose="030F0702030302020204" pitchFamily="66" charset="0"/>
            </a:endParaRPr>
          </a:p>
          <a:p>
            <a:endParaRPr lang="es-MX" dirty="0" smtClean="0"/>
          </a:p>
          <a:p>
            <a:pPr marL="609600" indent="-609600" algn="r">
              <a:lnSpc>
                <a:spcPct val="80000"/>
              </a:lnSpc>
              <a:defRPr/>
            </a:pPr>
            <a:r>
              <a:rPr lang="es-MX" b="1" dirty="0">
                <a:latin typeface="Comic Sans MS" pitchFamily="66" charset="0"/>
              </a:rPr>
              <a:t>MARÍA ELENA LUGO GARFIAS</a:t>
            </a:r>
          </a:p>
          <a:p>
            <a:pPr marL="609600" indent="-609600">
              <a:lnSpc>
                <a:spcPct val="80000"/>
              </a:lnSpc>
              <a:defRPr/>
            </a:pPr>
            <a:endParaRPr lang="es-MX" b="1" dirty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defRPr/>
            </a:pPr>
            <a:endParaRPr lang="es-MX" b="1" dirty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defRPr/>
            </a:pPr>
            <a:endParaRPr lang="es-MX" b="1" dirty="0">
              <a:latin typeface="Comic Sans MS" pitchFamily="66" charset="0"/>
            </a:endParaRPr>
          </a:p>
          <a:p>
            <a:pPr marL="609600" indent="-609600" algn="r">
              <a:lnSpc>
                <a:spcPct val="80000"/>
              </a:lnSpc>
              <a:defRPr/>
            </a:pPr>
            <a:r>
              <a:rPr lang="es-ES" b="1" dirty="0">
                <a:latin typeface="Comic Sans MS" pitchFamily="66" charset="0"/>
              </a:rPr>
              <a:t> 2019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16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332656"/>
            <a:ext cx="84249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omic Sans MS" panose="030F0702030302020204" pitchFamily="66" charset="0"/>
              </a:rPr>
              <a:t>DERECHOS DEL NIÑO</a:t>
            </a:r>
          </a:p>
          <a:p>
            <a:r>
              <a:rPr lang="es-MX" b="1" dirty="0">
                <a:latin typeface="Comic Sans MS" panose="030F0702030302020204" pitchFamily="66" charset="0"/>
                <a:hlinkClick r:id="rId2"/>
              </a:rPr>
              <a:t>Convención sobre los Derechos del Niño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3"/>
              </a:rPr>
              <a:t>Protocolo facultativo de la Convención sobre los Derechos del Niño relativo a la venta de niños, la prostitución infantil y la utilización de niños en la pornografía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4"/>
              </a:rPr>
              <a:t>Protocolo facultativo de la Convención sobre los Derechos del Niño relativo a la participación de niños en los conflictos armados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5"/>
              </a:rPr>
              <a:t>Convenio sobre la edad mínima, 1973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6"/>
              </a:rPr>
              <a:t>Convenio sobre las peores formas de trabajo infantil, 1999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</a:rPr>
              <a:t>DERECHOS DE LAS PERSONAS DE EDAD</a:t>
            </a:r>
          </a:p>
          <a:p>
            <a:r>
              <a:rPr lang="es-MX" b="1" dirty="0">
                <a:latin typeface="Comic Sans MS" panose="030F0702030302020204" pitchFamily="66" charset="0"/>
                <a:hlinkClick r:id="rId7"/>
              </a:rPr>
              <a:t>Ejecución del Plan de Acción Internacional sobre el Envejecimiento y actividades conexas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</a:rPr>
              <a:t>DERECHOS DE LOS DESCAPACITADOS</a:t>
            </a:r>
          </a:p>
          <a:p>
            <a:r>
              <a:rPr lang="es-MX" b="1" dirty="0">
                <a:latin typeface="Comic Sans MS" panose="030F0702030302020204" pitchFamily="66" charset="0"/>
                <a:hlinkClick r:id="rId8"/>
              </a:rPr>
              <a:t>Convención sobre los derechos de las Personas con Discapacidad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8"/>
              </a:rPr>
              <a:t>Protocolo facultativo de la Convención sobre los derechos de las personas con discapacidad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9"/>
              </a:rPr>
              <a:t>Declaración de los derechos del Retrasado Mental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10"/>
              </a:rPr>
              <a:t>Declaración de los Derechos de los Impedidos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11"/>
              </a:rPr>
              <a:t>La protección de los enfermos mentales y el mejoramiento de la atención de la salud mental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12"/>
              </a:rPr>
              <a:t>Normas Uniformes sobre la igualdad de oportunidades para las personas con discapacidad</a:t>
            </a:r>
            <a:endParaRPr lang="es-MX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5616" y="692696"/>
            <a:ext cx="74168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Organismos No Gubernamentales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Asociaciones </a:t>
            </a:r>
            <a:r>
              <a:rPr lang="es-MX" sz="2400" b="1" dirty="0">
                <a:latin typeface="Comic Sans MS" panose="030F0702030302020204" pitchFamily="66" charset="0"/>
              </a:rPr>
              <a:t>privadas, que se organizan formal o informalmente y que </a:t>
            </a:r>
            <a:r>
              <a:rPr lang="es-MX" sz="2400" b="1" u="sng" dirty="0">
                <a:latin typeface="Comic Sans MS" panose="030F0702030302020204" pitchFamily="66" charset="0"/>
              </a:rPr>
              <a:t>voluntariamente asumen la misión de fiscalizar públicamente el respeto por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DDHH </a:t>
            </a:r>
            <a:r>
              <a:rPr lang="es-MX" sz="2400" b="1" u="sng" dirty="0">
                <a:latin typeface="Comic Sans MS" panose="030F0702030302020204" pitchFamily="66" charset="0"/>
              </a:rPr>
              <a:t>en un Estado</a:t>
            </a:r>
            <a:endParaRPr lang="es-MX" sz="2400" b="1" u="sng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Acciones de: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Defensa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Investigación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Denuncia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Educación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Promoción en DDHH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18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692696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s-MX" sz="2400" b="1" u="sng" dirty="0" smtClean="0">
                <a:latin typeface="Comic Sans MS" panose="030F0702030302020204" pitchFamily="66" charset="0"/>
              </a:rPr>
              <a:t>Defensa</a:t>
            </a:r>
            <a:r>
              <a:rPr lang="es-MX" sz="2400" b="1" u="sng" dirty="0">
                <a:latin typeface="Comic Sans MS" panose="030F0702030302020204" pitchFamily="66" charset="0"/>
              </a:rPr>
              <a:t>, Denuncia y Documentación</a:t>
            </a:r>
            <a:r>
              <a:rPr lang="es-MX" sz="2400" b="1" dirty="0">
                <a:latin typeface="Comic Sans MS" panose="030F0702030302020204" pitchFamily="66" charset="0"/>
              </a:rPr>
              <a:t>. Las ONG que trabajan exclusivamente en esta área usualmente persiguen </a:t>
            </a:r>
            <a:r>
              <a:rPr lang="es-MX" sz="2400" b="1" u="sng" dirty="0">
                <a:latin typeface="Comic Sans MS" panose="030F0702030302020204" pitchFamily="66" charset="0"/>
              </a:rPr>
              <a:t>satisfacer una necesidad urgente e inmediata de corto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plazo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</a:p>
          <a:p>
            <a:pPr marL="342900" indent="-342900">
              <a:buAutoNum type="alphaLcParenR"/>
            </a:pPr>
            <a:r>
              <a:rPr lang="es-MX" sz="2400" b="1" u="sng" dirty="0" smtClean="0">
                <a:latin typeface="Comic Sans MS" panose="030F0702030302020204" pitchFamily="66" charset="0"/>
              </a:rPr>
              <a:t>Educación</a:t>
            </a:r>
            <a:r>
              <a:rPr lang="es-MX" sz="2400" b="1" u="sng" dirty="0">
                <a:latin typeface="Comic Sans MS" panose="030F0702030302020204" pitchFamily="66" charset="0"/>
              </a:rPr>
              <a:t>, Promoción y Documentación.</a:t>
            </a:r>
            <a:r>
              <a:rPr lang="es-MX" sz="2400" b="1" dirty="0">
                <a:latin typeface="Comic Sans MS" panose="030F0702030302020204" pitchFamily="66" charset="0"/>
              </a:rPr>
              <a:t> Estas ONG apuntan a objetivos de mediano y largo plazo y se proponen la </a:t>
            </a:r>
            <a:r>
              <a:rPr lang="es-MX" sz="2400" b="1" u="sng" dirty="0">
                <a:latin typeface="Comic Sans MS" panose="030F0702030302020204" pitchFamily="66" charset="0"/>
              </a:rPr>
              <a:t>modificación, reforma o eliminación de las causas que originan las violaciones y los abusos a los derechos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humanos</a:t>
            </a:r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20180593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188640"/>
            <a:ext cx="8064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ONG internacionales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Denuncian violación a principios internacionales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 Internacional Humanitario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Sólo respecto de derechos civiles y políticos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HUMAN RIGHTS WATCH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AMNISTÍA INTERNACIONAL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ONU y OEA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CENTRO POR LA JUSTICIA Y EL DERECHO INTERNACIONAL (CEJIL)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291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332656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Ámbito geográfico</a:t>
            </a:r>
          </a:p>
          <a:p>
            <a:pPr marL="342900" indent="-342900">
              <a:buAutoNum type="alphaLcParenR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arenR"/>
            </a:pPr>
            <a:r>
              <a:rPr lang="es-MX" sz="2400" b="1" u="sng" dirty="0" smtClean="0">
                <a:latin typeface="Comic Sans MS" panose="030F0702030302020204" pitchFamily="66" charset="0"/>
              </a:rPr>
              <a:t>Nacionales</a:t>
            </a:r>
            <a:r>
              <a:rPr lang="es-MX" sz="2400" b="1" u="sng" dirty="0">
                <a:latin typeface="Comic Sans MS" panose="030F0702030302020204" pitchFamily="66" charset="0"/>
              </a:rPr>
              <a:t>:</a:t>
            </a:r>
            <a:r>
              <a:rPr lang="es-MX" sz="2400" b="1" dirty="0">
                <a:latin typeface="Comic Sans MS" panose="030F0702030302020204" pitchFamily="66" charset="0"/>
              </a:rPr>
              <a:t> las que promueven o defienden los derechos humanos en </a:t>
            </a:r>
            <a:r>
              <a:rPr lang="es-MX" sz="2400" b="1" u="sng" dirty="0">
                <a:latin typeface="Comic Sans MS" panose="030F0702030302020204" pitchFamily="66" charset="0"/>
              </a:rPr>
              <a:t>un solo Estado</a:t>
            </a:r>
            <a:r>
              <a:rPr lang="es-MX" sz="2400" b="1" dirty="0">
                <a:latin typeface="Comic Sans MS" panose="030F0702030302020204" pitchFamily="66" charset="0"/>
              </a:rPr>
              <a:t>. La gran mayoría de las ONG son de este tipo y, salvo por razones de seguridad, usualmente residen en el territorio del Estado donde ejercen su </a:t>
            </a:r>
            <a:r>
              <a:rPr lang="es-MX" sz="2400" b="1" dirty="0" smtClean="0">
                <a:latin typeface="Comic Sans MS" panose="030F0702030302020204" pitchFamily="66" charset="0"/>
              </a:rPr>
              <a:t>labor</a:t>
            </a: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arenR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lphaLcParenR"/>
            </a:pPr>
            <a:r>
              <a:rPr lang="es-MX" sz="2400" b="1" u="sng" dirty="0" smtClean="0">
                <a:latin typeface="Comic Sans MS" panose="030F0702030302020204" pitchFamily="66" charset="0"/>
              </a:rPr>
              <a:t>Regionales</a:t>
            </a:r>
            <a:r>
              <a:rPr lang="es-MX" sz="2400" b="1" dirty="0">
                <a:latin typeface="Comic Sans MS" panose="030F0702030302020204" pitchFamily="66" charset="0"/>
              </a:rPr>
              <a:t>: aquellas que supervisan el respeto por los derechos humanos en </a:t>
            </a:r>
            <a:r>
              <a:rPr lang="es-MX" sz="2400" b="1" u="sng" dirty="0">
                <a:latin typeface="Comic Sans MS" panose="030F0702030302020204" pitchFamily="66" charset="0"/>
              </a:rPr>
              <a:t>todo un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continente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c) Internacionales</a:t>
            </a:r>
            <a:r>
              <a:rPr lang="es-MX" sz="2400" b="1" dirty="0">
                <a:latin typeface="Comic Sans MS" panose="030F0702030302020204" pitchFamily="66" charset="0"/>
              </a:rPr>
              <a:t>: las que observan el respeto por los derechos humanos a </a:t>
            </a:r>
            <a:r>
              <a:rPr lang="es-MX" sz="2400" b="1" u="sng" dirty="0">
                <a:latin typeface="Comic Sans MS" panose="030F0702030302020204" pitchFamily="66" charset="0"/>
              </a:rPr>
              <a:t>nivel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mundial</a:t>
            </a:r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631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82216" y="332656"/>
            <a:ext cx="756084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Origen </a:t>
            </a:r>
            <a:r>
              <a:rPr lang="es-MX" sz="2400" b="1" u="sng" dirty="0">
                <a:latin typeface="Comic Sans MS" panose="030F0702030302020204" pitchFamily="66" charset="0"/>
              </a:rPr>
              <a:t>de sus miembros</a:t>
            </a:r>
            <a:r>
              <a:rPr lang="es-MX" sz="2400" b="1" dirty="0">
                <a:latin typeface="Comic Sans MS" panose="030F0702030302020204" pitchFamily="66" charset="0"/>
              </a:rPr>
              <a:t> o características de su </a:t>
            </a:r>
            <a:r>
              <a:rPr lang="es-MX" sz="2400" b="1" u="sng" dirty="0">
                <a:latin typeface="Comic Sans MS" panose="030F0702030302020204" pitchFamily="66" charset="0"/>
              </a:rPr>
              <a:t>estructura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orgánica</a:t>
            </a:r>
            <a:r>
              <a:rPr lang="es-MX" sz="2400" b="1" dirty="0" smtClean="0">
                <a:latin typeface="Comic Sans MS" panose="030F0702030302020204" pitchFamily="66" charset="0"/>
              </a:rPr>
              <a:t>: 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457200" indent="-457200">
              <a:buAutoNum type="alphaLcParenR"/>
            </a:pPr>
            <a:r>
              <a:rPr lang="es-MX" sz="2400" b="1" u="sng" dirty="0" smtClean="0">
                <a:latin typeface="Comic Sans MS" panose="030F0702030302020204" pitchFamily="66" charset="0"/>
              </a:rPr>
              <a:t>ONG </a:t>
            </a:r>
            <a:r>
              <a:rPr lang="es-MX" sz="2400" b="1" u="sng" dirty="0">
                <a:latin typeface="Comic Sans MS" panose="030F0702030302020204" pitchFamily="66" charset="0"/>
              </a:rPr>
              <a:t>de origen religioso.</a:t>
            </a:r>
            <a:r>
              <a:rPr lang="es-MX" sz="2400" b="1" dirty="0">
                <a:latin typeface="Comic Sans MS" panose="030F0702030302020204" pitchFamily="66" charset="0"/>
              </a:rPr>
              <a:t> Se trata de ONG que </a:t>
            </a:r>
            <a:r>
              <a:rPr lang="es-MX" sz="2400" b="1" u="sng" dirty="0">
                <a:latin typeface="Comic Sans MS" panose="030F0702030302020204" pitchFamily="66" charset="0"/>
              </a:rPr>
              <a:t>han sido fundadas y funcionan al amparo de alguna iglesia</a:t>
            </a:r>
            <a:r>
              <a:rPr lang="es-MX" sz="2400" b="1" dirty="0">
                <a:latin typeface="Comic Sans MS" panose="030F0702030302020204" pitchFamily="66" charset="0"/>
              </a:rPr>
              <a:t>, pero que se dedican a trabajar ampliamente </a:t>
            </a:r>
            <a:r>
              <a:rPr lang="es-MX" sz="2400" b="1" u="sng" dirty="0">
                <a:latin typeface="Comic Sans MS" panose="030F0702030302020204" pitchFamily="66" charset="0"/>
              </a:rPr>
              <a:t>en el campo de los derechos humanos</a:t>
            </a:r>
            <a:r>
              <a:rPr lang="es-MX" sz="2400" b="1" dirty="0">
                <a:latin typeface="Comic Sans MS" panose="030F0702030302020204" pitchFamily="66" charset="0"/>
              </a:rPr>
              <a:t>, sin restringir su labor a víctimas que pertenezcan a una iglesia determinada</a:t>
            </a:r>
            <a:r>
              <a:rPr lang="es-MX" sz="2400" b="1" dirty="0" smtClean="0">
                <a:latin typeface="Comic Sans MS" panose="030F0702030302020204" pitchFamily="66" charset="0"/>
              </a:rPr>
              <a:t>.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La </a:t>
            </a:r>
            <a:r>
              <a:rPr lang="es-MX" sz="2400" b="1" dirty="0">
                <a:latin typeface="Comic Sans MS" panose="030F0702030302020204" pitchFamily="66" charset="0"/>
              </a:rPr>
              <a:t>ONG de derechos humanos que tuvo esta estructura y que fue un </a:t>
            </a:r>
            <a:r>
              <a:rPr lang="es-MX" sz="2400" b="1" u="sng" dirty="0">
                <a:latin typeface="Comic Sans MS" panose="030F0702030302020204" pitchFamily="66" charset="0"/>
              </a:rPr>
              <a:t>modelo en todo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el </a:t>
            </a:r>
            <a:r>
              <a:rPr lang="es-MX" sz="2400" b="1" u="sng" dirty="0">
                <a:latin typeface="Comic Sans MS" panose="030F0702030302020204" pitchFamily="66" charset="0"/>
              </a:rPr>
              <a:t>mundo </a:t>
            </a:r>
            <a:r>
              <a:rPr lang="es-MX" sz="2400" b="1" dirty="0">
                <a:latin typeface="Comic Sans MS" panose="030F0702030302020204" pitchFamily="66" charset="0"/>
              </a:rPr>
              <a:t>por su profesionalismo, eficacia y la rigurosidad empleada en la metodología de investigación y documentación de casos fue, </a:t>
            </a:r>
            <a:r>
              <a:rPr lang="es-MX" sz="2400" b="1" u="sng" dirty="0">
                <a:latin typeface="Comic Sans MS" panose="030F0702030302020204" pitchFamily="66" charset="0"/>
              </a:rPr>
              <a:t>la Vicaría de la Solidaridad del Arzobispado de Santiago, Chile</a:t>
            </a:r>
            <a:r>
              <a:rPr lang="es-MX" sz="2400" b="1" dirty="0"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50035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908720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b) </a:t>
            </a:r>
            <a:r>
              <a:rPr lang="es-MX" sz="2400" b="1" u="sng" dirty="0">
                <a:latin typeface="Comic Sans MS" panose="030F0702030302020204" pitchFamily="66" charset="0"/>
              </a:rPr>
              <a:t>Asociaciones de Familiares de Víctimas</a:t>
            </a:r>
            <a:r>
              <a:rPr lang="es-MX" sz="2400" b="1" dirty="0">
                <a:latin typeface="Comic Sans MS" panose="030F0702030302020204" pitchFamily="66" charset="0"/>
              </a:rPr>
              <a:t>. Son muy numerosas </a:t>
            </a:r>
            <a:r>
              <a:rPr lang="es-MX" sz="2400" b="1" dirty="0" smtClean="0">
                <a:latin typeface="Comic Sans MS" panose="030F0702030302020204" pitchFamily="66" charset="0"/>
              </a:rPr>
              <a:t>y cuentan </a:t>
            </a:r>
            <a:r>
              <a:rPr lang="es-MX" sz="2400" b="1" dirty="0">
                <a:latin typeface="Comic Sans MS" panose="030F0702030302020204" pitchFamily="66" charset="0"/>
              </a:rPr>
              <a:t>con </a:t>
            </a:r>
            <a:r>
              <a:rPr lang="es-MX" sz="2400" b="1" u="sng" dirty="0">
                <a:latin typeface="Comic Sans MS" panose="030F0702030302020204" pitchFamily="66" charset="0"/>
              </a:rPr>
              <a:t>gran legitimidad ante la opinión pública</a:t>
            </a:r>
            <a:r>
              <a:rPr lang="es-MX" sz="2400" b="1" dirty="0">
                <a:latin typeface="Comic Sans MS" panose="030F0702030302020204" pitchFamily="66" charset="0"/>
              </a:rPr>
              <a:t> por estar compuestas, muchas veces, por </a:t>
            </a:r>
            <a:r>
              <a:rPr lang="es-MX" sz="2400" b="1" u="sng" dirty="0">
                <a:latin typeface="Comic Sans MS" panose="030F0702030302020204" pitchFamily="66" charset="0"/>
              </a:rPr>
              <a:t>personas sencillas que han vivido personalmente la tragedia de un familiar </a:t>
            </a:r>
            <a:r>
              <a:rPr lang="es-MX" sz="2400" b="1" dirty="0">
                <a:latin typeface="Comic Sans MS" panose="030F0702030302020204" pitchFamily="66" charset="0"/>
              </a:rPr>
              <a:t>desaparecido, ejecutado, torturado o que injusta y arbitrariamente se encuentra detenido.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L</a:t>
            </a:r>
            <a:r>
              <a:rPr lang="es-MX" sz="2400" b="1" dirty="0" smtClean="0">
                <a:latin typeface="Comic Sans MS" panose="030F0702030302020204" pitchFamily="66" charset="0"/>
              </a:rPr>
              <a:t>a </a:t>
            </a:r>
            <a:r>
              <a:rPr lang="es-MX" sz="2400" b="1" dirty="0">
                <a:latin typeface="Comic Sans MS" panose="030F0702030302020204" pitchFamily="66" charset="0"/>
              </a:rPr>
              <a:t>ONG de familiares más conocida, que en su época fue un símbolo de la causa de los derechos humanos, es </a:t>
            </a:r>
            <a:r>
              <a:rPr lang="es-MX" sz="2400" b="1" u="sng" dirty="0">
                <a:latin typeface="Comic Sans MS" panose="030F0702030302020204" pitchFamily="66" charset="0"/>
              </a:rPr>
              <a:t>Las Madres de la Plaza de Mayo, en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Argentina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920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620688"/>
            <a:ext cx="72728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c) Asociaciones de Indígenas</a:t>
            </a:r>
            <a:r>
              <a:rPr lang="es-MX" sz="2400" b="1" dirty="0">
                <a:latin typeface="Comic Sans MS" panose="030F0702030302020204" pitchFamily="66" charset="0"/>
              </a:rPr>
              <a:t>. En casi todos los Estados de América Latina, existen organizaciones de indígenas que se han creado para </a:t>
            </a:r>
            <a:r>
              <a:rPr lang="es-MX" sz="2400" b="1" u="sng" dirty="0">
                <a:latin typeface="Comic Sans MS" panose="030F0702030302020204" pitchFamily="66" charset="0"/>
              </a:rPr>
              <a:t>defender su derecho a la autodeterminación; sus derechos ancestrales a la tierra; su idioma y tradiciones culturales;</a:t>
            </a:r>
            <a:r>
              <a:rPr lang="es-MX" sz="2400" b="1" dirty="0">
                <a:latin typeface="Comic Sans MS" panose="030F0702030302020204" pitchFamily="66" charset="0"/>
              </a:rPr>
              <a:t> etc.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También </a:t>
            </a:r>
            <a:r>
              <a:rPr lang="es-MX" sz="2400" b="1" dirty="0">
                <a:latin typeface="Comic Sans MS" panose="030F0702030302020204" pitchFamily="66" charset="0"/>
              </a:rPr>
              <a:t>los indígenas se organizan para </a:t>
            </a:r>
            <a:r>
              <a:rPr lang="es-MX" sz="2400" b="1" u="sng" dirty="0">
                <a:latin typeface="Comic Sans MS" panose="030F0702030302020204" pitchFamily="66" charset="0"/>
              </a:rPr>
              <a:t>denunciar los abusos y la discriminación racial</a:t>
            </a:r>
            <a:r>
              <a:rPr lang="es-MX" sz="2400" b="1" dirty="0">
                <a:latin typeface="Comic Sans MS" panose="030F0702030302020204" pitchFamily="66" charset="0"/>
              </a:rPr>
              <a:t> de la que normalmente son víctimas por parte de las autoridades </a:t>
            </a:r>
            <a:r>
              <a:rPr lang="es-MX" sz="2400" b="1" dirty="0" smtClean="0">
                <a:latin typeface="Comic Sans MS" panose="030F0702030302020204" pitchFamily="66" charset="0"/>
              </a:rPr>
              <a:t>estatales 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cuando están en </a:t>
            </a:r>
            <a:r>
              <a:rPr lang="es-MX" sz="2400" b="1" u="sng" dirty="0">
                <a:latin typeface="Comic Sans MS" panose="030F0702030302020204" pitchFamily="66" charset="0"/>
              </a:rPr>
              <a:t>medio de un conflicto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armado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33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548680"/>
            <a:ext cx="73448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d) Asociaciones de Profesionales</a:t>
            </a:r>
            <a:r>
              <a:rPr lang="es-MX" sz="2400" b="1" dirty="0">
                <a:latin typeface="Comic Sans MS" panose="030F0702030302020204" pitchFamily="66" charset="0"/>
              </a:rPr>
              <a:t>. Se trata de ONG creadas por ciertos profesionales (abogados, médicos, periodistas, antropólogos forenses, etc.) con la </a:t>
            </a:r>
            <a:r>
              <a:rPr lang="es-MX" sz="2400" b="1" u="sng" dirty="0">
                <a:latin typeface="Comic Sans MS" panose="030F0702030302020204" pitchFamily="66" charset="0"/>
              </a:rPr>
              <a:t>finalidad de manifestar la preocupación del gremio por el respeto de valores vinculados con su actividad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profesional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Intentar </a:t>
            </a:r>
            <a:r>
              <a:rPr lang="es-MX" sz="2400" b="1" u="sng" dirty="0">
                <a:latin typeface="Comic Sans MS" panose="030F0702030302020204" pitchFamily="66" charset="0"/>
              </a:rPr>
              <a:t>proteger a colegas que se encuentran en peligro</a:t>
            </a:r>
            <a:r>
              <a:rPr lang="es-MX" sz="2400" b="1" dirty="0">
                <a:latin typeface="Comic Sans MS" panose="030F0702030302020204" pitchFamily="66" charset="0"/>
              </a:rPr>
              <a:t> en distintas regiones del mundo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Desarrollar </a:t>
            </a:r>
            <a:r>
              <a:rPr lang="es-MX" sz="2400" b="1" u="sng" dirty="0">
                <a:latin typeface="Comic Sans MS" panose="030F0702030302020204" pitchFamily="66" charset="0"/>
              </a:rPr>
              <a:t>una especialización en áreas específicas de trabajo en derechos humanos. </a:t>
            </a:r>
            <a:r>
              <a:rPr lang="es-MX" sz="2400" b="1" dirty="0">
                <a:latin typeface="Comic Sans MS" panose="030F0702030302020204" pitchFamily="66" charset="0"/>
              </a:rPr>
              <a:t>Un buen ejemplo de esto último, lo constituye el </a:t>
            </a:r>
            <a:r>
              <a:rPr lang="es-MX" sz="2400" b="1" u="sng" dirty="0">
                <a:latin typeface="Comic Sans MS" panose="030F0702030302020204" pitchFamily="66" charset="0"/>
              </a:rPr>
              <a:t>Equipo Argentino de Antropología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Forense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996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764704"/>
            <a:ext cx="67687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e) </a:t>
            </a:r>
            <a:r>
              <a:rPr lang="es-MX" sz="2400" b="1" u="sng" dirty="0">
                <a:latin typeface="Comic Sans MS" panose="030F0702030302020204" pitchFamily="66" charset="0"/>
              </a:rPr>
              <a:t>Asociaciones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Institucionales</a:t>
            </a:r>
            <a:r>
              <a:rPr lang="es-MX" sz="2400" b="1" dirty="0" smtClean="0">
                <a:latin typeface="Comic Sans MS" panose="030F0702030302020204" pitchFamily="66" charset="0"/>
              </a:rPr>
              <a:t>. </a:t>
            </a:r>
            <a:r>
              <a:rPr lang="es-MX" sz="2400" b="1" dirty="0">
                <a:latin typeface="Comic Sans MS" panose="030F0702030302020204" pitchFamily="66" charset="0"/>
              </a:rPr>
              <a:t>Se trata de ONG creadas </a:t>
            </a:r>
            <a:r>
              <a:rPr lang="es-MX" sz="2400" b="1" dirty="0" smtClean="0">
                <a:latin typeface="Comic Sans MS" panose="030F0702030302020204" pitchFamily="66" charset="0"/>
              </a:rPr>
              <a:t>para la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interelación</a:t>
            </a:r>
            <a:r>
              <a:rPr lang="es-MX" sz="2400" b="1" dirty="0" smtClean="0">
                <a:latin typeface="Comic Sans MS" panose="030F0702030302020204" pitchFamily="66" charset="0"/>
              </a:rPr>
              <a:t> institucional de INDH y de estos con Organismos Internacionales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Alianza Global de Instituciones Nacionales de Derechos Humanos ( GANHRI 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987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0097" y="404664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 smtClean="0">
                <a:latin typeface="Comic Sans MS" panose="030F0702030302020204" pitchFamily="66" charset="0"/>
              </a:rPr>
              <a:t>ONG </a:t>
            </a: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Informan a la </a:t>
            </a:r>
            <a:r>
              <a:rPr lang="es-MX" sz="3200" b="1" dirty="0">
                <a:latin typeface="Comic Sans MS" panose="030F0702030302020204" pitchFamily="66" charset="0"/>
              </a:rPr>
              <a:t>opinión pública </a:t>
            </a:r>
            <a:r>
              <a:rPr lang="es-MX" sz="3200" b="1" dirty="0" smtClean="0">
                <a:latin typeface="Comic Sans MS" panose="030F0702030302020204" pitchFamily="66" charset="0"/>
              </a:rPr>
              <a:t>internacional</a:t>
            </a:r>
          </a:p>
          <a:p>
            <a:endParaRPr lang="es-MX" sz="3200" b="1" dirty="0" smtClean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Sensibilizan </a:t>
            </a:r>
            <a:r>
              <a:rPr lang="es-MX" sz="3200" b="1" dirty="0">
                <a:latin typeface="Comic Sans MS" panose="030F0702030302020204" pitchFamily="66" charset="0"/>
              </a:rPr>
              <a:t>respecto de violaciones a los </a:t>
            </a:r>
            <a:r>
              <a:rPr lang="es-MX" sz="3200" b="1" dirty="0" smtClean="0">
                <a:latin typeface="Comic Sans MS" panose="030F0702030302020204" pitchFamily="66" charset="0"/>
              </a:rPr>
              <a:t>DDHH</a:t>
            </a:r>
          </a:p>
          <a:p>
            <a:endParaRPr lang="es-MX" sz="3200" b="1" dirty="0" smtClean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Publicaciones</a:t>
            </a:r>
          </a:p>
          <a:p>
            <a:endParaRPr lang="es-MX" sz="3200" b="1" dirty="0" smtClean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Denuncian</a:t>
            </a:r>
          </a:p>
          <a:p>
            <a:endParaRPr lang="es-MX" sz="3200" b="1" dirty="0" smtClean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Acuden a Organismos Internacionales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9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00113" y="765175"/>
            <a:ext cx="6624637" cy="4030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La Discriminación</a:t>
            </a:r>
          </a:p>
          <a:p>
            <a:pPr>
              <a:defRPr/>
            </a:pPr>
            <a:endParaRPr lang="es-MX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defRPr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En la legislación internacional</a:t>
            </a:r>
          </a:p>
          <a:p>
            <a:pPr>
              <a:defRPr/>
            </a:pPr>
            <a:endParaRPr lang="es-MX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defRPr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Derecho Internacional de los Derechos Humanos</a:t>
            </a:r>
          </a:p>
          <a:p>
            <a:pPr>
              <a:defRPr/>
            </a:pPr>
            <a:endParaRPr lang="es-MX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defRPr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Tratados específicos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678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49387"/>
              </p:ext>
            </p:extLst>
          </p:nvPr>
        </p:nvGraphicFramePr>
        <p:xfrm>
          <a:off x="179512" y="332656"/>
          <a:ext cx="8712967" cy="6264695"/>
        </p:xfrm>
        <a:graphic>
          <a:graphicData uri="http://schemas.openxmlformats.org/drawingml/2006/table">
            <a:tbl>
              <a:tblPr/>
              <a:tblGrid>
                <a:gridCol w="1613512"/>
                <a:gridCol w="7099455"/>
              </a:tblGrid>
              <a:tr h="949555">
                <a:tc>
                  <a:txBody>
                    <a:bodyPr/>
                    <a:lstStyle/>
                    <a:p>
                      <a:pPr algn="r"/>
                      <a:r>
                        <a:rPr lang="es-MX" sz="1300" b="1">
                          <a:effectLst/>
                        </a:rPr>
                        <a:t>Descargar ficha técnica completa</a:t>
                      </a:r>
                    </a:p>
                  </a:txBody>
                  <a:tcPr marL="35581" marR="35581" marT="35581" marB="35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300"/>
                    </a:p>
                  </a:txBody>
                  <a:tcPr marL="35581" marR="35581" marT="35581" marB="35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2186">
                <a:tc>
                  <a:txBody>
                    <a:bodyPr/>
                    <a:lstStyle/>
                    <a:p>
                      <a:pPr algn="r"/>
                      <a:r>
                        <a:rPr lang="es-MX" sz="1300" b="1">
                          <a:effectLst/>
                        </a:rPr>
                        <a:t>Víctimas(s):</a:t>
                      </a:r>
                    </a:p>
                  </a:txBody>
                  <a:tcPr marL="35581" marR="35581" marT="35581" marB="35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 Valentina Rosendo Cantú y Yenys Bernardino Sierra</a:t>
                      </a:r>
                    </a:p>
                  </a:txBody>
                  <a:tcPr marL="35581" marR="35581" marT="35581" marB="35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16923">
                <a:tc>
                  <a:txBody>
                    <a:bodyPr/>
                    <a:lstStyle/>
                    <a:p>
                      <a:pPr algn="r"/>
                      <a:r>
                        <a:rPr lang="es-MX" sz="1300" b="1">
                          <a:effectLst/>
                        </a:rPr>
                        <a:t>Representante(s):</a:t>
                      </a:r>
                    </a:p>
                  </a:txBody>
                  <a:tcPr marL="35581" marR="35581" marT="35581" marB="35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Organización del Pueblo Indígena Tlapaneco/Me’phaa4 (OPIM); Centro de Derechos Humanos de la Montaña Tlachinollan A.C.; Centro por la Justicia y el Derecho Internacional (CEJIL)</a:t>
                      </a:r>
                    </a:p>
                    <a:p>
                      <a:pPr algn="l"/>
                      <a:r>
                        <a:rPr lang="es-MX" sz="1300"/>
                        <a:t/>
                      </a:r>
                      <a:br>
                        <a:rPr lang="es-MX" sz="1300"/>
                      </a:br>
                      <a:endParaRPr lang="es-MX" sz="1300"/>
                    </a:p>
                  </a:txBody>
                  <a:tcPr marL="35581" marR="35581" marT="35581" marB="35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5869">
                <a:tc>
                  <a:txBody>
                    <a:bodyPr/>
                    <a:lstStyle/>
                    <a:p>
                      <a:pPr algn="r"/>
                      <a:r>
                        <a:rPr lang="es-MX" sz="1300" b="1">
                          <a:effectLst/>
                        </a:rPr>
                        <a:t>Estado Demandado:</a:t>
                      </a:r>
                    </a:p>
                  </a:txBody>
                  <a:tcPr marL="35581" marR="35581" marT="35581" marB="35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00"/>
                        <a:t>México</a:t>
                      </a:r>
                    </a:p>
                  </a:txBody>
                  <a:tcPr marL="35581" marR="35581" marT="35581" marB="35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33239">
                <a:tc>
                  <a:txBody>
                    <a:bodyPr/>
                    <a:lstStyle/>
                    <a:p>
                      <a:pPr algn="r"/>
                      <a:r>
                        <a:rPr lang="es-MX" sz="1300" b="1">
                          <a:effectLst/>
                        </a:rPr>
                        <a:t>Sumilla:</a:t>
                      </a:r>
                    </a:p>
                  </a:txBody>
                  <a:tcPr marL="35581" marR="35581" marT="35581" marB="35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 El caso se refiere a la responsabilidad internacional del Estado mexicano por la violación sexual y tortura en perjuicio de la señora Rosendo Cantú, así como la falta de debida diligencia en la investigación y sanción de los responsables de esos hechos. </a:t>
                      </a:r>
                    </a:p>
                  </a:txBody>
                  <a:tcPr marL="35581" marR="35581" marT="35581" marB="35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16923">
                <a:tc>
                  <a:txBody>
                    <a:bodyPr/>
                    <a:lstStyle/>
                    <a:p>
                      <a:pPr algn="r"/>
                      <a:r>
                        <a:rPr lang="es-MX" sz="1300" b="1">
                          <a:effectLst/>
                        </a:rPr>
                        <a:t>Palabras Claves:</a:t>
                      </a:r>
                    </a:p>
                  </a:txBody>
                  <a:tcPr marL="35581" marR="35581" marT="35581" marB="35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00" dirty="0"/>
                        <a:t>Agresión sexual, Derecho a la honra y la intimidad, Derecho a la integridad personal, Derechos de las mujeres, Derechos de los niños y las niñas, Dignidad, Garantías judiciales y procesales, Igualdad ante la ley, Jurisdicción militar, Jurisdicción penal, Protección judicial, Pueblos indígenas, Responsabilidad internacional del Estado, Tortura</a:t>
                      </a:r>
                    </a:p>
                  </a:txBody>
                  <a:tcPr marL="35581" marR="35581" marT="35581" marB="35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5" name="Picture 1" descr="https://www.corteidh.or.cr/CF/jurisprudencia2/images/pd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6002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9981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457200" y="3675348"/>
          <a:ext cx="8229600" cy="367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Principio del formulario</a:t>
                      </a:r>
                      <a:endParaRPr lang="es-MX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Final del formulario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26188"/>
              </p:ext>
            </p:extLst>
          </p:nvPr>
        </p:nvGraphicFramePr>
        <p:xfrm>
          <a:off x="107504" y="980728"/>
          <a:ext cx="8928992" cy="5491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3517"/>
                <a:gridCol w="7275475"/>
              </a:tblGrid>
              <a:tr h="72109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Descargar ficha técnica completa</a:t>
                      </a:r>
                      <a:endParaRPr lang="es-MX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83219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Víctimas(s):</a:t>
                      </a:r>
                      <a:endParaRPr lang="es-MX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Claudia Ivette Gonzáles, Esmeralda Herrera Monreal, Laura Berenice Ramos Monárrez y sus familiares</a:t>
                      </a:r>
                      <a:br>
                        <a:rPr lang="es-ES" sz="1600">
                          <a:effectLst/>
                        </a:rPr>
                      </a:br>
                      <a:endParaRPr lang="es-MX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130440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Representante(s):</a:t>
                      </a:r>
                      <a:endParaRPr lang="es-MX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- Asociación Nacional de Abogados Democráticos A.C.</a:t>
                      </a:r>
                      <a:br>
                        <a:rPr lang="es-MX" sz="1600" dirty="0">
                          <a:effectLst/>
                        </a:rPr>
                      </a:br>
                      <a:r>
                        <a:rPr lang="es-MX" sz="1600" dirty="0">
                          <a:effectLst/>
                        </a:rPr>
                        <a:t>- Comité de América Latina y el Caribe para la Defensa de los Derechos de la Mujer</a:t>
                      </a:r>
                      <a:br>
                        <a:rPr lang="es-MX" sz="1600" dirty="0">
                          <a:effectLst/>
                        </a:rPr>
                      </a:br>
                      <a:r>
                        <a:rPr lang="es-MX" sz="1600" dirty="0">
                          <a:effectLst/>
                        </a:rPr>
                        <a:t>- Red Ciudadana de No Violencia y por la Dignidad Humana</a:t>
                      </a:r>
                      <a:br>
                        <a:rPr lang="es-MX" sz="1600" dirty="0">
                          <a:effectLst/>
                        </a:rPr>
                      </a:br>
                      <a:r>
                        <a:rPr lang="es-MX" sz="1600" dirty="0">
                          <a:effectLst/>
                        </a:rPr>
                        <a:t>- Centro para el Desarrollo Integral de la Mujer A.C.</a:t>
                      </a:r>
                      <a:endParaRPr lang="es-MX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4377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Estado Demandado:</a:t>
                      </a:r>
                      <a:endParaRPr lang="es-MX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México</a:t>
                      </a:r>
                      <a:endParaRPr lang="es-MX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73774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Sumilla:</a:t>
                      </a:r>
                      <a:endParaRPr lang="es-MX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El caso se refiere a la responsabilidad internacional del Estado por la falta de diligencia en las investigaciones relacionadas a la desaparición y muerte de Claudia Ivette Gonzáles, Esmeralda Herrera Monreal y Laura Berenice Ramos </a:t>
                      </a:r>
                      <a:r>
                        <a:rPr lang="es-MX" sz="1600" dirty="0" err="1">
                          <a:effectLst/>
                        </a:rPr>
                        <a:t>Monárrez</a:t>
                      </a:r>
                      <a:r>
                        <a:rPr lang="es-MX" sz="1600" dirty="0">
                          <a:effectLst/>
                        </a:rPr>
                        <a:t>.</a:t>
                      </a:r>
                      <a:endParaRPr lang="es-MX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72109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Palabras Claves:</a:t>
                      </a:r>
                      <a:endParaRPr lang="es-MX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Agresión sexual, Derecho a la honra y la intimidad, Derecho a la integridad personal, Derechos de las mujeres, Derechos de los niños y las niñas, Dignidad, Garantías judiciales y procesales, Protección judicial, Responsabilidad internacional del Estado</a:t>
                      </a:r>
                      <a:endParaRPr lang="es-MX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88640"/>
            <a:ext cx="8280920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solidFill>
                  <a:srgbClr val="364E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Ficha T</a:t>
            </a: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solidFill>
                  <a:srgbClr val="364E6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solidFill>
                  <a:srgbClr val="364E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cnica: Gonz</a:t>
            </a: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solidFill>
                  <a:srgbClr val="364E6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solidFill>
                  <a:srgbClr val="364E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lez y otras (</a:t>
            </a: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solidFill>
                  <a:srgbClr val="364E6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“</a:t>
            </a: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solidFill>
                  <a:srgbClr val="364E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Campo Algodonero</a:t>
            </a: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solidFill>
                  <a:srgbClr val="364E6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”</a:t>
            </a: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solidFill>
                  <a:srgbClr val="364E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Vs. M</a:t>
            </a: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solidFill>
                  <a:srgbClr val="364E6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MX" altLang="es-MX" sz="2000" b="1" i="0" u="none" strike="noStrike" cap="none" normalizeH="0" baseline="0" dirty="0" smtClean="0">
                <a:ln>
                  <a:noFill/>
                </a:ln>
                <a:solidFill>
                  <a:srgbClr val="364E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xico</a:t>
            </a:r>
            <a:endParaRPr kumimoji="0" lang="es-MX" altLang="es-MX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Imagen 1" descr="https://www.corteidh.or.cr/CF/Jurisprudencia2/images/pdf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85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5130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91608"/>
              </p:ext>
            </p:extLst>
          </p:nvPr>
        </p:nvGraphicFramePr>
        <p:xfrm>
          <a:off x="251521" y="260647"/>
          <a:ext cx="8712968" cy="6422126"/>
        </p:xfrm>
        <a:graphic>
          <a:graphicData uri="http://schemas.openxmlformats.org/drawingml/2006/table">
            <a:tbl>
              <a:tblPr/>
              <a:tblGrid>
                <a:gridCol w="1613513"/>
                <a:gridCol w="7099455"/>
              </a:tblGrid>
              <a:tr h="1279283">
                <a:tc>
                  <a:txBody>
                    <a:bodyPr/>
                    <a:lstStyle/>
                    <a:p>
                      <a:pPr algn="r"/>
                      <a:r>
                        <a:rPr lang="es-MX" sz="1800" b="1" dirty="0">
                          <a:effectLst/>
                        </a:rPr>
                        <a:t>Descargar ficha técnica completa</a:t>
                      </a:r>
                    </a:p>
                  </a:txBody>
                  <a:tcPr marL="46911" marR="46911" marT="46911" marB="469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800"/>
                    </a:p>
                  </a:txBody>
                  <a:tcPr marL="46911" marR="46911" marT="46911" marB="46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3708">
                <a:tc>
                  <a:txBody>
                    <a:bodyPr/>
                    <a:lstStyle/>
                    <a:p>
                      <a:pPr algn="r"/>
                      <a:r>
                        <a:rPr lang="es-MX" sz="1800" b="1">
                          <a:effectLst/>
                        </a:rPr>
                        <a:t>Víctimas(s):</a:t>
                      </a:r>
                    </a:p>
                  </a:txBody>
                  <a:tcPr marL="46911" marR="46911" marT="46911" marB="469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800">
                          <a:effectLst/>
                        </a:rPr>
                        <a:t> Jorge Castañeda Gutman</a:t>
                      </a:r>
                    </a:p>
                  </a:txBody>
                  <a:tcPr marL="46911" marR="46911" marT="46911" marB="46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79283">
                <a:tc>
                  <a:txBody>
                    <a:bodyPr/>
                    <a:lstStyle/>
                    <a:p>
                      <a:pPr algn="r"/>
                      <a:r>
                        <a:rPr lang="es-MX" sz="1800" b="1">
                          <a:effectLst/>
                        </a:rPr>
                        <a:t>Representante(s):</a:t>
                      </a:r>
                    </a:p>
                  </a:txBody>
                  <a:tcPr marL="46911" marR="46911" marT="46911" marB="469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800">
                          <a:effectLst/>
                        </a:rPr>
                        <a:t> - Fabián M. Aguinaco, Gonzalo Aguilar Zínser, Santiago Corcuera</a:t>
                      </a:r>
                    </a:p>
                    <a:p>
                      <a:pPr algn="l"/>
                      <a:r>
                        <a:rPr lang="es-MX" sz="1800"/>
                        <a:t/>
                      </a:r>
                      <a:br>
                        <a:rPr lang="es-MX" sz="1800"/>
                      </a:br>
                      <a:endParaRPr lang="es-MX" sz="1800"/>
                    </a:p>
                  </a:txBody>
                  <a:tcPr marL="46911" marR="46911" marT="46911" marB="46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96495">
                <a:tc>
                  <a:txBody>
                    <a:bodyPr/>
                    <a:lstStyle/>
                    <a:p>
                      <a:pPr algn="r"/>
                      <a:r>
                        <a:rPr lang="es-MX" sz="1800" b="1">
                          <a:effectLst/>
                        </a:rPr>
                        <a:t>Estado Demandado:</a:t>
                      </a:r>
                    </a:p>
                  </a:txBody>
                  <a:tcPr marL="46911" marR="46911" marT="46911" marB="469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/>
                        <a:t>México</a:t>
                      </a:r>
                    </a:p>
                  </a:txBody>
                  <a:tcPr marL="46911" marR="46911" marT="46911" marB="46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34474">
                <a:tc>
                  <a:txBody>
                    <a:bodyPr/>
                    <a:lstStyle/>
                    <a:p>
                      <a:pPr algn="r"/>
                      <a:r>
                        <a:rPr lang="es-MX" sz="1800" b="1">
                          <a:effectLst/>
                        </a:rPr>
                        <a:t>Sumilla:</a:t>
                      </a:r>
                    </a:p>
                  </a:txBody>
                  <a:tcPr marL="46911" marR="46911" marT="46911" marB="469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>
                          <a:effectLst/>
                          <a:latin typeface="Arial Narrow"/>
                        </a:rPr>
                        <a:t>El caso se refiere a la responsabilidad internacional del Estado por la inexistencia de un recurso adecuado y efectivo en relación con el impedimento de Jorge Castañeda </a:t>
                      </a:r>
                      <a:r>
                        <a:rPr lang="es-MX" sz="1600" dirty="0" err="1">
                          <a:effectLst/>
                          <a:latin typeface="Arial Narrow"/>
                        </a:rPr>
                        <a:t>Gutman</a:t>
                      </a:r>
                      <a:r>
                        <a:rPr lang="es-MX" sz="1600" dirty="0">
                          <a:effectLst/>
                          <a:latin typeface="Arial Narrow"/>
                        </a:rPr>
                        <a:t> para inscribir su candidatura independiente a la Presidencia de México.</a:t>
                      </a:r>
                      <a:br>
                        <a:rPr lang="es-MX" sz="1600" dirty="0">
                          <a:effectLst/>
                          <a:latin typeface="Arial Narrow"/>
                        </a:rPr>
                      </a:br>
                      <a:endParaRPr lang="es-MX" sz="1600" dirty="0">
                        <a:effectLst/>
                      </a:endParaRPr>
                    </a:p>
                    <a:p>
                      <a:pPr algn="l" fontAlgn="t"/>
                      <a:r>
                        <a:rPr lang="es-MX" sz="1600" dirty="0">
                          <a:effectLst/>
                          <a:latin typeface="Arial Narrow"/>
                        </a:rPr>
                        <a:t> </a:t>
                      </a:r>
                      <a:br>
                        <a:rPr lang="es-MX" sz="1600" dirty="0">
                          <a:effectLst/>
                          <a:latin typeface="Arial Narrow"/>
                        </a:rPr>
                      </a:br>
                      <a:endParaRPr lang="es-MX" sz="1600" dirty="0">
                        <a:effectLst/>
                      </a:endParaRPr>
                    </a:p>
                  </a:txBody>
                  <a:tcPr marL="46911" marR="46911" marT="46911" marB="46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96495">
                <a:tc>
                  <a:txBody>
                    <a:bodyPr/>
                    <a:lstStyle/>
                    <a:p>
                      <a:pPr algn="r"/>
                      <a:r>
                        <a:rPr lang="es-MX" sz="1800" b="1">
                          <a:effectLst/>
                        </a:rPr>
                        <a:t>Palabras Claves:</a:t>
                      </a:r>
                    </a:p>
                  </a:txBody>
                  <a:tcPr marL="46911" marR="46911" marT="46911" marB="469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dirty="0"/>
                        <a:t>Derechos económicos, sociales y culturales, Igualdad ante la ley, Protección judicial</a:t>
                      </a:r>
                    </a:p>
                  </a:txBody>
                  <a:tcPr marL="46911" marR="46911" marT="46911" marB="46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 descr="https://www.corteidh.or.cr/cf/jurisprudencia2/images/pd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57003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250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0648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Alianza Global de Instituciones Nacionales de Derechos Humanos ( GANHRI </a:t>
            </a:r>
            <a:r>
              <a:rPr lang="es-MX" sz="2400" b="1" u="sng" dirty="0">
                <a:latin typeface="Comic Sans MS" panose="030F0702030302020204" pitchFamily="66" charset="0"/>
              </a:rPr>
              <a:t>)</a:t>
            </a:r>
            <a:endParaRPr lang="es-MX" sz="2400" b="1" u="sng" dirty="0" smtClean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Antes Comité </a:t>
            </a:r>
            <a:r>
              <a:rPr lang="es-MX" sz="2400" b="1" dirty="0">
                <a:latin typeface="Comic Sans MS" panose="030F0702030302020204" pitchFamily="66" charset="0"/>
              </a:rPr>
              <a:t>Coordinador Internacional de Instituciones Nacionales de Derechos </a:t>
            </a:r>
            <a:r>
              <a:rPr lang="es-MX" sz="2400" b="1" dirty="0" smtClean="0">
                <a:latin typeface="Comic Sans MS" panose="030F0702030302020204" pitchFamily="66" charset="0"/>
              </a:rPr>
              <a:t>Humanos  </a:t>
            </a:r>
            <a:r>
              <a:rPr lang="es-MX" sz="2400" b="1" dirty="0">
                <a:latin typeface="Comic Sans MS" panose="030F0702030302020204" pitchFamily="66" charset="0"/>
              </a:rPr>
              <a:t>(ICC</a:t>
            </a:r>
            <a:r>
              <a:rPr lang="es-MX" sz="2400" b="1" dirty="0" smtClean="0">
                <a:latin typeface="Comic Sans MS" panose="030F0702030302020204" pitchFamily="66" charset="0"/>
              </a:rPr>
              <a:t>)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GANHRI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Entidad sin fines de lucro, conforme a la Ley Suiza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Representante en la OACNUDH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Recibe apoyo por medio de la Unidad </a:t>
            </a:r>
            <a:r>
              <a:rPr lang="es-MX" sz="2400" b="1" dirty="0">
                <a:latin typeface="Comic Sans MS" panose="030F0702030302020204" pitchFamily="66" charset="0"/>
              </a:rPr>
              <a:t>de Instituciones Nacionales y Mecanismos Regionales (NIRM</a:t>
            </a:r>
            <a:r>
              <a:rPr lang="es-MX" sz="2400" b="1" dirty="0" smtClean="0">
                <a:latin typeface="Comic Sans MS" panose="030F0702030302020204" pitchFamily="66" charset="0"/>
              </a:rPr>
              <a:t>)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Otras actividades (INDH)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06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339752" y="2492896"/>
            <a:ext cx="4464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 smtClean="0">
                <a:latin typeface="Comic Sans MS" panose="030F0702030302020204" pitchFamily="66" charset="0"/>
              </a:rPr>
              <a:t>GRACIAS</a:t>
            </a:r>
            <a:endParaRPr lang="es-MX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2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07950" y="115888"/>
          <a:ext cx="8928100" cy="659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32"/>
                <a:gridCol w="2952034"/>
                <a:gridCol w="3168034"/>
              </a:tblGrid>
              <a:tr h="1066851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latin typeface="Comic Sans MS" pitchFamily="66" charset="0"/>
                        </a:rPr>
                        <a:t>Convención sobre los Derechos</a:t>
                      </a:r>
                      <a:r>
                        <a:rPr lang="es-MX" sz="1800" baseline="0" dirty="0" smtClean="0">
                          <a:latin typeface="Comic Sans MS" pitchFamily="66" charset="0"/>
                        </a:rPr>
                        <a:t> del Niño</a:t>
                      </a:r>
                      <a:endParaRPr lang="es-MX" sz="1800" dirty="0">
                        <a:latin typeface="Comic Sans MS" pitchFamily="66" charset="0"/>
                      </a:endParaRPr>
                    </a:p>
                  </a:txBody>
                  <a:tcPr marL="91431" marR="91431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latin typeface="Comic Sans MS" pitchFamily="66" charset="0"/>
                        </a:rPr>
                        <a:t>Convención </a:t>
                      </a:r>
                      <a:r>
                        <a:rPr lang="es-MX" sz="1600" b="1" dirty="0" err="1" smtClean="0">
                          <a:latin typeface="Comic Sans MS" pitchFamily="66" charset="0"/>
                        </a:rPr>
                        <a:t>int</a:t>
                      </a:r>
                      <a:r>
                        <a:rPr lang="es-MX" sz="1600" b="1" dirty="0" smtClean="0">
                          <a:latin typeface="Comic Sans MS" pitchFamily="66" charset="0"/>
                        </a:rPr>
                        <a:t>. / la protección de los </a:t>
                      </a:r>
                      <a:r>
                        <a:rPr lang="es-MX" sz="1600" b="1" dirty="0" err="1" smtClean="0">
                          <a:latin typeface="Comic Sans MS" pitchFamily="66" charset="0"/>
                        </a:rPr>
                        <a:t>dd</a:t>
                      </a:r>
                      <a:r>
                        <a:rPr lang="es-MX" sz="1600" b="1" dirty="0" smtClean="0">
                          <a:latin typeface="Comic Sans MS" pitchFamily="66" charset="0"/>
                        </a:rPr>
                        <a:t> de todos los t. migratorios y de sus familiares</a:t>
                      </a:r>
                      <a:endParaRPr lang="es-MX" sz="1600" dirty="0">
                        <a:latin typeface="Comic Sans MS" pitchFamily="66" charset="0"/>
                      </a:endParaRPr>
                    </a:p>
                  </a:txBody>
                  <a:tcPr marL="91431" marR="91431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latin typeface="Comic Sans MS" pitchFamily="66" charset="0"/>
                        </a:rPr>
                        <a:t>Convención </a:t>
                      </a:r>
                      <a:r>
                        <a:rPr lang="es-MX" sz="1600" b="1" dirty="0" err="1" smtClean="0">
                          <a:latin typeface="Comic Sans MS" pitchFamily="66" charset="0"/>
                        </a:rPr>
                        <a:t>Int</a:t>
                      </a:r>
                      <a:r>
                        <a:rPr lang="es-MX" sz="1600" b="1" dirty="0" smtClean="0">
                          <a:latin typeface="Comic Sans MS" pitchFamily="66" charset="0"/>
                        </a:rPr>
                        <a:t>. para la protección de t. las p. contra las desapariciones forzadas </a:t>
                      </a:r>
                      <a:endParaRPr lang="es-MX" sz="1600" dirty="0">
                        <a:latin typeface="Comic Sans MS" pitchFamily="66" charset="0"/>
                      </a:endParaRPr>
                    </a:p>
                  </a:txBody>
                  <a:tcPr marL="91431" marR="91431" marT="45722" marB="45722"/>
                </a:tc>
              </a:tr>
              <a:tr h="5532386">
                <a:tc>
                  <a:txBody>
                    <a:bodyPr/>
                    <a:lstStyle/>
                    <a:p>
                      <a:r>
                        <a:rPr lang="es-MX" sz="1700" b="1" dirty="0" smtClean="0">
                          <a:latin typeface="Comic Sans MS" pitchFamily="66" charset="0"/>
                        </a:rPr>
                        <a:t>Artículo 2</a:t>
                      </a:r>
                    </a:p>
                    <a:p>
                      <a:r>
                        <a:rPr lang="es-MX" sz="1700" dirty="0" smtClean="0">
                          <a:latin typeface="Comic Sans MS" pitchFamily="66" charset="0"/>
                        </a:rPr>
                        <a:t>1. Los Estados Partes </a:t>
                      </a:r>
                      <a:r>
                        <a:rPr lang="es-MX" sz="17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</a:rPr>
                        <a:t>respetarán los derechos enunciados</a:t>
                      </a:r>
                      <a:r>
                        <a:rPr lang="es-MX" sz="1700" dirty="0" smtClean="0">
                          <a:latin typeface="Comic Sans MS" pitchFamily="66" charset="0"/>
                        </a:rPr>
                        <a:t> en la presente Convención y </a:t>
                      </a:r>
                      <a:r>
                        <a:rPr lang="es-MX" sz="1700" b="1" u="sng" dirty="0" smtClean="0">
                          <a:latin typeface="Comic Sans MS" pitchFamily="66" charset="0"/>
                        </a:rPr>
                        <a:t>asegurarán su aplicación a cada niño </a:t>
                      </a:r>
                      <a:r>
                        <a:rPr lang="es-MX" sz="1700" dirty="0" smtClean="0">
                          <a:latin typeface="Comic Sans MS" pitchFamily="66" charset="0"/>
                        </a:rPr>
                        <a:t>sujeto a su jurisdicción, </a:t>
                      </a:r>
                      <a:r>
                        <a:rPr lang="es-MX" sz="1700" b="1" u="sng" dirty="0" smtClean="0">
                          <a:effectLst/>
                          <a:latin typeface="Comic Sans MS" pitchFamily="66" charset="0"/>
                        </a:rPr>
                        <a:t>sin distinción alguna, independientemente de la raza, el color, el sexo, el idioma, la religión, la opinión política o de otra índole, el origen nacional, étnico o social, la posición económica, los impedimentos físicos, el nacimiento o </a:t>
                      </a:r>
                      <a:r>
                        <a:rPr lang="es-MX" sz="1700" b="1" u="sng" dirty="0" smtClean="0"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</a:rPr>
                        <a:t>cualquier otra condición del niño, de sus padres o de sus representantes legales. </a:t>
                      </a:r>
                      <a:endParaRPr lang="es-MX" sz="1700" b="1" u="sng" dirty="0">
                        <a:solidFill>
                          <a:srgbClr val="C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31" marR="91431" marT="45722" marB="45722"/>
                </a:tc>
                <a:tc>
                  <a:txBody>
                    <a:bodyPr/>
                    <a:lstStyle/>
                    <a:p>
                      <a:r>
                        <a:rPr lang="es-MX" sz="1700" b="1" dirty="0" smtClean="0">
                          <a:latin typeface="Comic Sans MS" pitchFamily="66" charset="0"/>
                        </a:rPr>
                        <a:t>Articulo 1</a:t>
                      </a:r>
                    </a:p>
                    <a:p>
                      <a:r>
                        <a:rPr lang="es-MX" sz="1700" dirty="0" smtClean="0">
                          <a:latin typeface="Comic Sans MS" pitchFamily="66" charset="0"/>
                        </a:rPr>
                        <a:t>1. La presente Convención será </a:t>
                      </a:r>
                      <a:r>
                        <a:rPr lang="es-MX" sz="1700" b="1" u="sng" dirty="0" smtClean="0">
                          <a:latin typeface="Comic Sans MS" pitchFamily="66" charset="0"/>
                        </a:rPr>
                        <a:t>aplicable, </a:t>
                      </a:r>
                      <a:r>
                        <a:rPr lang="es-MX" sz="1700" dirty="0" smtClean="0">
                          <a:latin typeface="Comic Sans MS" pitchFamily="66" charset="0"/>
                        </a:rPr>
                        <a:t>salvo cuando en ella se disponga otra cosa, a todos los trabajadores migratorios y a sus familiares </a:t>
                      </a:r>
                      <a:r>
                        <a:rPr lang="es-MX" sz="1700" b="1" u="sng" dirty="0" smtClean="0">
                          <a:latin typeface="Comic Sans MS" pitchFamily="66" charset="0"/>
                        </a:rPr>
                        <a:t>sin distinción alguna por motivos de sexo, raza, color, idioma, religión o convicción, opinión política o de otra índole, origen nacional, étnico o social, nacionalidad, edad, situación económica, patrimonio, estado civil, nacimiento o cualquier otra condición. </a:t>
                      </a:r>
                    </a:p>
                    <a:p>
                      <a:endParaRPr lang="es-MX" sz="1700" dirty="0">
                        <a:latin typeface="Comic Sans MS" pitchFamily="66" charset="0"/>
                      </a:endParaRPr>
                    </a:p>
                  </a:txBody>
                  <a:tcPr marL="91431" marR="91431" marT="45722" marB="45722"/>
                </a:tc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latin typeface="Comic Sans MS" pitchFamily="66" charset="0"/>
                        </a:rPr>
                        <a:t>Artículo 13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latin typeface="Comic Sans MS" pitchFamily="66" charset="0"/>
                        </a:rPr>
                        <a:t>7. Ninguna disposición de la presente Convención debe interpretarse en el sentido de obligar al Estado Parte requerido a que conceda </a:t>
                      </a:r>
                      <a:r>
                        <a:rPr lang="es-MX" sz="1700" b="1" u="sng" dirty="0" smtClean="0">
                          <a:latin typeface="Comic Sans MS" pitchFamily="66" charset="0"/>
                        </a:rPr>
                        <a:t>la extradición </a:t>
                      </a:r>
                      <a:r>
                        <a:rPr lang="es-MX" sz="1700" dirty="0" smtClean="0">
                          <a:latin typeface="Comic Sans MS" pitchFamily="66" charset="0"/>
                        </a:rPr>
                        <a:t>si éste tiene razones serias para creer que </a:t>
                      </a:r>
                      <a:r>
                        <a:rPr lang="es-MX" sz="1700" b="1" u="sng" dirty="0" smtClean="0">
                          <a:latin typeface="Comic Sans MS" pitchFamily="66" charset="0"/>
                        </a:rPr>
                        <a:t>la solicitud ha sido presentada con el fin </a:t>
                      </a:r>
                      <a:r>
                        <a:rPr lang="es-MX" sz="1700" dirty="0" smtClean="0">
                          <a:latin typeface="Comic Sans MS" pitchFamily="66" charset="0"/>
                        </a:rPr>
                        <a:t>de procesar o sancionar a una persona </a:t>
                      </a:r>
                      <a:r>
                        <a:rPr lang="es-MX" sz="1700" b="1" u="sng" dirty="0" smtClean="0">
                          <a:latin typeface="Comic Sans MS" pitchFamily="66" charset="0"/>
                        </a:rPr>
                        <a:t>por razones de sexo, raza, religión, nacionalidad, origen étnico, opiniones políticas o pertenencia a un determinado grupo social, </a:t>
                      </a:r>
                      <a:r>
                        <a:rPr lang="es-MX" sz="1700" b="1" u="sng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o si, al aceptar la solicitud, se causara un daño a esta persona </a:t>
                      </a:r>
                      <a:r>
                        <a:rPr lang="es-MX" sz="1700" dirty="0" smtClean="0">
                          <a:latin typeface="Comic Sans MS" pitchFamily="66" charset="0"/>
                        </a:rPr>
                        <a:t>por cualquiera de estas razones. </a:t>
                      </a:r>
                      <a:endParaRPr lang="es-MX" sz="1700" dirty="0">
                        <a:latin typeface="Comic Sans MS" pitchFamily="66" charset="0"/>
                      </a:endParaRPr>
                    </a:p>
                  </a:txBody>
                  <a:tcPr marL="91431" marR="91431" marT="45722" marB="45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46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395288" y="188913"/>
          <a:ext cx="8137524" cy="6278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8"/>
                <a:gridCol w="2712508"/>
                <a:gridCol w="2712508"/>
              </a:tblGrid>
              <a:tr h="1310539">
                <a:tc>
                  <a:txBody>
                    <a:bodyPr/>
                    <a:lstStyle/>
                    <a:p>
                      <a:r>
                        <a:rPr lang="es-MX" sz="2000" b="1" dirty="0" smtClean="0">
                          <a:latin typeface="Comic Sans MS" pitchFamily="66" charset="0"/>
                        </a:rPr>
                        <a:t>Convención sobre los derechos de las personas con discapacidad </a:t>
                      </a:r>
                      <a:endParaRPr lang="es-MX" sz="2000" dirty="0">
                        <a:latin typeface="Comic Sans MS" pitchFamily="66" charset="0"/>
                      </a:endParaRPr>
                    </a:p>
                  </a:txBody>
                  <a:tcPr marL="91447" marR="91447" marT="45689" marB="456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Comic Sans MS" pitchFamily="66" charset="0"/>
                        </a:rPr>
                        <a:t>Convenio sobre pueblos indígenas y tribales, 1989</a:t>
                      </a:r>
                    </a:p>
                    <a:p>
                      <a:endParaRPr lang="es-MX" sz="2000" dirty="0">
                        <a:latin typeface="Comic Sans MS" pitchFamily="66" charset="0"/>
                      </a:endParaRPr>
                    </a:p>
                  </a:txBody>
                  <a:tcPr marL="91447" marR="91447" marT="45689" marB="45689"/>
                </a:tc>
                <a:tc>
                  <a:txBody>
                    <a:bodyPr/>
                    <a:lstStyle/>
                    <a:p>
                      <a:r>
                        <a:rPr lang="es-MX" sz="2000" dirty="0" smtClean="0">
                          <a:latin typeface="Comic Sans MS" pitchFamily="66" charset="0"/>
                        </a:rPr>
                        <a:t>Principios de las Naciones Unidas en favor de las personas de Edad</a:t>
                      </a:r>
                      <a:endParaRPr lang="es-MX" sz="2000" dirty="0">
                        <a:latin typeface="Comic Sans MS" pitchFamily="66" charset="0"/>
                      </a:endParaRPr>
                    </a:p>
                  </a:txBody>
                  <a:tcPr marL="91447" marR="91447" marT="45689" marB="45689"/>
                </a:tc>
              </a:tr>
              <a:tr h="4968023">
                <a:tc>
                  <a:txBody>
                    <a:bodyPr/>
                    <a:lstStyle/>
                    <a:p>
                      <a:r>
                        <a:rPr lang="es-MX" sz="2000" b="1" dirty="0" smtClean="0">
                          <a:latin typeface="Comic Sans MS" pitchFamily="66" charset="0"/>
                        </a:rPr>
                        <a:t>Artículo 5</a:t>
                      </a:r>
                    </a:p>
                    <a:p>
                      <a:r>
                        <a:rPr lang="es-MX" sz="2000" dirty="0" smtClean="0">
                          <a:latin typeface="Comic Sans MS" pitchFamily="66" charset="0"/>
                        </a:rPr>
                        <a:t>Igualdad y No discriminación</a:t>
                      </a:r>
                    </a:p>
                    <a:p>
                      <a:r>
                        <a:rPr lang="es-MX" sz="2000" dirty="0" smtClean="0">
                          <a:latin typeface="Comic Sans MS" pitchFamily="66" charset="0"/>
                        </a:rPr>
                        <a:t>Prohibición</a:t>
                      </a:r>
                    </a:p>
                    <a:p>
                      <a:r>
                        <a:rPr lang="es-MX" sz="2000" dirty="0" smtClean="0">
                          <a:latin typeface="Comic Sans MS" pitchFamily="66" charset="0"/>
                        </a:rPr>
                        <a:t>Protección</a:t>
                      </a:r>
                    </a:p>
                    <a:p>
                      <a:r>
                        <a:rPr lang="es-MX" sz="2000" dirty="0" smtClean="0">
                          <a:latin typeface="Comic Sans MS" pitchFamily="66" charset="0"/>
                        </a:rPr>
                        <a:t>Eliminación</a:t>
                      </a:r>
                    </a:p>
                    <a:p>
                      <a:r>
                        <a:rPr lang="es-MX" sz="2000" dirty="0" smtClean="0">
                          <a:latin typeface="Comic Sans MS" pitchFamily="66" charset="0"/>
                        </a:rPr>
                        <a:t>Medidas</a:t>
                      </a:r>
                      <a:r>
                        <a:rPr lang="es-MX" sz="2000" baseline="0" dirty="0" smtClean="0">
                          <a:latin typeface="Comic Sans MS" pitchFamily="66" charset="0"/>
                        </a:rPr>
                        <a:t> para ajustes razonables</a:t>
                      </a:r>
                      <a:endParaRPr lang="es-MX" sz="2000" dirty="0" smtClean="0">
                        <a:latin typeface="Comic Sans MS" pitchFamily="66" charset="0"/>
                      </a:endParaRPr>
                    </a:p>
                  </a:txBody>
                  <a:tcPr marL="91447" marR="91447" marT="45689" marB="45689"/>
                </a:tc>
                <a:tc>
                  <a:txBody>
                    <a:bodyPr/>
                    <a:lstStyle/>
                    <a:p>
                      <a:r>
                        <a:rPr lang="es-MX" sz="2000" b="1" dirty="0" smtClean="0">
                          <a:latin typeface="Comic Sans MS" pitchFamily="66" charset="0"/>
                        </a:rPr>
                        <a:t>Artículo 3</a:t>
                      </a:r>
                    </a:p>
                    <a:p>
                      <a:r>
                        <a:rPr lang="es-MX" sz="2000" dirty="0" smtClean="0">
                          <a:latin typeface="Comic Sans MS" pitchFamily="66" charset="0"/>
                        </a:rPr>
                        <a:t>1. Los pueblos indígenas y tribales deberán </a:t>
                      </a:r>
                      <a:r>
                        <a:rPr lang="es-MX" sz="2000" b="1" u="sng" dirty="0" smtClean="0">
                          <a:latin typeface="Comic Sans MS" pitchFamily="66" charset="0"/>
                        </a:rPr>
                        <a:t>gozar </a:t>
                      </a:r>
                      <a:r>
                        <a:rPr lang="es-MX" sz="2000" dirty="0" smtClean="0">
                          <a:latin typeface="Comic Sans MS" pitchFamily="66" charset="0"/>
                        </a:rPr>
                        <a:t>plenamente de los derechos humanos y libertades fundamentales, </a:t>
                      </a:r>
                      <a:r>
                        <a:rPr lang="es-MX" sz="2000" b="1" u="sng" dirty="0" smtClean="0">
                          <a:latin typeface="Comic Sans MS" pitchFamily="66" charset="0"/>
                        </a:rPr>
                        <a:t>sin obstáculos ni discriminación. </a:t>
                      </a:r>
                      <a:r>
                        <a:rPr lang="es-MX" sz="2000" dirty="0" smtClean="0">
                          <a:latin typeface="Comic Sans MS" pitchFamily="66" charset="0"/>
                        </a:rPr>
                        <a:t>Las disposiciones de este Convenio se aplicarán </a:t>
                      </a:r>
                      <a:r>
                        <a:rPr lang="es-MX" sz="2000" b="1" u="sng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sin discriminación a los hombres y mujeres de esos pueblos.</a:t>
                      </a:r>
                      <a:endParaRPr lang="es-MX" sz="200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91447" marR="91447" marT="45689" marB="45689"/>
                </a:tc>
                <a:tc>
                  <a:txBody>
                    <a:bodyPr/>
                    <a:lstStyle/>
                    <a:p>
                      <a:r>
                        <a:rPr lang="es-MX" sz="2000" dirty="0" smtClean="0">
                          <a:latin typeface="Comic Sans MS" pitchFamily="66" charset="0"/>
                        </a:rPr>
                        <a:t>Dignidad</a:t>
                      </a:r>
                    </a:p>
                    <a:p>
                      <a:r>
                        <a:rPr lang="es-MX" sz="2000" dirty="0" smtClean="0">
                          <a:latin typeface="Comic Sans MS" pitchFamily="66" charset="0"/>
                        </a:rPr>
                        <a:t>18. Las personas</a:t>
                      </a:r>
                      <a:r>
                        <a:rPr lang="es-MX" sz="2000" baseline="0" dirty="0" smtClean="0">
                          <a:latin typeface="Comic Sans MS" pitchFamily="66" charset="0"/>
                        </a:rPr>
                        <a:t> de edad deberán </a:t>
                      </a:r>
                      <a:r>
                        <a:rPr lang="es-MX" sz="2000" b="1" u="sng" baseline="0" dirty="0" smtClean="0">
                          <a:latin typeface="Comic Sans MS" pitchFamily="66" charset="0"/>
                        </a:rPr>
                        <a:t>recibir un trato digno, independientemente de la edad, sexo, raza o procedencia étnica, discapacidad u otras condiciones, </a:t>
                      </a:r>
                      <a:r>
                        <a:rPr lang="es-MX" sz="2000" b="1" u="sng" baseline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y han de ser valoradas independientemente de su contribución económica.</a:t>
                      </a:r>
                      <a:endParaRPr lang="es-MX" sz="2000" b="1" u="sng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91447" marR="91447" marT="45689" marB="456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0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0" y="188913"/>
          <a:ext cx="9036050" cy="649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671"/>
                <a:gridCol w="3108362"/>
                <a:gridCol w="3012017"/>
              </a:tblGrid>
              <a:tr h="1188827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latin typeface="Comic Sans MS" pitchFamily="66" charset="0"/>
                        </a:rPr>
                        <a:t>Reglas Mínimas para el Tratamiento de los Reclusos, 1957, 1977</a:t>
                      </a:r>
                      <a:endParaRPr lang="es-MX" sz="1800" dirty="0">
                        <a:latin typeface="Comic Sans MS" pitchFamily="66" charset="0"/>
                      </a:endParaRPr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latin typeface="Comic Sans MS" pitchFamily="66" charset="0"/>
                        </a:rPr>
                        <a:t>Declaración sobre el derecho al Desarrollo, 1986</a:t>
                      </a:r>
                      <a:endParaRPr lang="es-MX" sz="1800" dirty="0">
                        <a:latin typeface="Comic Sans MS" pitchFamily="66" charset="0"/>
                      </a:endParaRPr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s-MX" sz="1800" b="1" i="0" u="none" strike="noStrike" kern="1200" baseline="0" dirty="0" smtClean="0">
                          <a:solidFill>
                            <a:schemeClr val="lt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Declaración Universal sobre el Genoma Humano y los Derechos Humanos, 1997</a:t>
                      </a:r>
                      <a:endParaRPr lang="es-MX" sz="1800" dirty="0">
                        <a:latin typeface="Comic Sans MS" pitchFamily="66" charset="0"/>
                      </a:endParaRPr>
                    </a:p>
                  </a:txBody>
                  <a:tcPr marL="91435" marR="91435" marT="45718" marB="45718"/>
                </a:tc>
              </a:tr>
              <a:tr h="5304048">
                <a:tc>
                  <a:txBody>
                    <a:bodyPr/>
                    <a:lstStyle/>
                    <a:p>
                      <a:r>
                        <a:rPr lang="es-MX" sz="1800" b="1" i="1" dirty="0" smtClean="0">
                          <a:latin typeface="Comic Sans MS" pitchFamily="66" charset="0"/>
                        </a:rPr>
                        <a:t>Primera parte </a:t>
                      </a:r>
                      <a:endParaRPr lang="es-MX" sz="1800" b="1" dirty="0" smtClean="0">
                        <a:latin typeface="Comic Sans MS" pitchFamily="66" charset="0"/>
                      </a:endParaRPr>
                    </a:p>
                    <a:p>
                      <a:r>
                        <a:rPr lang="es-MX" sz="1800" b="1" i="1" dirty="0" smtClean="0">
                          <a:latin typeface="Comic Sans MS" pitchFamily="66" charset="0"/>
                        </a:rPr>
                        <a:t>Reglas de aplicación general </a:t>
                      </a:r>
                      <a:endParaRPr lang="es-MX" sz="1800" b="1" dirty="0" smtClean="0">
                        <a:latin typeface="Comic Sans MS" pitchFamily="66" charset="0"/>
                      </a:endParaRPr>
                    </a:p>
                    <a:p>
                      <a:r>
                        <a:rPr lang="es-MX" sz="1800" b="1" i="1" dirty="0" smtClean="0">
                          <a:latin typeface="Comic Sans MS" pitchFamily="66" charset="0"/>
                        </a:rPr>
                        <a:t>Principio fundamental </a:t>
                      </a:r>
                      <a:endParaRPr lang="es-MX" sz="1800" b="1" dirty="0" smtClean="0">
                        <a:latin typeface="Comic Sans MS" pitchFamily="66" charset="0"/>
                      </a:endParaRPr>
                    </a:p>
                    <a:p>
                      <a:r>
                        <a:rPr lang="es-MX" sz="1800" dirty="0" smtClean="0">
                          <a:latin typeface="Comic Sans MS" pitchFamily="66" charset="0"/>
                        </a:rPr>
                        <a:t>6. 1) Las reglas que siguen deben ser aplicadas imparcialmente. </a:t>
                      </a:r>
                      <a:r>
                        <a:rPr lang="es-MX" sz="1800" b="1" u="sng" dirty="0" smtClean="0">
                          <a:latin typeface="Comic Sans MS" pitchFamily="66" charset="0"/>
                        </a:rPr>
                        <a:t>No se debe hacer diferencias de trato</a:t>
                      </a:r>
                      <a:r>
                        <a:rPr lang="es-MX" sz="18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MX" sz="1800" b="1" u="sng" dirty="0" smtClean="0">
                          <a:latin typeface="Comic Sans MS" pitchFamily="66" charset="0"/>
                        </a:rPr>
                        <a:t>fundadas en prejuicios, principalmente de raza, color, sexo, lengua, religión, opinión política o cualquier otra opinión, de origen nacional o social, fortuna, nacimiento u otra situación cualquiera. </a:t>
                      </a:r>
                      <a:endParaRPr lang="es-MX" sz="1800" b="1" u="sng" dirty="0">
                        <a:latin typeface="Comic Sans MS" pitchFamily="66" charset="0"/>
                      </a:endParaRPr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s-MX" sz="1800" b="1" i="0" dirty="0" smtClean="0">
                          <a:latin typeface="Comic Sans MS" pitchFamily="66" charset="0"/>
                        </a:rPr>
                        <a:t>Artículo 6 </a:t>
                      </a:r>
                    </a:p>
                    <a:p>
                      <a:r>
                        <a:rPr lang="es-MX" sz="1800" dirty="0" smtClean="0">
                          <a:latin typeface="Comic Sans MS" pitchFamily="66" charset="0"/>
                        </a:rPr>
                        <a:t>1. Todos los Estados deben cooperar con miras a </a:t>
                      </a:r>
                      <a:r>
                        <a:rPr lang="es-MX" sz="1800" b="1" u="sng" dirty="0" smtClean="0">
                          <a:latin typeface="Comic Sans MS" pitchFamily="66" charset="0"/>
                        </a:rPr>
                        <a:t>promover, fomentar y reforzar el respeto universal y la observancia de todos los derechos humanos y las libertades </a:t>
                      </a:r>
                      <a:r>
                        <a:rPr lang="es-MX" sz="1800" dirty="0" smtClean="0">
                          <a:latin typeface="Comic Sans MS" pitchFamily="66" charset="0"/>
                        </a:rPr>
                        <a:t>fundamentales de todos, </a:t>
                      </a:r>
                      <a:r>
                        <a:rPr lang="es-MX" sz="1800" b="1" u="sng" dirty="0" smtClean="0">
                          <a:latin typeface="Comic Sans MS" pitchFamily="66" charset="0"/>
                        </a:rPr>
                        <a:t>sin ninguna distinción por motivos de raza, sexo, idioma y religión. </a:t>
                      </a:r>
                      <a:r>
                        <a:rPr lang="es-MX" sz="1800" dirty="0" smtClean="0">
                          <a:latin typeface="Comic Sans MS" pitchFamily="66" charset="0"/>
                        </a:rPr>
                        <a:t>3. Los Estados deben adoptar medidas para </a:t>
                      </a:r>
                      <a:r>
                        <a:rPr lang="es-MX" sz="1800" b="1" u="sng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eliminar los obstáculos al desarrollo resultantes de la inobservancia </a:t>
                      </a:r>
                      <a:r>
                        <a:rPr lang="es-MX" sz="1800" dirty="0" smtClean="0">
                          <a:latin typeface="Comic Sans MS" pitchFamily="66" charset="0"/>
                        </a:rPr>
                        <a:t>de los derechos </a:t>
                      </a:r>
                      <a:r>
                        <a:rPr lang="es-MX" sz="1800" dirty="0" err="1" smtClean="0">
                          <a:latin typeface="Comic Sans MS" pitchFamily="66" charset="0"/>
                        </a:rPr>
                        <a:t>cyp</a:t>
                      </a:r>
                      <a:r>
                        <a:rPr lang="es-MX" sz="1800" dirty="0" smtClean="0">
                          <a:latin typeface="Comic Sans MS" pitchFamily="66" charset="0"/>
                        </a:rPr>
                        <a:t>, así como de los desc.</a:t>
                      </a:r>
                      <a:endParaRPr lang="es-MX" sz="1800" dirty="0">
                        <a:latin typeface="Comic Sans MS" pitchFamily="66" charset="0"/>
                      </a:endParaRPr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s-MX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Artículo 6</a:t>
                      </a:r>
                    </a:p>
                    <a:p>
                      <a:r>
                        <a:rPr lang="es-MX" sz="1800" b="1" i="0" u="sng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Nadie podrá ser objeto de discriminaciones fundadas en sus características genéticas, </a:t>
                      </a:r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cuyo</a:t>
                      </a:r>
                    </a:p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objeto o efecto sería atentar contra sus derechos humanos y libertades fundamentales y el</a:t>
                      </a:r>
                    </a:p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reconocimiento de su dignidad.</a:t>
                      </a:r>
                      <a:endParaRPr lang="es-MX" sz="1800" dirty="0">
                        <a:latin typeface="Comic Sans MS" pitchFamily="66" charset="0"/>
                      </a:endParaRPr>
                    </a:p>
                  </a:txBody>
                  <a:tcPr marL="91435" marR="91435" marT="45718" marB="457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51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07950" y="115888"/>
          <a:ext cx="8928100" cy="676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039"/>
                <a:gridCol w="2808032"/>
                <a:gridCol w="2736029"/>
              </a:tblGrid>
              <a:tr h="1188887">
                <a:tc>
                  <a:txBody>
                    <a:bodyPr/>
                    <a:lstStyle/>
                    <a:p>
                      <a:r>
                        <a:rPr lang="es-MX" sz="1800" b="1" i="0" u="none" strike="noStrike" kern="1200" baseline="0" dirty="0" smtClean="0">
                          <a:solidFill>
                            <a:schemeClr val="lt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S-26/2. Declaración de compromiso en la lucha contra el</a:t>
                      </a:r>
                    </a:p>
                    <a:p>
                      <a:r>
                        <a:rPr lang="es-MX" sz="1800" b="1" i="0" u="none" strike="noStrike" kern="1200" baseline="0" dirty="0" smtClean="0">
                          <a:solidFill>
                            <a:schemeClr val="lt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VIH/SIDA, 2001</a:t>
                      </a:r>
                      <a:endParaRPr lang="es-MX" sz="1800" dirty="0">
                        <a:latin typeface="Comic Sans MS" pitchFamily="66" charset="0"/>
                      </a:endParaRPr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smtClean="0">
                          <a:latin typeface="Comic Sans MS" pitchFamily="66" charset="0"/>
                        </a:rPr>
                        <a:t>Convenio sobre la política del empleo, 1964 (N°122)</a:t>
                      </a:r>
                    </a:p>
                    <a:p>
                      <a:endParaRPr lang="es-MX" sz="1800" dirty="0">
                        <a:latin typeface="Comic Sans MS" pitchFamily="66" charset="0"/>
                      </a:endParaRPr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smtClean="0">
                          <a:latin typeface="Comic Sans MS" pitchFamily="66" charset="0"/>
                        </a:rPr>
                        <a:t>Convención sobre el Estatuto de los Refugiados, 1951</a:t>
                      </a:r>
                    </a:p>
                    <a:p>
                      <a:endParaRPr lang="es-MX" sz="1800" dirty="0">
                        <a:latin typeface="Comic Sans MS" pitchFamily="66" charset="0"/>
                      </a:endParaRPr>
                    </a:p>
                  </a:txBody>
                  <a:tcPr marL="91431" marR="91431" marT="45726" marB="45726"/>
                </a:tc>
              </a:tr>
              <a:tr h="5578625">
                <a:tc>
                  <a:txBody>
                    <a:bodyPr/>
                    <a:lstStyle/>
                    <a:p>
                      <a:r>
                        <a:rPr lang="es-MX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En el plano nacional</a:t>
                      </a:r>
                    </a:p>
                    <a:p>
                      <a:r>
                        <a:rPr lang="es-MX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37.</a:t>
                      </a:r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 Para 2003, asegurar el establecimiento y la ejecución de estrategias y planes de</a:t>
                      </a:r>
                    </a:p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financiación nacionales multisectoriales </a:t>
                      </a:r>
                      <a:r>
                        <a:rPr lang="es-MX" sz="1800" b="1" i="0" u="sng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para luchar contra el VIH/SIDA</a:t>
                      </a:r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 que: se</a:t>
                      </a:r>
                    </a:p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refieran a la epidemia en términos directos; </a:t>
                      </a:r>
                      <a:r>
                        <a:rPr lang="es-MX" sz="1800" b="1" i="0" u="sng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hagan frente al estigma</a:t>
                      </a:r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, el silencio y la</a:t>
                      </a:r>
                    </a:p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negación de la realidad; tengan en cuenta las dimensiones de género y de edad de la</a:t>
                      </a:r>
                    </a:p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epidemia; </a:t>
                      </a:r>
                      <a:r>
                        <a:rPr lang="es-MX" sz="1800" b="1" i="0" u="sng" strike="noStrike" kern="1200" baseline="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eliminen la discriminación y la marginación…</a:t>
                      </a:r>
                      <a:endParaRPr lang="es-MX" sz="1800" b="1" u="sng" dirty="0">
                        <a:latin typeface="Comic Sans MS" pitchFamily="66" charset="0"/>
                      </a:endParaRPr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smtClean="0">
                          <a:latin typeface="Comic Sans MS" pitchFamily="66" charset="0"/>
                        </a:rPr>
                        <a:t>Artículo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 smtClean="0">
                          <a:latin typeface="Comic Sans MS" pitchFamily="66" charset="0"/>
                        </a:rPr>
                        <a:t>c) Que habrá </a:t>
                      </a:r>
                      <a:r>
                        <a:rPr lang="es-MX" sz="1800" b="1" dirty="0" smtClean="0">
                          <a:latin typeface="Comic Sans MS" pitchFamily="66" charset="0"/>
                        </a:rPr>
                        <a:t>libertad para escoger empleo </a:t>
                      </a:r>
                      <a:r>
                        <a:rPr lang="es-MX" sz="1800" dirty="0" smtClean="0">
                          <a:latin typeface="Comic Sans MS" pitchFamily="66" charset="0"/>
                        </a:rPr>
                        <a:t>y que cada trabajador tendrá todas las </a:t>
                      </a:r>
                      <a:r>
                        <a:rPr lang="es-MX" sz="1800" b="1" dirty="0" smtClean="0">
                          <a:latin typeface="Comic Sans MS" pitchFamily="66" charset="0"/>
                        </a:rPr>
                        <a:t>posibilidades de adquirir la formación necesaria </a:t>
                      </a:r>
                      <a:r>
                        <a:rPr lang="es-MX" sz="1800" dirty="0" smtClean="0">
                          <a:latin typeface="Comic Sans MS" pitchFamily="66" charset="0"/>
                        </a:rPr>
                        <a:t>para ocupar el empleo que le convenga y de utilizar en este empleo esta formación y las facultades que posea, </a:t>
                      </a:r>
                      <a:r>
                        <a:rPr lang="es-MX" sz="1800" b="1" u="sng" dirty="0" smtClean="0">
                          <a:effectLst/>
                          <a:latin typeface="Comic Sans MS" pitchFamily="66" charset="0"/>
                        </a:rPr>
                        <a:t>sin que se tengan en cuenta su raza, color, sexo, religión, opinión política, procedencia nacional u </a:t>
                      </a:r>
                      <a:r>
                        <a:rPr lang="es-MX" sz="1800" b="1" u="sng" dirty="0" smtClean="0"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</a:rPr>
                        <a:t>origen social. </a:t>
                      </a:r>
                    </a:p>
                    <a:p>
                      <a:endParaRPr lang="es-MX" sz="1800" dirty="0">
                        <a:latin typeface="Comic Sans MS" pitchFamily="66" charset="0"/>
                      </a:endParaRPr>
                    </a:p>
                  </a:txBody>
                  <a:tcPr marL="91431" marR="91431" marT="45726" marB="45726"/>
                </a:tc>
                <a:tc>
                  <a:txBody>
                    <a:bodyPr/>
                    <a:lstStyle/>
                    <a:p>
                      <a:r>
                        <a:rPr lang="es-MX" sz="1800" b="1" i="1" dirty="0" smtClean="0">
                          <a:latin typeface="Comic Sans MS" pitchFamily="66" charset="0"/>
                        </a:rPr>
                        <a:t>Artículo 3. -- Prohibición de la discriminación </a:t>
                      </a:r>
                      <a:endParaRPr lang="es-MX" sz="1800" b="1" dirty="0" smtClean="0">
                        <a:latin typeface="Comic Sans MS" pitchFamily="66" charset="0"/>
                      </a:endParaRPr>
                    </a:p>
                    <a:p>
                      <a:r>
                        <a:rPr lang="es-MX" sz="1800" dirty="0" smtClean="0">
                          <a:latin typeface="Comic Sans MS" pitchFamily="66" charset="0"/>
                        </a:rPr>
                        <a:t>Los Estados Contratantes </a:t>
                      </a:r>
                      <a:r>
                        <a:rPr lang="es-MX" sz="1800" b="1" u="sng" dirty="0" smtClean="0">
                          <a:latin typeface="Comic Sans MS" pitchFamily="66" charset="0"/>
                        </a:rPr>
                        <a:t>aplicarán las disposiciones de esta Convención </a:t>
                      </a:r>
                      <a:r>
                        <a:rPr lang="es-MX" sz="1800" dirty="0" smtClean="0">
                          <a:latin typeface="Comic Sans MS" pitchFamily="66" charset="0"/>
                        </a:rPr>
                        <a:t>a los refugiados, </a:t>
                      </a:r>
                      <a:r>
                        <a:rPr lang="es-MX" sz="1800" b="1" u="sng" dirty="0" smtClean="0">
                          <a:latin typeface="Comic Sans MS" pitchFamily="66" charset="0"/>
                        </a:rPr>
                        <a:t>sin discriminación por motivos de raza, religión o país de origen. </a:t>
                      </a:r>
                    </a:p>
                    <a:p>
                      <a:endParaRPr lang="es-MX" sz="1800" dirty="0">
                        <a:latin typeface="Comic Sans MS" pitchFamily="66" charset="0"/>
                      </a:endParaRPr>
                    </a:p>
                  </a:txBody>
                  <a:tcPr marL="91431" marR="91431" marT="45726" marB="457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44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547813" y="692150"/>
          <a:ext cx="6096000" cy="506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006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Comic Sans MS" pitchFamily="66" charset="0"/>
                        </a:rPr>
                        <a:t>Convenio de Ginebra relativo al trato debido a los prisioneros de guerra, 1949</a:t>
                      </a:r>
                    </a:p>
                    <a:p>
                      <a:endParaRPr lang="es-MX" sz="2000" dirty="0">
                        <a:latin typeface="Comic Sans MS" pitchFamily="66" charset="0"/>
                      </a:endParaRPr>
                    </a:p>
                  </a:txBody>
                  <a:tcPr marT="45731" marB="45731"/>
                </a:tc>
              </a:tr>
              <a:tr h="40548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latin typeface="Comic Sans MS" pitchFamily="66" charset="0"/>
                        </a:rPr>
                        <a:t>Artículo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latin typeface="Comic Sans MS" pitchFamily="66" charset="0"/>
                        </a:rPr>
                        <a:t>1) </a:t>
                      </a:r>
                      <a:r>
                        <a:rPr lang="es-MX" sz="2000" b="1" u="sng" dirty="0" smtClean="0">
                          <a:latin typeface="Comic Sans MS" pitchFamily="66" charset="0"/>
                        </a:rPr>
                        <a:t>Las personas que no participen directamente en las hostilidades</a:t>
                      </a:r>
                      <a:r>
                        <a:rPr lang="es-MX" sz="2000" dirty="0" smtClean="0">
                          <a:latin typeface="Comic Sans MS" pitchFamily="66" charset="0"/>
                        </a:rPr>
                        <a:t>, incluidos los miembros de las fuerzas armadas que hayan depuesto las armas y las personas puestas fuera de combate por enfermedad, herida, detención o por cualquier otra causa, </a:t>
                      </a:r>
                      <a:r>
                        <a:rPr lang="es-MX" sz="2000" b="1" u="sng" dirty="0" smtClean="0">
                          <a:latin typeface="Comic Sans MS" pitchFamily="66" charset="0"/>
                        </a:rPr>
                        <a:t>serán, en todas las circunstancias, tratadas con humanidad, sin distinción alguna de índole desfavorable, basada en la raza, el color, la religión o la creencia, el sexo, el nacimiento o la fortuna, o cualquier otro criterio análogo. </a:t>
                      </a:r>
                    </a:p>
                    <a:p>
                      <a:endParaRPr lang="es-MX" sz="2000" dirty="0">
                        <a:latin typeface="Comic Sans MS" pitchFamily="66" charset="0"/>
                      </a:endParaRPr>
                    </a:p>
                  </a:txBody>
                  <a:tcPr marT="45731" marB="457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8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692696"/>
            <a:ext cx="5760640" cy="2677656"/>
          </a:xfrm>
          <a:prstGeom prst="rect">
            <a:avLst/>
          </a:prstGeom>
          <a:solidFill>
            <a:srgbClr val="CDA167"/>
          </a:solidFill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Néstor Pedro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Sagüés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La incorporación al ámbito nacional de DDHH  enunciados en una Convención o Tratado Internacional da a dichos derechos un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fundamento reforzado de aplicación</a:t>
            </a:r>
            <a:r>
              <a:rPr lang="es-MX" sz="2400" b="1" dirty="0" smtClean="0">
                <a:latin typeface="Comic Sans MS" panose="030F0702030302020204" pitchFamily="66" charset="0"/>
              </a:rPr>
              <a:t>, de tipo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normativo, axiológico y fáctico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23528" y="3789040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Normativo.- Por voluntad de un Estado, por la de otros Estados y la de un Organismo Supranacional. Responsabilidades internacionales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Axiológico.- Bien común y el Bien común internacional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Fáctico.- Puede doblegar a una SCJN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1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67744" y="1879377"/>
            <a:ext cx="5184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latin typeface="Comic Sans MS" panose="030F0702030302020204" pitchFamily="66" charset="0"/>
              </a:rPr>
              <a:t>2.1.1 Especificidades en </a:t>
            </a:r>
            <a:endParaRPr lang="es-MX" sz="3200" b="1" dirty="0" smtClean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el </a:t>
            </a:r>
            <a:r>
              <a:rPr lang="es-MX" sz="3200" b="1" dirty="0">
                <a:latin typeface="Comic Sans MS" panose="030F0702030302020204" pitchFamily="66" charset="0"/>
              </a:rPr>
              <a:t>ámbito del DIDH </a:t>
            </a:r>
          </a:p>
        </p:txBody>
      </p:sp>
    </p:spTree>
    <p:extLst>
      <p:ext uri="{BB962C8B-B14F-4D97-AF65-F5344CB8AC3E}">
        <p14:creationId xmlns:p14="http://schemas.microsoft.com/office/powerpoint/2010/main" val="14134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980728"/>
            <a:ext cx="712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DIDH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Regula 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Intereses generales de la Comunidad Internacional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Dificultades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Por la base social que regula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Del propio ordenamiento jurídico internacional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6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7053"/>
            <a:ext cx="8784976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UNIDAD II </a:t>
            </a:r>
            <a:endParaRPr lang="es-MX" sz="2800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INSTRUMENTOS INTERNACIONALES DE PROTECCIÓN DE LOS DERECHOS HUMANOS </a:t>
            </a:r>
            <a:endParaRPr lang="es-MX" sz="2800" dirty="0" smtClean="0">
              <a:latin typeface="Comic Sans MS" panose="030F0702030302020204" pitchFamily="66" charset="0"/>
            </a:endParaRPr>
          </a:p>
          <a:p>
            <a:endParaRPr lang="es-MX" sz="2800" dirty="0" smtClean="0">
              <a:latin typeface="Comic Sans MS" panose="030F0702030302020204" pitchFamily="66" charset="0"/>
            </a:endParaRPr>
          </a:p>
          <a:p>
            <a:r>
              <a:rPr lang="es-MX" sz="2600" b="1" dirty="0" smtClean="0">
                <a:latin typeface="Comic Sans MS" panose="030F0702030302020204" pitchFamily="66" charset="0"/>
              </a:rPr>
              <a:t>2.1 Instrumentos normativos </a:t>
            </a:r>
          </a:p>
          <a:p>
            <a:r>
              <a:rPr lang="es-MX" sz="2600" b="1" dirty="0" smtClean="0">
                <a:latin typeface="Comic Sans MS" panose="030F0702030302020204" pitchFamily="66" charset="0"/>
              </a:rPr>
              <a:t>2.1.1 Especificidades en el ámbito del DIDH </a:t>
            </a:r>
          </a:p>
          <a:p>
            <a:endParaRPr lang="es-MX" sz="2600" b="1" dirty="0" smtClean="0">
              <a:latin typeface="Comic Sans MS" panose="030F0702030302020204" pitchFamily="66" charset="0"/>
            </a:endParaRPr>
          </a:p>
          <a:p>
            <a:r>
              <a:rPr lang="es-MX" sz="2600" b="1" dirty="0" smtClean="0">
                <a:latin typeface="Comic Sans MS" panose="030F0702030302020204" pitchFamily="66" charset="0"/>
              </a:rPr>
              <a:t>2.2 Instrumentos garantistas </a:t>
            </a:r>
          </a:p>
          <a:p>
            <a:r>
              <a:rPr lang="es-MX" sz="2600" b="1" dirty="0" smtClean="0">
                <a:latin typeface="Comic Sans MS" panose="030F0702030302020204" pitchFamily="66" charset="0"/>
              </a:rPr>
              <a:t>2.2.1 Los mecanismos de promoción del cumplimiento </a:t>
            </a:r>
          </a:p>
          <a:p>
            <a:r>
              <a:rPr lang="es-MX" sz="2600" b="1" dirty="0" smtClean="0">
                <a:latin typeface="Comic Sans MS" panose="030F0702030302020204" pitchFamily="66" charset="0"/>
              </a:rPr>
              <a:t>2.2.2 Los mecanismos de control </a:t>
            </a:r>
          </a:p>
          <a:p>
            <a:r>
              <a:rPr lang="es-MX" sz="2600" b="1" dirty="0" smtClean="0">
                <a:latin typeface="Comic Sans MS" panose="030F0702030302020204" pitchFamily="66" charset="0"/>
              </a:rPr>
              <a:t>2.2.3 Los mecanismos jurisdiccionales </a:t>
            </a:r>
          </a:p>
          <a:p>
            <a:endParaRPr lang="es-MX" sz="2600" b="1" dirty="0" smtClean="0">
              <a:latin typeface="Comic Sans MS" panose="030F0702030302020204" pitchFamily="66" charset="0"/>
            </a:endParaRPr>
          </a:p>
          <a:p>
            <a:r>
              <a:rPr lang="es-MX" sz="2600" b="1" dirty="0" smtClean="0">
                <a:latin typeface="Comic Sans MS" panose="030F0702030302020204" pitchFamily="66" charset="0"/>
              </a:rPr>
              <a:t>2.3 El papel de las Organizaciones no Gubernamentales (ONG) y la opinión pública internacional. 	</a:t>
            </a:r>
            <a:endParaRPr lang="es-MX" sz="2600" b="1" dirty="0"/>
          </a:p>
        </p:txBody>
      </p:sp>
    </p:spTree>
    <p:extLst>
      <p:ext uri="{BB962C8B-B14F-4D97-AF65-F5344CB8AC3E}">
        <p14:creationId xmlns:p14="http://schemas.microsoft.com/office/powerpoint/2010/main" val="5122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95892" y="332656"/>
            <a:ext cx="77768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Entrada en vigor de los tratados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Determina 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momento a partir del cual </a:t>
            </a:r>
            <a:r>
              <a:rPr lang="es-MX" sz="2400" b="1" dirty="0" smtClean="0">
                <a:latin typeface="Comic Sans MS" panose="030F0702030302020204" pitchFamily="66" charset="0"/>
              </a:rPr>
              <a:t>los Estados que han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manifestado su consentimiento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Están obligados a aplicar el tratado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Bilateral</a:t>
            </a:r>
            <a:r>
              <a:rPr lang="es-MX" sz="2400" b="1" dirty="0" smtClean="0">
                <a:latin typeface="Comic Sans MS" panose="030F0702030302020204" pitchFamily="66" charset="0"/>
              </a:rPr>
              <a:t>.- A partir de la fecha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canje de ratificaciones o actos equivalentes del consentimiento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Cuando es mediante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firma o canje de instrumento, </a:t>
            </a:r>
            <a:r>
              <a:rPr lang="es-MX" sz="2400" b="1" dirty="0" smtClean="0">
                <a:latin typeface="Comic Sans MS" panose="030F0702030302020204" pitchFamily="66" charset="0"/>
              </a:rPr>
              <a:t>a partir de ese momento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En fecha determinada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 falta de disposición,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ante la constancia de consentimiento</a:t>
            </a:r>
            <a:r>
              <a:rPr lang="es-MX" sz="2400" b="1" dirty="0" smtClean="0">
                <a:latin typeface="Comic Sans MS" panose="030F0702030302020204" pitchFamily="66" charset="0"/>
              </a:rPr>
              <a:t>, art. 24.4 Convención de Viena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79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908720"/>
            <a:ext cx="66247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Multilaterales</a:t>
            </a:r>
            <a:r>
              <a:rPr lang="es-MX" sz="2400" b="1" dirty="0" smtClean="0">
                <a:latin typeface="Comic Sans MS" panose="030F0702030302020204" pitchFamily="66" charset="0"/>
              </a:rPr>
              <a:t>.-  Cuando se alcance un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número determinado de ratificaciones y adhesiones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Los Estados que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ratifican o se adhieren posteriormente a la entrada en vigor</a:t>
            </a:r>
            <a:r>
              <a:rPr lang="es-MX" sz="2400" b="1" dirty="0" smtClean="0">
                <a:latin typeface="Comic Sans MS" panose="030F0702030302020204" pitchFamily="66" charset="0"/>
              </a:rPr>
              <a:t>, a partir de ese momento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Las cláusulas finales se expresan desde la adopción del texto,</a:t>
            </a:r>
            <a:r>
              <a:rPr lang="es-MX" sz="2400" b="1" dirty="0" smtClean="0">
                <a:latin typeface="Comic Sans MS" panose="030F0702030302020204" pitchFamily="66" charset="0"/>
              </a:rPr>
              <a:t> antes de la entrada en vigor, art. 24.4 Convención de Viena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03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0"/>
            <a:ext cx="1188132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13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0"/>
            <a:ext cx="11377264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621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8960" y="0"/>
            <a:ext cx="14401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57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6832" y="0"/>
            <a:ext cx="13897544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412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05136" y="266265"/>
            <a:ext cx="78488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Depósito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Multilaterales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Depositario del TI custodia el texto original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Estado en el que se celebró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Organización Internacional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Secretario General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Actuación imparcial Art. 76.2 Convención de Viena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Extiende copias del mismo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Recibe firmas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Recibe y custodia los instrumentos, notificaciones y comunicaciones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Examina si están en debida forma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Informa la fecha de la entrada en vigor, Art. 77 Convención de Viena 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96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692696"/>
            <a:ext cx="74888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Publicación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Pacto de la Sociedad de las Naciones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Inicia la obligación internacional de la publicación de los TI</a:t>
            </a:r>
            <a:r>
              <a:rPr lang="es-MX" sz="2400" b="1" dirty="0" smtClean="0">
                <a:latin typeface="Comic Sans MS" panose="030F0702030302020204" pitchFamily="66" charset="0"/>
              </a:rPr>
              <a:t>, Art. 18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Carta UN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Reitera la obligación de publicación y registro ante la Secretaría, Art. 102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 “</a:t>
            </a:r>
            <a:r>
              <a:rPr lang="es-MX" sz="2400" b="1" dirty="0" err="1" smtClean="0">
                <a:latin typeface="Comic Sans MS" panose="030F0702030302020204" pitchFamily="66" charset="0"/>
              </a:rPr>
              <a:t>United</a:t>
            </a:r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Nations</a:t>
            </a:r>
            <a:r>
              <a:rPr lang="es-MX" sz="2400" b="1" dirty="0" smtClean="0">
                <a:latin typeface="Comic Sans MS" panose="030F0702030302020204" pitchFamily="66" charset="0"/>
              </a:rPr>
              <a:t> 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Treaty</a:t>
            </a:r>
            <a:r>
              <a:rPr lang="es-MX" sz="2400" b="1" dirty="0" smtClean="0">
                <a:latin typeface="Comic Sans MS" panose="030F0702030302020204" pitchFamily="66" charset="0"/>
              </a:rPr>
              <a:t> Series”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Convención de Viena</a:t>
            </a:r>
            <a:r>
              <a:rPr lang="es-MX" sz="2400" b="1" dirty="0" smtClean="0">
                <a:latin typeface="Comic Sans MS" panose="030F0702030302020204" pitchFamily="66" charset="0"/>
              </a:rPr>
              <a:t> también replica la obligación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Ley sobre la celebración de Tratados en México, </a:t>
            </a:r>
            <a:r>
              <a:rPr lang="es-MX" sz="2400" b="1" dirty="0" smtClean="0">
                <a:latin typeface="Comic Sans MS" panose="030F0702030302020204" pitchFamily="66" charset="0"/>
              </a:rPr>
              <a:t>art. 4, segundo párrafo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03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116632"/>
            <a:ext cx="8928992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Convención Internacional sobre la Eliminación de todas las formas de Discriminación Racial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300" b="1" dirty="0" smtClean="0">
                <a:latin typeface="Comic Sans MS" panose="030F0702030302020204" pitchFamily="66" charset="0"/>
              </a:rPr>
              <a:t>Art. 17 </a:t>
            </a:r>
            <a:r>
              <a:rPr lang="es-MX" sz="2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Abierta a la firma</a:t>
            </a:r>
            <a:r>
              <a:rPr lang="es-MX" sz="2300" b="1" dirty="0" smtClean="0">
                <a:latin typeface="Comic Sans MS" panose="030F0702030302020204" pitchFamily="66" charset="0"/>
              </a:rPr>
              <a:t> </a:t>
            </a:r>
            <a:r>
              <a:rPr lang="es-MX" sz="2300" b="1" u="sng" dirty="0" smtClean="0">
                <a:latin typeface="Comic Sans MS" panose="030F0702030302020204" pitchFamily="66" charset="0"/>
              </a:rPr>
              <a:t>Estados miembros de las UN</a:t>
            </a:r>
          </a:p>
          <a:p>
            <a:r>
              <a:rPr lang="es-MX" sz="2300" b="1" u="sng" dirty="0" smtClean="0">
                <a:latin typeface="Comic Sans MS" panose="030F0702030302020204" pitchFamily="66" charset="0"/>
              </a:rPr>
              <a:t>Miembros de un Organismo Especializado</a:t>
            </a:r>
          </a:p>
          <a:p>
            <a:r>
              <a:rPr lang="es-MX" sz="2300" b="1" dirty="0" smtClean="0">
                <a:latin typeface="Comic Sans MS" panose="030F0702030302020204" pitchFamily="66" charset="0"/>
              </a:rPr>
              <a:t>Estado </a:t>
            </a:r>
            <a:r>
              <a:rPr lang="es-MX" sz="2300" b="1" u="sng" dirty="0" smtClean="0">
                <a:latin typeface="Comic Sans MS" panose="030F0702030302020204" pitchFamily="66" charset="0"/>
              </a:rPr>
              <a:t>parte en el Estatuto de la CIJ</a:t>
            </a:r>
          </a:p>
          <a:p>
            <a:r>
              <a:rPr lang="es-MX" sz="2300" b="1" u="sng" dirty="0" smtClean="0">
                <a:latin typeface="Comic Sans MS" panose="030F0702030302020204" pitchFamily="66" charset="0"/>
              </a:rPr>
              <a:t>Otro invitado</a:t>
            </a:r>
            <a:r>
              <a:rPr lang="es-MX" sz="2300" b="1" dirty="0" smtClean="0">
                <a:latin typeface="Comic Sans MS" panose="030F0702030302020204" pitchFamily="66" charset="0"/>
              </a:rPr>
              <a:t> por la </a:t>
            </a:r>
            <a:r>
              <a:rPr lang="es-MX" sz="2300" b="1" u="sng" dirty="0" smtClean="0">
                <a:latin typeface="Comic Sans MS" panose="030F0702030302020204" pitchFamily="66" charset="0"/>
              </a:rPr>
              <a:t>AG  de las NU</a:t>
            </a:r>
          </a:p>
          <a:p>
            <a:r>
              <a:rPr lang="es-MX" sz="2300" b="1" dirty="0" smtClean="0">
                <a:latin typeface="Comic Sans MS" panose="030F0702030302020204" pitchFamily="66" charset="0"/>
              </a:rPr>
              <a:t>Secretario General de las UN </a:t>
            </a:r>
            <a:r>
              <a:rPr lang="es-MX" sz="2300" b="1" u="sng" dirty="0" smtClean="0">
                <a:latin typeface="Comic Sans MS" panose="030F0702030302020204" pitchFamily="66" charset="0"/>
              </a:rPr>
              <a:t>depositario</a:t>
            </a:r>
            <a:r>
              <a:rPr lang="es-MX" sz="2300" b="1" dirty="0" smtClean="0">
                <a:latin typeface="Comic Sans MS" panose="030F0702030302020204" pitchFamily="66" charset="0"/>
              </a:rPr>
              <a:t> de las ratificaciones</a:t>
            </a:r>
          </a:p>
          <a:p>
            <a:endParaRPr lang="es-MX" sz="2300" b="1" dirty="0" smtClean="0">
              <a:latin typeface="Comic Sans MS" panose="030F0702030302020204" pitchFamily="66" charset="0"/>
            </a:endParaRPr>
          </a:p>
          <a:p>
            <a:r>
              <a:rPr lang="es-MX" sz="2300" b="1" dirty="0" smtClean="0">
                <a:latin typeface="Comic Sans MS" panose="030F0702030302020204" pitchFamily="66" charset="0"/>
              </a:rPr>
              <a:t>Art. 18  </a:t>
            </a:r>
            <a:r>
              <a:rPr lang="es-MX" sz="2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Abierta a la adhesión</a:t>
            </a:r>
          </a:p>
          <a:p>
            <a:r>
              <a:rPr lang="es-MX" sz="2300" b="1" dirty="0" smtClean="0">
                <a:latin typeface="Comic Sans MS" panose="030F0702030302020204" pitchFamily="66" charset="0"/>
              </a:rPr>
              <a:t>Secretario General de las UN </a:t>
            </a:r>
            <a:r>
              <a:rPr lang="es-MX" sz="2300" b="1" u="sng" dirty="0" smtClean="0">
                <a:latin typeface="Comic Sans MS" panose="030F0702030302020204" pitchFamily="66" charset="0"/>
              </a:rPr>
              <a:t>depositario de las adhesiones</a:t>
            </a:r>
          </a:p>
          <a:p>
            <a:endParaRPr lang="es-MX" sz="2300" b="1" dirty="0" smtClean="0">
              <a:latin typeface="Comic Sans MS" panose="030F0702030302020204" pitchFamily="66" charset="0"/>
            </a:endParaRPr>
          </a:p>
          <a:p>
            <a:r>
              <a:rPr lang="es-MX" sz="2300" b="1" dirty="0" smtClean="0">
                <a:latin typeface="Comic Sans MS" panose="030F0702030302020204" pitchFamily="66" charset="0"/>
              </a:rPr>
              <a:t>Art. 19 </a:t>
            </a:r>
            <a:r>
              <a:rPr lang="es-MX" sz="2300" b="1" u="sng" dirty="0" smtClean="0">
                <a:latin typeface="Comic Sans MS" panose="030F0702030302020204" pitchFamily="66" charset="0"/>
              </a:rPr>
              <a:t>Entra en vigor </a:t>
            </a:r>
            <a:r>
              <a:rPr lang="es-MX" sz="2300" b="1" dirty="0" smtClean="0">
                <a:latin typeface="Comic Sans MS" panose="030F0702030302020204" pitchFamily="66" charset="0"/>
              </a:rPr>
              <a:t>a partir de la fecha en que se </a:t>
            </a:r>
            <a:r>
              <a:rPr lang="es-MX" sz="2300" b="1" u="sng" dirty="0" smtClean="0">
                <a:latin typeface="Comic Sans MS" panose="030F0702030302020204" pitchFamily="66" charset="0"/>
              </a:rPr>
              <a:t>deposite el vigésimo séptimo Instrumento </a:t>
            </a:r>
            <a:r>
              <a:rPr lang="es-MX" sz="2300" b="1" dirty="0" smtClean="0">
                <a:latin typeface="Comic Sans MS" panose="030F0702030302020204" pitchFamily="66" charset="0"/>
              </a:rPr>
              <a:t>de ratificación o adhesión ante el Secretario General de las UN</a:t>
            </a:r>
          </a:p>
          <a:p>
            <a:r>
              <a:rPr lang="es-MX" sz="2300" b="1" u="sng" dirty="0" smtClean="0">
                <a:latin typeface="Comic Sans MS" panose="030F0702030302020204" pitchFamily="66" charset="0"/>
              </a:rPr>
              <a:t>Las posteriores ratificaciones o adhesiones 30 días después</a:t>
            </a:r>
          </a:p>
        </p:txBody>
      </p:sp>
    </p:spTree>
    <p:extLst>
      <p:ext uri="{BB962C8B-B14F-4D97-AF65-F5344CB8AC3E}">
        <p14:creationId xmlns:p14="http://schemas.microsoft.com/office/powerpoint/2010/main" val="428309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116632"/>
            <a:ext cx="2880320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latin typeface="Comic Sans MS" panose="030F0702030302020204" pitchFamily="66" charset="0"/>
              </a:rPr>
              <a:t>Tratado Internacional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  <p:sp>
        <p:nvSpPr>
          <p:cNvPr id="3" name="2 Elipse"/>
          <p:cNvSpPr/>
          <p:nvPr/>
        </p:nvSpPr>
        <p:spPr>
          <a:xfrm>
            <a:off x="1583668" y="1052736"/>
            <a:ext cx="3096344" cy="23042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Acto jurídico</a:t>
            </a:r>
            <a:endParaRPr lang="es-MX" sz="36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419872" y="2996952"/>
            <a:ext cx="3240360" cy="1872208"/>
          </a:xfrm>
          <a:prstGeom prst="rect">
            <a:avLst/>
          </a:prstGeom>
          <a:solidFill>
            <a:srgbClr val="D95B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Efectos entre las partes</a:t>
            </a:r>
            <a:endParaRPr lang="es-MX" sz="28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156176" y="2112609"/>
            <a:ext cx="2736304" cy="1512168"/>
          </a:xfrm>
          <a:prstGeom prst="roundRect">
            <a:avLst/>
          </a:prstGeom>
          <a:solidFill>
            <a:srgbClr val="42F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Derecho Internacional Público</a:t>
            </a:r>
            <a:endParaRPr lang="es-MX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6156176" y="4509120"/>
            <a:ext cx="2880320" cy="1944216"/>
          </a:xfrm>
          <a:prstGeom prst="roundRect">
            <a:avLst/>
          </a:prstGeom>
          <a:solidFill>
            <a:srgbClr val="CDA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Derechos y obligaciones entre las partes</a:t>
            </a:r>
            <a:endParaRPr lang="es-MX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6 Flecha abajo"/>
          <p:cNvSpPr/>
          <p:nvPr/>
        </p:nvSpPr>
        <p:spPr>
          <a:xfrm>
            <a:off x="7524328" y="3624777"/>
            <a:ext cx="504056" cy="88434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 redondeado"/>
          <p:cNvSpPr/>
          <p:nvPr/>
        </p:nvSpPr>
        <p:spPr>
          <a:xfrm>
            <a:off x="107504" y="4437112"/>
            <a:ext cx="4572508" cy="24208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No sólo Estados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Atribuir competencias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Responsabilidad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Medios de solución 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Organización c/personalidad y poderes propios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8 Flecha izquierda"/>
          <p:cNvSpPr/>
          <p:nvPr/>
        </p:nvSpPr>
        <p:spPr>
          <a:xfrm>
            <a:off x="4680012" y="5481228"/>
            <a:ext cx="1476164" cy="54006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Flecha cuádruple"/>
          <p:cNvSpPr/>
          <p:nvPr/>
        </p:nvSpPr>
        <p:spPr>
          <a:xfrm>
            <a:off x="3697052" y="836712"/>
            <a:ext cx="4104456" cy="1872208"/>
          </a:xfrm>
          <a:prstGeom prst="quad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Pacta </a:t>
            </a:r>
            <a:r>
              <a:rPr lang="es-MX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Sunt</a:t>
            </a:r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s-MX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Servanda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2132856"/>
            <a:ext cx="75985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b="1" dirty="0" smtClean="0">
                <a:latin typeface="Comic Sans MS" panose="030F0702030302020204" pitchFamily="66" charset="0"/>
              </a:rPr>
              <a:t>2.1 Instrumentos normativos </a:t>
            </a:r>
          </a:p>
        </p:txBody>
      </p:sp>
    </p:spTree>
    <p:extLst>
      <p:ext uri="{BB962C8B-B14F-4D97-AF65-F5344CB8AC3E}">
        <p14:creationId xmlns:p14="http://schemas.microsoft.com/office/powerpoint/2010/main" val="2342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45526" y="764704"/>
            <a:ext cx="68407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 smtClean="0">
                <a:latin typeface="Comic Sans MS" panose="030F0702030302020204" pitchFamily="66" charset="0"/>
              </a:rPr>
              <a:t>Efectos en el tiempo</a:t>
            </a:r>
          </a:p>
          <a:p>
            <a:endParaRPr lang="es-MX" sz="2800" b="1" u="sng" dirty="0" smtClean="0">
              <a:latin typeface="Comic Sans MS" panose="030F0702030302020204" pitchFamily="66" charset="0"/>
            </a:endParaRPr>
          </a:p>
          <a:p>
            <a:r>
              <a:rPr lang="es-MX" sz="2800" b="1" u="sng" dirty="0" smtClean="0">
                <a:latin typeface="Comic Sans MS" panose="030F0702030302020204" pitchFamily="66" charset="0"/>
              </a:rPr>
              <a:t>Irretroactividad de los TI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Ningún acto o hecho anterior a la entrada en vigor, Art. 28 Convención de Viena</a:t>
            </a:r>
          </a:p>
          <a:p>
            <a:endParaRPr lang="es-MX" sz="2800" b="1" u="sng" dirty="0" smtClean="0">
              <a:latin typeface="Comic Sans MS" panose="030F0702030302020204" pitchFamily="66" charset="0"/>
            </a:endParaRPr>
          </a:p>
          <a:p>
            <a:r>
              <a:rPr lang="es-MX" sz="2800" b="1" u="sng" dirty="0" smtClean="0">
                <a:latin typeface="Comic Sans MS" panose="030F0702030302020204" pitchFamily="66" charset="0"/>
              </a:rPr>
              <a:t>Continúan efectos</a:t>
            </a:r>
            <a:r>
              <a:rPr lang="es-MX" sz="2800" b="1" dirty="0" smtClean="0">
                <a:latin typeface="Comic Sans MS" panose="030F0702030302020204" pitchFamily="66" charset="0"/>
              </a:rPr>
              <a:t>  respecto a derechos y situaciones generados durante su vigencia, Art. 70.1.b Convención de Viena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74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620688"/>
            <a:ext cx="73448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 smtClean="0">
                <a:latin typeface="Comic Sans MS" panose="030F0702030302020204" pitchFamily="66" charset="0"/>
              </a:rPr>
              <a:t>Efectos en el espacio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u="sng" dirty="0" smtClean="0">
                <a:latin typeface="Comic Sans MS" panose="030F0702030302020204" pitchFamily="66" charset="0"/>
              </a:rPr>
              <a:t>Obligatorio para cada una de las partes de la totalidad del territorio</a:t>
            </a:r>
            <a:r>
              <a:rPr lang="es-MX" sz="2800" b="1" dirty="0" smtClean="0">
                <a:latin typeface="Comic Sans MS" panose="030F0702030302020204" pitchFamily="66" charset="0"/>
              </a:rPr>
              <a:t>, salvo disposición en contrario, Art. 29 Convención de Viena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u="sng" dirty="0" smtClean="0">
                <a:latin typeface="Comic Sans MS" panose="030F0702030302020204" pitchFamily="66" charset="0"/>
              </a:rPr>
              <a:t>Cláusula colonial</a:t>
            </a:r>
          </a:p>
          <a:p>
            <a:endParaRPr lang="es-MX" sz="2800" b="1" u="sng" dirty="0">
              <a:latin typeface="Comic Sans MS" panose="030F0702030302020204" pitchFamily="66" charset="0"/>
            </a:endParaRPr>
          </a:p>
          <a:p>
            <a:r>
              <a:rPr lang="es-MX" sz="2800" b="1" u="sng" dirty="0" smtClean="0">
                <a:latin typeface="Comic Sans MS" panose="030F0702030302020204" pitchFamily="66" charset="0"/>
              </a:rPr>
              <a:t>Cláusula federal</a:t>
            </a:r>
            <a:endParaRPr lang="es-MX" sz="28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22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692696"/>
            <a:ext cx="7128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Efectos respecto de otros tratados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Tratados marco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Tratados con carácter subsidiario</a:t>
            </a:r>
            <a:r>
              <a:rPr lang="es-MX" sz="2400" b="1" dirty="0" smtClean="0">
                <a:latin typeface="Comic Sans MS" panose="030F0702030302020204" pitchFamily="66" charset="0"/>
              </a:rPr>
              <a:t> (Convención de Viena sobre Tratados)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Tratado anterior y posterior</a:t>
            </a:r>
            <a:r>
              <a:rPr lang="es-MX" sz="2400" b="1" dirty="0" smtClean="0">
                <a:latin typeface="Comic Sans MS" panose="030F0702030302020204" pitchFamily="66" charset="0"/>
              </a:rPr>
              <a:t>, en la medida de compatibilidad de las disposiciones, Art. 30.3 Convención de Viena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86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52652"/>
            <a:ext cx="741682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>
                <a:latin typeface="Comic Sans MS" panose="030F0702030302020204" pitchFamily="66" charset="0"/>
              </a:rPr>
              <a:t>Enmiendas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u="sng" dirty="0">
                <a:latin typeface="Comic Sans MS" panose="030F0702030302020204" pitchFamily="66" charset="0"/>
              </a:rPr>
              <a:t>Propuesta</a:t>
            </a:r>
            <a:r>
              <a:rPr lang="es-MX" sz="2800" b="1" dirty="0">
                <a:latin typeface="Comic Sans MS" panose="030F0702030302020204" pitchFamily="66" charset="0"/>
              </a:rPr>
              <a:t> de enmienda se comunica a todos los Estados </a:t>
            </a:r>
            <a:r>
              <a:rPr lang="es-MX" sz="2800" b="1" dirty="0" smtClean="0">
                <a:latin typeface="Comic Sans MS" panose="030F0702030302020204" pitchFamily="66" charset="0"/>
              </a:rPr>
              <a:t>contratantes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>
                <a:latin typeface="Comic Sans MS" panose="030F0702030302020204" pitchFamily="66" charset="0"/>
              </a:rPr>
              <a:t>Estados pueden participar en la </a:t>
            </a:r>
            <a:r>
              <a:rPr lang="es-MX" sz="2800" b="1" u="sng" dirty="0">
                <a:latin typeface="Comic Sans MS" panose="030F0702030302020204" pitchFamily="66" charset="0"/>
              </a:rPr>
              <a:t>negociación y adopción</a:t>
            </a:r>
            <a:r>
              <a:rPr lang="es-MX" sz="2800" b="1" dirty="0">
                <a:latin typeface="Comic Sans MS" panose="030F0702030302020204" pitchFamily="66" charset="0"/>
              </a:rPr>
              <a:t>, Art. 40 Convención de Viena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Se </a:t>
            </a:r>
            <a:r>
              <a:rPr lang="es-MX" sz="2800" b="1" dirty="0">
                <a:latin typeface="Comic Sans MS" panose="030F0702030302020204" pitchFamily="66" charset="0"/>
              </a:rPr>
              <a:t>da mediante </a:t>
            </a:r>
            <a:r>
              <a:rPr lang="es-MX" sz="2800" b="1" u="sng" dirty="0">
                <a:latin typeface="Comic Sans MS" panose="030F0702030302020204" pitchFamily="66" charset="0"/>
              </a:rPr>
              <a:t>acuerdos mayoritarios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u="sng" dirty="0" smtClean="0">
                <a:latin typeface="Comic Sans MS" panose="030F0702030302020204" pitchFamily="66" charset="0"/>
              </a:rPr>
              <a:t>Subsiste </a:t>
            </a:r>
            <a:r>
              <a:rPr lang="es-MX" sz="2800" b="1" u="sng" dirty="0">
                <a:latin typeface="Comic Sans MS" panose="030F0702030302020204" pitchFamily="66" charset="0"/>
              </a:rPr>
              <a:t>el TI inicial para los que no aceptan la enmienda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u="sng" dirty="0" smtClean="0">
                <a:latin typeface="Comic Sans MS" panose="030F0702030302020204" pitchFamily="66" charset="0"/>
              </a:rPr>
              <a:t>Dos </a:t>
            </a:r>
            <a:r>
              <a:rPr lang="es-MX" sz="2800" b="1" u="sng" dirty="0">
                <a:latin typeface="Comic Sans MS" panose="030F0702030302020204" pitchFamily="66" charset="0"/>
              </a:rPr>
              <a:t>comunidades convencionales </a:t>
            </a:r>
          </a:p>
        </p:txBody>
      </p:sp>
    </p:spTree>
    <p:extLst>
      <p:ext uri="{BB962C8B-B14F-4D97-AF65-F5344CB8AC3E}">
        <p14:creationId xmlns:p14="http://schemas.microsoft.com/office/powerpoint/2010/main" val="117352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7504" y="188640"/>
            <a:ext cx="84969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Efectos de los TI respecto de 3os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3er Estado,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un Estado que no es parte </a:t>
            </a:r>
            <a:r>
              <a:rPr lang="es-MX" sz="2400" b="1" dirty="0" smtClean="0">
                <a:latin typeface="Comic Sans MS" panose="030F0702030302020204" pitchFamily="66" charset="0"/>
              </a:rPr>
              <a:t>en el TI, Art. 2.1.h Convención de Viena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Regla general</a:t>
            </a:r>
            <a:r>
              <a:rPr lang="es-MX" sz="2400" b="1" dirty="0" smtClean="0">
                <a:latin typeface="Comic Sans MS" panose="030F0702030302020204" pitchFamily="66" charset="0"/>
              </a:rPr>
              <a:t>.- “Un tratado no crea obligaciones ni derechos para un tercer Estado sin su consentimiento”, Art.  34 Convención de Viena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La Regla General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no impide que “una norma enunciada en un tratado llegue a ser obligatoria para un tercer Estado como norma consuetudinaria </a:t>
            </a:r>
            <a:r>
              <a:rPr lang="es-MX" sz="2400" b="1" dirty="0" smtClean="0">
                <a:latin typeface="Comic Sans MS" panose="030F0702030302020204" pitchFamily="66" charset="0"/>
              </a:rPr>
              <a:t>de derecho internacional reconocida como tal”, Art. 38 Convención de Viena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2 Elipse"/>
          <p:cNvSpPr/>
          <p:nvPr/>
        </p:nvSpPr>
        <p:spPr>
          <a:xfrm>
            <a:off x="4548514" y="3140968"/>
            <a:ext cx="4680520" cy="1346448"/>
          </a:xfrm>
          <a:prstGeom prst="ellipse">
            <a:avLst/>
          </a:prstGeom>
          <a:solidFill>
            <a:srgbClr val="E84C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Crea obligaciones</a:t>
            </a:r>
          </a:p>
          <a:p>
            <a:pPr algn="ctr"/>
            <a:r>
              <a:rPr lang="es-MX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Expresar por escrito consentimiento, Art. 35</a:t>
            </a:r>
            <a:endParaRPr lang="es-MX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5292080" y="1268760"/>
            <a:ext cx="3851920" cy="129614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Prevé Derechos</a:t>
            </a:r>
          </a:p>
          <a:p>
            <a:pPr algn="ctr"/>
            <a:r>
              <a:rPr lang="es-MX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Asentir a ello, Art. 36.1</a:t>
            </a:r>
            <a:endParaRPr lang="es-MX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0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620688"/>
            <a:ext cx="76328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 smtClean="0">
                <a:latin typeface="Comic Sans MS" panose="030F0702030302020204" pitchFamily="66" charset="0"/>
              </a:rPr>
              <a:t>Interpretación de TI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3 Tendencias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Objetivista.- Análisis del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texto de la disposición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Subjetivista.- Averiguar cuál era la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intención de las partes al redactar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Teleológica.-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Objeto y fin</a:t>
            </a:r>
            <a:endParaRPr lang="es-MX" sz="28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59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260648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Convención de Viena sobre Tratados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Regla general.-  Los tratados deberán interpretarse “de buena fe, conforme al sentido corrientes que haya que atribuirse 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los términos del tratado </a:t>
            </a:r>
            <a:r>
              <a:rPr lang="es-MX" sz="2400" b="1" dirty="0" smtClean="0">
                <a:latin typeface="Comic Sans MS" panose="030F0702030302020204" pitchFamily="66" charset="0"/>
              </a:rPr>
              <a:t>en el contexto de éstos y teniendo en cuenta su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objeto y fin</a:t>
            </a:r>
            <a:r>
              <a:rPr lang="es-MX" sz="2400" b="1" dirty="0" smtClean="0">
                <a:latin typeface="Comic Sans MS" panose="030F0702030302020204" pitchFamily="66" charset="0"/>
              </a:rPr>
              <a:t>”, Art. 31.1 y .4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Objetivista y teleológica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Otros parámetros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Acuerdos ulteriores </a:t>
            </a:r>
            <a:r>
              <a:rPr lang="es-MX" sz="2400" b="1" dirty="0" smtClean="0">
                <a:latin typeface="Comic Sans MS" panose="030F0702030302020204" pitchFamily="66" charset="0"/>
              </a:rPr>
              <a:t>respecto a la interpretación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Práctica seguida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Norma de Derecho Internacional Pertinente de las relaciones entre las partes, dinámica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81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1556791"/>
            <a:ext cx="62646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u="sng" dirty="0" smtClean="0">
                <a:latin typeface="Comic Sans MS" panose="030F0702030302020204" pitchFamily="66" charset="0"/>
              </a:rPr>
              <a:t>CIJ</a:t>
            </a:r>
          </a:p>
          <a:p>
            <a:pPr algn="ctr"/>
            <a:r>
              <a:rPr lang="es-MX" sz="2800" b="1" u="sng" dirty="0" smtClean="0">
                <a:latin typeface="Comic Sans MS" panose="030F0702030302020204" pitchFamily="66" charset="0"/>
              </a:rPr>
              <a:t>OC Namibia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Un TI debía interpretarse en el marco del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conjunto del sistema jurídico vigente </a:t>
            </a:r>
            <a:r>
              <a:rPr lang="es-MX" sz="2800" b="1" dirty="0" smtClean="0">
                <a:latin typeface="Comic Sans MS" panose="030F0702030302020204" pitchFamily="66" charset="0"/>
              </a:rPr>
              <a:t>en el momento en que tiene lugar la interpretación”, 1971, p. 31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83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188640"/>
            <a:ext cx="8064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DIDH y Moral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La CIJ en la sentencia Sud-Oeste africano (segunda fase) (1966, p. 334) 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 refirió a la distinción entre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Derecho Internacional Público y Moral: 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“</a:t>
            </a:r>
            <a:r>
              <a:rPr lang="es-MX" sz="2400" b="1" u="sng" dirty="0" smtClean="0">
                <a:latin typeface="Comic Sans MS" panose="030F0702030302020204" pitchFamily="66" charset="0"/>
              </a:rPr>
              <a:t>La Corte juzga según derecho </a:t>
            </a:r>
            <a:r>
              <a:rPr lang="es-MX" sz="2400" b="1" dirty="0" smtClean="0">
                <a:latin typeface="Comic Sans MS" panose="030F0702030302020204" pitchFamily="66" charset="0"/>
              </a:rPr>
              <a:t>y no puede tener en cuenta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principios morales más que en la medida en las que se les ha dado una forma jurídicamente suficiente</a:t>
            </a:r>
            <a:r>
              <a:rPr lang="es-MX" sz="2400" b="1" dirty="0" smtClean="0">
                <a:latin typeface="Comic Sans MS" panose="030F0702030302020204" pitchFamily="66" charset="0"/>
              </a:rPr>
              <a:t>. El derecho, se dice, responde a una necesidad social , pero precisamente por esta razón no puede responder más que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en el marco y dentro de los límites de la disciplina que él constituye</a:t>
            </a:r>
            <a:r>
              <a:rPr lang="es-MX" sz="2400" b="1" dirty="0" smtClean="0">
                <a:latin typeface="Comic Sans MS" panose="030F0702030302020204" pitchFamily="66" charset="0"/>
              </a:rPr>
              <a:t>. SI NO FUERA ASÍ (LA CORTE) NO APORTARÍA UNA CONTRIBUCIÓN JURÍDICA”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1268760"/>
            <a:ext cx="84969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Derecho internacional público y la cortesía internacional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Cortesía internacional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Obedece a razones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conveniencia y utilidad mutua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reciprocidad de las conductas </a:t>
            </a:r>
            <a:r>
              <a:rPr lang="es-MX" sz="2400" b="1" dirty="0" smtClean="0">
                <a:latin typeface="Comic Sans MS" panose="030F0702030302020204" pitchFamily="66" charset="0"/>
              </a:rPr>
              <a:t>es el motivo por el que se sigue internacionalmente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97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lecha derecha"/>
          <p:cNvSpPr/>
          <p:nvPr/>
        </p:nvSpPr>
        <p:spPr>
          <a:xfrm>
            <a:off x="107504" y="1893671"/>
            <a:ext cx="7776864" cy="3024336"/>
          </a:xfrm>
          <a:prstGeom prst="rightArrow">
            <a:avLst/>
          </a:prstGeom>
          <a:solidFill>
            <a:srgbClr val="42F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DERECHO INTERNACIONAL PÚBLICO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07504" y="4419948"/>
            <a:ext cx="3238756" cy="2246769"/>
          </a:xfrm>
          <a:prstGeom prst="rect">
            <a:avLst/>
          </a:prstGeom>
          <a:solidFill>
            <a:srgbClr val="99CC00"/>
          </a:solidFill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Comic Sans MS" panose="030F0702030302020204" pitchFamily="66" charset="0"/>
              </a:rPr>
              <a:t>Fray Francisco de Vitoria</a:t>
            </a:r>
          </a:p>
          <a:p>
            <a:r>
              <a:rPr lang="es-MX" sz="2000" b="1" u="sng" dirty="0" smtClean="0">
                <a:latin typeface="Comic Sans MS" panose="030F0702030302020204" pitchFamily="66" charset="0"/>
              </a:rPr>
              <a:t>1480-1546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IUS GENTIUM</a:t>
            </a:r>
          </a:p>
          <a:p>
            <a:r>
              <a:rPr lang="es-MX" sz="2000" b="1" u="sng" dirty="0" smtClean="0">
                <a:latin typeface="Comic Sans MS" panose="030F0702030302020204" pitchFamily="66" charset="0"/>
              </a:rPr>
              <a:t>“Lo que la razón natural ha establecido entre todos los pueblos”</a:t>
            </a:r>
            <a:endParaRPr lang="es-MX" sz="2000" b="1" u="sng" dirty="0">
              <a:latin typeface="Comic Sans MS" panose="030F0702030302020204" pitchFamily="66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03160" y="260648"/>
            <a:ext cx="3600668" cy="2246769"/>
          </a:xfrm>
          <a:prstGeom prst="rect">
            <a:avLst/>
          </a:prstGeom>
          <a:solidFill>
            <a:srgbClr val="996633"/>
          </a:solidFill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Comic Sans MS" panose="030F0702030302020204" pitchFamily="66" charset="0"/>
              </a:rPr>
              <a:t>Francisco Suárez</a:t>
            </a:r>
          </a:p>
          <a:p>
            <a:r>
              <a:rPr lang="es-MX" sz="2000" b="1" u="sng" dirty="0" smtClean="0">
                <a:latin typeface="Comic Sans MS" panose="030F0702030302020204" pitchFamily="66" charset="0"/>
              </a:rPr>
              <a:t>1548-1617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IUS GENTIUM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“Derecho que presupone la existencia de </a:t>
            </a:r>
            <a:r>
              <a:rPr lang="es-MX" sz="2000" b="1" u="sng" dirty="0" smtClean="0">
                <a:latin typeface="Comic Sans MS" panose="030F0702030302020204" pitchFamily="66" charset="0"/>
              </a:rPr>
              <a:t>Estados Interdependientes</a:t>
            </a:r>
            <a:r>
              <a:rPr lang="es-MX" sz="2000" b="1" dirty="0" smtClean="0">
                <a:latin typeface="Comic Sans MS" panose="030F0702030302020204" pitchFamily="66" charset="0"/>
              </a:rPr>
              <a:t>, pero que </a:t>
            </a:r>
            <a:r>
              <a:rPr lang="es-MX" sz="2000" b="1" u="sng" dirty="0" smtClean="0">
                <a:latin typeface="Comic Sans MS" panose="030F0702030302020204" pitchFamily="66" charset="0"/>
              </a:rPr>
              <a:t>se relacionan entre si</a:t>
            </a:r>
            <a:endParaRPr lang="es-MX" sz="2000" b="1" u="sng" dirty="0">
              <a:latin typeface="Comic Sans MS" panose="030F0702030302020204" pitchFamily="66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63888" y="4433801"/>
            <a:ext cx="3960440" cy="224676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MX" sz="2000" b="1" dirty="0" err="1" smtClean="0">
                <a:latin typeface="Comic Sans MS" panose="030F0702030302020204" pitchFamily="66" charset="0"/>
              </a:rPr>
              <a:t>Emer</a:t>
            </a:r>
            <a:r>
              <a:rPr lang="es-MX" sz="2000" b="1" dirty="0" smtClean="0">
                <a:latin typeface="Comic Sans MS" panose="030F0702030302020204" pitchFamily="66" charset="0"/>
              </a:rPr>
              <a:t> de </a:t>
            </a:r>
            <a:r>
              <a:rPr lang="es-MX" sz="2000" b="1" dirty="0" err="1" smtClean="0">
                <a:latin typeface="Comic Sans MS" panose="030F0702030302020204" pitchFamily="66" charset="0"/>
              </a:rPr>
              <a:t>Vattel</a:t>
            </a:r>
            <a:endParaRPr lang="es-MX" sz="2000" b="1" dirty="0" smtClean="0">
              <a:latin typeface="Comic Sans MS" panose="030F0702030302020204" pitchFamily="66" charset="0"/>
            </a:endParaRPr>
          </a:p>
          <a:p>
            <a:r>
              <a:rPr lang="es-MX" sz="2000" b="1" u="sng" dirty="0" smtClean="0">
                <a:latin typeface="Comic Sans MS" panose="030F0702030302020204" pitchFamily="66" charset="0"/>
              </a:rPr>
              <a:t>1714-1767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“El Derecho de gentes o Principios  de </a:t>
            </a:r>
            <a:r>
              <a:rPr lang="es-MX" sz="2000" b="1" u="sng" dirty="0" smtClean="0">
                <a:latin typeface="Comic Sans MS" panose="030F0702030302020204" pitchFamily="66" charset="0"/>
              </a:rPr>
              <a:t>la ley natural aplicada a la conducta y a los asuntos de las naciones y los soberanos”</a:t>
            </a:r>
            <a:endParaRPr lang="es-MX" sz="2000" b="1" u="sng" dirty="0">
              <a:latin typeface="Comic Sans MS" panose="030F0702030302020204" pitchFamily="66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530271" y="260647"/>
            <a:ext cx="3467834" cy="224676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MX" sz="2000" b="1" u="sng" dirty="0" smtClean="0">
                <a:latin typeface="Comic Sans MS" panose="030F0702030302020204" pitchFamily="66" charset="0"/>
              </a:rPr>
              <a:t>Siglos XIX y XX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“Conjunto de normas que rigen las </a:t>
            </a:r>
            <a:r>
              <a:rPr lang="es-MX" sz="2000" b="1" u="sng" dirty="0" smtClean="0">
                <a:latin typeface="Comic Sans MS" panose="030F0702030302020204" pitchFamily="66" charset="0"/>
              </a:rPr>
              <a:t>relaciones entre Estados soberanos</a:t>
            </a:r>
            <a:r>
              <a:rPr lang="es-MX" sz="2000" b="1" dirty="0" smtClean="0">
                <a:latin typeface="Comic Sans MS" panose="030F0702030302020204" pitchFamily="66" charset="0"/>
              </a:rPr>
              <a:t>”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Tratados </a:t>
            </a:r>
            <a:r>
              <a:rPr lang="es-MX" sz="2000" b="1" dirty="0" err="1" smtClean="0">
                <a:latin typeface="Comic Sans MS" panose="030F0702030302020204" pitchFamily="66" charset="0"/>
              </a:rPr>
              <a:t>Multi</a:t>
            </a:r>
            <a:r>
              <a:rPr lang="es-MX" sz="2000" b="1" dirty="0" smtClean="0">
                <a:latin typeface="Comic Sans MS" panose="030F0702030302020204" pitchFamily="66" charset="0"/>
              </a:rPr>
              <a:t> y Jurisprudencia de </a:t>
            </a:r>
            <a:r>
              <a:rPr lang="es-MX" sz="2000" b="1" dirty="0" err="1" smtClean="0">
                <a:latin typeface="Comic Sans MS" panose="030F0702030302020204" pitchFamily="66" charset="0"/>
              </a:rPr>
              <a:t>Tribuanles</a:t>
            </a:r>
            <a:r>
              <a:rPr lang="es-MX" sz="2000" b="1" dirty="0" smtClean="0">
                <a:latin typeface="Comic Sans MS" panose="030F0702030302020204" pitchFamily="66" charset="0"/>
              </a:rPr>
              <a:t> Arbitrales</a:t>
            </a:r>
            <a:endParaRPr lang="es-MX" sz="2000" b="1" dirty="0">
              <a:latin typeface="Comic Sans MS" panose="030F0702030302020204" pitchFamily="66" charset="0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6732240" y="2484255"/>
            <a:ext cx="2808312" cy="2304256"/>
          </a:xfrm>
          <a:prstGeom prst="ellipse">
            <a:avLst/>
          </a:prstGeom>
          <a:solidFill>
            <a:srgbClr val="CC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Organizaciones Internacionales y personas</a:t>
            </a:r>
            <a:endParaRPr lang="es-MX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95027"/>
              </p:ext>
            </p:extLst>
          </p:nvPr>
        </p:nvGraphicFramePr>
        <p:xfrm>
          <a:off x="467544" y="548680"/>
          <a:ext cx="8352928" cy="5120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00"/>
                <a:gridCol w="475252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4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Derecho Internacional Público</a:t>
                      </a:r>
                      <a:endParaRPr lang="es-MX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Derecho</a:t>
                      </a:r>
                      <a:r>
                        <a:rPr lang="es-MX" sz="2400" b="1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Internacional Privado</a:t>
                      </a:r>
                      <a:endParaRPr lang="es-MX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b="1" dirty="0" smtClean="0">
                          <a:latin typeface="Comic Sans MS" panose="030F0702030302020204" pitchFamily="66" charset="0"/>
                        </a:rPr>
                        <a:t>Objeto.-  </a:t>
                      </a:r>
                      <a:r>
                        <a:rPr lang="es-MX" sz="2400" b="1" u="sng" dirty="0" smtClean="0">
                          <a:latin typeface="Comic Sans MS" panose="030F0702030302020204" pitchFamily="66" charset="0"/>
                        </a:rPr>
                        <a:t>Relaciones</a:t>
                      </a:r>
                      <a:r>
                        <a:rPr lang="es-MX" sz="2400" b="1" u="sng" baseline="0" dirty="0" smtClean="0">
                          <a:latin typeface="Comic Sans MS" panose="030F0702030302020204" pitchFamily="66" charset="0"/>
                        </a:rPr>
                        <a:t> entre Estados </a:t>
                      </a:r>
                      <a:r>
                        <a:rPr lang="es-MX" sz="2400" b="1" baseline="0" dirty="0" smtClean="0">
                          <a:latin typeface="Comic Sans MS" panose="030F0702030302020204" pitchFamily="66" charset="0"/>
                        </a:rPr>
                        <a:t>soberanos</a:t>
                      </a:r>
                      <a:endParaRPr lang="es-MX" sz="24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dirty="0" smtClean="0">
                          <a:latin typeface="Comic Sans MS" panose="030F0702030302020204" pitchFamily="66" charset="0"/>
                        </a:rPr>
                        <a:t>Objeto.-  </a:t>
                      </a:r>
                      <a:r>
                        <a:rPr lang="es-MX" sz="2400" b="1" u="sng" dirty="0" smtClean="0">
                          <a:latin typeface="Comic Sans MS" panose="030F0702030302020204" pitchFamily="66" charset="0"/>
                        </a:rPr>
                        <a:t>Relaciones privadas </a:t>
                      </a:r>
                      <a:r>
                        <a:rPr lang="es-MX" sz="2400" b="1" dirty="0" smtClean="0">
                          <a:latin typeface="Comic Sans MS" panose="030F0702030302020204" pitchFamily="66" charset="0"/>
                        </a:rPr>
                        <a:t>entre particulares (Diferente nacionalidad, bien extranjero)</a:t>
                      </a:r>
                      <a:endParaRPr lang="es-MX" sz="24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b="1" dirty="0" smtClean="0">
                          <a:latin typeface="Comic Sans MS" panose="030F0702030302020204" pitchFamily="66" charset="0"/>
                        </a:rPr>
                        <a:t>Técnica normativa.-  </a:t>
                      </a:r>
                      <a:r>
                        <a:rPr lang="es-MX" sz="2400" b="1" u="sng" dirty="0" smtClean="0">
                          <a:latin typeface="Comic Sans MS" panose="030F0702030302020204" pitchFamily="66" charset="0"/>
                        </a:rPr>
                        <a:t>Regulan relaciones interestatales</a:t>
                      </a:r>
                      <a:endParaRPr lang="es-MX" sz="2400" b="1" u="sng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dirty="0" smtClean="0">
                          <a:latin typeface="Comic Sans MS" panose="030F0702030302020204" pitchFamily="66" charset="0"/>
                        </a:rPr>
                        <a:t>Técnica normativa.-  Indirecta, </a:t>
                      </a:r>
                      <a:r>
                        <a:rPr lang="es-MX" sz="2400" b="1" u="sng" dirty="0" smtClean="0">
                          <a:latin typeface="Comic Sans MS" panose="030F0702030302020204" pitchFamily="66" charset="0"/>
                        </a:rPr>
                        <a:t>sólo designan la</a:t>
                      </a:r>
                      <a:r>
                        <a:rPr lang="es-MX" sz="2400" b="1" u="sng" baseline="0" dirty="0" smtClean="0">
                          <a:latin typeface="Comic Sans MS" panose="030F0702030302020204" pitchFamily="66" charset="0"/>
                        </a:rPr>
                        <a:t> ley aplicable a las relaciones internacionales</a:t>
                      </a:r>
                      <a:r>
                        <a:rPr lang="es-MX" sz="2400" b="1" baseline="0" dirty="0" smtClean="0">
                          <a:latin typeface="Comic Sans MS" panose="030F0702030302020204" pitchFamily="66" charset="0"/>
                        </a:rPr>
                        <a:t>, no las regulan</a:t>
                      </a:r>
                      <a:endParaRPr lang="es-MX" sz="24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b="1" dirty="0" smtClean="0">
                          <a:latin typeface="Comic Sans MS" panose="030F0702030302020204" pitchFamily="66" charset="0"/>
                        </a:rPr>
                        <a:t>Naturaleza.-  </a:t>
                      </a:r>
                      <a:r>
                        <a:rPr lang="es-MX" sz="2400" b="1" u="sng" dirty="0" smtClean="0">
                          <a:latin typeface="Comic Sans MS" panose="030F0702030302020204" pitchFamily="66" charset="0"/>
                        </a:rPr>
                        <a:t>Ordenamiento jurídico universal que prima sobre los estatales</a:t>
                      </a:r>
                      <a:endParaRPr lang="es-MX" sz="2400" b="1" u="sng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dirty="0" smtClean="0">
                          <a:latin typeface="Comic Sans MS" panose="030F0702030302020204" pitchFamily="66" charset="0"/>
                        </a:rPr>
                        <a:t>Naturaleza.- </a:t>
                      </a:r>
                      <a:r>
                        <a:rPr lang="es-MX" sz="2400" b="1" u="sng" dirty="0" smtClean="0">
                          <a:latin typeface="Comic Sans MS" panose="030F0702030302020204" pitchFamily="66" charset="0"/>
                        </a:rPr>
                        <a:t>Es estatal, </a:t>
                      </a:r>
                      <a:r>
                        <a:rPr lang="es-MX" sz="2400" b="1" dirty="0" smtClean="0">
                          <a:latin typeface="Comic Sans MS" panose="030F0702030302020204" pitchFamily="66" charset="0"/>
                        </a:rPr>
                        <a:t>cada Estado tiene sus normas de derecho internacional privado</a:t>
                      </a:r>
                      <a:endParaRPr lang="es-MX" sz="24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10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980727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Ulpiano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Principios que resumen el derecho internacional: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“Vivir honradamente” </a:t>
            </a:r>
            <a:r>
              <a:rPr lang="es-MX" sz="2400" b="1" dirty="0" smtClean="0">
                <a:latin typeface="Comic Sans MS" panose="030F0702030302020204" pitchFamily="66" charset="0"/>
              </a:rPr>
              <a:t>– Lealtad, moderación y ayuda mutua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“No causar daño a otro” </a:t>
            </a:r>
            <a:r>
              <a:rPr lang="es-MX" sz="2400" b="1" dirty="0" smtClean="0">
                <a:latin typeface="Comic Sans MS" panose="030F0702030302020204" pitchFamily="66" charset="0"/>
              </a:rPr>
              <a:t>– Respeto mutuo, independencia e integridad territorial de los Estados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“Dar a cada uno lo suyo” </a:t>
            </a:r>
            <a:r>
              <a:rPr lang="es-MX" sz="2400" b="1" dirty="0" smtClean="0">
                <a:latin typeface="Comic Sans MS" panose="030F0702030302020204" pitchFamily="66" charset="0"/>
              </a:rPr>
              <a:t> -  Justicia y solidaridad, cooperación entre los Estados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1340768"/>
            <a:ext cx="71287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>
                <a:latin typeface="Comic Sans MS" panose="030F0702030302020204" pitchFamily="66" charset="0"/>
              </a:rPr>
              <a:t>2.2 Instrumentos garantistas </a:t>
            </a:r>
          </a:p>
          <a:p>
            <a:r>
              <a:rPr lang="es-MX" sz="2800" b="1" dirty="0">
                <a:latin typeface="Comic Sans MS" panose="030F0702030302020204" pitchFamily="66" charset="0"/>
              </a:rPr>
              <a:t>2.2.1 Los mecanismos de promoción del cumplimiento </a:t>
            </a:r>
          </a:p>
        </p:txBody>
      </p:sp>
    </p:spTree>
    <p:extLst>
      <p:ext uri="{BB962C8B-B14F-4D97-AF65-F5344CB8AC3E}">
        <p14:creationId xmlns:p14="http://schemas.microsoft.com/office/powerpoint/2010/main" val="1698254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117693"/>
            <a:ext cx="813690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ONU promoverá: Art. 55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  a. </a:t>
            </a:r>
            <a:r>
              <a:rPr lang="es-MX" sz="2400" b="1" u="sng" dirty="0">
                <a:latin typeface="Comic Sans MS" panose="030F0702030302020204" pitchFamily="66" charset="0"/>
              </a:rPr>
              <a:t>N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iveles </a:t>
            </a:r>
            <a:r>
              <a:rPr lang="es-MX" sz="2400" b="1" u="sng" dirty="0">
                <a:latin typeface="Comic Sans MS" panose="030F0702030302020204" pitchFamily="66" charset="0"/>
              </a:rPr>
              <a:t>de vida más elevados</a:t>
            </a:r>
            <a:r>
              <a:rPr lang="es-MX" sz="2400" b="1" dirty="0">
                <a:latin typeface="Comic Sans MS" panose="030F0702030302020204" pitchFamily="66" charset="0"/>
              </a:rPr>
              <a:t>, trabajo permanente para todos, y condiciones de progreso y desarrollo económico y social</a:t>
            </a:r>
            <a:r>
              <a:rPr lang="es-MX" sz="2400" b="1" dirty="0" smtClean="0">
                <a:latin typeface="Comic Sans MS" panose="030F0702030302020204" pitchFamily="66" charset="0"/>
              </a:rPr>
              <a:t>;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  b. </a:t>
            </a:r>
            <a:r>
              <a:rPr lang="es-MX" sz="2400" b="1" u="sng" dirty="0">
                <a:latin typeface="Comic Sans MS" panose="030F0702030302020204" pitchFamily="66" charset="0"/>
              </a:rPr>
              <a:t>La solución de problemas internacionales de carácter económico, social y sanitario</a:t>
            </a:r>
            <a:r>
              <a:rPr lang="es-MX" sz="2400" b="1" dirty="0">
                <a:latin typeface="Comic Sans MS" panose="030F0702030302020204" pitchFamily="66" charset="0"/>
              </a:rPr>
              <a:t>, y de </a:t>
            </a:r>
            <a:r>
              <a:rPr lang="es-MX" sz="2400" b="1" u="sng" dirty="0">
                <a:latin typeface="Comic Sans MS" panose="030F0702030302020204" pitchFamily="66" charset="0"/>
              </a:rPr>
              <a:t>otros</a:t>
            </a:r>
            <a:r>
              <a:rPr lang="es-MX" sz="2400" b="1" dirty="0">
                <a:latin typeface="Comic Sans MS" panose="030F0702030302020204" pitchFamily="66" charset="0"/>
              </a:rPr>
              <a:t> problemas conexos; y la cooperación internacional en </a:t>
            </a:r>
            <a:r>
              <a:rPr lang="es-MX" sz="2400" b="1" u="sng" dirty="0">
                <a:latin typeface="Comic Sans MS" panose="030F0702030302020204" pitchFamily="66" charset="0"/>
              </a:rPr>
              <a:t>el orden cultural y educativo;</a:t>
            </a:r>
            <a:r>
              <a:rPr lang="es-MX" sz="2400" b="1" dirty="0">
                <a:latin typeface="Comic Sans MS" panose="030F0702030302020204" pitchFamily="66" charset="0"/>
              </a:rPr>
              <a:t> y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  c. 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El </a:t>
            </a:r>
            <a:r>
              <a:rPr lang="es-MX" sz="2400" b="1" u="sng" dirty="0">
                <a:latin typeface="Comic Sans MS" panose="030F0702030302020204" pitchFamily="66" charset="0"/>
              </a:rPr>
              <a:t>respeto universal a los derechos humanos y a las libertades fundamentales de todos, sin hacer distinción</a:t>
            </a:r>
            <a:r>
              <a:rPr lang="es-MX" sz="2400" b="1" dirty="0">
                <a:latin typeface="Comic Sans MS" panose="030F0702030302020204" pitchFamily="66" charset="0"/>
              </a:rPr>
              <a:t> por motivos de raza, sexo, idioma o religión, y la </a:t>
            </a:r>
            <a:r>
              <a:rPr lang="es-MX" sz="2400" b="1" u="sng" dirty="0">
                <a:latin typeface="Comic Sans MS" panose="030F0702030302020204" pitchFamily="66" charset="0"/>
              </a:rPr>
              <a:t>efectividad</a:t>
            </a:r>
            <a:r>
              <a:rPr lang="es-MX" sz="2400" b="1" dirty="0">
                <a:latin typeface="Comic Sans MS" panose="030F0702030302020204" pitchFamily="66" charset="0"/>
              </a:rPr>
              <a:t> de tales derechos y libertades</a:t>
            </a:r>
            <a:r>
              <a:rPr lang="es-MX" sz="2400" b="1" dirty="0" smtClean="0">
                <a:latin typeface="Comic Sans MS" panose="030F0702030302020204" pitchFamily="66" charset="0"/>
              </a:rPr>
              <a:t>.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TODOS LOS MIEMBROS EN COOPERACIÓN CON LA ONU</a:t>
            </a:r>
            <a:r>
              <a:rPr lang="es-MX" sz="2400" b="1" dirty="0" smtClean="0">
                <a:latin typeface="Comic Sans MS" panose="030F0702030302020204" pitchFamily="66" charset="0"/>
              </a:rPr>
              <a:t>, Art. 56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93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259632" y="764704"/>
            <a:ext cx="67504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Asamblea </a:t>
            </a:r>
            <a:r>
              <a:rPr lang="es-MX" sz="2400" b="1" u="sng" dirty="0">
                <a:latin typeface="Comic Sans MS" panose="030F0702030302020204" pitchFamily="66" charset="0"/>
              </a:rPr>
              <a:t>General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, Art. 13 Carta NU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Estudios </a:t>
            </a:r>
            <a:r>
              <a:rPr lang="es-MX" sz="2400" b="1" dirty="0">
                <a:latin typeface="Comic Sans MS" panose="030F0702030302020204" pitchFamily="66" charset="0"/>
              </a:rPr>
              <a:t>y </a:t>
            </a:r>
            <a:r>
              <a:rPr lang="es-MX" sz="2400" b="1" dirty="0" smtClean="0">
                <a:latin typeface="Comic Sans MS" panose="030F0702030302020204" pitchFamily="66" charset="0"/>
              </a:rPr>
              <a:t>Recomendaciones:</a:t>
            </a:r>
            <a:r>
              <a:rPr lang="es-MX" sz="2400" b="1" dirty="0">
                <a:latin typeface="Comic Sans MS" panose="030F0702030302020204" pitchFamily="66" charset="0"/>
              </a:rPr>
              <a:t/>
            </a:r>
            <a:br>
              <a:rPr lang="es-MX" sz="2400" b="1" dirty="0">
                <a:latin typeface="Comic Sans MS" panose="030F0702030302020204" pitchFamily="66" charset="0"/>
              </a:rPr>
            </a:b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Desarrollo </a:t>
            </a:r>
            <a:r>
              <a:rPr lang="es-MX" sz="2400" b="1" dirty="0">
                <a:latin typeface="Comic Sans MS" panose="030F0702030302020204" pitchFamily="66" charset="0"/>
              </a:rPr>
              <a:t>progresivo del </a:t>
            </a:r>
            <a:r>
              <a:rPr lang="es-MX" sz="2400" b="1" u="sng" dirty="0">
                <a:latin typeface="Comic Sans MS" panose="030F0702030302020204" pitchFamily="66" charset="0"/>
              </a:rPr>
              <a:t>derecho internacional y su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codificación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Fomentar </a:t>
            </a:r>
            <a:r>
              <a:rPr lang="es-MX" sz="2400" b="1" u="sng" dirty="0">
                <a:latin typeface="Comic Sans MS" panose="030F0702030302020204" pitchFamily="66" charset="0"/>
              </a:rPr>
              <a:t>la cooperación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internacional DESC 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Ayudar </a:t>
            </a:r>
            <a:r>
              <a:rPr lang="es-MX" sz="2400" b="1" dirty="0">
                <a:latin typeface="Comic Sans MS" panose="030F0702030302020204" pitchFamily="66" charset="0"/>
              </a:rPr>
              <a:t>a </a:t>
            </a:r>
            <a:r>
              <a:rPr lang="es-MX" sz="2400" b="1" u="sng" dirty="0">
                <a:latin typeface="Comic Sans MS" panose="030F0702030302020204" pitchFamily="66" charset="0"/>
              </a:rPr>
              <a:t>hacer efectivos los derechos humanos y las libertades fundamentales de todos</a:t>
            </a:r>
            <a:r>
              <a:rPr lang="es-MX" sz="2400" b="1" dirty="0">
                <a:latin typeface="Comic Sans MS" panose="030F0702030302020204" pitchFamily="66" charset="0"/>
              </a:rPr>
              <a:t>, sin hacer </a:t>
            </a:r>
            <a:r>
              <a:rPr lang="es-MX" sz="2400" b="1" dirty="0" smtClean="0">
                <a:latin typeface="Comic Sans MS" panose="030F0702030302020204" pitchFamily="66" charset="0"/>
              </a:rPr>
              <a:t>distinción</a:t>
            </a:r>
          </a:p>
          <a:p>
            <a:pPr lvl="1"/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13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260648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Consejo Económico y Social (ECOSOC)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Estudios e informes con respecto a asuntos internacionales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Recomendaciones sobre tales asuntos a la AG, Estados y Organismos especializados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Recomendaciones con el objeto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promover el respeto a los derechos humanos y a las libertades fundamentales de todos, y la efectividad</a:t>
            </a:r>
            <a:r>
              <a:rPr lang="es-MX" sz="2400" b="1" dirty="0" smtClean="0">
                <a:latin typeface="Comic Sans MS" panose="030F0702030302020204" pitchFamily="66" charset="0"/>
              </a:rPr>
              <a:t> de tales derechos y libertades. Art. 62 Carta UN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COMISIONES DE ORDEN ECONÓMICO Y SOCIAL Y PARA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PROMOCIÓN</a:t>
            </a:r>
            <a:r>
              <a:rPr lang="es-MX" sz="2400" b="1" dirty="0" smtClean="0">
                <a:latin typeface="Comic Sans MS" panose="030F0702030302020204" pitchFamily="66" charset="0"/>
              </a:rPr>
              <a:t> DE LOS DERECHOS HUMANOS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066354" y="116632"/>
            <a:ext cx="1826126" cy="178510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MX" sz="2200" b="1" dirty="0" smtClean="0">
                <a:latin typeface="Comic Sans MS" panose="030F0702030302020204" pitchFamily="66" charset="0"/>
              </a:rPr>
              <a:t>Económico</a:t>
            </a:r>
            <a:r>
              <a:rPr lang="es-MX" sz="2200" b="1" dirty="0">
                <a:latin typeface="Comic Sans MS" panose="030F0702030302020204" pitchFamily="66" charset="0"/>
              </a:rPr>
              <a:t>, social, cultural, educativo y </a:t>
            </a:r>
            <a:r>
              <a:rPr lang="es-MX" sz="2200" b="1" dirty="0" smtClean="0">
                <a:latin typeface="Comic Sans MS" panose="030F0702030302020204" pitchFamily="66" charset="0"/>
              </a:rPr>
              <a:t>sanitario</a:t>
            </a:r>
            <a:endParaRPr lang="es-MX" sz="2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38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117693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Oficina </a:t>
            </a:r>
            <a:r>
              <a:rPr lang="es-MX" sz="2400" b="1" u="sng" dirty="0">
                <a:latin typeface="Comic Sans MS" panose="030F0702030302020204" pitchFamily="66" charset="0"/>
              </a:rPr>
              <a:t>del Alto Comisionado para los Derechos Humanos (OACDH</a:t>
            </a:r>
            <a:r>
              <a:rPr lang="es-MX" sz="2400" b="1" u="sng" dirty="0" smtClean="0">
                <a:latin typeface="Comic Sans MS" panose="030F0702030302020204" pitchFamily="66" charset="0"/>
              </a:rPr>
              <a:t>)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Asamblea General en su </a:t>
            </a:r>
            <a:r>
              <a:rPr lang="es-MX" sz="2400" b="1" dirty="0" smtClean="0">
                <a:latin typeface="Comic Sans MS" panose="030F0702030302020204" pitchFamily="66" charset="0"/>
              </a:rPr>
              <a:t>resolución 48/141 del 7 de enero de 1994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Mandato </a:t>
            </a:r>
            <a:r>
              <a:rPr lang="es-MX" sz="2400" b="1" u="sng" dirty="0">
                <a:latin typeface="Comic Sans MS" panose="030F0702030302020204" pitchFamily="66" charset="0"/>
              </a:rPr>
              <a:t>de promover y proteger el goce y la plena realización</a:t>
            </a:r>
            <a:r>
              <a:rPr lang="es-MX" sz="2400" b="1" dirty="0">
                <a:latin typeface="Comic Sans MS" panose="030F0702030302020204" pitchFamily="66" charset="0"/>
              </a:rPr>
              <a:t>, para todas las personas, de </a:t>
            </a:r>
            <a:r>
              <a:rPr lang="es-MX" sz="2400" b="1" u="sng" dirty="0">
                <a:latin typeface="Comic Sans MS" panose="030F0702030302020204" pitchFamily="66" charset="0"/>
              </a:rPr>
              <a:t>todos los derechos contemplados en la Carta de las Naciones Unidas y en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las leyes y TI DDHH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Prevenir casos de violaciones </a:t>
            </a:r>
            <a:r>
              <a:rPr lang="es-MX" sz="2400" b="1" dirty="0">
                <a:latin typeface="Comic Sans MS" panose="030F0702030302020204" pitchFamily="66" charset="0"/>
              </a:rPr>
              <a:t>de </a:t>
            </a:r>
            <a:r>
              <a:rPr lang="es-MX" sz="2400" b="1" dirty="0" smtClean="0">
                <a:latin typeface="Comic Sans MS" panose="030F0702030302020204" pitchFamily="66" charset="0"/>
              </a:rPr>
              <a:t>DDHH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Asegurar </a:t>
            </a:r>
            <a:r>
              <a:rPr lang="es-MX" sz="2400" b="1" u="sng" dirty="0">
                <a:latin typeface="Comic Sans MS" panose="030F0702030302020204" pitchFamily="66" charset="0"/>
              </a:rPr>
              <a:t>el respeto </a:t>
            </a:r>
            <a:r>
              <a:rPr lang="es-MX" sz="2400" b="1" dirty="0">
                <a:latin typeface="Comic Sans MS" panose="030F0702030302020204" pitchFamily="66" charset="0"/>
              </a:rPr>
              <a:t>de todos los </a:t>
            </a:r>
            <a:r>
              <a:rPr lang="es-MX" sz="2400" b="1" dirty="0" smtClean="0">
                <a:latin typeface="Comic Sans MS" panose="030F0702030302020204" pitchFamily="66" charset="0"/>
              </a:rPr>
              <a:t>DDHH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Promover </a:t>
            </a:r>
            <a:r>
              <a:rPr lang="es-MX" sz="2400" b="1" dirty="0">
                <a:latin typeface="Comic Sans MS" panose="030F0702030302020204" pitchFamily="66" charset="0"/>
              </a:rPr>
              <a:t>la </a:t>
            </a:r>
            <a:r>
              <a:rPr lang="es-MX" sz="2400" b="1" u="sng" dirty="0">
                <a:latin typeface="Comic Sans MS" panose="030F0702030302020204" pitchFamily="66" charset="0"/>
              </a:rPr>
              <a:t>cooperación internacional para proteger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DDHH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Coordinar </a:t>
            </a:r>
            <a:r>
              <a:rPr lang="es-MX" sz="2400" b="1" dirty="0">
                <a:latin typeface="Comic Sans MS" panose="030F0702030302020204" pitchFamily="66" charset="0"/>
              </a:rPr>
              <a:t>actividades conexas en toda la </a:t>
            </a:r>
            <a:r>
              <a:rPr lang="es-MX" sz="2400" b="1" dirty="0" smtClean="0">
                <a:latin typeface="Comic Sans MS" panose="030F0702030302020204" pitchFamily="66" charset="0"/>
              </a:rPr>
              <a:t>ONU para </a:t>
            </a:r>
            <a:r>
              <a:rPr lang="es-MX" sz="2400" b="1" u="sng" dirty="0">
                <a:latin typeface="Comic Sans MS" panose="030F0702030302020204" pitchFamily="66" charset="0"/>
              </a:rPr>
              <a:t>fortalecer y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eficientar</a:t>
            </a:r>
            <a:r>
              <a:rPr lang="es-MX" sz="2400" b="1" u="sng" dirty="0" smtClean="0">
                <a:latin typeface="Comic Sans MS" panose="030F0702030302020204" pitchFamily="66" charset="0"/>
              </a:rPr>
              <a:t> </a:t>
            </a:r>
            <a:r>
              <a:rPr lang="es-MX" sz="2400" b="1" u="sng" dirty="0">
                <a:latin typeface="Comic Sans MS" panose="030F0702030302020204" pitchFamily="66" charset="0"/>
              </a:rPr>
              <a:t>en la esfera de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DDHH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Encabeza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enfoque </a:t>
            </a:r>
            <a:r>
              <a:rPr lang="es-MX" sz="2400" b="1" u="sng" dirty="0">
                <a:latin typeface="Comic Sans MS" panose="030F0702030302020204" pitchFamily="66" charset="0"/>
              </a:rPr>
              <a:t>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DDHH </a:t>
            </a:r>
            <a:r>
              <a:rPr lang="es-MX" sz="2400" b="1" u="sng" dirty="0">
                <a:latin typeface="Comic Sans MS" panose="030F0702030302020204" pitchFamily="66" charset="0"/>
              </a:rPr>
              <a:t>todas las actividades de los organismos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NU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2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22606" y="443280"/>
            <a:ext cx="3060340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000" b="1" dirty="0">
                <a:latin typeface="Comic Sans MS" panose="030F0702030302020204" pitchFamily="66" charset="0"/>
              </a:rPr>
              <a:t>El </a:t>
            </a:r>
            <a:r>
              <a:rPr lang="es-MX" sz="2000" b="1" dirty="0" smtClean="0">
                <a:latin typeface="Comic Sans MS" panose="030F0702030302020204" pitchFamily="66" charset="0"/>
              </a:rPr>
              <a:t>ACNUDH </a:t>
            </a:r>
            <a:r>
              <a:rPr lang="es-MX" sz="2000" b="1" dirty="0">
                <a:latin typeface="Comic Sans MS" panose="030F0702030302020204" pitchFamily="66" charset="0"/>
              </a:rPr>
              <a:t>colabora estrechamente con ellas a fin de </a:t>
            </a:r>
            <a:r>
              <a:rPr lang="es-MX" sz="2000" b="1" u="sng" dirty="0">
                <a:latin typeface="Comic Sans MS" panose="030F0702030302020204" pitchFamily="66" charset="0"/>
              </a:rPr>
              <a:t>centrar su trabajo en los aspectos esenciales de la </a:t>
            </a:r>
            <a:r>
              <a:rPr lang="es-MX" sz="2000" b="1" u="sng" dirty="0" smtClean="0">
                <a:latin typeface="Comic Sans MS" panose="030F0702030302020204" pitchFamily="66" charset="0"/>
              </a:rPr>
              <a:t>protección</a:t>
            </a:r>
          </a:p>
        </p:txBody>
      </p:sp>
      <p:sp>
        <p:nvSpPr>
          <p:cNvPr id="3" name="2 Elipse"/>
          <p:cNvSpPr/>
          <p:nvPr/>
        </p:nvSpPr>
        <p:spPr>
          <a:xfrm>
            <a:off x="2902496" y="764704"/>
            <a:ext cx="2520280" cy="2088232"/>
          </a:xfrm>
          <a:prstGeom prst="ellipse">
            <a:avLst/>
          </a:prstGeom>
          <a:solidFill>
            <a:srgbClr val="E84C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ACNUDH</a:t>
            </a:r>
            <a:endParaRPr lang="es-MX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5148064" y="1927471"/>
            <a:ext cx="2772308" cy="23042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INDH</a:t>
            </a:r>
            <a:endParaRPr lang="es-MX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2508742" y="2294301"/>
            <a:ext cx="3024336" cy="23042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NIRMS</a:t>
            </a:r>
            <a:endParaRPr lang="es-MX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6144" y="4172031"/>
            <a:ext cx="3611760" cy="2685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Prevención</a:t>
            </a:r>
            <a:r>
              <a:rPr lang="es-MX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 de la tortura y el trato degradante, las ejecuciones sumarias, la detención y desaparición arbitrarias, y la protección de los activistas de derechos humanos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887113" y="48454"/>
            <a:ext cx="3222104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000" b="1" u="sng" dirty="0">
                <a:latin typeface="Comic Sans MS" panose="030F0702030302020204" pitchFamily="66" charset="0"/>
              </a:rPr>
              <a:t>Promoción de todos los aspectos del Estado de derecho</a:t>
            </a:r>
            <a:r>
              <a:rPr lang="es-MX" sz="2000" b="1" dirty="0">
                <a:latin typeface="Comic Sans MS" panose="030F0702030302020204" pitchFamily="66" charset="0"/>
              </a:rPr>
              <a:t>, comprendidos el </a:t>
            </a:r>
            <a:r>
              <a:rPr lang="es-MX" sz="2000" b="1" u="sng" dirty="0">
                <a:latin typeface="Comic Sans MS" panose="030F0702030302020204" pitchFamily="66" charset="0"/>
              </a:rPr>
              <a:t>sistema judicial</a:t>
            </a:r>
            <a:r>
              <a:rPr lang="es-MX" sz="2000" b="1" dirty="0">
                <a:latin typeface="Comic Sans MS" panose="030F0702030302020204" pitchFamily="66" charset="0"/>
              </a:rPr>
              <a:t>, los órganos de </a:t>
            </a:r>
            <a:r>
              <a:rPr lang="es-MX" sz="2000" b="1" u="sng" dirty="0">
                <a:latin typeface="Comic Sans MS" panose="030F0702030302020204" pitchFamily="66" charset="0"/>
              </a:rPr>
              <a:t>cumplimiento de la ley y el aparato penitenciario</a:t>
            </a:r>
            <a:endParaRPr lang="es-MX" sz="20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12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87624" y="1700808"/>
            <a:ext cx="6909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>
                <a:latin typeface="Comic Sans MS" panose="030F0702030302020204" pitchFamily="66" charset="0"/>
              </a:rPr>
              <a:t>2.2.2 Los mecanismos de control </a:t>
            </a:r>
          </a:p>
        </p:txBody>
      </p:sp>
    </p:spTree>
    <p:extLst>
      <p:ext uri="{BB962C8B-B14F-4D97-AF65-F5344CB8AC3E}">
        <p14:creationId xmlns:p14="http://schemas.microsoft.com/office/powerpoint/2010/main" val="283140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692696"/>
            <a:ext cx="73448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En el DIDH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Control por Órganos convencionales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“Es la creación por un TI de un órgano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supervisión ad hoc con competencia para recabar información relevante y calificarla jurídicamente </a:t>
            </a:r>
            <a:r>
              <a:rPr lang="es-MX" sz="2400" b="1" dirty="0" smtClean="0">
                <a:latin typeface="Comic Sans MS" panose="030F0702030302020204" pitchFamily="66" charset="0"/>
              </a:rPr>
              <a:t>respecto a las obligaciones asumidas por los Estados Parte”.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Otros casos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Por órganos creados por organizaciones internacionales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OIT</a:t>
            </a:r>
            <a:r>
              <a:rPr lang="es-MX" sz="2400" b="1" dirty="0" smtClean="0">
                <a:latin typeface="Comic Sans MS" panose="030F0702030302020204" pitchFamily="66" charset="0"/>
              </a:rPr>
              <a:t> Constitución, Arts. 26 a 29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Comisión de encuesta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483768" y="2204864"/>
            <a:ext cx="3240360" cy="1944216"/>
          </a:xfrm>
          <a:prstGeom prst="ellipse">
            <a:avLst/>
          </a:prstGeom>
          <a:solidFill>
            <a:srgbClr val="CC3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Derecho Internacional Público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476672"/>
            <a:ext cx="2808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Determinar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poderes o competencias de los Estados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42210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Regular las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relaciones de cooperación </a:t>
            </a:r>
            <a:r>
              <a:rPr lang="es-MX" sz="2400" b="1" dirty="0" smtClean="0">
                <a:latin typeface="Comic Sans MS" panose="030F0702030302020204" pitchFamily="66" charset="0"/>
              </a:rPr>
              <a:t>entre los Estados para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consecución de sus intereses comunes </a:t>
            </a:r>
            <a:r>
              <a:rPr lang="es-MX" sz="2400" b="1" dirty="0" smtClean="0">
                <a:latin typeface="Comic Sans MS" panose="030F0702030302020204" pitchFamily="66" charset="0"/>
              </a:rPr>
              <a:t>(Comunicaciones, comercio, transportes)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04048" y="107340"/>
            <a:ext cx="4048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Regular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las relaciones de cooperación </a:t>
            </a:r>
            <a:r>
              <a:rPr lang="es-MX" sz="2400" b="1" dirty="0" smtClean="0">
                <a:latin typeface="Comic Sans MS" panose="030F0702030302020204" pitchFamily="66" charset="0"/>
              </a:rPr>
              <a:t>entre los Estados y demás miembros de la comunidad internacional para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protección e intereses generales de la misma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7596336" y="764704"/>
            <a:ext cx="1547664" cy="15409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DDHH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Paz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MA</a:t>
            </a:r>
          </a:p>
          <a:p>
            <a:pPr algn="ctr"/>
            <a:r>
              <a:rPr lang="es-MX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Seg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292080" y="4653136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Regir las organizaciones  internacionales intergubernamentales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2195736" y="2046332"/>
            <a:ext cx="504056" cy="5185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1763688" y="3789040"/>
            <a:ext cx="936104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5724128" y="2784996"/>
            <a:ext cx="864096" cy="5719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5508104" y="3789040"/>
            <a:ext cx="648072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Rectángulo"/>
          <p:cNvSpPr>
            <a:spLocks noChangeArrowheads="1"/>
          </p:cNvSpPr>
          <p:nvPr/>
        </p:nvSpPr>
        <p:spPr bwMode="auto">
          <a:xfrm>
            <a:off x="1187450" y="1196975"/>
            <a:ext cx="62642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MX" altLang="es-MX" sz="3200" b="1">
                <a:latin typeface="Comic Sans MS" pitchFamily="66" charset="0"/>
              </a:rPr>
              <a:t>GRUPOS Y PUEBLOS INDÍGENAS Y RACISMO</a:t>
            </a:r>
          </a:p>
        </p:txBody>
      </p:sp>
    </p:spTree>
    <p:extLst>
      <p:ext uri="{BB962C8B-B14F-4D97-AF65-F5344CB8AC3E}">
        <p14:creationId xmlns:p14="http://schemas.microsoft.com/office/powerpoint/2010/main" val="3052137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388" y="117475"/>
            <a:ext cx="8785225" cy="67405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MX" sz="2400" b="1" dirty="0">
                <a:latin typeface="Comic Sans MS" pitchFamily="66" charset="0"/>
              </a:rPr>
              <a:t>Convención Internacional sobre la Eliminación de todas las Formas de </a:t>
            </a:r>
            <a:r>
              <a:rPr lang="es-MX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Discriminación Racial, </a:t>
            </a:r>
            <a:r>
              <a:rPr lang="es-MX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1965, 1969, 1975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>
              <a:defRPr/>
            </a:pPr>
            <a:r>
              <a:rPr lang="es-MX" sz="2400" b="1" dirty="0">
                <a:latin typeface="Comic Sans MS" pitchFamily="66" charset="0"/>
              </a:rPr>
              <a:t>			Artículo 1.1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s-MX" sz="2400" b="1" dirty="0">
                <a:latin typeface="Comic Sans MS" pitchFamily="66" charset="0"/>
              </a:rPr>
              <a:t>Distinción, exclusión, preferencia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s-MX" sz="2400" b="1" dirty="0">
                <a:latin typeface="Comic Sans MS" pitchFamily="66" charset="0"/>
              </a:rPr>
              <a:t>Motivos de raza, color, linaje u origen nacional o étnico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s-MX" sz="2400" b="1" dirty="0">
                <a:latin typeface="Comic Sans MS" pitchFamily="66" charset="0"/>
              </a:rPr>
              <a:t>Por objeto o por resultado anular o menoscabar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s-MX" sz="2400" b="1" dirty="0">
                <a:latin typeface="Comic Sans MS" pitchFamily="66" charset="0"/>
              </a:rPr>
              <a:t>El reconocimiento, goce o ejercicio, en condiciones de igualdad, de los derechos humanos y libertades fundamentales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s-MX" sz="2400" b="1" dirty="0">
                <a:latin typeface="Comic Sans MS" pitchFamily="66" charset="0"/>
              </a:rPr>
              <a:t>En las esferas política, económica, social, cultural o en cualquier otra esfera de la vida pública.</a:t>
            </a:r>
          </a:p>
        </p:txBody>
      </p:sp>
      <p:pic>
        <p:nvPicPr>
          <p:cNvPr id="70659" name="Picture 3" descr="C:\Users\melugo\AppData\Local\Microsoft\Windows\Temporary Internet Files\Content.IE5\6AAWOMIS\MP90044348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49275"/>
            <a:ext cx="1768475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 descr="C:\Users\melugo\AppData\Local\Microsoft\Windows\Temporary Internet Files\Content.IE5\HRV511WA\MP90043098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143986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7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7950" y="115888"/>
            <a:ext cx="8856663" cy="637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Considerandos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s-MX" sz="2400" b="1" dirty="0">
                <a:latin typeface="Comic Sans MS" pitchFamily="66" charset="0"/>
              </a:rPr>
              <a:t>Bajo los principios de dignidad e igualdad, cumplir el propósito de </a:t>
            </a:r>
            <a:r>
              <a:rPr lang="es-MX" sz="2400" b="1" u="sng" dirty="0">
                <a:latin typeface="Comic Sans MS" pitchFamily="66" charset="0"/>
              </a:rPr>
              <a:t>respetar los DDHH universalmente sin distinción</a:t>
            </a:r>
            <a:r>
              <a:rPr lang="es-MX" sz="2400" b="1" dirty="0">
                <a:latin typeface="Comic Sans MS" pitchFamily="66" charset="0"/>
              </a:rPr>
              <a:t> de raza, sexo, idioma o religión</a:t>
            </a:r>
          </a:p>
          <a:p>
            <a:pPr marL="457200" indent="-457200">
              <a:buFontTx/>
              <a:buAutoNum type="arabicPeriod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s-MX" sz="2400" b="1" dirty="0">
                <a:latin typeface="Comic Sans MS" pitchFamily="66" charset="0"/>
              </a:rPr>
              <a:t>DUDH Libertades y derechos </a:t>
            </a:r>
            <a:r>
              <a:rPr lang="es-MX" sz="2400" b="1" u="sng" dirty="0">
                <a:latin typeface="Comic Sans MS" pitchFamily="66" charset="0"/>
              </a:rPr>
              <a:t>sin distinción </a:t>
            </a:r>
            <a:r>
              <a:rPr lang="es-MX" sz="2400" b="1" dirty="0">
                <a:latin typeface="Comic Sans MS" pitchFamily="66" charset="0"/>
              </a:rPr>
              <a:t>por motivos de raza, color u origen nacional</a:t>
            </a:r>
          </a:p>
          <a:p>
            <a:pPr marL="457200" indent="-457200">
              <a:buFontTx/>
              <a:buAutoNum type="arabicPeriod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s-MX" sz="2400" b="1" dirty="0">
                <a:latin typeface="Comic Sans MS" pitchFamily="66" charset="0"/>
              </a:rPr>
              <a:t>Igual </a:t>
            </a:r>
            <a:r>
              <a:rPr lang="es-MX" sz="2400" b="1" u="sng" dirty="0">
                <a:latin typeface="Comic Sans MS" pitchFamily="66" charset="0"/>
              </a:rPr>
              <a:t>protección de la ley </a:t>
            </a:r>
            <a:r>
              <a:rPr lang="es-MX" sz="2400" b="1" dirty="0">
                <a:latin typeface="Comic Sans MS" pitchFamily="66" charset="0"/>
              </a:rPr>
              <a:t>contra toda discriminación e incitación a ella</a:t>
            </a:r>
          </a:p>
          <a:p>
            <a:pPr marL="457200" indent="-457200">
              <a:buFontTx/>
              <a:buAutoNum type="arabicPeriod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s-MX" sz="2400" b="1" u="sng" dirty="0">
                <a:latin typeface="Comic Sans MS" pitchFamily="66" charset="0"/>
              </a:rPr>
              <a:t>Condena al colonialismo, segregación y discriminación</a:t>
            </a:r>
          </a:p>
          <a:p>
            <a:pPr marL="457200" indent="-457200">
              <a:buFontTx/>
              <a:buAutoNum type="arabicPeriod"/>
              <a:defRPr/>
            </a:pPr>
            <a:endParaRPr lang="es-MX" sz="2400" b="1" u="sng" dirty="0">
              <a:latin typeface="Comic Sans MS" pitchFamily="66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s-MX" sz="2400" b="1" u="sng" dirty="0">
                <a:latin typeface="Comic Sans MS" pitchFamily="66" charset="0"/>
              </a:rPr>
              <a:t>Eliminar la discriminación </a:t>
            </a:r>
            <a:r>
              <a:rPr lang="es-MX" sz="2400" b="1" dirty="0">
                <a:latin typeface="Comic Sans MS" pitchFamily="66" charset="0"/>
              </a:rPr>
              <a:t>en todas partes del mundo de manera rápida y que </a:t>
            </a:r>
            <a:r>
              <a:rPr lang="es-MX" sz="2400" b="1" u="sng" dirty="0">
                <a:latin typeface="Comic Sans MS" pitchFamily="66" charset="0"/>
              </a:rPr>
              <a:t>se comprenda y respete la dignidad</a:t>
            </a:r>
          </a:p>
        </p:txBody>
      </p:sp>
    </p:spTree>
    <p:extLst>
      <p:ext uri="{BB962C8B-B14F-4D97-AF65-F5344CB8AC3E}">
        <p14:creationId xmlns:p14="http://schemas.microsoft.com/office/powerpoint/2010/main" val="119054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Rectángulo"/>
          <p:cNvSpPr>
            <a:spLocks noChangeArrowheads="1"/>
          </p:cNvSpPr>
          <p:nvPr/>
        </p:nvSpPr>
        <p:spPr bwMode="auto">
          <a:xfrm>
            <a:off x="0" y="58738"/>
            <a:ext cx="9144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400" b="1">
                <a:latin typeface="Comic Sans MS" pitchFamily="66" charset="0"/>
              </a:rPr>
              <a:t>6. </a:t>
            </a:r>
            <a:r>
              <a:rPr lang="es-MX" altLang="es-MX" sz="2400" b="1" u="sng">
                <a:latin typeface="Comic Sans MS" pitchFamily="66" charset="0"/>
              </a:rPr>
              <a:t>La doctrina de superioridad es científicamente falsa</a:t>
            </a:r>
            <a:r>
              <a:rPr lang="es-MX" altLang="es-MX" sz="2400" b="1">
                <a:latin typeface="Comic Sans MS" pitchFamily="66" charset="0"/>
              </a:rPr>
              <a:t>, moralmente condenable y socialmente injusta y peligrosa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7. La discriminación racial </a:t>
            </a:r>
            <a:r>
              <a:rPr lang="es-MX" altLang="es-MX" sz="2400" b="1" u="sng">
                <a:latin typeface="Comic Sans MS" pitchFamily="66" charset="0"/>
              </a:rPr>
              <a:t>es un obstáculo a las relaciones amistosas, pacíficas y seguras </a:t>
            </a:r>
            <a:r>
              <a:rPr lang="es-MX" altLang="es-MX" sz="2400" b="1">
                <a:latin typeface="Comic Sans MS" pitchFamily="66" charset="0"/>
              </a:rPr>
              <a:t>entre las naciones, los pueblos y las personas 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8. Las </a:t>
            </a:r>
            <a:r>
              <a:rPr lang="es-MX" altLang="es-MX" sz="2400" b="1" u="sng">
                <a:latin typeface="Comic Sans MS" pitchFamily="66" charset="0"/>
              </a:rPr>
              <a:t>barreras raciales </a:t>
            </a:r>
            <a:r>
              <a:rPr lang="es-MX" altLang="es-MX" sz="2400" b="1">
                <a:latin typeface="Comic Sans MS" pitchFamily="66" charset="0"/>
              </a:rPr>
              <a:t>son incompatibles con los ideales de toda la sociedad humana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9. Alarmados por el </a:t>
            </a:r>
            <a:r>
              <a:rPr lang="es-MX" altLang="es-MX" sz="2400" b="1" u="sng">
                <a:latin typeface="Comic Sans MS" pitchFamily="66" charset="0"/>
              </a:rPr>
              <a:t>apartheid y la segregación </a:t>
            </a:r>
            <a:r>
              <a:rPr lang="es-MX" altLang="es-MX" sz="2400" b="1">
                <a:latin typeface="Comic Sans MS" pitchFamily="66" charset="0"/>
              </a:rPr>
              <a:t>o separación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10. Resueltos a </a:t>
            </a:r>
            <a:r>
              <a:rPr lang="es-MX" altLang="es-MX" sz="2400" b="1" u="sng">
                <a:latin typeface="Comic Sans MS" pitchFamily="66" charset="0"/>
              </a:rPr>
              <a:t>eliminar la discriminación racial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11. Teniendo en cuenta otros Tratados Internacionales previos contra la discriminación 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12. Buscando </a:t>
            </a:r>
            <a:r>
              <a:rPr lang="es-MX" altLang="es-MX" sz="2400" b="1" u="sng">
                <a:latin typeface="Comic Sans MS" pitchFamily="66" charset="0"/>
              </a:rPr>
              <a:t>establecer medidas prácticas</a:t>
            </a:r>
          </a:p>
        </p:txBody>
      </p:sp>
      <p:pic>
        <p:nvPicPr>
          <p:cNvPr id="72707" name="Picture 3" descr="C:\Users\melugo\AppData\Local\Microsoft\Windows\Temporary Internet Files\Content.IE5\OJIDGYLG\MC90028334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5138738"/>
            <a:ext cx="1827212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288" y="260350"/>
            <a:ext cx="8280400" cy="600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es-MX" sz="2400" b="1" dirty="0">
                <a:latin typeface="Comic Sans MS" pitchFamily="66" charset="0"/>
              </a:rPr>
              <a:t>No aplica tratándose de nacionalidad, ciudadanía y naturalización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s-MX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Obligaciones de los Estados:</a:t>
            </a:r>
          </a:p>
          <a:p>
            <a:pPr marL="342900" indent="-342900">
              <a:buFont typeface="Wingdings" pitchFamily="2" charset="2"/>
              <a:buChar char="ü"/>
              <a:defRPr/>
            </a:pPr>
            <a:endParaRPr lang="es-MX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u="sng" dirty="0">
                <a:latin typeface="Comic Sans MS" pitchFamily="66" charset="0"/>
              </a:rPr>
              <a:t>Política para eliminarla </a:t>
            </a:r>
            <a:r>
              <a:rPr lang="es-MX" sz="2400" b="1" dirty="0">
                <a:latin typeface="Comic Sans MS" pitchFamily="66" charset="0"/>
              </a:rPr>
              <a:t>y promover el </a:t>
            </a:r>
            <a:r>
              <a:rPr lang="es-MX" sz="2400" b="1" u="sng" dirty="0">
                <a:latin typeface="Comic Sans MS" pitchFamily="66" charset="0"/>
              </a:rPr>
              <a:t>entendimiento </a:t>
            </a:r>
            <a:r>
              <a:rPr lang="es-MX" sz="2400" b="1" dirty="0">
                <a:latin typeface="Comic Sans MS" pitchFamily="66" charset="0"/>
              </a:rPr>
              <a:t>entre las razas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No incurrir en </a:t>
            </a:r>
            <a:r>
              <a:rPr lang="es-MX" sz="2400" b="1" u="sng" dirty="0">
                <a:latin typeface="Comic Sans MS" pitchFamily="66" charset="0"/>
              </a:rPr>
              <a:t>ningún acto o practica contra personas, grupos o instituciones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u="sng" dirty="0">
                <a:latin typeface="Comic Sans MS" pitchFamily="66" charset="0"/>
              </a:rPr>
              <a:t>No apoyar ni fomentar </a:t>
            </a:r>
            <a:r>
              <a:rPr lang="es-MX" sz="2400" b="1" dirty="0">
                <a:latin typeface="Comic Sans MS" pitchFamily="66" charset="0"/>
              </a:rPr>
              <a:t>la que hagan las personas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u="sng" dirty="0">
                <a:latin typeface="Comic Sans MS" pitchFamily="66" charset="0"/>
              </a:rPr>
              <a:t>Armonización de políticas y legislativa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u="sng" dirty="0">
                <a:latin typeface="Comic Sans MS" pitchFamily="66" charset="0"/>
              </a:rPr>
              <a:t>Prohibirá y hará cesar la que exista</a:t>
            </a:r>
          </a:p>
        </p:txBody>
      </p:sp>
      <p:pic>
        <p:nvPicPr>
          <p:cNvPr id="73731" name="Picture 2" descr="C:\Users\melugo\AppData\Local\Microsoft\Windows\Temporary Internet Files\Content.IE5\3HS7G9AV\MC9002379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679950"/>
            <a:ext cx="2382837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Rectángulo"/>
          <p:cNvSpPr>
            <a:spLocks noChangeArrowheads="1"/>
          </p:cNvSpPr>
          <p:nvPr/>
        </p:nvSpPr>
        <p:spPr bwMode="auto">
          <a:xfrm>
            <a:off x="468313" y="333375"/>
            <a:ext cx="820737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2400" b="1" u="sng">
                <a:latin typeface="Comic Sans MS" pitchFamily="66" charset="0"/>
              </a:rPr>
              <a:t>Estimular</a:t>
            </a:r>
            <a:r>
              <a:rPr lang="es-MX" altLang="es-MX" sz="2400" b="1">
                <a:latin typeface="Comic Sans MS" pitchFamily="66" charset="0"/>
              </a:rPr>
              <a:t> organizaciones y </a:t>
            </a:r>
            <a:r>
              <a:rPr lang="es-MX" altLang="es-MX" sz="2400" b="1" u="sng">
                <a:latin typeface="Comic Sans MS" pitchFamily="66" charset="0"/>
              </a:rPr>
              <a:t>movimientos multirraciales integracionistas </a:t>
            </a:r>
          </a:p>
          <a:p>
            <a:pPr eaLnBrk="1" hangingPunct="1">
              <a:buFont typeface="Arial" charset="0"/>
              <a:buChar char="•"/>
            </a:pPr>
            <a:endParaRPr lang="es-MX" altLang="es-MX" sz="2400" b="1">
              <a:latin typeface="Comic Sans MS" pitchFamily="66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s-MX" altLang="es-MX" sz="2400" b="1">
                <a:latin typeface="Comic Sans MS" pitchFamily="66" charset="0"/>
              </a:rPr>
              <a:t>Tomar medidas </a:t>
            </a:r>
            <a:r>
              <a:rPr lang="es-MX" altLang="es-MX" sz="2400" b="1" u="sng">
                <a:latin typeface="Comic Sans MS" pitchFamily="66" charset="0"/>
              </a:rPr>
              <a:t>especiales y concretas, en las esferas social, económica, cultural </a:t>
            </a:r>
            <a:r>
              <a:rPr lang="es-MX" altLang="es-MX" sz="2400" b="1">
                <a:latin typeface="Comic Sans MS" pitchFamily="66" charset="0"/>
              </a:rPr>
              <a:t>y en otras esferas, para asegurar el adecuado </a:t>
            </a:r>
            <a:r>
              <a:rPr lang="es-MX" altLang="es-MX" sz="2400" b="1" u="sng">
                <a:latin typeface="Comic Sans MS" pitchFamily="66" charset="0"/>
              </a:rPr>
              <a:t>desenvolvimiento y protección de ciertos grupos raciales y el igual disfrute de sus DDHH</a:t>
            </a:r>
          </a:p>
          <a:p>
            <a:pPr eaLnBrk="1" hangingPunct="1">
              <a:buFont typeface="Arial" charset="0"/>
              <a:buChar char="•"/>
            </a:pPr>
            <a:endParaRPr lang="es-MX" altLang="es-MX" sz="2400" b="1">
              <a:latin typeface="Comic Sans MS" pitchFamily="66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s-MX" altLang="es-MX" sz="2400" b="1" u="sng">
                <a:latin typeface="Comic Sans MS" pitchFamily="66" charset="0"/>
              </a:rPr>
              <a:t>Prohibir y eliminar el apartheid y la segregación</a:t>
            </a:r>
          </a:p>
          <a:p>
            <a:pPr eaLnBrk="1" hangingPunct="1">
              <a:buFont typeface="Arial" charset="0"/>
              <a:buChar char="•"/>
            </a:pPr>
            <a:endParaRPr lang="es-MX" altLang="es-MX" sz="2400" b="1" u="sng">
              <a:latin typeface="Comic Sans MS" pitchFamily="66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s-MX" altLang="es-MX" sz="2400" b="1" u="sng">
                <a:latin typeface="Comic Sans MS" pitchFamily="66" charset="0"/>
              </a:rPr>
              <a:t>Tipificar la difusión de ideas basadas en la superioridad o en el odio racial, toda incitación a la discriminación racial, así como todo acto de violencia o toda incitaci</a:t>
            </a:r>
            <a:r>
              <a:rPr lang="es-MX" altLang="es-MX" sz="2400" b="1">
                <a:latin typeface="Comic Sans MS" pitchFamily="66" charset="0"/>
              </a:rPr>
              <a:t>ón contra cualquier raza o grupo de personas de otro color u origen étnico</a:t>
            </a:r>
          </a:p>
        </p:txBody>
      </p:sp>
    </p:spTree>
    <p:extLst>
      <p:ext uri="{BB962C8B-B14F-4D97-AF65-F5344CB8AC3E}">
        <p14:creationId xmlns:p14="http://schemas.microsoft.com/office/powerpoint/2010/main" val="1575180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950" y="117475"/>
            <a:ext cx="4535488" cy="6002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Declararán ilegales y </a:t>
            </a:r>
            <a:r>
              <a:rPr lang="es-MX" sz="2400" b="1" u="sng" dirty="0">
                <a:latin typeface="Comic Sans MS" pitchFamily="66" charset="0"/>
              </a:rPr>
              <a:t>prohibirán</a:t>
            </a:r>
            <a:r>
              <a:rPr lang="es-MX" sz="2400" b="1" dirty="0">
                <a:latin typeface="Comic Sans MS" pitchFamily="66" charset="0"/>
              </a:rPr>
              <a:t> las </a:t>
            </a:r>
            <a:r>
              <a:rPr lang="es-MX" sz="2400" b="1" u="sng" dirty="0">
                <a:latin typeface="Comic Sans MS" pitchFamily="66" charset="0"/>
              </a:rPr>
              <a:t>organizaciones,</a:t>
            </a:r>
            <a:r>
              <a:rPr lang="es-MX" sz="2400" b="1" dirty="0">
                <a:latin typeface="Comic Sans MS" pitchFamily="66" charset="0"/>
              </a:rPr>
              <a:t> así como las actividades organizadas de propaganda y </a:t>
            </a:r>
            <a:r>
              <a:rPr lang="es-MX" sz="2400" b="1" u="sng" dirty="0">
                <a:latin typeface="Comic Sans MS" pitchFamily="66" charset="0"/>
              </a:rPr>
              <a:t>tipificar la participación en ellas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sz="2400" b="1" u="sng" dirty="0">
                <a:latin typeface="Comic Sans MS" pitchFamily="66" charset="0"/>
              </a:rPr>
              <a:t>No permitirán que las autoridades ni las </a:t>
            </a:r>
            <a:r>
              <a:rPr lang="es-MX" sz="2400" b="1" dirty="0">
                <a:latin typeface="Comic Sans MS" pitchFamily="66" charset="0"/>
              </a:rPr>
              <a:t>instituciones públicas nacionales o locales </a:t>
            </a:r>
            <a:r>
              <a:rPr lang="es-MX" sz="2400" b="1" u="sng" dirty="0">
                <a:latin typeface="Comic Sans MS" pitchFamily="66" charset="0"/>
              </a:rPr>
              <a:t>promuevan la discriminación racial o inciten a ella</a:t>
            </a:r>
            <a:endParaRPr lang="es-MX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75779" name="Picture 2" descr="C:\Users\melugo\AppData\Local\Microsoft\Windows\Temporary Internet Files\Content.IE5\84MWCR7I\MP900439379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60350"/>
            <a:ext cx="385286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5684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CuadroTexto"/>
          <p:cNvSpPr txBox="1">
            <a:spLocks noChangeArrowheads="1"/>
          </p:cNvSpPr>
          <p:nvPr/>
        </p:nvSpPr>
        <p:spPr bwMode="auto">
          <a:xfrm>
            <a:off x="539750" y="765175"/>
            <a:ext cx="309562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2400" b="1" u="sng" dirty="0">
                <a:latin typeface="Comic Sans MS" pitchFamily="66" charset="0"/>
              </a:rPr>
              <a:t>Recursos</a:t>
            </a:r>
            <a:r>
              <a:rPr lang="es-MX" altLang="es-MX" sz="2400" b="1" dirty="0">
                <a:latin typeface="Comic Sans MS" pitchFamily="66" charset="0"/>
              </a:rPr>
              <a:t> </a:t>
            </a:r>
            <a:r>
              <a:rPr lang="es-MX" altLang="es-MX" sz="2400" b="1" u="sng" dirty="0">
                <a:latin typeface="Comic Sans MS" pitchFamily="66" charset="0"/>
              </a:rPr>
              <a:t>efectivos</a:t>
            </a:r>
            <a:r>
              <a:rPr lang="es-MX" altLang="es-MX" sz="2400" b="1" dirty="0">
                <a:latin typeface="Comic Sans MS" pitchFamily="66" charset="0"/>
              </a:rPr>
              <a:t> contra actos de </a:t>
            </a:r>
            <a:r>
              <a:rPr lang="es-MX" altLang="es-MX" sz="2400" b="1" u="sng" dirty="0">
                <a:latin typeface="Comic Sans MS" pitchFamily="66" charset="0"/>
              </a:rPr>
              <a:t>discriminación</a:t>
            </a:r>
          </a:p>
          <a:p>
            <a:pPr eaLnBrk="1" hangingPunct="1">
              <a:buFont typeface="Arial" charset="0"/>
              <a:buChar char="•"/>
            </a:pPr>
            <a:endParaRPr lang="es-MX" altLang="es-MX" sz="2400" b="1" dirty="0">
              <a:latin typeface="Comic Sans MS" pitchFamily="66" charset="0"/>
            </a:endParaRPr>
          </a:p>
          <a:p>
            <a:pPr eaLnBrk="1" hangingPunct="1">
              <a:buFont typeface="Arial" charset="0"/>
              <a:buChar char="•"/>
            </a:pPr>
            <a:endParaRPr lang="es-MX" altLang="es-MX" sz="2400" b="1" dirty="0">
              <a:latin typeface="Comic Sans MS" pitchFamily="66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s-MX" altLang="es-MX" sz="2400" b="1" dirty="0">
                <a:latin typeface="Comic Sans MS" pitchFamily="66" charset="0"/>
              </a:rPr>
              <a:t>Derecho a solicitar </a:t>
            </a:r>
            <a:r>
              <a:rPr lang="es-MX" altLang="es-MX" sz="2400" b="1" u="sng" dirty="0">
                <a:latin typeface="Comic Sans MS" pitchFamily="66" charset="0"/>
              </a:rPr>
              <a:t>reparación justa y adecuada por daños</a:t>
            </a:r>
          </a:p>
        </p:txBody>
      </p:sp>
      <p:pic>
        <p:nvPicPr>
          <p:cNvPr id="76803" name="Picture 2" descr="C:\Users\melugo\AppData\Local\Microsoft\Windows\Temporary Internet Files\Content.IE5\4UIIXB2Z\MP90038534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52413"/>
            <a:ext cx="4572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310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Rectángulo"/>
          <p:cNvSpPr>
            <a:spLocks noChangeArrowheads="1"/>
          </p:cNvSpPr>
          <p:nvPr/>
        </p:nvSpPr>
        <p:spPr bwMode="auto">
          <a:xfrm>
            <a:off x="107950" y="117475"/>
            <a:ext cx="424815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400" b="1">
                <a:latin typeface="Comic Sans MS" pitchFamily="66" charset="0"/>
              </a:rPr>
              <a:t>A tomar medidas inmediatas y eficaces: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Enseñanza</a:t>
            </a: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Educación</a:t>
            </a: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Cultura</a:t>
            </a: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Información</a:t>
            </a: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Combatir los prejuicios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Comprensión, tolerancia y  amistad </a:t>
            </a: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Entre las naciones y los diversos grupos raciales o étnicos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Propósitos y principios de TI, específicamente esta Convención</a:t>
            </a:r>
          </a:p>
        </p:txBody>
      </p:sp>
      <p:pic>
        <p:nvPicPr>
          <p:cNvPr id="77827" name="Picture 2" descr="C:\Users\melugo\AppData\Local\Microsoft\Windows\Temporary Internet Files\Content.IE5\3YJIEX65\MP90043943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28600"/>
            <a:ext cx="429101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5419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388" y="115888"/>
            <a:ext cx="8785225" cy="67403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MECANISMOS DE CUMPLIMIENTO  </a:t>
            </a:r>
          </a:p>
          <a:p>
            <a:pPr algn="ctr">
              <a:defRPr/>
            </a:pP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NACIONES UNIDAS</a:t>
            </a:r>
          </a:p>
          <a:p>
            <a:pPr algn="ctr">
              <a:defRPr/>
            </a:pP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 algn="ctr">
              <a:defRPr/>
            </a:pPr>
            <a:endParaRPr lang="es-MX" sz="2400" b="1" dirty="0">
              <a:latin typeface="Comic Sans MS" pitchFamily="66" charset="0"/>
            </a:endParaRPr>
          </a:p>
          <a:p>
            <a:pPr>
              <a:defRPr/>
            </a:pPr>
            <a:r>
              <a:rPr lang="es-MX" sz="2400" b="1" u="sng" dirty="0">
                <a:latin typeface="Comic Sans MS" pitchFamily="66" charset="0"/>
              </a:rPr>
              <a:t>CONVENCIONALES</a:t>
            </a:r>
          </a:p>
          <a:p>
            <a:pPr>
              <a:buFontTx/>
              <a:buAutoNum type="alphaLcParenR"/>
              <a:defRPr/>
            </a:pPr>
            <a:endParaRPr lang="es-MX" sz="2400" b="1" dirty="0">
              <a:latin typeface="Comic Sans MS" pitchFamily="66" charset="0"/>
            </a:endParaRPr>
          </a:p>
          <a:p>
            <a:pPr>
              <a:defRPr/>
            </a:pPr>
            <a:r>
              <a:rPr lang="es-MX" sz="2400" b="1" dirty="0">
                <a:latin typeface="Comic Sans MS" pitchFamily="66" charset="0"/>
              </a:rPr>
              <a:t> </a:t>
            </a: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Comité para la Eliminación de la Discriminación Racial</a:t>
            </a:r>
          </a:p>
          <a:p>
            <a:pPr>
              <a:defRPr/>
            </a:pPr>
            <a:r>
              <a:rPr lang="es-MX" sz="2400" b="1" dirty="0">
                <a:latin typeface="Comic Sans MS" pitchFamily="66" charset="0"/>
              </a:rPr>
              <a:t> </a:t>
            </a:r>
            <a:endParaRPr lang="es-MX" sz="2400" b="1" u="sng" dirty="0">
              <a:latin typeface="Comic Sans MS" pitchFamily="66" charset="0"/>
            </a:endParaRPr>
          </a:p>
          <a:p>
            <a:pPr marL="457200" indent="-457200">
              <a:buAutoNum type="arabicPeriod"/>
              <a:defRPr/>
            </a:pPr>
            <a:r>
              <a:rPr lang="es-MX" sz="2400" b="1" u="sng" dirty="0" smtClean="0">
                <a:latin typeface="Comic Sans MS" pitchFamily="66" charset="0"/>
              </a:rPr>
              <a:t>Recibe </a:t>
            </a:r>
            <a:r>
              <a:rPr lang="es-MX" sz="2400" b="1" u="sng" dirty="0">
                <a:latin typeface="Comic Sans MS" pitchFamily="66" charset="0"/>
              </a:rPr>
              <a:t>y observa informes escritos del </a:t>
            </a:r>
            <a:r>
              <a:rPr lang="es-MX" sz="2400" b="1" u="sng" dirty="0" smtClean="0">
                <a:latin typeface="Comic Sans MS" pitchFamily="66" charset="0"/>
              </a:rPr>
              <a:t>Estado</a:t>
            </a:r>
          </a:p>
          <a:p>
            <a:pPr marL="457200" indent="-457200">
              <a:buAutoNum type="arabicPeriod"/>
              <a:defRPr/>
            </a:pPr>
            <a:endParaRPr lang="es-MX" sz="2400" b="1" u="sng" dirty="0">
              <a:latin typeface="Comic Sans MS" pitchFamily="66" charset="0"/>
            </a:endParaRPr>
          </a:p>
          <a:p>
            <a:pPr>
              <a:defRPr/>
            </a:pPr>
            <a:r>
              <a:rPr lang="es-MX" sz="2400" b="1" dirty="0" smtClean="0">
                <a:latin typeface="Comic Sans MS" pitchFamily="66" charset="0"/>
              </a:rPr>
              <a:t>Art. 9.1 y .2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>
              <a:defRPr/>
            </a:pPr>
            <a:r>
              <a:rPr lang="es-MX" sz="2400" b="1" dirty="0" smtClean="0">
                <a:latin typeface="Comic Sans MS" pitchFamily="66" charset="0"/>
              </a:rPr>
              <a:t>Estados informan ante el Secretario de la AG</a:t>
            </a:r>
            <a:endParaRPr lang="es-MX" sz="2400" b="1" dirty="0">
              <a:latin typeface="Comic Sans MS" pitchFamily="66" charset="0"/>
            </a:endParaRP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>
              <a:defRPr/>
            </a:pPr>
            <a:r>
              <a:rPr lang="es-MX" sz="2400" b="1" dirty="0" smtClean="0">
                <a:latin typeface="Comic Sans MS" pitchFamily="66" charset="0"/>
              </a:rPr>
              <a:t>1° Al año y luego cada dos años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>
              <a:defRPr/>
            </a:pPr>
            <a:r>
              <a:rPr lang="es-MX" sz="2400" b="1" dirty="0" smtClean="0">
                <a:latin typeface="Comic Sans MS" pitchFamily="66" charset="0"/>
              </a:rPr>
              <a:t>El Comité contesta con sugerencias y recomendaciones generales</a:t>
            </a:r>
            <a:endParaRPr lang="es-MX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8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979712" y="980728"/>
            <a:ext cx="5472608" cy="44012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latin typeface="Comic Sans MS" panose="030F0702030302020204" pitchFamily="66" charset="0"/>
              </a:rPr>
              <a:t>Instrumentos normativos</a:t>
            </a:r>
          </a:p>
          <a:p>
            <a:pPr algn="ctr"/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Cuando los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Estados se ponen de acuerdo </a:t>
            </a:r>
            <a:r>
              <a:rPr lang="es-MX" sz="2800" b="1" dirty="0" smtClean="0">
                <a:latin typeface="Comic Sans MS" panose="030F0702030302020204" pitchFamily="66" charset="0"/>
              </a:rPr>
              <a:t>para tener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reglas en común </a:t>
            </a:r>
            <a:r>
              <a:rPr lang="es-MX" sz="2800" b="1" dirty="0" smtClean="0">
                <a:latin typeface="Comic Sans MS" panose="030F0702030302020204" pitchFamily="66" charset="0"/>
              </a:rPr>
              <a:t>, más allá de sus diferencias culturales y tradiciones,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establecen un instrumento internacional, un acuerdo o una convención </a:t>
            </a:r>
            <a:r>
              <a:rPr lang="es-MX" sz="2800" b="1" dirty="0" smtClean="0">
                <a:latin typeface="Comic Sans MS" panose="030F0702030302020204" pitchFamily="66" charset="0"/>
              </a:rPr>
              <a:t>(UNESCO)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733246"/>
            <a:ext cx="70567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OBSERVACIONES DEL CEDR A LOS 16 Y 17 INFORMES PERIÓDICOS DE MÉXICO</a:t>
            </a:r>
          </a:p>
          <a:p>
            <a:pPr>
              <a:defRPr/>
            </a:pPr>
            <a:endParaRPr lang="es-MX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defRPr/>
            </a:pPr>
            <a:r>
              <a:rPr lang="es-MX" sz="2800" b="1" dirty="0">
                <a:latin typeface="Comic Sans MS" pitchFamily="66" charset="0"/>
              </a:rPr>
              <a:t>En sus sesiones 2129ª y 2130ª, celebradas los días </a:t>
            </a:r>
            <a:r>
              <a:rPr lang="es-MX" sz="2800" b="1" u="sng" dirty="0">
                <a:latin typeface="Comic Sans MS" pitchFamily="66" charset="0"/>
              </a:rPr>
              <a:t>14 y 15 de febrero de 2012</a:t>
            </a:r>
            <a:r>
              <a:rPr lang="es-MX" sz="2800" b="1" dirty="0">
                <a:latin typeface="Comic Sans MS" pitchFamily="66" charset="0"/>
              </a:rPr>
              <a:t> y  2158ª y 2159ª, celebradas el </a:t>
            </a:r>
            <a:r>
              <a:rPr lang="es-MX" sz="2800" b="1" u="sng" dirty="0">
                <a:latin typeface="Comic Sans MS" pitchFamily="66" charset="0"/>
              </a:rPr>
              <a:t>6 de marzo de 2012</a:t>
            </a:r>
            <a:r>
              <a:rPr lang="es-MX" sz="2800" b="1" dirty="0">
                <a:latin typeface="Comic Sans MS" pitchFamily="66" charset="0"/>
              </a:rPr>
              <a:t>, aprobó las siguientes observaciones finales </a:t>
            </a:r>
            <a:endParaRPr lang="es-MX" sz="2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12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4213" y="836613"/>
            <a:ext cx="5183187" cy="52625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MX" sz="2400" b="1" dirty="0">
                <a:latin typeface="Comic Sans MS" pitchFamily="66" charset="0"/>
              </a:rPr>
              <a:t> B. Aspectos positivos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Felicita a México por las recientes reformas constitucionales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Por la institucionalidad y legislación creada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Por su colaboración con la OACNUDH</a:t>
            </a:r>
          </a:p>
        </p:txBody>
      </p:sp>
      <p:pic>
        <p:nvPicPr>
          <p:cNvPr id="79875" name="Picture 1" descr="Logotipo del Conapre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8" y="836613"/>
            <a:ext cx="1404937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3" descr="C:\Users\melugo\AppData\Local\Microsoft\Windows\Temporary Internet Files\Content.IE5\934BXV3U\MC90043484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8" y="2420938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5" descr="C:\Users\melugo\AppData\Local\Microsoft\Windows\Temporary Internet Files\Content.IE5\934BXV3U\MP900402268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797425"/>
            <a:ext cx="1303337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8365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Rectángulo"/>
          <p:cNvSpPr>
            <a:spLocks noChangeArrowheads="1"/>
          </p:cNvSpPr>
          <p:nvPr/>
        </p:nvSpPr>
        <p:spPr bwMode="auto">
          <a:xfrm>
            <a:off x="611188" y="260350"/>
            <a:ext cx="374478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400" b="1" u="sng" dirty="0">
                <a:latin typeface="Comic Sans MS" pitchFamily="66" charset="0"/>
              </a:rPr>
              <a:t>Motivos de preocupación y recomendaciones </a:t>
            </a:r>
          </a:p>
          <a:p>
            <a:pPr eaLnBrk="1" hangingPunct="1"/>
            <a:endParaRPr lang="es-MX" altLang="es-MX" sz="2400" b="1" dirty="0">
              <a:latin typeface="Comic Sans MS" pitchFamily="66" charset="0"/>
            </a:endParaRPr>
          </a:p>
          <a:p>
            <a:pPr eaLnBrk="1" hangingPunct="1"/>
            <a:r>
              <a:rPr lang="es-MX" altLang="es-MX" sz="2400" b="1" dirty="0">
                <a:latin typeface="Comic Sans MS" pitchFamily="66" charset="0"/>
              </a:rPr>
              <a:t>9. </a:t>
            </a:r>
            <a:r>
              <a:rPr lang="es-MX" altLang="es-MX" sz="2400" b="1" dirty="0" smtClean="0">
                <a:latin typeface="Comic Sans MS" pitchFamily="66" charset="0"/>
              </a:rPr>
              <a:t>Una </a:t>
            </a:r>
            <a:r>
              <a:rPr lang="es-MX" altLang="es-MX" sz="2400" b="1" dirty="0">
                <a:latin typeface="Comic Sans MS" pitchFamily="66" charset="0"/>
              </a:rPr>
              <a:t>institucionalidad muy desarrollada para combatir la discriminación racial, pero ésta sigue siendo una </a:t>
            </a:r>
            <a:r>
              <a:rPr lang="es-MX" altLang="es-MX" sz="2400" b="1" u="sng" dirty="0">
                <a:latin typeface="Comic Sans MS" pitchFamily="66" charset="0"/>
              </a:rPr>
              <a:t>realidad estructural</a:t>
            </a:r>
          </a:p>
          <a:p>
            <a:pPr eaLnBrk="1" hangingPunct="1"/>
            <a:endParaRPr lang="es-MX" altLang="es-MX" sz="2400" b="1" dirty="0">
              <a:latin typeface="Comic Sans MS" pitchFamily="66" charset="0"/>
            </a:endParaRPr>
          </a:p>
          <a:p>
            <a:pPr eaLnBrk="1" hangingPunct="1"/>
            <a:r>
              <a:rPr lang="es-MX" altLang="es-MX" sz="2400" b="1" dirty="0">
                <a:latin typeface="Comic Sans MS" pitchFamily="66" charset="0"/>
              </a:rPr>
              <a:t>Falta de </a:t>
            </a:r>
            <a:r>
              <a:rPr lang="es-MX" altLang="es-MX" sz="2400" b="1" u="sng" dirty="0">
                <a:latin typeface="Comic Sans MS" pitchFamily="66" charset="0"/>
              </a:rPr>
              <a:t>información sobre el impacto </a:t>
            </a:r>
            <a:r>
              <a:rPr lang="es-MX" altLang="es-MX" sz="2400" b="1" dirty="0">
                <a:latin typeface="Comic Sans MS" pitchFamily="66" charset="0"/>
              </a:rPr>
              <a:t>de tales acciones </a:t>
            </a:r>
          </a:p>
        </p:txBody>
      </p:sp>
      <p:pic>
        <p:nvPicPr>
          <p:cNvPr id="80899" name="Picture 2" descr="C:\Users\melugo\AppData\Local\Microsoft\Windows\Temporary Internet Files\Content.IE5\3HS7G9AV\MP90034207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125538"/>
            <a:ext cx="26098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1837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22288" y="333375"/>
            <a:ext cx="7561262" cy="63706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2400" b="1" dirty="0">
                <a:latin typeface="Comic Sans MS" pitchFamily="66" charset="0"/>
              </a:rPr>
              <a:t>RECOMENDACIÓN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Determinar métodos de medición de resultados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Indicadores de derechos humanos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Incluir en su próximo informe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Más sustancioso y corto, datos del avance del cumplimiento de las recomendaciones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Considerar la 2a  Encuesta sobre la Discriminación para campañas contra actitudes discriminatorias y xenofóbicas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Fortalecer las atribuciones y las capacidades del CONAPRED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189555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CuadroTexto"/>
          <p:cNvSpPr txBox="1">
            <a:spLocks noChangeArrowheads="1"/>
          </p:cNvSpPr>
          <p:nvPr/>
        </p:nvSpPr>
        <p:spPr bwMode="auto">
          <a:xfrm>
            <a:off x="179388" y="115888"/>
            <a:ext cx="381635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000" b="1">
                <a:latin typeface="Comic Sans MS" pitchFamily="66" charset="0"/>
              </a:rPr>
              <a:t>10. A pesar de reiteradas recomendaciones y solicitudes de información, la situación de los afrodescendientes se encuentra </a:t>
            </a:r>
            <a:r>
              <a:rPr lang="es-MX" altLang="es-MX" sz="2000" b="1" u="sng">
                <a:latin typeface="Comic Sans MS" pitchFamily="66" charset="0"/>
              </a:rPr>
              <a:t>invisibilizada</a:t>
            </a:r>
          </a:p>
          <a:p>
            <a:pPr eaLnBrk="1" hangingPunct="1"/>
            <a:endParaRPr lang="es-MX" altLang="es-MX" sz="2000" b="1">
              <a:latin typeface="Comic Sans MS" pitchFamily="66" charset="0"/>
            </a:endParaRPr>
          </a:p>
          <a:p>
            <a:pPr eaLnBrk="1" hangingPunct="1"/>
            <a:r>
              <a:rPr lang="es-MX" altLang="es-MX" sz="2000" b="1">
                <a:latin typeface="Comic Sans MS" pitchFamily="66" charset="0"/>
              </a:rPr>
              <a:t>A la luz de la Recomendación General No 34 (2011) sobre Discriminación racial contra afrodescendientes, el Comité </a:t>
            </a:r>
            <a:r>
              <a:rPr lang="es-MX" altLang="es-MX" sz="2000" b="1" u="sng">
                <a:latin typeface="Comic Sans MS" pitchFamily="66" charset="0"/>
              </a:rPr>
              <a:t>reitera la solicitud hecha al Estado parte que proporcione información</a:t>
            </a:r>
            <a:r>
              <a:rPr lang="es-MX" altLang="es-MX" sz="2000" b="1">
                <a:latin typeface="Comic Sans MS" pitchFamily="66" charset="0"/>
              </a:rPr>
              <a:t> sobre los afrodescendientes, y a </a:t>
            </a:r>
            <a:r>
              <a:rPr lang="es-MX" altLang="es-MX" sz="2000" b="1" u="sng">
                <a:latin typeface="Comic Sans MS" pitchFamily="66" charset="0"/>
              </a:rPr>
              <a:t>considerar el reconocimiento étnico de la población afrodescendiente</a:t>
            </a:r>
            <a:r>
              <a:rPr lang="es-MX" altLang="es-MX" sz="2000" b="1">
                <a:latin typeface="Comic Sans MS" pitchFamily="66" charset="0"/>
              </a:rPr>
              <a:t>, así como la adopción de programas para la promoción de sus derechos.</a:t>
            </a:r>
          </a:p>
        </p:txBody>
      </p:sp>
      <p:pic>
        <p:nvPicPr>
          <p:cNvPr id="82947" name="Picture 2" descr="C:\Users\melugo\AppData\Local\Microsoft\Windows\Temporary Internet Files\Content.IE5\502M7B61\MP90044252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81000"/>
            <a:ext cx="45370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450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Rectángulo"/>
          <p:cNvSpPr>
            <a:spLocks noChangeArrowheads="1"/>
          </p:cNvSpPr>
          <p:nvPr/>
        </p:nvSpPr>
        <p:spPr bwMode="auto">
          <a:xfrm>
            <a:off x="611188" y="476250"/>
            <a:ext cx="7848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400" b="1">
                <a:latin typeface="Comic Sans MS" pitchFamily="66" charset="0"/>
              </a:rPr>
              <a:t>11. </a:t>
            </a:r>
            <a:r>
              <a:rPr lang="es-MX" altLang="es-MX" sz="2400" b="1" u="sng">
                <a:latin typeface="Comic Sans MS" pitchFamily="66" charset="0"/>
              </a:rPr>
              <a:t>Discriminación racial </a:t>
            </a:r>
            <a:r>
              <a:rPr lang="es-MX" altLang="es-MX" sz="2400" b="1">
                <a:latin typeface="Comic Sans MS" pitchFamily="66" charset="0"/>
              </a:rPr>
              <a:t>en la definición de discriminación de la Ley Federal para Prevenir y Eliminar y armonización (Artículos 1 y 4.a)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 u="sng">
                <a:latin typeface="Comic Sans MS" pitchFamily="66" charset="0"/>
              </a:rPr>
              <a:t>Diversidad de la legislación local </a:t>
            </a:r>
            <a:r>
              <a:rPr lang="es-MX" altLang="es-MX" sz="2400" b="1">
                <a:latin typeface="Comic Sans MS" pitchFamily="66" charset="0"/>
              </a:rPr>
              <a:t>sobre asuntos que afectan a los pueblos indígenas y las </a:t>
            </a:r>
            <a:r>
              <a:rPr lang="es-MX" altLang="es-MX" sz="2400" b="1" u="sng">
                <a:latin typeface="Comic Sans MS" pitchFamily="66" charset="0"/>
              </a:rPr>
              <a:t>políticas</a:t>
            </a:r>
            <a:r>
              <a:rPr lang="es-MX" altLang="es-MX" sz="2400" b="1">
                <a:latin typeface="Comic Sans MS" pitchFamily="66" charset="0"/>
              </a:rPr>
              <a:t> dependen mucho de la agenda de gobernación del Estado Federal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 u="sng">
                <a:latin typeface="Comic Sans MS" pitchFamily="66" charset="0"/>
              </a:rPr>
              <a:t>Tipificar</a:t>
            </a:r>
            <a:r>
              <a:rPr lang="es-MX" altLang="es-MX" sz="2400" b="1">
                <a:latin typeface="Comic Sans MS" pitchFamily="66" charset="0"/>
              </a:rPr>
              <a:t> difusión de ideas basadas en la superioridad o en el odio racial, la incitación, todo acto de violencia motivación racial, </a:t>
            </a:r>
            <a:r>
              <a:rPr lang="es-MX" altLang="es-MX" sz="2400" b="1" u="sng">
                <a:latin typeface="Comic Sans MS" pitchFamily="66" charset="0"/>
              </a:rPr>
              <a:t>personas indígenas y afrodescendientes</a:t>
            </a:r>
          </a:p>
        </p:txBody>
      </p:sp>
    </p:spTree>
    <p:extLst>
      <p:ext uri="{BB962C8B-B14F-4D97-AF65-F5344CB8AC3E}">
        <p14:creationId xmlns:p14="http://schemas.microsoft.com/office/powerpoint/2010/main" val="21969481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" y="117475"/>
            <a:ext cx="4176713" cy="6740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2400" b="1" dirty="0">
                <a:latin typeface="Comic Sans MS" pitchFamily="66" charset="0"/>
              </a:rPr>
              <a:t>Recomienda</a:t>
            </a:r>
          </a:p>
          <a:p>
            <a:pPr algn="ctr"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El Comité toma nota con interés del proyecto de reforma a dicha Ley, para incluir lo mencionado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Armonización de la legislación y normatividad en materia de derechos de los pueblos indígenas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Ley específica que tipifique las manifestaciones de la discriminación racial</a:t>
            </a:r>
            <a:endParaRPr lang="es-MX" sz="2400" dirty="0">
              <a:latin typeface="Comic Sans MS" pitchFamily="66" charset="0"/>
            </a:endParaRPr>
          </a:p>
        </p:txBody>
      </p:sp>
      <p:pic>
        <p:nvPicPr>
          <p:cNvPr id="84995" name="Picture 2" descr="C:\Users\melugo\AppData\Local\Microsoft\Windows\Temporary Internet Files\Content.IE5\6AAWOMIS\MP90044858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8125"/>
            <a:ext cx="41052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3839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1 Rectángulo"/>
          <p:cNvSpPr>
            <a:spLocks noChangeArrowheads="1"/>
          </p:cNvSpPr>
          <p:nvPr/>
        </p:nvSpPr>
        <p:spPr bwMode="auto">
          <a:xfrm>
            <a:off x="755650" y="2843213"/>
            <a:ext cx="7632700" cy="37846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400" b="1">
                <a:latin typeface="Comic Sans MS" pitchFamily="66" charset="0"/>
              </a:rPr>
              <a:t>El Comité, a la luz de su recomendación general Nº 31 (2005) sobre la prevención de la discriminación racial en la administración y funcionamiento de la justicia penal, exhorta al Estado parte a </a:t>
            </a:r>
            <a:r>
              <a:rPr lang="es-MX" altLang="es-MX" sz="2400" b="1" u="sng">
                <a:latin typeface="Comic Sans MS" pitchFamily="66" charset="0"/>
              </a:rPr>
              <a:t>respetar los sistemas tradicionales de justicia de los pueblos indígenas </a:t>
            </a:r>
            <a:r>
              <a:rPr lang="es-MX" altLang="es-MX" sz="2400" b="1">
                <a:solidFill>
                  <a:srgbClr val="C00000"/>
                </a:solidFill>
                <a:latin typeface="Comic Sans MS" pitchFamily="66" charset="0"/>
              </a:rPr>
              <a:t>de conformidad con la normativa internacional de derechos humanos, </a:t>
            </a:r>
            <a:r>
              <a:rPr lang="es-MX" altLang="es-MX" sz="2400" b="1" u="sng">
                <a:latin typeface="Comic Sans MS" pitchFamily="66" charset="0"/>
              </a:rPr>
              <a:t>incluso mediante el establecimiento de una jurisdicción especial indígena.</a:t>
            </a:r>
          </a:p>
        </p:txBody>
      </p:sp>
      <p:sp>
        <p:nvSpPr>
          <p:cNvPr id="86019" name="2 Rectángulo"/>
          <p:cNvSpPr>
            <a:spLocks noChangeArrowheads="1"/>
          </p:cNvSpPr>
          <p:nvPr/>
        </p:nvSpPr>
        <p:spPr bwMode="auto">
          <a:xfrm>
            <a:off x="1746250" y="333375"/>
            <a:ext cx="5651500" cy="1938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400" b="1" dirty="0">
                <a:latin typeface="Comic Sans MS" pitchFamily="66" charset="0"/>
              </a:rPr>
              <a:t>12. El Comité expresa su preocupación al </a:t>
            </a:r>
            <a:r>
              <a:rPr lang="es-MX" altLang="es-MX" sz="2400" b="1" u="sng" dirty="0">
                <a:latin typeface="Comic Sans MS" pitchFamily="66" charset="0"/>
              </a:rPr>
              <a:t>ámbito limitado </a:t>
            </a:r>
            <a:r>
              <a:rPr lang="es-MX" altLang="es-MX" sz="2400" b="1" dirty="0">
                <a:latin typeface="Comic Sans MS" pitchFamily="66" charset="0"/>
              </a:rPr>
              <a:t>que existe para la utilización de los </a:t>
            </a:r>
            <a:r>
              <a:rPr lang="es-MX" altLang="es-MX" sz="2400" b="1" u="sng" dirty="0">
                <a:latin typeface="Comic Sans MS" pitchFamily="66" charset="0"/>
              </a:rPr>
              <a:t>“Usos y Costumbres” de las comunidades indígenas</a:t>
            </a:r>
            <a:r>
              <a:rPr lang="es-MX" altLang="es-MX" sz="2400" b="1" dirty="0">
                <a:latin typeface="Comic Sans MS" pitchFamily="66" charset="0"/>
              </a:rPr>
              <a:t>. (Artículo 5). </a:t>
            </a:r>
          </a:p>
        </p:txBody>
      </p:sp>
    </p:spTree>
    <p:extLst>
      <p:ext uri="{BB962C8B-B14F-4D97-AF65-F5344CB8AC3E}">
        <p14:creationId xmlns:p14="http://schemas.microsoft.com/office/powerpoint/2010/main" val="17978637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835150" y="404813"/>
            <a:ext cx="5473700" cy="26781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MX" sz="2400" b="1" dirty="0">
                <a:latin typeface="Comic Sans MS" pitchFamily="66" charset="0"/>
              </a:rPr>
              <a:t>13. En el marco de </a:t>
            </a:r>
            <a:r>
              <a:rPr lang="es-MX" sz="2400" b="1" u="sng" dirty="0">
                <a:latin typeface="Comic Sans MS" pitchFamily="66" charset="0"/>
              </a:rPr>
              <a:t>la lucha contra el crimen organizado</a:t>
            </a:r>
            <a:r>
              <a:rPr lang="es-MX" sz="2400" b="1" dirty="0">
                <a:latin typeface="Comic Sans MS" pitchFamily="66" charset="0"/>
              </a:rPr>
              <a:t> y sus posibles </a:t>
            </a:r>
            <a:r>
              <a:rPr lang="es-MX" sz="2400" b="1" u="sng" dirty="0">
                <a:latin typeface="Comic Sans MS" pitchFamily="66" charset="0"/>
              </a:rPr>
              <a:t>repercusiones negativas </a:t>
            </a:r>
            <a:r>
              <a:rPr lang="es-MX" sz="2400" b="1" dirty="0">
                <a:latin typeface="Comic Sans MS" pitchFamily="66" charset="0"/>
              </a:rPr>
              <a:t>sobre la protección de los derechos humanos de la </a:t>
            </a:r>
            <a:r>
              <a:rPr lang="es-MX" sz="2400" b="1" u="sng" dirty="0">
                <a:latin typeface="Comic Sans MS" pitchFamily="66" charset="0"/>
              </a:rPr>
              <a:t>población indígenas y </a:t>
            </a:r>
            <a:r>
              <a:rPr lang="es-MX" sz="2400" b="1" u="sng" dirty="0" err="1">
                <a:latin typeface="Comic Sans MS" pitchFamily="66" charset="0"/>
              </a:rPr>
              <a:t>afrodescendientes</a:t>
            </a:r>
            <a:r>
              <a:rPr lang="es-MX" sz="2400" b="1" dirty="0">
                <a:latin typeface="Comic Sans MS" pitchFamily="66" charset="0"/>
              </a:rPr>
              <a:t>, por su mayor </a:t>
            </a:r>
            <a:r>
              <a:rPr lang="es-MX" sz="2400" b="1" u="sng" dirty="0">
                <a:latin typeface="Comic Sans MS" pitchFamily="66" charset="0"/>
              </a:rPr>
              <a:t>vulnerabilidad.</a:t>
            </a:r>
            <a:r>
              <a:rPr lang="es-MX" sz="2400" b="1" dirty="0">
                <a:latin typeface="Comic Sans MS" pitchFamily="66" charset="0"/>
              </a:rPr>
              <a:t> (Artículo 5 (b)).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35150" y="3686175"/>
            <a:ext cx="5616575" cy="26781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2800" b="1" u="sng" dirty="0">
                <a:latin typeface="Comic Sans MS" pitchFamily="66" charset="0"/>
              </a:rPr>
              <a:t>Recomienda</a:t>
            </a:r>
          </a:p>
          <a:p>
            <a:pPr>
              <a:defRPr/>
            </a:pPr>
            <a:r>
              <a:rPr lang="es-MX" sz="2800" b="1" dirty="0">
                <a:latin typeface="Comic Sans MS" pitchFamily="66" charset="0"/>
              </a:rPr>
              <a:t>El Comité urge al Estado parte a tomar las medidas necesarias para </a:t>
            </a:r>
            <a:r>
              <a:rPr lang="es-MX" sz="2800" b="1" u="sng" dirty="0">
                <a:latin typeface="Comic Sans MS" pitchFamily="66" charset="0"/>
              </a:rPr>
              <a:t>poner fin a la violencia en estricta vigilancia del respeto a los derechos humanos. </a:t>
            </a:r>
            <a:endParaRPr lang="es-MX" sz="2800" u="sng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449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73188" y="404813"/>
            <a:ext cx="6551612" cy="5632450"/>
          </a:xfrm>
          <a:prstGeom prst="rect">
            <a:avLst/>
          </a:prstGeom>
          <a:solidFill>
            <a:srgbClr val="FF66CC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MX" sz="2400" b="1" dirty="0">
                <a:latin typeface="Comic Sans MS" pitchFamily="66" charset="0"/>
              </a:rPr>
              <a:t>14. Los indígenas en el sistema judicial  (Artículo 5(a))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Número de denuncias por presuntas </a:t>
            </a:r>
            <a:r>
              <a:rPr lang="es-MX" sz="2400" b="1" u="sng" dirty="0">
                <a:latin typeface="Comic Sans MS" pitchFamily="66" charset="0"/>
              </a:rPr>
              <a:t>irregularidades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sz="2400" b="1" u="sng" dirty="0">
                <a:latin typeface="Comic Sans MS" pitchFamily="66" charset="0"/>
              </a:rPr>
              <a:t>La cantidad de personas en el sistema carcelario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La falta de suficientes </a:t>
            </a:r>
            <a:r>
              <a:rPr lang="es-MX" sz="2400" b="1" u="sng" dirty="0">
                <a:latin typeface="Comic Sans MS" pitchFamily="66" charset="0"/>
              </a:rPr>
              <a:t>intérpretes y funcionarios de justicia bilingües</a:t>
            </a:r>
            <a:r>
              <a:rPr lang="es-MX" sz="2400" b="1" dirty="0">
                <a:latin typeface="Comic Sans MS" pitchFamily="66" charset="0"/>
              </a:rPr>
              <a:t> competentes en los procedimientos judiciales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La disponibilidad y calidad del </a:t>
            </a:r>
            <a:r>
              <a:rPr lang="es-MX" sz="2400" b="1" u="sng" dirty="0">
                <a:latin typeface="Comic Sans MS" pitchFamily="66" charset="0"/>
              </a:rPr>
              <a:t>IFDP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s-MX" sz="2400" b="1" u="sng" dirty="0"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s-MX" sz="2400" b="1" u="sng" dirty="0">
              <a:latin typeface="Comic Sans MS" pitchFamily="66" charset="0"/>
            </a:endParaRPr>
          </a:p>
          <a:p>
            <a:pPr algn="ctr">
              <a:defRPr/>
            </a:pPr>
            <a:r>
              <a:rPr lang="es-MX" sz="2400" b="1" u="sng" dirty="0">
                <a:latin typeface="Comic Sans MS" pitchFamily="66" charset="0"/>
              </a:rPr>
              <a:t>Recomienda que sea atendido</a:t>
            </a:r>
          </a:p>
          <a:p>
            <a:pPr>
              <a:defRPr/>
            </a:pPr>
            <a:r>
              <a:rPr lang="es-MX" sz="2400" b="1" dirty="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084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476672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DUDH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Ha inspirado más de: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80 declaraciones y tratados internacionales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Convenciones regionales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Proyectos de Leyes nacionales de DDHH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Rectángulo"/>
          <p:cNvSpPr>
            <a:spLocks noChangeArrowheads="1"/>
          </p:cNvSpPr>
          <p:nvPr/>
        </p:nvSpPr>
        <p:spPr bwMode="auto">
          <a:xfrm>
            <a:off x="2173288" y="549275"/>
            <a:ext cx="4991100" cy="1568450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400" b="1" dirty="0">
                <a:latin typeface="Comic Sans MS" pitchFamily="66" charset="0"/>
              </a:rPr>
              <a:t>15. </a:t>
            </a:r>
            <a:r>
              <a:rPr lang="es-MX" altLang="es-MX" sz="2400" b="1" u="sng" dirty="0">
                <a:latin typeface="Comic Sans MS" pitchFamily="66" charset="0"/>
              </a:rPr>
              <a:t>Atentados contra la integridad física de defensores </a:t>
            </a:r>
            <a:r>
              <a:rPr lang="es-MX" altLang="es-MX" sz="2400" b="1" dirty="0">
                <a:latin typeface="Comic Sans MS" pitchFamily="66" charset="0"/>
              </a:rPr>
              <a:t>de los derechos de los pueblos indígenas (artículo 5 (b)).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187450" y="2924175"/>
            <a:ext cx="6840538" cy="3786188"/>
          </a:xfrm>
          <a:prstGeom prst="rect">
            <a:avLst/>
          </a:prstGeom>
          <a:solidFill>
            <a:srgbClr val="339933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2400" b="1" u="sng" dirty="0">
                <a:latin typeface="Comic Sans MS" pitchFamily="66" charset="0"/>
              </a:rPr>
              <a:t>Recomienda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Investigue y sancione a los responsables de dichos homicidios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Legislación específica que garantice la protección de los defensores de los derechos humanos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Medidas oportunas para prevenir dichos actos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MX" sz="2400" b="1" dirty="0">
                <a:latin typeface="Comic Sans MS" pitchFamily="66" charset="0"/>
              </a:rPr>
              <a:t>Mecanismo especial para la protección de defensores de los derechos humanos</a:t>
            </a:r>
            <a:endParaRPr lang="es-MX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0533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1 Rectángulo"/>
          <p:cNvSpPr>
            <a:spLocks noChangeArrowheads="1"/>
          </p:cNvSpPr>
          <p:nvPr/>
        </p:nvSpPr>
        <p:spPr bwMode="auto">
          <a:xfrm>
            <a:off x="1547813" y="188913"/>
            <a:ext cx="6264275" cy="3170237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000" b="1" dirty="0">
                <a:latin typeface="Comic Sans MS" pitchFamily="66" charset="0"/>
              </a:rPr>
              <a:t>16. </a:t>
            </a:r>
            <a:r>
              <a:rPr lang="es-MX" altLang="es-MX" sz="2000" b="1" u="sng" dirty="0">
                <a:latin typeface="Comic Sans MS" pitchFamily="66" charset="0"/>
              </a:rPr>
              <a:t>El número y rango de los puestos gubernamentales ocupados por personas indígenas, especialmente mujeres</a:t>
            </a:r>
          </a:p>
          <a:p>
            <a:pPr eaLnBrk="1" hangingPunct="1"/>
            <a:endParaRPr lang="es-MX" altLang="es-MX" sz="2000" b="1" dirty="0">
              <a:latin typeface="Comic Sans MS" pitchFamily="66" charset="0"/>
            </a:endParaRPr>
          </a:p>
          <a:p>
            <a:pPr eaLnBrk="1" hangingPunct="1"/>
            <a:r>
              <a:rPr lang="es-MX" altLang="es-MX" sz="2000" b="1" u="sng" dirty="0">
                <a:latin typeface="Comic Sans MS" pitchFamily="66" charset="0"/>
              </a:rPr>
              <a:t>Limitación para elegir a sus representantes políticos con sus propias normas </a:t>
            </a:r>
            <a:r>
              <a:rPr lang="es-MX" altLang="es-MX" sz="2000" b="1" dirty="0">
                <a:latin typeface="Comic Sans MS" pitchFamily="66" charset="0"/>
              </a:rPr>
              <a:t>únicamente a nivel municipal</a:t>
            </a:r>
          </a:p>
          <a:p>
            <a:pPr eaLnBrk="1" hangingPunct="1"/>
            <a:endParaRPr lang="es-MX" altLang="es-MX" sz="2000" b="1" dirty="0">
              <a:latin typeface="Comic Sans MS" pitchFamily="66" charset="0"/>
            </a:endParaRPr>
          </a:p>
          <a:p>
            <a:pPr eaLnBrk="1" hangingPunct="1"/>
            <a:r>
              <a:rPr lang="es-MX" altLang="es-MX" sz="2000" b="1" u="sng" dirty="0">
                <a:latin typeface="Comic Sans MS" pitchFamily="66" charset="0"/>
              </a:rPr>
              <a:t>La falta de información sobre la participación política de los afrodescendientes</a:t>
            </a:r>
            <a:r>
              <a:rPr lang="es-MX" altLang="es-MX" sz="2000" b="1" dirty="0">
                <a:latin typeface="Comic Sans MS" pitchFamily="66" charset="0"/>
              </a:rPr>
              <a:t>. (Art. 5 (c)). </a:t>
            </a:r>
          </a:p>
        </p:txBody>
      </p:sp>
      <p:sp>
        <p:nvSpPr>
          <p:cNvPr id="90115" name="2 Rectángulo"/>
          <p:cNvSpPr>
            <a:spLocks noChangeArrowheads="1"/>
          </p:cNvSpPr>
          <p:nvPr/>
        </p:nvSpPr>
        <p:spPr bwMode="auto">
          <a:xfrm>
            <a:off x="468313" y="3716338"/>
            <a:ext cx="8064500" cy="30480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400" b="1" dirty="0">
                <a:latin typeface="Comic Sans MS" pitchFamily="66" charset="0"/>
              </a:rPr>
              <a:t>Recomendación general Nº 23 (1997) relativa a los derechos de los pueblos indígenas, recomienda la </a:t>
            </a:r>
            <a:r>
              <a:rPr lang="es-MX" altLang="es-MX" sz="2400" b="1" u="sng" dirty="0">
                <a:latin typeface="Comic Sans MS" pitchFamily="66" charset="0"/>
              </a:rPr>
              <a:t>plena participación de los indígenas, en especial de la mujer, y de los afrodescendientes</a:t>
            </a:r>
            <a:endParaRPr lang="es-MX" altLang="es-MX" sz="2400" b="1" dirty="0">
              <a:latin typeface="Comic Sans MS" pitchFamily="66" charset="0"/>
            </a:endParaRPr>
          </a:p>
          <a:p>
            <a:pPr eaLnBrk="1" hangingPunct="1"/>
            <a:endParaRPr lang="es-MX" altLang="es-MX" sz="2400" b="1" dirty="0">
              <a:latin typeface="Comic Sans MS" pitchFamily="66" charset="0"/>
            </a:endParaRPr>
          </a:p>
          <a:p>
            <a:pPr eaLnBrk="1" hangingPunct="1"/>
            <a:r>
              <a:rPr lang="es-MX" altLang="es-MX" sz="2400" b="1" u="sng" dirty="0">
                <a:latin typeface="Comic Sans MS" pitchFamily="66" charset="0"/>
              </a:rPr>
              <a:t>Medidas especiales o de acción afirmativa</a:t>
            </a:r>
            <a:r>
              <a:rPr lang="es-MX" altLang="es-MX" sz="2400" b="1" dirty="0">
                <a:latin typeface="Comic Sans MS" pitchFamily="66" charset="0"/>
              </a:rPr>
              <a:t>, en los términos de la </a:t>
            </a:r>
            <a:r>
              <a:rPr lang="es-MX" altLang="es-MX" sz="2400" b="1" dirty="0" err="1">
                <a:latin typeface="Comic Sans MS" pitchFamily="66" charset="0"/>
              </a:rPr>
              <a:t>Convencion</a:t>
            </a:r>
            <a:r>
              <a:rPr lang="es-MX" altLang="es-MX" sz="2400" b="1" dirty="0">
                <a:latin typeface="Comic Sans MS" pitchFamily="66" charset="0"/>
              </a:rPr>
              <a:t> y la Recomendación General 32 del Comité. </a:t>
            </a:r>
            <a:endParaRPr lang="es-MX" altLang="es-MX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656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1 Rectángulo"/>
          <p:cNvSpPr>
            <a:spLocks noChangeArrowheads="1"/>
          </p:cNvSpPr>
          <p:nvPr/>
        </p:nvSpPr>
        <p:spPr bwMode="auto">
          <a:xfrm>
            <a:off x="395288" y="115888"/>
            <a:ext cx="8424862" cy="3170237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000" b="1">
                <a:latin typeface="Comic Sans MS" pitchFamily="66" charset="0"/>
              </a:rPr>
              <a:t>17. </a:t>
            </a:r>
            <a:r>
              <a:rPr lang="es-MX" altLang="es-MX" sz="2000" b="1" u="sng">
                <a:latin typeface="Comic Sans MS" pitchFamily="66" charset="0"/>
              </a:rPr>
              <a:t>Sistema de Consulta Indígena </a:t>
            </a:r>
            <a:r>
              <a:rPr lang="es-MX" altLang="es-MX" sz="2000" b="1">
                <a:latin typeface="Comic Sans MS" pitchFamily="66" charset="0"/>
              </a:rPr>
              <a:t>basado en los artículos 2 CPEUM y 26 la Ley de la CNDPI que </a:t>
            </a:r>
            <a:r>
              <a:rPr lang="es-MX" altLang="es-MX" sz="2000" b="1" u="sng">
                <a:latin typeface="Comic Sans MS" pitchFamily="66" charset="0"/>
              </a:rPr>
              <a:t>no contempla la figura del consentimiento libre, previo e informado</a:t>
            </a:r>
          </a:p>
          <a:p>
            <a:pPr eaLnBrk="1" hangingPunct="1"/>
            <a:endParaRPr lang="es-MX" altLang="es-MX" sz="2000" b="1">
              <a:latin typeface="Comic Sans MS" pitchFamily="66" charset="0"/>
            </a:endParaRPr>
          </a:p>
          <a:p>
            <a:pPr eaLnBrk="1" hangingPunct="1"/>
            <a:r>
              <a:rPr lang="es-MX" altLang="es-MX" sz="2000" b="1" u="sng">
                <a:latin typeface="Comic Sans MS" pitchFamily="66" charset="0"/>
              </a:rPr>
              <a:t>Tensiones entre actores externos y pueblos indígenas </a:t>
            </a:r>
            <a:r>
              <a:rPr lang="es-MX" altLang="es-MX" sz="2000" b="1">
                <a:latin typeface="Comic Sans MS" pitchFamily="66" charset="0"/>
              </a:rPr>
              <a:t>asociados a la explotación de </a:t>
            </a:r>
            <a:r>
              <a:rPr lang="es-MX" altLang="es-MX" sz="2000" b="1" u="sng">
                <a:latin typeface="Comic Sans MS" pitchFamily="66" charset="0"/>
              </a:rPr>
              <a:t>recursos naturales</a:t>
            </a:r>
            <a:r>
              <a:rPr lang="es-MX" altLang="es-MX" sz="2000" b="1">
                <a:latin typeface="Comic Sans MS" pitchFamily="66" charset="0"/>
              </a:rPr>
              <a:t>, como los  conflictos sobre tierras históricamente propiedad de los pueblos indígenas</a:t>
            </a:r>
          </a:p>
          <a:p>
            <a:pPr eaLnBrk="1" hangingPunct="1"/>
            <a:endParaRPr lang="es-MX" altLang="es-MX" sz="2000" b="1">
              <a:latin typeface="Comic Sans MS" pitchFamily="66" charset="0"/>
            </a:endParaRPr>
          </a:p>
          <a:p>
            <a:pPr eaLnBrk="1" hangingPunct="1"/>
            <a:r>
              <a:rPr lang="es-MX" altLang="es-MX" sz="2000" b="1" u="sng">
                <a:latin typeface="Comic Sans MS" pitchFamily="66" charset="0"/>
              </a:rPr>
              <a:t>Medidas administrativas </a:t>
            </a:r>
            <a:r>
              <a:rPr lang="es-MX" altLang="es-MX" sz="2000" b="1">
                <a:latin typeface="Comic Sans MS" pitchFamily="66" charset="0"/>
              </a:rPr>
              <a:t>para garantizar formas tradicionales de </a:t>
            </a:r>
            <a:r>
              <a:rPr lang="es-MX" altLang="es-MX" sz="2000" b="1" u="sng">
                <a:latin typeface="Comic Sans MS" pitchFamily="66" charset="0"/>
              </a:rPr>
              <a:t>tenencia y posesión de la tierra </a:t>
            </a:r>
            <a:r>
              <a:rPr lang="es-MX" altLang="es-MX" sz="2000" b="1">
                <a:latin typeface="Comic Sans MS" pitchFamily="66" charset="0"/>
              </a:rPr>
              <a:t>(artículo 5 (d) (v)). </a:t>
            </a:r>
          </a:p>
        </p:txBody>
      </p:sp>
      <p:sp>
        <p:nvSpPr>
          <p:cNvPr id="91139" name="2 CuadroTexto"/>
          <p:cNvSpPr txBox="1">
            <a:spLocks noChangeArrowheads="1"/>
          </p:cNvSpPr>
          <p:nvPr/>
        </p:nvSpPr>
        <p:spPr bwMode="auto">
          <a:xfrm>
            <a:off x="503238" y="3644900"/>
            <a:ext cx="8208962" cy="3046413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MX" altLang="es-MX" sz="2400" b="1" u="sng">
                <a:latin typeface="Comic Sans MS" pitchFamily="66" charset="0"/>
              </a:rPr>
              <a:t>Recomienda</a:t>
            </a: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Se asegure el cumplimiento y legislación del sistema de consulta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Se establezcan mesas de diálogo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Información sobre pueblos indígenas y tenencia de la tierra</a:t>
            </a:r>
          </a:p>
        </p:txBody>
      </p:sp>
    </p:spTree>
    <p:extLst>
      <p:ext uri="{BB962C8B-B14F-4D97-AF65-F5344CB8AC3E}">
        <p14:creationId xmlns:p14="http://schemas.microsoft.com/office/powerpoint/2010/main" val="4247446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CuadroTexto"/>
          <p:cNvSpPr txBox="1">
            <a:spLocks noChangeArrowheads="1"/>
          </p:cNvSpPr>
          <p:nvPr/>
        </p:nvSpPr>
        <p:spPr bwMode="auto">
          <a:xfrm>
            <a:off x="2195513" y="765175"/>
            <a:ext cx="115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" name="1 Rectángulo"/>
          <p:cNvSpPr/>
          <p:nvPr/>
        </p:nvSpPr>
        <p:spPr>
          <a:xfrm>
            <a:off x="971550" y="549275"/>
            <a:ext cx="7056438" cy="2246313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MX" sz="2000" b="1" dirty="0">
                <a:latin typeface="Comic Sans MS" pitchFamily="66" charset="0"/>
              </a:rPr>
              <a:t>18. El Informe de Desarrollo Humano de los Pueblos Indígenas en México del PNUD del 2010, en materia de </a:t>
            </a:r>
            <a:r>
              <a:rPr lang="es-MX" sz="2000" b="1" u="sng" dirty="0">
                <a:latin typeface="Comic Sans MS" pitchFamily="66" charset="0"/>
              </a:rPr>
              <a:t>educación, salud, seguridad social, vivienda, servicios básicos y alimentación reporta </a:t>
            </a:r>
            <a:r>
              <a:rPr lang="es-MX" sz="2000" b="1" dirty="0">
                <a:latin typeface="Comic Sans MS" pitchFamily="66" charset="0"/>
              </a:rPr>
              <a:t>altas deficiencias; 93.9% privada de </a:t>
            </a:r>
            <a:r>
              <a:rPr lang="es-MX" sz="2000" b="1" u="sng" dirty="0">
                <a:latin typeface="Comic Sans MS" pitchFamily="66" charset="0"/>
              </a:rPr>
              <a:t>un derecho</a:t>
            </a:r>
            <a:r>
              <a:rPr lang="es-MX" sz="2000" b="1" dirty="0">
                <a:latin typeface="Comic Sans MS" pitchFamily="66" charset="0"/>
              </a:rPr>
              <a:t>, 64.2% al menos de </a:t>
            </a:r>
            <a:r>
              <a:rPr lang="es-MX" sz="2000" b="1" u="sng" dirty="0">
                <a:latin typeface="Comic Sans MS" pitchFamily="66" charset="0"/>
              </a:rPr>
              <a:t>tres</a:t>
            </a:r>
            <a:r>
              <a:rPr lang="es-MX" sz="2000" b="1" dirty="0">
                <a:latin typeface="Comic Sans MS" pitchFamily="66" charset="0"/>
              </a:rPr>
              <a:t> y 70.9% con al menos </a:t>
            </a:r>
            <a:r>
              <a:rPr lang="es-MX" sz="2000" b="1" u="sng" dirty="0">
                <a:latin typeface="Comic Sans MS" pitchFamily="66" charset="0"/>
              </a:rPr>
              <a:t>una carencia social y que son pobres por ingresos.</a:t>
            </a:r>
            <a:r>
              <a:rPr lang="es-MX" sz="2000" b="1" dirty="0">
                <a:latin typeface="Comic Sans MS" pitchFamily="66" charset="0"/>
              </a:rPr>
              <a:t> (Artículo 5 (e)). </a:t>
            </a:r>
          </a:p>
        </p:txBody>
      </p:sp>
      <p:sp>
        <p:nvSpPr>
          <p:cNvPr id="92164" name="2 Rectángulo"/>
          <p:cNvSpPr>
            <a:spLocks noChangeArrowheads="1"/>
          </p:cNvSpPr>
          <p:nvPr/>
        </p:nvSpPr>
        <p:spPr bwMode="auto">
          <a:xfrm>
            <a:off x="1116013" y="3573463"/>
            <a:ext cx="6911975" cy="267652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MX" altLang="es-MX" sz="2400" b="1">
                <a:latin typeface="Comic Sans MS" pitchFamily="66" charset="0"/>
              </a:rPr>
              <a:t>Recomendación</a:t>
            </a: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El Comité exhorta al Estado parte a tomar medidas para </a:t>
            </a:r>
            <a:r>
              <a:rPr lang="es-MX" altLang="es-MX" sz="2400" b="1" u="sng">
                <a:latin typeface="Comic Sans MS" pitchFamily="66" charset="0"/>
              </a:rPr>
              <a:t>eliminar la discriminación estructural e histórica dentro del Estado a través de políticas de inclusión social </a:t>
            </a:r>
            <a:r>
              <a:rPr lang="es-MX" altLang="es-MX" sz="2400" b="1">
                <a:latin typeface="Comic Sans MS" pitchFamily="66" charset="0"/>
              </a:rPr>
              <a:t>que reduzcan los altos niveles de desigualdad y reduzcan los niveles de pobreza y extrema</a:t>
            </a:r>
            <a:endParaRPr lang="es-MX" altLang="es-MX" sz="24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240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Rectángulo"/>
          <p:cNvSpPr>
            <a:spLocks noChangeArrowheads="1"/>
          </p:cNvSpPr>
          <p:nvPr/>
        </p:nvSpPr>
        <p:spPr bwMode="auto">
          <a:xfrm>
            <a:off x="1511300" y="581025"/>
            <a:ext cx="6192838" cy="22479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000" b="1" dirty="0">
                <a:latin typeface="Comic Sans MS" pitchFamily="66" charset="0"/>
              </a:rPr>
              <a:t>19. </a:t>
            </a:r>
            <a:r>
              <a:rPr lang="es-MX" altLang="es-MX" sz="2000" b="1" u="sng" dirty="0">
                <a:latin typeface="Comic Sans MS" pitchFamily="66" charset="0"/>
              </a:rPr>
              <a:t>Las cifras más elevadas de mortalidad materna e infantil se dan en la población indígena</a:t>
            </a:r>
            <a:r>
              <a:rPr lang="es-MX" altLang="es-MX" sz="2000" b="1" dirty="0">
                <a:latin typeface="Comic Sans MS" pitchFamily="66" charset="0"/>
              </a:rPr>
              <a:t>, la falta de </a:t>
            </a:r>
            <a:r>
              <a:rPr lang="es-MX" altLang="es-MX" sz="2000" b="1" u="sng" dirty="0">
                <a:latin typeface="Comic Sans MS" pitchFamily="66" charset="0"/>
              </a:rPr>
              <a:t>servicios de salud </a:t>
            </a:r>
            <a:r>
              <a:rPr lang="es-MX" altLang="es-MX" sz="2000" b="1" dirty="0">
                <a:latin typeface="Comic Sans MS" pitchFamily="66" charset="0"/>
              </a:rPr>
              <a:t>adecuados y accesibles a dichas comunidades y  la insuficiencia de datos sobre </a:t>
            </a:r>
            <a:r>
              <a:rPr lang="es-MX" altLang="es-MX" sz="2000" b="1" u="sng" dirty="0">
                <a:latin typeface="Comic Sans MS" pitchFamily="66" charset="0"/>
              </a:rPr>
              <a:t>los indicadores de salud y sobre las medidas adoptadas para mejorarlos </a:t>
            </a:r>
            <a:r>
              <a:rPr lang="es-MX" altLang="es-MX" sz="2000" b="1" dirty="0">
                <a:latin typeface="Comic Sans MS" pitchFamily="66" charset="0"/>
              </a:rPr>
              <a:t>(artículo 5 (e)). </a:t>
            </a:r>
          </a:p>
        </p:txBody>
      </p:sp>
      <p:sp>
        <p:nvSpPr>
          <p:cNvPr id="93187" name="2 Rectángulo"/>
          <p:cNvSpPr>
            <a:spLocks noChangeArrowheads="1"/>
          </p:cNvSpPr>
          <p:nvPr/>
        </p:nvSpPr>
        <p:spPr bwMode="auto">
          <a:xfrm>
            <a:off x="1187450" y="3429000"/>
            <a:ext cx="6840538" cy="28622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MX" altLang="es-MX" sz="2000" b="1" dirty="0">
                <a:latin typeface="Comic Sans MS" pitchFamily="66" charset="0"/>
              </a:rPr>
              <a:t>Recomendación</a:t>
            </a:r>
          </a:p>
          <a:p>
            <a:pPr eaLnBrk="1" hangingPunct="1"/>
            <a:r>
              <a:rPr lang="es-MX" altLang="es-MX" sz="2000" b="1" dirty="0">
                <a:latin typeface="Comic Sans MS" pitchFamily="66" charset="0"/>
              </a:rPr>
              <a:t>En consulta con los pueblos indígenas, según su cultura se elabore </a:t>
            </a:r>
            <a:r>
              <a:rPr lang="es-MX" altLang="es-MX" sz="2000" b="1" u="sng" dirty="0">
                <a:latin typeface="Comic Sans MS" pitchFamily="66" charset="0"/>
              </a:rPr>
              <a:t>una estrategia integral para que reciban una atención de salud de calidad, incluyendo salud sexual y reproductiva de las mujeres indígenas y afrodescendientes</a:t>
            </a:r>
            <a:r>
              <a:rPr lang="es-MX" altLang="es-MX" sz="2000" b="1" dirty="0">
                <a:latin typeface="Comic Sans MS" pitchFamily="66" charset="0"/>
              </a:rPr>
              <a:t>. Se garantice con recursos, la recolección </a:t>
            </a:r>
            <a:r>
              <a:rPr lang="es-MX" altLang="es-MX" sz="2000" b="1" u="sng" dirty="0">
                <a:latin typeface="Comic Sans MS" pitchFamily="66" charset="0"/>
              </a:rPr>
              <a:t>de indicadores</a:t>
            </a:r>
            <a:r>
              <a:rPr lang="es-MX" altLang="es-MX" sz="2000" b="1" dirty="0">
                <a:latin typeface="Comic Sans MS" pitchFamily="66" charset="0"/>
              </a:rPr>
              <a:t>, entre ellos sobre mortalidad materna y esperanza de vida y un seguimiento transparente de </a:t>
            </a:r>
            <a:r>
              <a:rPr lang="es-MX" altLang="es-MX" sz="2000" b="1" u="sng" dirty="0">
                <a:latin typeface="Comic Sans MS" pitchFamily="66" charset="0"/>
              </a:rPr>
              <a:t>los progresos realizados. </a:t>
            </a:r>
          </a:p>
        </p:txBody>
      </p:sp>
    </p:spTree>
    <p:extLst>
      <p:ext uri="{BB962C8B-B14F-4D97-AF65-F5344CB8AC3E}">
        <p14:creationId xmlns:p14="http://schemas.microsoft.com/office/powerpoint/2010/main" val="35723396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1 Rectángulo"/>
          <p:cNvSpPr>
            <a:spLocks noChangeArrowheads="1"/>
          </p:cNvSpPr>
          <p:nvPr/>
        </p:nvSpPr>
        <p:spPr bwMode="auto">
          <a:xfrm>
            <a:off x="1403350" y="692150"/>
            <a:ext cx="6553200" cy="24622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200" b="1">
                <a:latin typeface="Comic Sans MS" pitchFamily="66" charset="0"/>
              </a:rPr>
              <a:t>20. La situación de los trabajadores </a:t>
            </a:r>
            <a:r>
              <a:rPr lang="es-MX" altLang="es-MX" sz="2200" b="1" u="sng">
                <a:latin typeface="Comic Sans MS" pitchFamily="66" charset="0"/>
              </a:rPr>
              <a:t>migrantes</a:t>
            </a:r>
            <a:r>
              <a:rPr lang="es-MX" altLang="es-MX" sz="2200" b="1">
                <a:latin typeface="Comic Sans MS" pitchFamily="66" charset="0"/>
              </a:rPr>
              <a:t> en particular respecto de las mujeres que son </a:t>
            </a:r>
            <a:r>
              <a:rPr lang="es-MX" altLang="es-MX" sz="2200" b="1" u="sng">
                <a:latin typeface="Comic Sans MS" pitchFamily="66" charset="0"/>
              </a:rPr>
              <a:t>víctimas de abusos,  secuestro, tortura y asesinato y la discriminación y la xenofobia </a:t>
            </a:r>
            <a:r>
              <a:rPr lang="es-MX" altLang="es-MX" sz="2200" b="1">
                <a:latin typeface="Comic Sans MS" pitchFamily="66" charset="0"/>
              </a:rPr>
              <a:t>no permite a estas personas buscar la ayuda. (Art. 5(e) (i)). </a:t>
            </a:r>
          </a:p>
        </p:txBody>
      </p:sp>
      <p:sp>
        <p:nvSpPr>
          <p:cNvPr id="94211" name="2 Rectángulo"/>
          <p:cNvSpPr>
            <a:spLocks noChangeArrowheads="1"/>
          </p:cNvSpPr>
          <p:nvPr/>
        </p:nvSpPr>
        <p:spPr bwMode="auto">
          <a:xfrm>
            <a:off x="827088" y="3573463"/>
            <a:ext cx="7705725" cy="2308225"/>
          </a:xfrm>
          <a:prstGeom prst="rect">
            <a:avLst/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2400" b="1" dirty="0">
                <a:latin typeface="Comic Sans MS" pitchFamily="66" charset="0"/>
              </a:rPr>
              <a:t>Teniendo en cuenta la Recomendación General 30 (2004) sobre los no-ciudadanos, que asegure el </a:t>
            </a:r>
            <a:r>
              <a:rPr lang="es-MX" altLang="es-MX" sz="2400" b="1" u="sng" dirty="0">
                <a:latin typeface="Comic Sans MS" pitchFamily="66" charset="0"/>
              </a:rPr>
              <a:t>adecuado cumplimiento en la protección de los migrantes y sus derechos. Incluya información en su próximo informe periódico </a:t>
            </a:r>
            <a:r>
              <a:rPr lang="es-MX" altLang="es-MX" sz="2400" b="1" dirty="0">
                <a:latin typeface="Comic Sans MS" pitchFamily="66" charset="0"/>
              </a:rPr>
              <a:t>sobre los progresos obtenidos. </a:t>
            </a:r>
            <a:endParaRPr lang="es-MX" altLang="es-MX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744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54868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 smtClean="0"/>
              <a:t>Pacto Internacional de Derechos Económicos, Sociales y Culturales</a:t>
            </a:r>
          </a:p>
          <a:p>
            <a:r>
              <a:rPr lang="es-ES_tradnl" dirty="0" smtClean="0"/>
              <a:t>Art. </a:t>
            </a:r>
            <a:r>
              <a:rPr lang="es-ES_tradnl" dirty="0"/>
              <a:t>16.2 </a:t>
            </a:r>
            <a:r>
              <a:rPr lang="es-ES_tradnl" dirty="0" smtClean="0"/>
              <a:t>Informes  al </a:t>
            </a:r>
            <a:r>
              <a:rPr lang="es-ES_tradnl" dirty="0"/>
              <a:t>Secretario </a:t>
            </a:r>
            <a:r>
              <a:rPr lang="es-ES_tradnl" dirty="0" smtClean="0"/>
              <a:t>General UN</a:t>
            </a:r>
          </a:p>
          <a:p>
            <a:r>
              <a:rPr lang="es-ES_tradnl" dirty="0"/>
              <a:t>R</a:t>
            </a:r>
            <a:r>
              <a:rPr lang="es-ES_tradnl" dirty="0" smtClean="0"/>
              <a:t>emitirá </a:t>
            </a:r>
            <a:r>
              <a:rPr lang="es-ES_tradnl" dirty="0"/>
              <a:t>copias al </a:t>
            </a:r>
            <a:r>
              <a:rPr lang="es-ES_tradnl" dirty="0" smtClean="0"/>
              <a:t>ECOSOC </a:t>
            </a:r>
            <a:r>
              <a:rPr lang="es-ES_tradnl" dirty="0"/>
              <a:t>para su </a:t>
            </a:r>
            <a:r>
              <a:rPr lang="es-ES_tradnl" dirty="0" smtClean="0"/>
              <a:t>examen </a:t>
            </a:r>
            <a:endParaRPr lang="es-MX" dirty="0"/>
          </a:p>
          <a:p>
            <a:r>
              <a:rPr lang="es-ES_tradnl" dirty="0"/>
              <a:t> </a:t>
            </a:r>
            <a:endParaRPr lang="es-MX" dirty="0"/>
          </a:p>
          <a:p>
            <a:r>
              <a:rPr lang="es-ES_tradnl" dirty="0" smtClean="0"/>
              <a:t>1978</a:t>
            </a:r>
            <a:r>
              <a:rPr lang="es-ES_tradnl" dirty="0"/>
              <a:t>, el ECOSOC formó, de entre sus Estados miembros, un grupo de trabajo integrado por 15 miembros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1982</a:t>
            </a:r>
            <a:r>
              <a:rPr lang="es-ES_tradnl" dirty="0"/>
              <a:t>, sus integrantes eran elegidos de expertos gubernamentales en Derechos </a:t>
            </a:r>
            <a:r>
              <a:rPr lang="es-ES_tradnl" dirty="0" smtClean="0"/>
              <a:t>Humanos</a:t>
            </a:r>
          </a:p>
          <a:p>
            <a:endParaRPr lang="es-ES_tradnl" dirty="0"/>
          </a:p>
          <a:p>
            <a:r>
              <a:rPr lang="es-ES_tradnl" dirty="0" smtClean="0"/>
              <a:t>1985</a:t>
            </a:r>
            <a:r>
              <a:rPr lang="es-ES_tradnl" dirty="0"/>
              <a:t>, el ECOSOC transforma al grupo en </a:t>
            </a:r>
            <a:r>
              <a:rPr lang="es-ES_tradnl" dirty="0" smtClean="0"/>
              <a:t>Comité</a:t>
            </a:r>
          </a:p>
          <a:p>
            <a:r>
              <a:rPr lang="es-ES_tradnl" dirty="0" smtClean="0"/>
              <a:t>18 </a:t>
            </a:r>
            <a:r>
              <a:rPr lang="es-ES_tradnl" dirty="0"/>
              <a:t>miembros que actúan a título </a:t>
            </a:r>
            <a:r>
              <a:rPr lang="es-ES_tradnl" dirty="0" smtClean="0"/>
              <a:t>personal</a:t>
            </a:r>
          </a:p>
          <a:p>
            <a:r>
              <a:rPr lang="es-ES_tradnl" dirty="0" smtClean="0"/>
              <a:t>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83132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188640"/>
            <a:ext cx="864096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u="sng" dirty="0" smtClean="0">
                <a:latin typeface="Comic Sans MS" panose="030F0702030302020204" pitchFamily="66" charset="0"/>
              </a:rPr>
              <a:t>1987 se </a:t>
            </a:r>
            <a:r>
              <a:rPr lang="es-ES_tradnl" sz="2400" b="1" u="sng" dirty="0">
                <a:latin typeface="Comic Sans MS" panose="030F0702030302020204" pitchFamily="66" charset="0"/>
              </a:rPr>
              <a:t>reunió por </a:t>
            </a:r>
            <a:r>
              <a:rPr lang="es-ES_tradnl" sz="2400" b="1" u="sng" dirty="0" smtClean="0">
                <a:latin typeface="Comic Sans MS" panose="030F0702030302020204" pitchFamily="66" charset="0"/>
              </a:rPr>
              <a:t>1a vez</a:t>
            </a:r>
          </a:p>
          <a:p>
            <a:r>
              <a:rPr lang="es-ES_tradnl" sz="2400" b="1" u="sng" dirty="0" smtClean="0">
                <a:latin typeface="Comic Sans MS" panose="030F0702030302020204" pitchFamily="66" charset="0"/>
              </a:rPr>
              <a:t>Órgano subsidiario del ECOSOC</a:t>
            </a:r>
          </a:p>
          <a:p>
            <a:r>
              <a:rPr lang="es-ES_tradnl" sz="2400" b="1" dirty="0" smtClean="0">
                <a:latin typeface="Comic Sans MS" panose="030F0702030302020204" pitchFamily="66" charset="0"/>
              </a:rPr>
              <a:t>4 años de periodo y reelección</a:t>
            </a:r>
          </a:p>
          <a:p>
            <a:r>
              <a:rPr lang="es-ES_tradnl" sz="2400" b="1" u="sng" dirty="0" smtClean="0">
                <a:latin typeface="Comic Sans MS" panose="030F0702030302020204" pitchFamily="66" charset="0"/>
              </a:rPr>
              <a:t>1er Informe a los 2 años de entrada en vigor, después cada 5 años</a:t>
            </a:r>
          </a:p>
          <a:p>
            <a:r>
              <a:rPr lang="es-ES_tradnl" sz="2400" b="1" dirty="0" smtClean="0">
                <a:latin typeface="Comic Sans MS" panose="030F0702030302020204" pitchFamily="66" charset="0"/>
              </a:rPr>
              <a:t>Reuniones semestrales por 3 semanas</a:t>
            </a:r>
          </a:p>
          <a:p>
            <a:endParaRPr lang="es-ES_tradnl" sz="2400" b="1" dirty="0">
              <a:latin typeface="Comic Sans MS" panose="030F0702030302020204" pitchFamily="66" charset="0"/>
            </a:endParaRPr>
          </a:p>
          <a:p>
            <a:r>
              <a:rPr lang="es-ES_tradnl" sz="2400" b="1" dirty="0" smtClean="0">
                <a:latin typeface="Comic Sans MS" panose="030F0702030302020204" pitchFamily="66" charset="0"/>
              </a:rPr>
              <a:t>Cuarto </a:t>
            </a:r>
            <a:r>
              <a:rPr lang="es-ES_tradnl" sz="2400" b="1" dirty="0">
                <a:latin typeface="Comic Sans MS" panose="030F0702030302020204" pitchFamily="66" charset="0"/>
              </a:rPr>
              <a:t>informe periódico </a:t>
            </a:r>
            <a:r>
              <a:rPr lang="es-ES_tradnl" sz="2400" b="1" dirty="0" smtClean="0">
                <a:latin typeface="Comic Sans MS" panose="030F0702030302020204" pitchFamily="66" charset="0"/>
              </a:rPr>
              <a:t>de México</a:t>
            </a:r>
          </a:p>
          <a:p>
            <a:r>
              <a:rPr lang="es-ES_tradnl" sz="2400" b="1" dirty="0" smtClean="0">
                <a:latin typeface="Comic Sans MS" panose="030F0702030302020204" pitchFamily="66" charset="0"/>
              </a:rPr>
              <a:t> </a:t>
            </a:r>
            <a:r>
              <a:rPr lang="es-ES_tradnl" sz="2400" b="1" dirty="0">
                <a:latin typeface="Comic Sans MS" panose="030F0702030302020204" pitchFamily="66" charset="0"/>
              </a:rPr>
              <a:t>México E/C.12/4/Add.16 del 25 de febrero de 2005</a:t>
            </a:r>
            <a:endParaRPr lang="es-ES_tradnl" sz="2400" b="1" dirty="0" smtClean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Observaciones Finales</a:t>
            </a:r>
          </a:p>
          <a:p>
            <a:r>
              <a:rPr lang="es-ES_tradnl" sz="2400" b="1" dirty="0">
                <a:latin typeface="Comic Sans MS" panose="030F0702030302020204" pitchFamily="66" charset="0"/>
              </a:rPr>
              <a:t>5. El Comité observa con </a:t>
            </a:r>
            <a:r>
              <a:rPr lang="es-ES_tradnl" sz="2400" b="1" u="sng" dirty="0">
                <a:latin typeface="Comic Sans MS" panose="030F0702030302020204" pitchFamily="66" charset="0"/>
              </a:rPr>
              <a:t>satisfacción el aumento del gasto social, que asciende al 8,9% del producto interno bruto,</a:t>
            </a:r>
            <a:r>
              <a:rPr lang="es-ES_tradnl" sz="2400" b="1" dirty="0">
                <a:latin typeface="Comic Sans MS" panose="030F0702030302020204" pitchFamily="66" charset="0"/>
              </a:rPr>
              <a:t> y toma nota de los muchos </a:t>
            </a:r>
            <a:r>
              <a:rPr lang="es-ES_tradnl" sz="2400" b="1" u="sng" dirty="0">
                <a:latin typeface="Comic Sans MS" panose="030F0702030302020204" pitchFamily="66" charset="0"/>
              </a:rPr>
              <a:t>programas, como el de Educación, Salud y Alimentación (PROGRESA</a:t>
            </a:r>
            <a:r>
              <a:rPr lang="es-ES_tradnl" sz="2400" b="1" dirty="0">
                <a:latin typeface="Comic Sans MS" panose="030F0702030302020204" pitchFamily="66" charset="0"/>
              </a:rPr>
              <a:t>), establecidos para que los sectores marginados de la sociedad puedan gozar mejor de los derechos económicos, sociales y culturales. </a:t>
            </a:r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406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764704"/>
            <a:ext cx="77048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dirty="0">
                <a:latin typeface="Comic Sans MS" panose="030F0702030302020204" pitchFamily="66" charset="0"/>
              </a:rPr>
              <a:t>Menciona factores y dificultades que obstaculizan la aplicación del Pacto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ES_tradnl" sz="2400" b="1" dirty="0">
                <a:latin typeface="Comic Sans MS" panose="030F0702030302020204" pitchFamily="66" charset="0"/>
              </a:rPr>
              <a:t> </a:t>
            </a:r>
            <a:endParaRPr lang="es-MX" sz="2400" b="1" dirty="0">
              <a:latin typeface="Comic Sans MS" panose="030F0702030302020204" pitchFamily="66" charset="0"/>
            </a:endParaRPr>
          </a:p>
          <a:p>
            <a:pPr lvl="0"/>
            <a:r>
              <a:rPr lang="es-ES_tradnl" sz="2400" b="1" dirty="0">
                <a:latin typeface="Comic Sans MS" panose="030F0702030302020204" pitchFamily="66" charset="0"/>
              </a:rPr>
              <a:t>La crisis económica de México en </a:t>
            </a:r>
            <a:r>
              <a:rPr lang="es-ES_tradnl" sz="2400" b="1" dirty="0" smtClean="0">
                <a:latin typeface="Comic Sans MS" panose="030F0702030302020204" pitchFamily="66" charset="0"/>
              </a:rPr>
              <a:t>1995</a:t>
            </a:r>
          </a:p>
          <a:p>
            <a:pPr lvl="0"/>
            <a:endParaRPr lang="es-MX" sz="2400" b="1" dirty="0">
              <a:latin typeface="Comic Sans MS" panose="030F0702030302020204" pitchFamily="66" charset="0"/>
            </a:endParaRPr>
          </a:p>
          <a:p>
            <a:pPr lvl="0"/>
            <a:r>
              <a:rPr lang="es-ES_tradnl" sz="2400" b="1" dirty="0">
                <a:latin typeface="Comic Sans MS" panose="030F0702030302020204" pitchFamily="66" charset="0"/>
              </a:rPr>
              <a:t>Los desastres naturales en México</a:t>
            </a:r>
            <a:endParaRPr lang="es-MX" sz="2400" b="1" dirty="0">
              <a:latin typeface="Comic Sans MS" panose="030F0702030302020204" pitchFamily="66" charset="0"/>
            </a:endParaRPr>
          </a:p>
          <a:p>
            <a:pPr lvl="0"/>
            <a:endParaRPr lang="es-ES_tradnl" sz="2400" b="1" dirty="0" smtClean="0">
              <a:latin typeface="Comic Sans MS" panose="030F0702030302020204" pitchFamily="66" charset="0"/>
            </a:endParaRPr>
          </a:p>
          <a:p>
            <a:pPr lvl="0"/>
            <a:r>
              <a:rPr lang="es-ES_tradnl" sz="2400" b="1" dirty="0" smtClean="0">
                <a:latin typeface="Comic Sans MS" panose="030F0702030302020204" pitchFamily="66" charset="0"/>
              </a:rPr>
              <a:t>Siguen </a:t>
            </a:r>
            <a:r>
              <a:rPr lang="es-ES_tradnl" sz="2400" b="1" dirty="0">
                <a:latin typeface="Comic Sans MS" panose="030F0702030302020204" pitchFamily="66" charset="0"/>
              </a:rPr>
              <a:t>prevaleciendo ciertas </a:t>
            </a:r>
            <a:r>
              <a:rPr lang="es-ES_tradnl" sz="2400" b="1" u="sng" dirty="0">
                <a:latin typeface="Comic Sans MS" panose="030F0702030302020204" pitchFamily="66" charset="0"/>
              </a:rPr>
              <a:t>tradiciones, costumbres y prácticas culturales en México que impiden a las mujeres disfrutar</a:t>
            </a:r>
            <a:r>
              <a:rPr lang="es-ES_tradnl" sz="2400" b="1" dirty="0">
                <a:latin typeface="Comic Sans MS" panose="030F0702030302020204" pitchFamily="66" charset="0"/>
              </a:rPr>
              <a:t> plenamente de los derechos que les confiere el </a:t>
            </a:r>
            <a:r>
              <a:rPr lang="es-ES_tradnl" sz="2400" b="1" dirty="0" smtClean="0">
                <a:latin typeface="Comic Sans MS" panose="030F0702030302020204" pitchFamily="66" charset="0"/>
              </a:rPr>
              <a:t>Pacto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145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33265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200" b="1" dirty="0">
                <a:latin typeface="Comic Sans MS" panose="030F0702030302020204" pitchFamily="66" charset="0"/>
              </a:rPr>
              <a:t>Comenta sus principales motivos de preocupación en los siguientes términos:</a:t>
            </a:r>
            <a:endParaRPr lang="es-MX" sz="2200" b="1" dirty="0">
              <a:latin typeface="Comic Sans MS" panose="030F0702030302020204" pitchFamily="66" charset="0"/>
            </a:endParaRPr>
          </a:p>
          <a:p>
            <a:r>
              <a:rPr lang="es-ES_tradnl" sz="2200" b="1" dirty="0">
                <a:latin typeface="Comic Sans MS" panose="030F0702030302020204" pitchFamily="66" charset="0"/>
              </a:rPr>
              <a:t> </a:t>
            </a:r>
            <a:endParaRPr lang="es-MX" sz="2200" b="1" dirty="0">
              <a:latin typeface="Comic Sans MS" panose="030F0702030302020204" pitchFamily="66" charset="0"/>
            </a:endParaRPr>
          </a:p>
          <a:p>
            <a:pPr lvl="0"/>
            <a:r>
              <a:rPr lang="es-ES_tradnl" sz="2200" b="1" u="sng" dirty="0" smtClean="0">
                <a:latin typeface="Comic Sans MS" panose="030F0702030302020204" pitchFamily="66" charset="0"/>
              </a:rPr>
              <a:t>Falta </a:t>
            </a:r>
            <a:r>
              <a:rPr lang="es-ES_tradnl" sz="2200" b="1" u="sng" dirty="0">
                <a:latin typeface="Comic Sans MS" panose="030F0702030302020204" pitchFamily="66" charset="0"/>
              </a:rPr>
              <a:t>de empeño del Estado Parte en  cumplir las observaciones finales</a:t>
            </a:r>
            <a:r>
              <a:rPr lang="es-ES_tradnl" sz="2200" b="1" dirty="0">
                <a:latin typeface="Comic Sans MS" panose="030F0702030302020204" pitchFamily="66" charset="0"/>
              </a:rPr>
              <a:t> adoptadas después de examinar el informe </a:t>
            </a:r>
            <a:r>
              <a:rPr lang="es-ES_tradnl" sz="2200" b="1" dirty="0" smtClean="0">
                <a:latin typeface="Comic Sans MS" panose="030F0702030302020204" pitchFamily="66" charset="0"/>
              </a:rPr>
              <a:t>anterior</a:t>
            </a:r>
          </a:p>
          <a:p>
            <a:pPr lvl="0"/>
            <a:endParaRPr lang="es-MX" sz="2200" b="1" dirty="0">
              <a:latin typeface="Comic Sans MS" panose="030F0702030302020204" pitchFamily="66" charset="0"/>
            </a:endParaRPr>
          </a:p>
          <a:p>
            <a:pPr lvl="0"/>
            <a:r>
              <a:rPr lang="es-ES_tradnl" sz="2200" b="1" u="sng" dirty="0" smtClean="0">
                <a:latin typeface="Comic Sans MS" panose="030F0702030302020204" pitchFamily="66" charset="0"/>
              </a:rPr>
              <a:t>Avance mínimo </a:t>
            </a:r>
            <a:r>
              <a:rPr lang="es-ES_tradnl" sz="2200" b="1" u="sng" dirty="0">
                <a:latin typeface="Comic Sans MS" panose="030F0702030302020204" pitchFamily="66" charset="0"/>
              </a:rPr>
              <a:t>a pesar de su lucha contra la </a:t>
            </a:r>
            <a:r>
              <a:rPr lang="es-ES_tradnl" sz="2200" b="1" u="sng" dirty="0" smtClean="0">
                <a:latin typeface="Comic Sans MS" panose="030F0702030302020204" pitchFamily="66" charset="0"/>
              </a:rPr>
              <a:t>pobreza</a:t>
            </a:r>
          </a:p>
          <a:p>
            <a:pPr lvl="0"/>
            <a:r>
              <a:rPr lang="es-ES_tradnl" sz="2200" b="1" dirty="0" smtClean="0">
                <a:latin typeface="Comic Sans MS" panose="030F0702030302020204" pitchFamily="66" charset="0"/>
              </a:rPr>
              <a:t> </a:t>
            </a:r>
            <a:endParaRPr lang="es-MX" sz="2200" b="1" dirty="0">
              <a:latin typeface="Comic Sans MS" panose="030F0702030302020204" pitchFamily="66" charset="0"/>
            </a:endParaRPr>
          </a:p>
          <a:p>
            <a:pPr lvl="0"/>
            <a:r>
              <a:rPr lang="es-ES_tradnl" sz="2200" b="1" dirty="0">
                <a:latin typeface="Comic Sans MS" panose="030F0702030302020204" pitchFamily="66" charset="0"/>
              </a:rPr>
              <a:t>El Comité lamenta que, a pesar del positivo crecimiento de los indicadores macroeconómicos en México y especialmente la baja del nivel de la inflación, </a:t>
            </a:r>
            <a:r>
              <a:rPr lang="es-ES_tradnl" sz="2200" b="1" u="sng" dirty="0">
                <a:latin typeface="Comic Sans MS" panose="030F0702030302020204" pitchFamily="66" charset="0"/>
              </a:rPr>
              <a:t>la </a:t>
            </a:r>
            <a:r>
              <a:rPr lang="es-ES_tradnl" sz="2200" b="1" u="sng" dirty="0" smtClean="0">
                <a:latin typeface="Comic Sans MS" panose="030F0702030302020204" pitchFamily="66" charset="0"/>
              </a:rPr>
              <a:t>CNSM no </a:t>
            </a:r>
            <a:r>
              <a:rPr lang="es-ES_tradnl" sz="2200" b="1" u="sng" dirty="0">
                <a:latin typeface="Comic Sans MS" panose="030F0702030302020204" pitchFamily="66" charset="0"/>
              </a:rPr>
              <a:t>ha ajustado al alza el salario mínimo</a:t>
            </a:r>
            <a:r>
              <a:rPr lang="es-ES_tradnl" sz="2200" b="1" dirty="0">
                <a:latin typeface="Comic Sans MS" panose="030F0702030302020204" pitchFamily="66" charset="0"/>
              </a:rPr>
              <a:t>. En estos momentos, es preciso ganar alrededor de cinco veces el salario mínimo para adquirir la canasta básica constitucional, </a:t>
            </a:r>
            <a:r>
              <a:rPr lang="es-ES_tradnl" sz="2200" b="1" u="sng" dirty="0">
                <a:latin typeface="Comic Sans MS" panose="030F0702030302020204" pitchFamily="66" charset="0"/>
              </a:rPr>
              <a:t>en violación del inciso ii) del párrafo a) del artículo 7 del Pacto, y según se refleja en la legislación nacional (artículo 123.VI de la Constitución</a:t>
            </a:r>
            <a:r>
              <a:rPr lang="es-ES_tradnl" sz="2200" b="1" u="sng" dirty="0" smtClean="0">
                <a:latin typeface="Comic Sans MS" panose="030F0702030302020204" pitchFamily="66" charset="0"/>
              </a:rPr>
              <a:t>)</a:t>
            </a:r>
            <a:endParaRPr lang="es-MX" sz="22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6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404664"/>
            <a:ext cx="835292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INSTRUMENTOS INTERNACIONALES</a:t>
            </a:r>
          </a:p>
          <a:p>
            <a:endParaRPr lang="es-MX" sz="2000" b="1" dirty="0">
              <a:latin typeface="Comic Sans MS" panose="030F0702030302020204" pitchFamily="66" charset="0"/>
            </a:endParaRP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CONFERENCIA </a:t>
            </a:r>
            <a:r>
              <a:rPr lang="es-MX" sz="2000" b="1" dirty="0">
                <a:latin typeface="Comic Sans MS" panose="030F0702030302020204" pitchFamily="66" charset="0"/>
              </a:rPr>
              <a:t>MUNDIAL DE DERECHOS HUMANOS Y ASAMBLEA DEL MILENIO</a:t>
            </a:r>
          </a:p>
          <a:p>
            <a:r>
              <a:rPr lang="es-MX" sz="2000" b="1" dirty="0">
                <a:latin typeface="Comic Sans MS" panose="030F0702030302020204" pitchFamily="66" charset="0"/>
                <a:hlinkClick r:id="rId2"/>
              </a:rPr>
              <a:t>Declaración y Programa de Acción de Viena</a:t>
            </a:r>
            <a:endParaRPr lang="es-MX" sz="2000" b="1" dirty="0">
              <a:latin typeface="Comic Sans MS" panose="030F0702030302020204" pitchFamily="66" charset="0"/>
            </a:endParaRPr>
          </a:p>
          <a:p>
            <a:r>
              <a:rPr lang="es-MX" sz="2000" b="1" dirty="0">
                <a:latin typeface="Comic Sans MS" panose="030F0702030302020204" pitchFamily="66" charset="0"/>
                <a:hlinkClick r:id="rId3"/>
              </a:rPr>
              <a:t>Declaración del milenio</a:t>
            </a:r>
            <a:endParaRPr lang="es-MX" sz="2000" b="1" dirty="0">
              <a:latin typeface="Comic Sans MS" panose="030F0702030302020204" pitchFamily="66" charset="0"/>
            </a:endParaRPr>
          </a:p>
          <a:p>
            <a:r>
              <a:rPr lang="es-MX" sz="2000" b="1" dirty="0">
                <a:latin typeface="Comic Sans MS" panose="030F0702030302020204" pitchFamily="66" charset="0"/>
              </a:rPr>
              <a:t>DERECHO DE LIBRE DETERMINACIÓN</a:t>
            </a:r>
          </a:p>
          <a:p>
            <a:r>
              <a:rPr lang="es-MX" sz="2000" b="1" dirty="0">
                <a:latin typeface="Comic Sans MS" panose="030F0702030302020204" pitchFamily="66" charset="0"/>
                <a:hlinkClick r:id="rId4"/>
              </a:rPr>
              <a:t>Declaración sobre la concesión de la independencia a los países y pueblos coloniales</a:t>
            </a:r>
            <a:endParaRPr lang="es-MX" sz="2000" b="1" dirty="0">
              <a:latin typeface="Comic Sans MS" panose="030F0702030302020204" pitchFamily="66" charset="0"/>
            </a:endParaRPr>
          </a:p>
          <a:p>
            <a:r>
              <a:rPr lang="es-MX" sz="2000" b="1" dirty="0">
                <a:latin typeface="Comic Sans MS" panose="030F0702030302020204" pitchFamily="66" charset="0"/>
                <a:hlinkClick r:id="rId5"/>
              </a:rPr>
              <a:t>Resolución 1803 (XVII) de la Asamblea General, de 14 de diciembre de 1962, titulada "Soberanía permanente sobre los recursos naturales"</a:t>
            </a:r>
            <a:endParaRPr lang="es-MX" sz="2000" b="1" dirty="0">
              <a:latin typeface="Comic Sans MS" panose="030F0702030302020204" pitchFamily="66" charset="0"/>
            </a:endParaRPr>
          </a:p>
          <a:p>
            <a:r>
              <a:rPr lang="es-MX" sz="2000" b="1" dirty="0">
                <a:latin typeface="Comic Sans MS" panose="030F0702030302020204" pitchFamily="66" charset="0"/>
                <a:hlinkClick r:id="rId6"/>
              </a:rPr>
              <a:t>Convención Internacional contra el reclutamiento, la utilización, la </a:t>
            </a:r>
            <a:r>
              <a:rPr lang="es-MX" sz="2000" b="1" dirty="0" err="1">
                <a:latin typeface="Comic Sans MS" panose="030F0702030302020204" pitchFamily="66" charset="0"/>
                <a:hlinkClick r:id="rId6"/>
              </a:rPr>
              <a:t>finaciación</a:t>
            </a:r>
            <a:r>
              <a:rPr lang="es-MX" sz="2000" b="1" dirty="0">
                <a:latin typeface="Comic Sans MS" panose="030F0702030302020204" pitchFamily="66" charset="0"/>
                <a:hlinkClick r:id="rId6"/>
              </a:rPr>
              <a:t>, y el entrenamiento de los mercenarios</a:t>
            </a:r>
            <a:endParaRPr lang="es-MX" sz="2000" b="1" dirty="0">
              <a:latin typeface="Comic Sans MS" panose="030F0702030302020204" pitchFamily="66" charset="0"/>
            </a:endParaRPr>
          </a:p>
          <a:p>
            <a:r>
              <a:rPr lang="es-MX" sz="2000" b="1" dirty="0">
                <a:latin typeface="Comic Sans MS" panose="030F0702030302020204" pitchFamily="66" charset="0"/>
              </a:rPr>
              <a:t>DERECHOS DE LOS PUEBLOS INDÍGENAS Y DE LAS MINORÍAS</a:t>
            </a:r>
          </a:p>
          <a:p>
            <a:r>
              <a:rPr lang="es-MX" sz="2000" b="1" dirty="0">
                <a:latin typeface="Comic Sans MS" panose="030F0702030302020204" pitchFamily="66" charset="0"/>
                <a:hlinkClick r:id="rId7"/>
              </a:rPr>
              <a:t>Declaración sobre los Derechos de los Pueblos Indígenas</a:t>
            </a:r>
            <a:endParaRPr lang="es-MX" sz="2000" b="1" dirty="0">
              <a:latin typeface="Comic Sans MS" panose="030F0702030302020204" pitchFamily="66" charset="0"/>
            </a:endParaRPr>
          </a:p>
          <a:p>
            <a:r>
              <a:rPr lang="es-MX" sz="2000" b="1" dirty="0">
                <a:latin typeface="Comic Sans MS" panose="030F0702030302020204" pitchFamily="66" charset="0"/>
                <a:hlinkClick r:id="rId8"/>
              </a:rPr>
              <a:t>Convenio sobre pueblos indígenas y tribales, 1989</a:t>
            </a:r>
            <a:endParaRPr lang="es-MX" sz="2000" b="1" dirty="0">
              <a:latin typeface="Comic Sans MS" panose="030F0702030302020204" pitchFamily="66" charset="0"/>
            </a:endParaRPr>
          </a:p>
          <a:p>
            <a:r>
              <a:rPr lang="es-MX" sz="2000" b="1" dirty="0">
                <a:latin typeface="Comic Sans MS" panose="030F0702030302020204" pitchFamily="66" charset="0"/>
                <a:hlinkClick r:id="rId9"/>
              </a:rPr>
              <a:t>Declaración sobre los derechos de las personas pertenecientes a minorías nacionales o étnicas, religiosas y lingüísticas</a:t>
            </a:r>
            <a:endParaRPr lang="es-MX" sz="2000" b="1" dirty="0">
              <a:latin typeface="Comic Sans MS" panose="030F0702030302020204" pitchFamily="66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6115566" y="116632"/>
            <a:ext cx="2808312" cy="1224136"/>
          </a:xfrm>
          <a:prstGeom prst="roundRect">
            <a:avLst/>
          </a:prstGeom>
          <a:solidFill>
            <a:srgbClr val="CDA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Normas Imperativas</a:t>
            </a:r>
            <a:endParaRPr lang="es-MX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404664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400" b="1" dirty="0">
                <a:latin typeface="Comic Sans MS" panose="030F0702030302020204" pitchFamily="66" charset="0"/>
              </a:rPr>
              <a:t>Al Comité le inquieta la </a:t>
            </a:r>
            <a:r>
              <a:rPr lang="es-ES_tradnl" sz="2400" b="1" u="sng" dirty="0">
                <a:latin typeface="Comic Sans MS" panose="030F0702030302020204" pitchFamily="66" charset="0"/>
              </a:rPr>
              <a:t>persistente malnutrición, especialmente en zonas rurales y entre los niños menores de cinco </a:t>
            </a:r>
            <a:r>
              <a:rPr lang="es-ES_tradnl" sz="2400" b="1" u="sng" dirty="0" smtClean="0">
                <a:latin typeface="Comic Sans MS" panose="030F0702030302020204" pitchFamily="66" charset="0"/>
              </a:rPr>
              <a:t>años</a:t>
            </a:r>
          </a:p>
          <a:p>
            <a:pPr lvl="0"/>
            <a:endParaRPr lang="es-ES_tradnl" sz="2400" b="1" dirty="0">
              <a:latin typeface="Comic Sans MS" panose="030F0702030302020204" pitchFamily="66" charset="0"/>
            </a:endParaRPr>
          </a:p>
          <a:p>
            <a:pPr lvl="0"/>
            <a:r>
              <a:rPr lang="es-ES_tradnl" sz="2400" b="1" dirty="0" smtClean="0">
                <a:latin typeface="Comic Sans MS" panose="030F0702030302020204" pitchFamily="66" charset="0"/>
              </a:rPr>
              <a:t>Al </a:t>
            </a:r>
            <a:r>
              <a:rPr lang="es-ES_tradnl" sz="2400" b="1" dirty="0">
                <a:latin typeface="Comic Sans MS" panose="030F0702030302020204" pitchFamily="66" charset="0"/>
              </a:rPr>
              <a:t>Comité le alarma también conocer que las </a:t>
            </a:r>
            <a:r>
              <a:rPr lang="es-ES_tradnl" sz="2400" b="1" u="sng" dirty="0">
                <a:latin typeface="Comic Sans MS" panose="030F0702030302020204" pitchFamily="66" charset="0"/>
              </a:rPr>
              <a:t>enfermedades relacionadas con la malnutrición figuran entre las principales causas de mortalidad en </a:t>
            </a:r>
            <a:r>
              <a:rPr lang="es-ES_tradnl" sz="2400" b="1" u="sng" dirty="0" smtClean="0">
                <a:latin typeface="Comic Sans MS" panose="030F0702030302020204" pitchFamily="66" charset="0"/>
              </a:rPr>
              <a:t>México</a:t>
            </a:r>
            <a:r>
              <a:rPr lang="es-ES_tradnl" sz="2400" b="1" dirty="0" smtClean="0">
                <a:latin typeface="Comic Sans MS" panose="030F0702030302020204" pitchFamily="66" charset="0"/>
              </a:rPr>
              <a:t> </a:t>
            </a:r>
            <a:endParaRPr lang="es-MX" sz="2400" b="1" dirty="0">
              <a:latin typeface="Comic Sans MS" panose="030F0702030302020204" pitchFamily="66" charset="0"/>
            </a:endParaRPr>
          </a:p>
          <a:p>
            <a:endParaRPr lang="es-ES_tradnl" sz="2400" b="1" dirty="0" smtClean="0">
              <a:latin typeface="Comic Sans MS" panose="030F0702030302020204" pitchFamily="66" charset="0"/>
            </a:endParaRPr>
          </a:p>
          <a:p>
            <a:r>
              <a:rPr lang="es-ES_tradnl" sz="2400" b="1" dirty="0" smtClean="0">
                <a:latin typeface="Comic Sans MS" panose="030F0702030302020204" pitchFamily="66" charset="0"/>
              </a:rPr>
              <a:t>Al </a:t>
            </a:r>
            <a:r>
              <a:rPr lang="es-ES_tradnl" sz="2400" b="1" dirty="0">
                <a:latin typeface="Comic Sans MS" panose="030F0702030302020204" pitchFamily="66" charset="0"/>
              </a:rPr>
              <a:t>Comité también le inquieta notar que </a:t>
            </a:r>
            <a:r>
              <a:rPr lang="es-ES_tradnl" sz="2400" b="1" u="sng" dirty="0">
                <a:latin typeface="Comic Sans MS" panose="030F0702030302020204" pitchFamily="66" charset="0"/>
              </a:rPr>
              <a:t>la cuarta causa más importante de mortalidad femenina son los abortos </a:t>
            </a:r>
            <a:r>
              <a:rPr lang="es-ES_tradnl" sz="2400" b="1" u="sng" dirty="0" smtClean="0">
                <a:latin typeface="Comic Sans MS" panose="030F0702030302020204" pitchFamily="66" charset="0"/>
              </a:rPr>
              <a:t>ilícitos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254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332656"/>
            <a:ext cx="77768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dirty="0">
                <a:latin typeface="Comic Sans MS" panose="030F0702030302020204" pitchFamily="66" charset="0"/>
              </a:rPr>
              <a:t>Finalmente hace algunas sugerencias y </a:t>
            </a:r>
            <a:r>
              <a:rPr lang="es-ES_tradnl" sz="2400" b="1" dirty="0" smtClean="0">
                <a:latin typeface="Comic Sans MS" panose="030F0702030302020204" pitchFamily="66" charset="0"/>
              </a:rPr>
              <a:t>recomendaciones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ES_tradnl" sz="2400" b="1" dirty="0">
                <a:latin typeface="Comic Sans MS" panose="030F0702030302020204" pitchFamily="66" charset="0"/>
              </a:rPr>
              <a:t> </a:t>
            </a:r>
            <a:endParaRPr lang="es-MX" sz="2400" b="1" dirty="0">
              <a:latin typeface="Comic Sans MS" panose="030F0702030302020204" pitchFamily="66" charset="0"/>
            </a:endParaRPr>
          </a:p>
          <a:p>
            <a:pPr lvl="0"/>
            <a:r>
              <a:rPr lang="es-ES_tradnl" sz="2400" b="1" dirty="0">
                <a:latin typeface="Comic Sans MS" panose="030F0702030302020204" pitchFamily="66" charset="0"/>
              </a:rPr>
              <a:t>El Comité recomienda que el </a:t>
            </a:r>
            <a:r>
              <a:rPr lang="es-ES_tradnl" sz="2400" b="1" u="sng" dirty="0">
                <a:latin typeface="Comic Sans MS" panose="030F0702030302020204" pitchFamily="66" charset="0"/>
              </a:rPr>
              <a:t>Estado Parte fije puntos de referencia para ayudarlo a vigilar los adelantos en la lucha contra la </a:t>
            </a:r>
            <a:r>
              <a:rPr lang="es-ES_tradnl" sz="2400" b="1" u="sng" dirty="0" smtClean="0">
                <a:latin typeface="Comic Sans MS" panose="030F0702030302020204" pitchFamily="66" charset="0"/>
              </a:rPr>
              <a:t>pobreza</a:t>
            </a:r>
          </a:p>
          <a:p>
            <a:pPr lvl="0"/>
            <a:endParaRPr lang="es-MX" sz="2400" b="1" dirty="0">
              <a:latin typeface="Comic Sans MS" panose="030F0702030302020204" pitchFamily="66" charset="0"/>
            </a:endParaRPr>
          </a:p>
          <a:p>
            <a:pPr lvl="0"/>
            <a:r>
              <a:rPr lang="es-ES_tradnl" sz="2400" b="1" dirty="0">
                <a:latin typeface="Comic Sans MS" panose="030F0702030302020204" pitchFamily="66" charset="0"/>
              </a:rPr>
              <a:t>El Comité exhorta al </a:t>
            </a:r>
            <a:r>
              <a:rPr lang="es-ES_tradnl" sz="2400" b="1" u="sng" dirty="0">
                <a:latin typeface="Comic Sans MS" panose="030F0702030302020204" pitchFamily="66" charset="0"/>
              </a:rPr>
              <a:t>Estado Parte a abordar las causas estructurales de la pobreza </a:t>
            </a:r>
            <a:r>
              <a:rPr lang="es-ES_tradnl" sz="2400" b="1" dirty="0">
                <a:latin typeface="Comic Sans MS" panose="030F0702030302020204" pitchFamily="66" charset="0"/>
              </a:rPr>
              <a:t>en México y a ajustar sus programas sociales en </a:t>
            </a:r>
            <a:r>
              <a:rPr lang="es-ES_tradnl" sz="2400" b="1" dirty="0" smtClean="0">
                <a:latin typeface="Comic Sans MS" panose="030F0702030302020204" pitchFamily="66" charset="0"/>
              </a:rPr>
              <a:t>consecuencia </a:t>
            </a:r>
          </a:p>
          <a:p>
            <a:pPr lvl="0"/>
            <a:endParaRPr lang="es-MX" sz="2400" b="1" dirty="0">
              <a:latin typeface="Comic Sans MS" panose="030F0702030302020204" pitchFamily="66" charset="0"/>
            </a:endParaRPr>
          </a:p>
          <a:p>
            <a:pPr lvl="0"/>
            <a:r>
              <a:rPr lang="es-ES_tradnl" sz="2400" b="1" dirty="0" smtClean="0">
                <a:latin typeface="Comic Sans MS" panose="030F0702030302020204" pitchFamily="66" charset="0"/>
              </a:rPr>
              <a:t>EL COMITÉ PIDE QUE EN UNA </a:t>
            </a:r>
            <a:r>
              <a:rPr lang="es-ES_tradnl" sz="2400" b="1" u="sng" dirty="0" smtClean="0">
                <a:latin typeface="Comic Sans MS" panose="030F0702030302020204" pitchFamily="66" charset="0"/>
              </a:rPr>
              <a:t>SECCIÓN SEPARADA DE SU CUARTO INFORME PERIÓDICO EL ESTADO PARTE TRATE LA APLICACIÓN DE LAS PRESENTES OBSERVACIONES FINALES</a:t>
            </a:r>
            <a:r>
              <a:rPr lang="es-ES_tradnl" sz="2400" b="1" dirty="0" smtClean="0">
                <a:latin typeface="Comic Sans MS" panose="030F0702030302020204" pitchFamily="66" charset="0"/>
              </a:rPr>
              <a:t> 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498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1772816"/>
            <a:ext cx="7885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>
                <a:latin typeface="Comic Sans MS" panose="030F0702030302020204" pitchFamily="66" charset="0"/>
              </a:rPr>
              <a:t>2.2.3 Los mecanismos jurisdiccionales </a:t>
            </a:r>
          </a:p>
        </p:txBody>
      </p:sp>
    </p:spTree>
    <p:extLst>
      <p:ext uri="{BB962C8B-B14F-4D97-AF65-F5344CB8AC3E}">
        <p14:creationId xmlns:p14="http://schemas.microsoft.com/office/powerpoint/2010/main" val="17177124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578698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Comic Sans MS" panose="030F0702030302020204" pitchFamily="66" charset="0"/>
              </a:rPr>
              <a:t>Mecanismos de cumplimiento </a:t>
            </a:r>
          </a:p>
          <a:p>
            <a:endParaRPr lang="es-MX" sz="3600" b="1" dirty="0" smtClean="0">
              <a:latin typeface="Comic Sans MS" panose="030F0702030302020204" pitchFamily="66" charset="0"/>
            </a:endParaRPr>
          </a:p>
          <a:p>
            <a:endParaRPr lang="es-MX" sz="3600" b="1" dirty="0">
              <a:latin typeface="Comic Sans MS" panose="030F0702030302020204" pitchFamily="66" charset="0"/>
            </a:endParaRPr>
          </a:p>
          <a:p>
            <a:r>
              <a:rPr lang="es-MX" sz="3600" b="1" dirty="0" smtClean="0">
                <a:latin typeface="Comic Sans MS" panose="030F0702030302020204" pitchFamily="66" charset="0"/>
              </a:rPr>
              <a:t>Jurisdiccionales Orgánicos</a:t>
            </a:r>
            <a:endParaRPr lang="es-MX" sz="3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418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1620" y="0"/>
            <a:ext cx="843487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latin typeface="Comic Sans MS" panose="030F0702030302020204" pitchFamily="66" charset="0"/>
              </a:rPr>
              <a:t>La Carta </a:t>
            </a:r>
            <a:r>
              <a:rPr lang="es-MX" sz="3200" b="1" dirty="0" smtClean="0">
                <a:latin typeface="Comic Sans MS" panose="030F0702030302020204" pitchFamily="66" charset="0"/>
              </a:rPr>
              <a:t>de 1945 estableció </a:t>
            </a:r>
            <a:r>
              <a:rPr lang="es-MX" sz="3200" b="1" dirty="0">
                <a:latin typeface="Comic Sans MS" panose="030F0702030302020204" pitchFamily="66" charset="0"/>
              </a:rPr>
              <a:t>seis órganos principales de las Naciones Unidas: </a:t>
            </a:r>
            <a:endParaRPr lang="es-MX" sz="3200" b="1" dirty="0" smtClean="0">
              <a:latin typeface="Comic Sans MS" panose="030F0702030302020204" pitchFamily="66" charset="0"/>
            </a:endParaRP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Asamblea General</a:t>
            </a: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Consejo de Seguridad</a:t>
            </a: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Consejo económico y social</a:t>
            </a: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Consejo de Administración Fiduciaria</a:t>
            </a:r>
          </a:p>
          <a:p>
            <a:endParaRPr lang="es-MX" sz="3200" b="1" dirty="0" smtClean="0">
              <a:latin typeface="Comic Sans MS" panose="030F0702030302020204" pitchFamily="66" charset="0"/>
            </a:endParaRPr>
          </a:p>
          <a:p>
            <a:r>
              <a:rPr lang="es-MX" sz="3200" b="1" u="sng" dirty="0" smtClean="0">
                <a:latin typeface="Comic Sans MS" panose="030F0702030302020204" pitchFamily="66" charset="0"/>
              </a:rPr>
              <a:t>Corte Internacional de Justicia (CIJ)</a:t>
            </a:r>
          </a:p>
          <a:p>
            <a:endParaRPr lang="es-MX" sz="3200" b="1" dirty="0" smtClean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Secretaría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190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19672" y="836712"/>
            <a:ext cx="5616624" cy="37856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CIJ órgano en la ONU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Para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lograr</a:t>
            </a:r>
            <a:r>
              <a:rPr lang="es-MX" sz="2400" b="1" dirty="0" smtClean="0">
                <a:latin typeface="Comic Sans MS" panose="030F0702030302020204" pitchFamily="66" charset="0"/>
              </a:rPr>
              <a:t> por medios pacíficos, y de conformidad con los principios de la justicia y del derecho internacional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el ajuste o arreglo de controversias o situaciones internacionales, susceptibles de conducir a quebrantamientos de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paz.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Art. 92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CartaNU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424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404664"/>
            <a:ext cx="82809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La </a:t>
            </a:r>
            <a:r>
              <a:rPr lang="es-MX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Corte Internacional de Justicia</a:t>
            </a:r>
          </a:p>
          <a:p>
            <a:endParaRPr lang="es-MX" sz="3200" b="1" dirty="0" smtClean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Función permanente</a:t>
            </a:r>
            <a:endParaRPr lang="es-MX" sz="3200" b="1" dirty="0">
              <a:latin typeface="Comic Sans MS" panose="030F0702030302020204" pitchFamily="66" charset="0"/>
            </a:endParaRP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r>
              <a:rPr lang="es-MX" sz="3200" b="1" dirty="0">
                <a:latin typeface="Comic Sans MS" panose="030F0702030302020204" pitchFamily="66" charset="0"/>
              </a:rPr>
              <a:t>15 Magistrados</a:t>
            </a: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200" b="1" dirty="0">
                <a:latin typeface="Comic Sans MS" panose="030F0702030302020204" pitchFamily="66" charset="0"/>
              </a:rPr>
              <a:t>Independientes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b="1" dirty="0">
                <a:latin typeface="Comic Sans MS" panose="030F0702030302020204" pitchFamily="66" charset="0"/>
              </a:rPr>
              <a:t>Alta consideración moral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b="1" dirty="0">
                <a:latin typeface="Comic Sans MS" panose="030F0702030302020204" pitchFamily="66" charset="0"/>
              </a:rPr>
              <a:t>Requisitos para ejercer funciones judiciales en su país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b="1" dirty="0">
                <a:latin typeface="Comic Sans MS" panose="030F0702030302020204" pitchFamily="66" charset="0"/>
              </a:rPr>
              <a:t>Jurisconsulto en Derecho Internacional</a:t>
            </a:r>
          </a:p>
        </p:txBody>
      </p:sp>
    </p:spTree>
    <p:extLst>
      <p:ext uri="{BB962C8B-B14F-4D97-AF65-F5344CB8AC3E}">
        <p14:creationId xmlns:p14="http://schemas.microsoft.com/office/powerpoint/2010/main" val="37713067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764704"/>
            <a:ext cx="6552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 smtClean="0">
                <a:latin typeface="Comic Sans MS" panose="030F0702030302020204" pitchFamily="66" charset="0"/>
              </a:rPr>
              <a:t>Periodo de 9 años y reelección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3200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 smtClean="0">
                <a:latin typeface="Comic Sans MS" panose="030F0702030302020204" pitchFamily="66" charset="0"/>
              </a:rPr>
              <a:t>Sesión plenaria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3200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 smtClean="0">
                <a:latin typeface="Comic Sans MS" panose="030F0702030302020204" pitchFamily="66" charset="0"/>
              </a:rPr>
              <a:t>Quorum 9 magistrados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3200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 smtClean="0">
                <a:latin typeface="Comic Sans MS" panose="030F0702030302020204" pitchFamily="66" charset="0"/>
              </a:rPr>
              <a:t>Perciben sueldo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3200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 smtClean="0">
                <a:latin typeface="Comic Sans MS" panose="030F0702030302020204" pitchFamily="66" charset="0"/>
              </a:rPr>
              <a:t>Pensión retiro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862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9504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Competencia CIJ</a:t>
            </a:r>
          </a:p>
          <a:p>
            <a:endParaRPr lang="es-MX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Sujetos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Estados partes en casos ante la Corte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Otros Estados que acepten como obligatoria la jurisdicción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Objeto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Interpretación de un tratado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Cualquier cuestión de derecho internacional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Hechos violatorios de una obligación internacional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Naturaleza o extensión de una reparación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935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692696"/>
            <a:ext cx="72728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Procedimiento en controversias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Idiomas oficiales inglés y francés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Medidas provisionales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Partes representadas por agentes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Parte escrita y oral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9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7615" y="117693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omic Sans MS" panose="030F0702030302020204" pitchFamily="66" charset="0"/>
              </a:rPr>
              <a:t>PREVENCIÓN DE LA DISCRIMINACIÓN</a:t>
            </a:r>
          </a:p>
          <a:p>
            <a:r>
              <a:rPr lang="es-MX" b="1" dirty="0">
                <a:latin typeface="Comic Sans MS" panose="030F0702030302020204" pitchFamily="66" charset="0"/>
                <a:hlinkClick r:id="rId2"/>
              </a:rPr>
              <a:t>Convenio sobre igualdad de remuneración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3"/>
              </a:rPr>
              <a:t>Convenio relativo a la discriminación en materia de empleo y ocupación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4"/>
              </a:rPr>
              <a:t>Convención Internacional sobre la Eliminación de todas las Formas de Discriminación Racial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5"/>
              </a:rPr>
              <a:t>Declaración sobre la raza y los prejuicios raciales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6"/>
              </a:rPr>
              <a:t>Convención relativa a la lucha contra las discriminaciones en la esfera de la enseñanza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7"/>
              </a:rPr>
              <a:t>Protocolo para instituir una Comisión de Conciliación y Buenos Oficios facultada para resolver las controversias a que pueda dar lugar la Convención relativa a la lucha contra las discriminaciones en la esfera de la enseñanza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8"/>
              </a:rPr>
              <a:t>Declaración sobre la eliminación de todas las formas de intolerancia y discriminación fundadas en la religión o las convicciones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9"/>
              </a:rPr>
              <a:t>Conferencia Mundial contra el Racismo, 2001 (Declaración y Programa de acción)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</a:rPr>
              <a:t>DERECHOS DE LA MUJER</a:t>
            </a:r>
          </a:p>
          <a:p>
            <a:r>
              <a:rPr lang="es-MX" b="1" dirty="0">
                <a:latin typeface="Comic Sans MS" panose="030F0702030302020204" pitchFamily="66" charset="0"/>
                <a:hlinkClick r:id="rId10"/>
              </a:rPr>
              <a:t>Convención sobre la eliminación de todas las formas de discriminación contra la mujer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11"/>
              </a:rPr>
              <a:t>Protocolo Facultativo de la Convención sobre la eliminación de todas las formas de discriminación contra la mujer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12"/>
              </a:rPr>
              <a:t>Declaración sobre la protección de la mujer y el niño en estados de emergencia o de conflicto armado</a:t>
            </a:r>
            <a:endParaRPr lang="es-MX" b="1" dirty="0">
              <a:latin typeface="Comic Sans MS" panose="030F0702030302020204" pitchFamily="66" charset="0"/>
            </a:endParaRPr>
          </a:p>
          <a:p>
            <a:r>
              <a:rPr lang="es-MX" b="1" dirty="0">
                <a:latin typeface="Comic Sans MS" panose="030F0702030302020204" pitchFamily="66" charset="0"/>
                <a:hlinkClick r:id="rId13"/>
              </a:rPr>
              <a:t>Declaración sobre la eliminación de la violencia contra la mujer</a:t>
            </a:r>
            <a:endParaRPr lang="es-MX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8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03648" y="836712"/>
            <a:ext cx="60486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>
                <a:latin typeface="Comic Sans MS" panose="030F0702030302020204" pitchFamily="66" charset="0"/>
              </a:rPr>
              <a:t>Pública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b="1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>
                <a:latin typeface="Comic Sans MS" panose="030F0702030302020204" pitchFamily="66" charset="0"/>
              </a:rPr>
              <a:t>Explicaciones y peritajes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b="1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>
                <a:latin typeface="Comic Sans MS" panose="030F0702030302020204" pitchFamily="66" charset="0"/>
              </a:rPr>
              <a:t>Fallo por mayoría de votos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b="1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err="1">
                <a:latin typeface="Comic Sans MS" panose="030F0702030302020204" pitchFamily="66" charset="0"/>
              </a:rPr>
              <a:t>Interpartes</a:t>
            </a:r>
            <a:endParaRPr lang="es-MX" sz="2800" b="1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b="1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>
                <a:latin typeface="Comic Sans MS" panose="030F0702030302020204" pitchFamily="66" charset="0"/>
              </a:rPr>
              <a:t>Definitivo e inapelable</a:t>
            </a:r>
          </a:p>
        </p:txBody>
      </p:sp>
    </p:spTree>
    <p:extLst>
      <p:ext uri="{BB962C8B-B14F-4D97-AF65-F5344CB8AC3E}">
        <p14:creationId xmlns:p14="http://schemas.microsoft.com/office/powerpoint/2010/main" val="31768871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91983" y="1268760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Opiniones </a:t>
            </a:r>
            <a:r>
              <a:rPr lang="es-MX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Consultivas, Art. 96 Carta NU</a:t>
            </a:r>
            <a:endParaRPr lang="es-MX" sz="32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endParaRPr lang="es-MX" sz="3200" b="1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 smtClean="0">
                <a:latin typeface="Comic Sans MS" panose="030F0702030302020204" pitchFamily="66" charset="0"/>
              </a:rPr>
              <a:t>Sobre cualquier cuestión jurídica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3200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 smtClean="0">
                <a:latin typeface="Comic Sans MS" panose="030F0702030302020204" pitchFamily="66" charset="0"/>
              </a:rPr>
              <a:t>Pronunciadas en audiencia pública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2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76672"/>
            <a:ext cx="8064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Convención Internacional sobre la Eliminación de todas las formas de Discriminación Racial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Art. </a:t>
            </a:r>
            <a:r>
              <a:rPr lang="es-MX" sz="2400" b="1" dirty="0">
                <a:latin typeface="Comic Sans MS" panose="030F0702030302020204" pitchFamily="66" charset="0"/>
              </a:rPr>
              <a:t>22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Toda controversia entre dos o más Estados </a:t>
            </a:r>
            <a:r>
              <a:rPr lang="es-MX" sz="2400" b="1" dirty="0" smtClean="0">
                <a:latin typeface="Comic Sans MS" panose="030F0702030302020204" pitchFamily="66" charset="0"/>
              </a:rPr>
              <a:t>partes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Interpretación </a:t>
            </a:r>
            <a:r>
              <a:rPr lang="es-MX" sz="2400" b="1" dirty="0">
                <a:latin typeface="Comic Sans MS" panose="030F0702030302020204" pitchFamily="66" charset="0"/>
              </a:rPr>
              <a:t>o a la </a:t>
            </a:r>
            <a:r>
              <a:rPr lang="es-MX" sz="2400" b="1" dirty="0" smtClean="0">
                <a:latin typeface="Comic Sans MS" panose="030F0702030302020204" pitchFamily="66" charset="0"/>
              </a:rPr>
              <a:t>aplicación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Que </a:t>
            </a:r>
            <a:r>
              <a:rPr lang="es-MX" sz="2400" b="1" dirty="0">
                <a:latin typeface="Comic Sans MS" panose="030F0702030302020204" pitchFamily="66" charset="0"/>
              </a:rPr>
              <a:t>no se resuelva mediante negociaciones o mediante los procedimientos que se establecen expresamente en </a:t>
            </a:r>
            <a:r>
              <a:rPr lang="es-MX" sz="2400" b="1" dirty="0" smtClean="0">
                <a:latin typeface="Comic Sans MS" panose="030F0702030302020204" pitchFamily="66" charset="0"/>
              </a:rPr>
              <a:t>ella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Sometida </a:t>
            </a:r>
            <a:r>
              <a:rPr lang="es-MX" sz="2400" b="1" dirty="0">
                <a:latin typeface="Comic Sans MS" panose="030F0702030302020204" pitchFamily="66" charset="0"/>
              </a:rPr>
              <a:t>a la decisión de la </a:t>
            </a:r>
            <a:r>
              <a:rPr lang="es-MX" sz="2400" b="1" dirty="0" smtClean="0">
                <a:latin typeface="Comic Sans MS" panose="030F0702030302020204" pitchFamily="66" charset="0"/>
              </a:rPr>
              <a:t>CIJ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 </a:t>
            </a:r>
            <a:r>
              <a:rPr lang="es-MX" sz="2400" b="1" dirty="0">
                <a:latin typeface="Comic Sans MS" panose="030F0702030302020204" pitchFamily="66" charset="0"/>
              </a:rPr>
              <a:t>instancia de cualquiera de las </a:t>
            </a:r>
            <a:r>
              <a:rPr lang="es-MX" sz="2400" b="1" dirty="0" smtClean="0">
                <a:latin typeface="Comic Sans MS" panose="030F0702030302020204" pitchFamily="66" charset="0"/>
              </a:rPr>
              <a:t>partes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50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41" y="25353"/>
            <a:ext cx="90364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Caso Avena y otros vs Estados Unidos de América</a:t>
            </a:r>
          </a:p>
          <a:p>
            <a:endParaRPr lang="es-MX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9 de enero de 2003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b="1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Violaciones a los artículos 5 y 36 de la Convención de Viena sobre Relaciones Consulares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b="1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u="sng" dirty="0" smtClean="0">
                <a:latin typeface="Comic Sans MS" panose="030F0702030302020204" pitchFamily="66" charset="0"/>
              </a:rPr>
              <a:t>54 mexicanos sentenciados a Pena de Muerte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b="1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Estados de: California, Texas, Illinois, Arizona, Arkansas, Florida, Nevada, Ohio, Oklahoma y </a:t>
            </a:r>
            <a:r>
              <a:rPr lang="es-MX" sz="2800" b="1" dirty="0" err="1" smtClean="0">
                <a:latin typeface="Comic Sans MS" panose="030F0702030302020204" pitchFamily="66" charset="0"/>
              </a:rPr>
              <a:t>Oregon</a:t>
            </a:r>
            <a:endParaRPr lang="es-MX" sz="2800" b="1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b="1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5 de febrero de 2003 ordena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Medidas preventivas</a:t>
            </a:r>
            <a:r>
              <a:rPr lang="es-MX" sz="2800" b="1" dirty="0" smtClean="0">
                <a:latin typeface="Comic Sans MS" panose="030F0702030302020204" pitchFamily="66" charset="0"/>
              </a:rPr>
              <a:t> respecto de 3 mexicanos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360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1034" y="22785"/>
            <a:ext cx="900546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CIJ encuentra Violaciones sobre Relaciones consulares respecto de 50 mexicanos por: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Incumplir derecho a la información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Incumplir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derecho la notificación consular </a:t>
            </a:r>
            <a:r>
              <a:rPr lang="es-MX" sz="2800" b="1" dirty="0" smtClean="0">
                <a:latin typeface="Comic Sans MS" panose="030F0702030302020204" pitchFamily="66" charset="0"/>
              </a:rPr>
              <a:t>de 49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Privar a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México del derecho de oportuna comunicación </a:t>
            </a:r>
            <a:r>
              <a:rPr lang="es-MX" sz="2800" b="1" dirty="0" smtClean="0">
                <a:latin typeface="Comic Sans MS" panose="030F0702030302020204" pitchFamily="66" charset="0"/>
              </a:rPr>
              <a:t>y acceso a 49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>
                <a:latin typeface="Comic Sans MS" panose="030F0702030302020204" pitchFamily="66" charset="0"/>
              </a:rPr>
              <a:t>Privar a México del derecho de </a:t>
            </a:r>
            <a:r>
              <a:rPr lang="es-MX" sz="2800" b="1" dirty="0" smtClean="0">
                <a:latin typeface="Comic Sans MS" panose="030F0702030302020204" pitchFamily="66" charset="0"/>
              </a:rPr>
              <a:t>oportuna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representación legal </a:t>
            </a:r>
            <a:r>
              <a:rPr lang="es-MX" sz="2800" b="1" dirty="0" smtClean="0">
                <a:latin typeface="Comic Sans MS" panose="030F0702030302020204" pitchFamily="66" charset="0"/>
              </a:rPr>
              <a:t>de 34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Impedir revisión y reconsideración de 3 casos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Que el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recurso de clemencia es insuficiente </a:t>
            </a:r>
            <a:r>
              <a:rPr lang="es-MX" sz="2800" b="1" dirty="0" smtClean="0">
                <a:latin typeface="Comic Sans MS" panose="030F0702030302020204" pitchFamily="66" charset="0"/>
              </a:rPr>
              <a:t>y debía crear otra figura o mejorarla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Que debía tomar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medidas para evitar violaciones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Que EUA  debe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reparar y proveer la revisión y reconsideración de condenados</a:t>
            </a:r>
            <a:endParaRPr lang="es-MX" sz="28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335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548680"/>
            <a:ext cx="79928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Casos ante la CIJ</a:t>
            </a:r>
          </a:p>
          <a:p>
            <a:endParaRPr lang="es-MX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es-MX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1948 y 1991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Admisión de Estados a la ONU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Reparación de daños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Interpretación de Tratados de Paz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u="sng" dirty="0" smtClean="0">
                <a:latin typeface="Comic Sans MS" panose="030F0702030302020204" pitchFamily="66" charset="0"/>
              </a:rPr>
              <a:t>Derecho de asilo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u="sng" dirty="0" smtClean="0">
                <a:latin typeface="Comic Sans MS" panose="030F0702030302020204" pitchFamily="66" charset="0"/>
              </a:rPr>
              <a:t>Tutela de niños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u="sng" dirty="0" smtClean="0">
                <a:latin typeface="Comic Sans MS" panose="030F0702030302020204" pitchFamily="66" charset="0"/>
              </a:rPr>
              <a:t>Pesquerías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 smtClean="0">
                <a:latin typeface="Comic Sans MS" panose="030F0702030302020204" pitchFamily="66" charset="0"/>
              </a:rPr>
              <a:t>Ensayos nucleares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u="sng" dirty="0" smtClean="0">
                <a:latin typeface="Comic Sans MS" panose="030F0702030302020204" pitchFamily="66" charset="0"/>
              </a:rPr>
              <a:t>Actividades militares y para militares en Nicaragua</a:t>
            </a:r>
            <a:endParaRPr lang="es-MX" sz="28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89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260648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1992 y 1996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Delimitación terrestre, insular, marítima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Uso de armas nucleares en conflictos armados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1997 y 2002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Jurisdicción en materia de pesquerías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u="sng" dirty="0" smtClean="0">
                <a:latin typeface="Comic Sans MS" panose="030F0702030302020204" pitchFamily="66" charset="0"/>
              </a:rPr>
              <a:t>Convención de Viena sobre Relaciones Consulares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u="sng" dirty="0" smtClean="0">
                <a:latin typeface="Comic Sans MS" panose="030F0702030302020204" pitchFamily="66" charset="0"/>
              </a:rPr>
              <a:t>Legalidad del uso de la fuerza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u="sng" dirty="0" smtClean="0">
                <a:latin typeface="Comic Sans MS" panose="030F0702030302020204" pitchFamily="66" charset="0"/>
              </a:rPr>
              <a:t>Actividades armadas en territorio del Congo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Comic Sans MS" panose="030F0702030302020204" pitchFamily="66" charset="0"/>
              </a:rPr>
              <a:t>Delimitación marítima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395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908720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u="sng" dirty="0" smtClean="0">
                <a:latin typeface="Comic Sans MS" panose="030F0702030302020204" pitchFamily="66" charset="0"/>
              </a:rPr>
              <a:t>2003 y 2007</a:t>
            </a: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r>
              <a:rPr lang="es-MX" sz="3200" b="1" u="sng" dirty="0" smtClean="0">
                <a:latin typeface="Comic Sans MS" panose="030F0702030302020204" pitchFamily="66" charset="0"/>
              </a:rPr>
              <a:t>Legalidad y uso de la fuerza</a:t>
            </a: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Cuestiones territoriales</a:t>
            </a:r>
          </a:p>
          <a:p>
            <a:r>
              <a:rPr lang="es-MX" sz="3200" b="1" u="sng" dirty="0" smtClean="0">
                <a:latin typeface="Comic Sans MS" panose="030F0702030302020204" pitchFamily="66" charset="0"/>
              </a:rPr>
              <a:t>Actividades armadas</a:t>
            </a:r>
            <a:endParaRPr lang="es-MX" sz="32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586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1700808"/>
            <a:ext cx="720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>
                <a:latin typeface="Comic Sans MS" panose="030F0702030302020204" pitchFamily="66" charset="0"/>
              </a:rPr>
              <a:t>2.3 El papel de las Organizaciones no Gubernamentales (ONG) y la opinión pública </a:t>
            </a:r>
            <a:r>
              <a:rPr lang="es-MX" sz="2800" b="1" dirty="0" smtClean="0">
                <a:latin typeface="Comic Sans MS" panose="030F0702030302020204" pitchFamily="66" charset="0"/>
              </a:rPr>
              <a:t>internacional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14320187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285293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Art. 71 Carta de Naciones Unidas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Estatuto consultivo </a:t>
            </a:r>
            <a:r>
              <a:rPr lang="es-MX" sz="2400" b="1" dirty="0" smtClean="0">
                <a:latin typeface="Comic Sans MS" panose="030F0702030302020204" pitchFamily="66" charset="0"/>
              </a:rPr>
              <a:t>a ONG Internacionales y Nacionales por ECOSOC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ONG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Canalizan y expresan 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la opinión pública internacional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Para influir en los gobiernos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Celebran reuniones paralelas a las Conferencias Internacionales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23528" y="404664"/>
            <a:ext cx="8496944" cy="2308324"/>
          </a:xfrm>
          <a:prstGeom prst="rect">
            <a:avLst/>
          </a:prstGeom>
          <a:solidFill>
            <a:srgbClr val="99CC00"/>
          </a:solidFill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Organizaciones Internacionales No Gubernamentales</a:t>
            </a:r>
          </a:p>
          <a:p>
            <a:r>
              <a:rPr lang="es-MX" sz="2400" b="1" u="sng" dirty="0">
                <a:latin typeface="Comic Sans MS" panose="030F0702030302020204" pitchFamily="66" charset="0"/>
              </a:rPr>
              <a:t>Agrupaciones</a:t>
            </a:r>
            <a:r>
              <a:rPr lang="es-MX" sz="2400" b="1" dirty="0">
                <a:latin typeface="Comic Sans MS" panose="030F0702030302020204" pitchFamily="66" charset="0"/>
              </a:rPr>
              <a:t> individuos de diversos países</a:t>
            </a:r>
          </a:p>
          <a:p>
            <a:r>
              <a:rPr lang="es-MX" sz="2400" b="1" u="sng" dirty="0">
                <a:latin typeface="Comic Sans MS" panose="030F0702030302020204" pitchFamily="66" charset="0"/>
              </a:rPr>
              <a:t>Personas jurídicas privadas </a:t>
            </a:r>
            <a:r>
              <a:rPr lang="es-MX" sz="2400" b="1" dirty="0">
                <a:latin typeface="Comic Sans MS" panose="030F0702030302020204" pitchFamily="66" charset="0"/>
              </a:rPr>
              <a:t>de distinta nacionalidad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Asociaciones </a:t>
            </a:r>
            <a:r>
              <a:rPr lang="es-MX" sz="2400" b="1" u="sng" dirty="0">
                <a:latin typeface="Comic Sans MS" panose="030F0702030302020204" pitchFamily="66" charset="0"/>
              </a:rPr>
              <a:t>sin ánimo de lucro</a:t>
            </a:r>
          </a:p>
          <a:p>
            <a:r>
              <a:rPr lang="es-MX" sz="2400" b="1" u="sng" dirty="0">
                <a:latin typeface="Comic Sans MS" panose="030F0702030302020204" pitchFamily="66" charset="0"/>
              </a:rPr>
              <a:t>Con fines que impulsan a nivel internacional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Se </a:t>
            </a:r>
            <a:r>
              <a:rPr lang="es-MX" sz="2400" b="1" u="sng" dirty="0">
                <a:latin typeface="Comic Sans MS" panose="030F0702030302020204" pitchFamily="66" charset="0"/>
              </a:rPr>
              <a:t>rigen por la legislación de su país sede</a:t>
            </a:r>
          </a:p>
        </p:txBody>
      </p:sp>
    </p:spTree>
    <p:extLst>
      <p:ext uri="{BB962C8B-B14F-4D97-AF65-F5344CB8AC3E}">
        <p14:creationId xmlns:p14="http://schemas.microsoft.com/office/powerpoint/2010/main" val="3189143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6715</Words>
  <Application>Microsoft Office PowerPoint</Application>
  <PresentationFormat>Presentación en pantalla (4:3)</PresentationFormat>
  <Paragraphs>906</Paragraphs>
  <Slides>114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114</vt:i4>
      </vt:variant>
    </vt:vector>
  </HeadingPairs>
  <TitlesOfParts>
    <vt:vector size="1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Tedy 10</dc:creator>
  <cp:lastModifiedBy>Tedy 10</cp:lastModifiedBy>
  <cp:revision>69</cp:revision>
  <dcterms:created xsi:type="dcterms:W3CDTF">2020-06-16T19:14:57Z</dcterms:created>
  <dcterms:modified xsi:type="dcterms:W3CDTF">2020-06-19T00:30:30Z</dcterms:modified>
</cp:coreProperties>
</file>