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sldIdLst>
    <p:sldId id="256" r:id="rId2"/>
    <p:sldId id="257" r:id="rId3"/>
    <p:sldId id="258" r:id="rId4"/>
    <p:sldId id="288" r:id="rId5"/>
    <p:sldId id="284" r:id="rId6"/>
    <p:sldId id="285" r:id="rId7"/>
    <p:sldId id="286" r:id="rId8"/>
    <p:sldId id="287" r:id="rId9"/>
    <p:sldId id="302" r:id="rId10"/>
    <p:sldId id="303" r:id="rId11"/>
    <p:sldId id="306" r:id="rId12"/>
    <p:sldId id="307" r:id="rId13"/>
    <p:sldId id="304" r:id="rId14"/>
    <p:sldId id="305" r:id="rId15"/>
    <p:sldId id="308" r:id="rId16"/>
    <p:sldId id="316" r:id="rId17"/>
    <p:sldId id="317" r:id="rId18"/>
    <p:sldId id="318" r:id="rId19"/>
    <p:sldId id="319" r:id="rId20"/>
    <p:sldId id="276" r:id="rId21"/>
    <p:sldId id="277" r:id="rId22"/>
    <p:sldId id="310" r:id="rId23"/>
    <p:sldId id="320" r:id="rId24"/>
    <p:sldId id="278" r:id="rId25"/>
    <p:sldId id="279" r:id="rId26"/>
    <p:sldId id="321" r:id="rId27"/>
    <p:sldId id="280" r:id="rId28"/>
    <p:sldId id="281" r:id="rId29"/>
    <p:sldId id="311" r:id="rId30"/>
    <p:sldId id="313" r:id="rId31"/>
    <p:sldId id="289" r:id="rId32"/>
    <p:sldId id="290" r:id="rId33"/>
    <p:sldId id="291" r:id="rId34"/>
    <p:sldId id="292" r:id="rId35"/>
    <p:sldId id="293" r:id="rId36"/>
    <p:sldId id="294" r:id="rId37"/>
    <p:sldId id="327" r:id="rId38"/>
    <p:sldId id="295" r:id="rId39"/>
    <p:sldId id="296" r:id="rId40"/>
    <p:sldId id="297" r:id="rId41"/>
    <p:sldId id="298" r:id="rId42"/>
    <p:sldId id="322" r:id="rId43"/>
    <p:sldId id="328" r:id="rId44"/>
    <p:sldId id="329" r:id="rId45"/>
    <p:sldId id="331" r:id="rId46"/>
    <p:sldId id="330" r:id="rId47"/>
    <p:sldId id="332" r:id="rId48"/>
    <p:sldId id="300" r:id="rId49"/>
    <p:sldId id="309" r:id="rId50"/>
    <p:sldId id="324" r:id="rId51"/>
    <p:sldId id="325" r:id="rId52"/>
    <p:sldId id="326" r:id="rId53"/>
    <p:sldId id="301" r:id="rId54"/>
    <p:sldId id="335" r:id="rId55"/>
    <p:sldId id="333" r:id="rId56"/>
    <p:sldId id="323" r:id="rId57"/>
    <p:sldId id="334" r:id="rId58"/>
    <p:sldId id="265" r:id="rId59"/>
    <p:sldId id="336" r:id="rId60"/>
    <p:sldId id="337" r:id="rId61"/>
    <p:sldId id="338" r:id="rId62"/>
    <p:sldId id="339" r:id="rId63"/>
    <p:sldId id="340" r:id="rId64"/>
    <p:sldId id="341" r:id="rId65"/>
    <p:sldId id="342" r:id="rId66"/>
    <p:sldId id="343" r:id="rId67"/>
    <p:sldId id="344" r:id="rId68"/>
    <p:sldId id="345" r:id="rId69"/>
    <p:sldId id="346" r:id="rId70"/>
    <p:sldId id="347" r:id="rId71"/>
    <p:sldId id="348" r:id="rId72"/>
    <p:sldId id="349" r:id="rId73"/>
    <p:sldId id="350" r:id="rId74"/>
    <p:sldId id="351" r:id="rId75"/>
    <p:sldId id="352" r:id="rId76"/>
    <p:sldId id="353" r:id="rId77"/>
    <p:sldId id="354" r:id="rId78"/>
    <p:sldId id="355" r:id="rId79"/>
    <p:sldId id="356" r:id="rId80"/>
    <p:sldId id="359" r:id="rId81"/>
    <p:sldId id="360" r:id="rId82"/>
    <p:sldId id="361" r:id="rId83"/>
    <p:sldId id="357" r:id="rId84"/>
    <p:sldId id="358" r:id="rId85"/>
    <p:sldId id="365" r:id="rId86"/>
    <p:sldId id="381" r:id="rId87"/>
    <p:sldId id="382" r:id="rId88"/>
    <p:sldId id="383" r:id="rId89"/>
    <p:sldId id="366" r:id="rId90"/>
    <p:sldId id="367" r:id="rId91"/>
    <p:sldId id="368" r:id="rId92"/>
    <p:sldId id="369" r:id="rId93"/>
    <p:sldId id="370" r:id="rId94"/>
    <p:sldId id="371" r:id="rId95"/>
    <p:sldId id="372" r:id="rId96"/>
    <p:sldId id="373" r:id="rId97"/>
    <p:sldId id="374" r:id="rId98"/>
    <p:sldId id="375" r:id="rId99"/>
    <p:sldId id="376" r:id="rId100"/>
    <p:sldId id="377" r:id="rId101"/>
    <p:sldId id="378" r:id="rId102"/>
    <p:sldId id="379" r:id="rId103"/>
    <p:sldId id="380" r:id="rId10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6600"/>
    <a:srgbClr val="CC9900"/>
    <a:srgbClr val="996633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016F4-13D0-4BEB-8D29-C110D0D23E1C}" type="datetimeFigureOut">
              <a:rPr lang="es-MX" smtClean="0"/>
              <a:t>25/06/2020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CD7A9-4CA4-48A7-8B5A-99DD7D64D6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8381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 </a:t>
            </a:r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CD7A9-4CA4-48A7-8B5A-99DD7D64D6B4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449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6748-DCB7-470D-BBA3-E38AC208A133}" type="datetimeFigureOut">
              <a:rPr lang="es-MX" smtClean="0"/>
              <a:t>25/06/2020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C554-731F-4B98-B68B-C0AF31E55F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798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6748-DCB7-470D-BBA3-E38AC208A133}" type="datetimeFigureOut">
              <a:rPr lang="es-MX" smtClean="0"/>
              <a:t>25/06/2020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C554-731F-4B98-B68B-C0AF31E55F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154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6748-DCB7-470D-BBA3-E38AC208A133}" type="datetimeFigureOut">
              <a:rPr lang="es-MX" smtClean="0"/>
              <a:t>25/06/2020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C554-731F-4B98-B68B-C0AF31E55F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78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6748-DCB7-470D-BBA3-E38AC208A133}" type="datetimeFigureOut">
              <a:rPr lang="es-MX" smtClean="0"/>
              <a:t>25/06/2020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C554-731F-4B98-B68B-C0AF31E55F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05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6748-DCB7-470D-BBA3-E38AC208A133}" type="datetimeFigureOut">
              <a:rPr lang="es-MX" smtClean="0"/>
              <a:t>25/06/2020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C554-731F-4B98-B68B-C0AF31E55F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215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6748-DCB7-470D-BBA3-E38AC208A133}" type="datetimeFigureOut">
              <a:rPr lang="es-MX" smtClean="0"/>
              <a:t>25/06/2020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C554-731F-4B98-B68B-C0AF31E55F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955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6748-DCB7-470D-BBA3-E38AC208A133}" type="datetimeFigureOut">
              <a:rPr lang="es-MX" smtClean="0"/>
              <a:t>25/06/2020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C554-731F-4B98-B68B-C0AF31E55F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741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6748-DCB7-470D-BBA3-E38AC208A133}" type="datetimeFigureOut">
              <a:rPr lang="es-MX" smtClean="0"/>
              <a:t>25/06/2020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C554-731F-4B98-B68B-C0AF31E55F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18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6748-DCB7-470D-BBA3-E38AC208A133}" type="datetimeFigureOut">
              <a:rPr lang="es-MX" smtClean="0"/>
              <a:t>25/06/2020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C554-731F-4B98-B68B-C0AF31E55F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8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6748-DCB7-470D-BBA3-E38AC208A133}" type="datetimeFigureOut">
              <a:rPr lang="es-MX" smtClean="0"/>
              <a:t>25/06/2020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C554-731F-4B98-B68B-C0AF31E55F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921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6748-DCB7-470D-BBA3-E38AC208A133}" type="datetimeFigureOut">
              <a:rPr lang="es-MX" smtClean="0"/>
              <a:t>25/06/2020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C554-731F-4B98-B68B-C0AF31E55F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69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26748-DCB7-470D-BBA3-E38AC208A133}" type="datetimeFigureOut">
              <a:rPr lang="es-MX" smtClean="0"/>
              <a:t>25/06/2020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5C554-731F-4B98-B68B-C0AF31E55F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222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331640" y="2183711"/>
            <a:ext cx="662473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b="1" dirty="0" smtClean="0">
                <a:latin typeface="Comic Sans MS" panose="030F0702030302020204" pitchFamily="66" charset="0"/>
              </a:rPr>
              <a:t>EL SISTEMA INTERNACIONAL DE LOS DERECHOS HUMANOS</a:t>
            </a:r>
          </a:p>
          <a:p>
            <a:endParaRPr lang="es-MX" sz="1600" b="1" dirty="0" smtClean="0">
              <a:latin typeface="Comic Sans MS" panose="030F0702030302020204" pitchFamily="66" charset="0"/>
            </a:endParaRPr>
          </a:p>
          <a:p>
            <a:endParaRPr lang="es-MX" b="1" dirty="0" smtClean="0">
              <a:latin typeface="Comic Sans MS" panose="030F0702030302020204" pitchFamily="66" charset="0"/>
            </a:endParaRPr>
          </a:p>
          <a:p>
            <a:endParaRPr lang="es-MX" dirty="0" smtClean="0"/>
          </a:p>
          <a:p>
            <a:pPr marL="609600" indent="-609600" algn="r">
              <a:lnSpc>
                <a:spcPct val="80000"/>
              </a:lnSpc>
              <a:defRPr/>
            </a:pPr>
            <a:r>
              <a:rPr lang="es-MX" sz="2000" b="1" dirty="0">
                <a:latin typeface="Comic Sans MS" pitchFamily="66" charset="0"/>
              </a:rPr>
              <a:t>MARÍA ELENA LUGO GARFIAS</a:t>
            </a:r>
          </a:p>
          <a:p>
            <a:pPr marL="609600" indent="-609600">
              <a:lnSpc>
                <a:spcPct val="80000"/>
              </a:lnSpc>
              <a:defRPr/>
            </a:pPr>
            <a:endParaRPr lang="es-MX" sz="2000" b="1" dirty="0">
              <a:latin typeface="Comic Sans MS" pitchFamily="66" charset="0"/>
            </a:endParaRPr>
          </a:p>
          <a:p>
            <a:pPr marL="609600" indent="-609600">
              <a:lnSpc>
                <a:spcPct val="80000"/>
              </a:lnSpc>
              <a:defRPr/>
            </a:pPr>
            <a:endParaRPr lang="es-MX" sz="2000" b="1" dirty="0">
              <a:latin typeface="Comic Sans MS" pitchFamily="66" charset="0"/>
            </a:endParaRPr>
          </a:p>
          <a:p>
            <a:pPr marL="609600" indent="-609600">
              <a:lnSpc>
                <a:spcPct val="80000"/>
              </a:lnSpc>
              <a:defRPr/>
            </a:pPr>
            <a:endParaRPr lang="es-MX" sz="2000" b="1" dirty="0">
              <a:latin typeface="Comic Sans MS" pitchFamily="66" charset="0"/>
            </a:endParaRPr>
          </a:p>
          <a:p>
            <a:pPr marL="609600" indent="-609600" algn="r">
              <a:lnSpc>
                <a:spcPct val="80000"/>
              </a:lnSpc>
              <a:defRPr/>
            </a:pPr>
            <a:r>
              <a:rPr lang="es-ES" sz="2000" b="1" dirty="0">
                <a:latin typeface="Comic Sans MS" pitchFamily="66" charset="0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38662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3528" y="117693"/>
            <a:ext cx="849694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Pacto Internacional de Derechos Civiles y Políticos</a:t>
            </a:r>
          </a:p>
          <a:p>
            <a:endParaRPr lang="es-MX" sz="2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r>
              <a:rPr lang="es-MX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Comité de Derechos Humanos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18 miembros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Nacionales de los Estados Parte</a:t>
            </a:r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Gran integridad moral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Reconocida competencia en materia de DDHH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Experiencia jurídica</a:t>
            </a:r>
            <a:endParaRPr lang="es-MX" sz="2400" b="1" u="sng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Ejercerán sus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funciones a título personal</a:t>
            </a:r>
            <a:r>
              <a:rPr lang="es-MX" sz="2400" b="1" dirty="0" smtClean="0">
                <a:latin typeface="Comic Sans MS" panose="030F0702030302020204" pitchFamily="66" charset="0"/>
              </a:rPr>
              <a:t>, art. 28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Distribución </a:t>
            </a:r>
            <a:r>
              <a:rPr lang="es-MX" sz="2400" b="1" u="sng" dirty="0">
                <a:latin typeface="Comic Sans MS" panose="030F0702030302020204" pitchFamily="66" charset="0"/>
              </a:rPr>
              <a:t>geográfica equitativa </a:t>
            </a:r>
            <a:r>
              <a:rPr lang="es-MX" sz="2400" b="1" dirty="0">
                <a:latin typeface="Comic Sans MS" panose="030F0702030302020204" pitchFamily="66" charset="0"/>
              </a:rPr>
              <a:t>de los </a:t>
            </a:r>
            <a:r>
              <a:rPr lang="es-MX" sz="2400" b="1" dirty="0" smtClean="0">
                <a:latin typeface="Comic Sans MS" panose="030F0702030302020204" pitchFamily="66" charset="0"/>
              </a:rPr>
              <a:t>miembros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Representación </a:t>
            </a:r>
            <a:r>
              <a:rPr lang="es-MX" sz="2400" b="1" dirty="0">
                <a:latin typeface="Comic Sans MS" panose="030F0702030302020204" pitchFamily="66" charset="0"/>
              </a:rPr>
              <a:t>de las </a:t>
            </a:r>
            <a:r>
              <a:rPr lang="es-MX" sz="2400" b="1" u="sng" dirty="0">
                <a:latin typeface="Comic Sans MS" panose="030F0702030302020204" pitchFamily="66" charset="0"/>
              </a:rPr>
              <a:t>diferentes formas de civilización y de los principales sistemas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jurídicos</a:t>
            </a:r>
            <a:r>
              <a:rPr lang="es-MX" sz="2400" b="1" dirty="0" smtClean="0">
                <a:latin typeface="Comic Sans MS" panose="030F0702030302020204" pitchFamily="66" charset="0"/>
              </a:rPr>
              <a:t>, Art. 31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Mandato 2 y 4 años</a:t>
            </a:r>
            <a:r>
              <a:rPr lang="es-MX" sz="2400" b="1" dirty="0" smtClean="0">
                <a:latin typeface="Comic Sans MS" panose="030F0702030302020204" pitchFamily="66" charset="0"/>
              </a:rPr>
              <a:t>, reelección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Quórum 12 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Decisiones por mayoría de votos de presentes</a:t>
            </a:r>
            <a:r>
              <a:rPr lang="es-MX" sz="2400" b="1" dirty="0" smtClean="0">
                <a:latin typeface="Comic Sans MS" panose="030F0702030302020204" pitchFamily="66" charset="0"/>
              </a:rPr>
              <a:t>, Art. 39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32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238807"/>
              </p:ext>
            </p:extLst>
          </p:nvPr>
        </p:nvGraphicFramePr>
        <p:xfrm>
          <a:off x="107505" y="44624"/>
          <a:ext cx="8928991" cy="6701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06926"/>
                <a:gridCol w="4622065"/>
              </a:tblGrid>
              <a:tr h="4140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III Prisionero de Guerra</a:t>
                      </a:r>
                      <a:endParaRPr lang="es-MX" sz="1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IV Personas Civiles</a:t>
                      </a:r>
                      <a:endParaRPr lang="es-MX" sz="1800" b="1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46121" marR="46121" marT="0" marB="0"/>
                </a:tc>
              </a:tr>
              <a:tr h="6210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u="sng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Sanciones </a:t>
                      </a:r>
                      <a:r>
                        <a:rPr lang="es-MX" sz="18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Penales a PG</a:t>
                      </a:r>
                      <a:endParaRPr lang="es-MX" sz="1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1.Sometidos a leyes, reglamentos y órdenes generales de FA detenedora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2. Medidas judiciales o disciplinarias por infracciones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3. PG sólo juzgado por tribunal militar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4. Garantías judiciales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5. Mismo castigo que a miembro detenedora y mismo trato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6. Sanciones disciplinarias, multa, arresto, faenas y supresión de ventajas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7. No detención preventiva, investigación y ejecución no en establecimiento penitenciario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8. Separación de oficiales y suboficiales y de h y m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9. tendrán derecho básicos</a:t>
                      </a:r>
                      <a:endParaRPr lang="es-MX" sz="1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Sanciones </a:t>
                      </a:r>
                      <a:r>
                        <a:rPr lang="es-MX" sz="18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Penales Población</a:t>
                      </a:r>
                      <a:endParaRPr lang="es-MX" sz="1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 PM no -18ª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9. No detención </a:t>
                      </a:r>
                      <a:r>
                        <a:rPr lang="es-MX" sz="18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opinión</a:t>
                      </a:r>
                      <a:endParaRPr lang="es-MX" sz="1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10. </a:t>
                      </a:r>
                      <a:r>
                        <a:rPr lang="es-MX" sz="18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Infracción 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post hostil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11. </a:t>
                      </a:r>
                      <a:r>
                        <a:rPr lang="es-MX" sz="18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Garantías 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judiciales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12. </a:t>
                      </a:r>
                      <a:r>
                        <a:rPr lang="es-MX" sz="18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Información 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Protectora 3 </a:t>
                      </a:r>
                      <a:r>
                        <a:rPr lang="es-MX" sz="18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semanas 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antes </a:t>
                      </a:r>
                      <a:r>
                        <a:rPr lang="es-MX" sz="18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audiencia</a:t>
                      </a:r>
                      <a:endParaRPr lang="es-MX" sz="1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13. PM </a:t>
                      </a:r>
                      <a:r>
                        <a:rPr lang="es-MX" sz="18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ejecución 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6 m </a:t>
                      </a:r>
                      <a:r>
                        <a:rPr lang="es-MX" sz="18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después</a:t>
                      </a:r>
                      <a:endParaRPr lang="es-MX" sz="1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14. </a:t>
                      </a:r>
                      <a:r>
                        <a:rPr lang="es-MX" sz="18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Detención cumplimiento ocupado</a:t>
                      </a:r>
                      <a:endParaRPr lang="es-MX" sz="1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15. Separados, manutención, </a:t>
                      </a:r>
                      <a:r>
                        <a:rPr lang="es-MX" sz="18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asistencia médica, 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religiosa, visitas, socorro, entregados al final hostilidades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Sanciones a internad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Mismas condiciones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Más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1.Evasión castigo </a:t>
                      </a:r>
                      <a:r>
                        <a:rPr lang="es-MX" sz="18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disciplinario</a:t>
                      </a:r>
                      <a:endParaRPr lang="es-MX" sz="1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2.No </a:t>
                      </a:r>
                      <a:r>
                        <a:rPr lang="es-MX" sz="1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cump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s-MX" sz="18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penitenciario</a:t>
                      </a:r>
                      <a:endParaRPr lang="es-MX" sz="1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3.Traslado </a:t>
                      </a:r>
                      <a:r>
                        <a:rPr lang="es-MX" sz="18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humanidad</a:t>
                      </a:r>
                      <a:endParaRPr lang="es-MX" sz="1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s-MX" sz="1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46121" marR="4612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64556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047235"/>
              </p:ext>
            </p:extLst>
          </p:nvPr>
        </p:nvGraphicFramePr>
        <p:xfrm>
          <a:off x="107504" y="116632"/>
          <a:ext cx="8928992" cy="99143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8192"/>
                <a:gridCol w="2735792"/>
                <a:gridCol w="2232504"/>
                <a:gridCol w="2232504"/>
              </a:tblGrid>
              <a:tr h="490043">
                <a:tc gridSpan="4">
                  <a:txBody>
                    <a:bodyPr/>
                    <a:lstStyle/>
                    <a:p>
                      <a:pPr marL="142875" marR="142875">
                        <a:lnSpc>
                          <a:spcPts val="1320"/>
                        </a:lnSpc>
                        <a:spcAft>
                          <a:spcPts val="375"/>
                        </a:spcAft>
                      </a:pPr>
                      <a:r>
                        <a:rPr lang="es-MX" sz="1200" b="1" kern="1800" spc="-75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Protocolo II adicional a los Convenios de Ginebra de 1949 relativo a la protección de las víctimas de los conflictos armados sin carácter internacional, 1977</a:t>
                      </a:r>
                      <a:endParaRPr lang="es-MX" sz="12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s-MX" sz="12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46082" marR="46082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99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Sujetos</a:t>
                      </a:r>
                      <a:endParaRPr lang="es-MX" sz="12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46082" marR="460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Ámbito de aplicación</a:t>
                      </a:r>
                      <a:endParaRPr lang="es-MX" sz="12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46082" marR="460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b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Prohibiciones</a:t>
                      </a:r>
                      <a:endParaRPr lang="es-MX" sz="1200" b="1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46082" marR="460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b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Obligaciones</a:t>
                      </a:r>
                      <a:endParaRPr lang="es-MX" sz="1200" b="1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46082" marR="46082" marT="0" marB="0"/>
                </a:tc>
              </a:tr>
              <a:tr h="5934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Todas </a:t>
                      </a:r>
                      <a:r>
                        <a:rPr lang="es-MX" sz="20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las personas afectadas por un conflicto armado interno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Población civil</a:t>
                      </a:r>
                      <a:endParaRPr lang="es-MX" sz="20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46082" marR="460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Material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Conflicto armado en una Alta Parte contratante </a:t>
                      </a:r>
                      <a:r>
                        <a:rPr lang="es-MX" sz="18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entre sus fuerzas armadas y fuerzas armadas disidentes o grupos armados organizados que, bajo la dirección de un mando responsable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, ejerzan sobre una parte de dicho territorio un control tal que les permita realizar </a:t>
                      </a:r>
                      <a:r>
                        <a:rPr lang="es-MX" sz="18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operaciones militares sostenidas y concertadas 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y </a:t>
                      </a:r>
                      <a:r>
                        <a:rPr lang="es-MX" sz="18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aplicar el presente Protocolo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 no se aplicará a las situaciones de tensiones internas y de disturbios interiores, tales como los motines, los actos esporádicos y aislados de violencia y otros actos análogos, que no son conflictos armados.</a:t>
                      </a:r>
                      <a:endParaRPr lang="es-MX" sz="1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46082" marR="460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a. Ordenar que no haya supervivientes</a:t>
                      </a:r>
                    </a:p>
                    <a:p>
                      <a:pPr>
                        <a:spcAft>
                          <a:spcPts val="750"/>
                        </a:spcAft>
                      </a:pPr>
                      <a:r>
                        <a:rPr lang="es-MX" sz="12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b. Atentados contra la vida, la salud y la integridad física o mental </a:t>
                      </a:r>
                    </a:p>
                    <a:p>
                      <a:pPr>
                        <a:spcAft>
                          <a:spcPts val="750"/>
                        </a:spcAft>
                      </a:pPr>
                      <a:r>
                        <a:rPr lang="es-MX" sz="12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c. Castigos colectivos</a:t>
                      </a:r>
                    </a:p>
                    <a:p>
                      <a:pPr>
                        <a:spcAft>
                          <a:spcPts val="750"/>
                        </a:spcAft>
                      </a:pPr>
                      <a:r>
                        <a:rPr lang="es-MX" sz="12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d. Toma de rehenes</a:t>
                      </a:r>
                    </a:p>
                    <a:p>
                      <a:pPr>
                        <a:spcAft>
                          <a:spcPts val="750"/>
                        </a:spcAft>
                      </a:pPr>
                      <a:r>
                        <a:rPr lang="es-MX" sz="12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e. Actos de terrorismo</a:t>
                      </a:r>
                    </a:p>
                    <a:p>
                      <a:pPr>
                        <a:spcAft>
                          <a:spcPts val="750"/>
                        </a:spcAft>
                      </a:pPr>
                      <a:r>
                        <a:rPr lang="es-MX" sz="12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f. Atentados contra la dignidad personal, en especial los tratos humillantes y degradantes, la violación, la prostitución forzada y cualquier forma de atentado al pudor</a:t>
                      </a:r>
                    </a:p>
                    <a:p>
                      <a:pPr>
                        <a:spcAft>
                          <a:spcPts val="750"/>
                        </a:spcAft>
                      </a:pPr>
                      <a:r>
                        <a:rPr lang="es-MX" sz="12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g. Esclavitud y la trata de esclavos en todas sus formas</a:t>
                      </a:r>
                    </a:p>
                    <a:p>
                      <a:pPr>
                        <a:spcAft>
                          <a:spcPts val="750"/>
                        </a:spcAft>
                      </a:pPr>
                      <a:r>
                        <a:rPr lang="es-MX" sz="12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h. Pillaje</a:t>
                      </a:r>
                    </a:p>
                    <a:p>
                      <a:pPr>
                        <a:spcAft>
                          <a:spcPts val="750"/>
                        </a:spcAft>
                      </a:pPr>
                      <a:r>
                        <a:rPr lang="es-MX" sz="12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i. Amenazas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s-MX" sz="12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46082" marR="4608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Población en general</a:t>
                      </a:r>
                      <a:endParaRPr lang="es-MX" sz="12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a.Respetar</a:t>
                      </a:r>
                      <a:r>
                        <a:rPr lang="es-MX" sz="12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a las personas su honor, sus convicciones y sus prácticas religiosas. Serán tratadas con humanidad en toda circunstancia, sin ninguna distinción de carácter desfavorable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b. Se proporcionarán a los niños los cuidados y la ayuda que necesiten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c. Personas privadas de libertad 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salud, alimentación, higiene, asistencia religiosa, trabajo, reunificación familiar, debido proceso, defensa, presunción de inocencia, no PM a menores de 18 años o embarazadas, cesación de hostilidades amnistía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Protección de la misión médica y del personal sanitario y religioso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Protección de unidades y de transporte sanitario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Respeto al signo distintivo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Población civil</a:t>
                      </a:r>
                      <a:endParaRPr lang="es-MX" sz="12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No objeto de ataques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Protección de bienes indispensables para la supervivencia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Instalaciones con fuerzas peligrosas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Bienes culturales y lugares de culto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No desplazamiento forzado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Sociedades y Acciones de socorro</a:t>
                      </a:r>
                      <a:endParaRPr lang="es-MX" sz="12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46082" marR="4608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62434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42706" y="40749"/>
            <a:ext cx="8784976" cy="681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000" b="1" u="sng" dirty="0">
                <a:latin typeface="Comic Sans MS" panose="030F0702030302020204" pitchFamily="66" charset="0"/>
              </a:rPr>
              <a:t>Población en general</a:t>
            </a:r>
            <a:endParaRPr lang="es-MX" sz="2000" b="1" dirty="0">
              <a:latin typeface="Comic Sans MS" panose="030F0702030302020204" pitchFamily="66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000" b="1" dirty="0" err="1">
                <a:latin typeface="Comic Sans MS" panose="030F0702030302020204" pitchFamily="66" charset="0"/>
              </a:rPr>
              <a:t>a.</a:t>
            </a:r>
            <a:r>
              <a:rPr lang="es-MX" sz="2000" b="1" u="sng" dirty="0" err="1">
                <a:latin typeface="Comic Sans MS" panose="030F0702030302020204" pitchFamily="66" charset="0"/>
              </a:rPr>
              <a:t>Respetar</a:t>
            </a:r>
            <a:r>
              <a:rPr lang="es-MX" sz="2000" b="1" u="sng" dirty="0">
                <a:latin typeface="Comic Sans MS" panose="030F0702030302020204" pitchFamily="66" charset="0"/>
              </a:rPr>
              <a:t> </a:t>
            </a:r>
            <a:r>
              <a:rPr lang="es-MX" sz="2000" b="1" dirty="0" smtClean="0">
                <a:latin typeface="Comic Sans MS" panose="030F0702030302020204" pitchFamily="66" charset="0"/>
              </a:rPr>
              <a:t>honor</a:t>
            </a:r>
            <a:r>
              <a:rPr lang="es-MX" sz="2000" b="1" dirty="0">
                <a:latin typeface="Comic Sans MS" panose="030F0702030302020204" pitchFamily="66" charset="0"/>
              </a:rPr>
              <a:t>, </a:t>
            </a:r>
            <a:r>
              <a:rPr lang="es-MX" sz="2000" b="1" dirty="0" smtClean="0">
                <a:latin typeface="Comic Sans MS" panose="030F0702030302020204" pitchFamily="66" charset="0"/>
              </a:rPr>
              <a:t>convicciones </a:t>
            </a:r>
            <a:r>
              <a:rPr lang="es-MX" sz="2000" b="1" dirty="0">
                <a:latin typeface="Comic Sans MS" panose="030F0702030302020204" pitchFamily="66" charset="0"/>
              </a:rPr>
              <a:t>y </a:t>
            </a:r>
            <a:r>
              <a:rPr lang="es-MX" sz="2000" b="1" dirty="0" smtClean="0">
                <a:latin typeface="Comic Sans MS" panose="030F0702030302020204" pitchFamily="66" charset="0"/>
              </a:rPr>
              <a:t>prácticas </a:t>
            </a:r>
            <a:r>
              <a:rPr lang="es-MX" sz="2000" b="1" dirty="0">
                <a:latin typeface="Comic Sans MS" panose="030F0702030302020204" pitchFamily="66" charset="0"/>
              </a:rPr>
              <a:t>religiosas. </a:t>
            </a:r>
            <a:r>
              <a:rPr lang="es-MX" sz="2000" b="1" dirty="0" smtClean="0">
                <a:latin typeface="Comic Sans MS" panose="030F0702030302020204" pitchFamily="66" charset="0"/>
              </a:rPr>
              <a:t>Tratadas </a:t>
            </a:r>
            <a:r>
              <a:rPr lang="es-MX" sz="2000" b="1" dirty="0">
                <a:latin typeface="Comic Sans MS" panose="030F0702030302020204" pitchFamily="66" charset="0"/>
              </a:rPr>
              <a:t>con humanidad en toda circunstancia, sin ninguna distinción </a:t>
            </a:r>
            <a:r>
              <a:rPr lang="es-MX" sz="2000" b="1" dirty="0" smtClean="0">
                <a:latin typeface="Comic Sans MS" panose="030F0702030302020204" pitchFamily="66" charset="0"/>
              </a:rPr>
              <a:t>desfavorable</a:t>
            </a:r>
            <a:endParaRPr lang="es-MX" sz="2000" b="1" dirty="0">
              <a:latin typeface="Comic Sans MS" panose="030F0702030302020204" pitchFamily="66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000" b="1" dirty="0">
                <a:latin typeface="Comic Sans MS" panose="030F0702030302020204" pitchFamily="66" charset="0"/>
              </a:rPr>
              <a:t>b. Se proporcionarán a </a:t>
            </a:r>
            <a:r>
              <a:rPr lang="es-MX" sz="2000" b="1" u="sng" dirty="0">
                <a:latin typeface="Comic Sans MS" panose="030F0702030302020204" pitchFamily="66" charset="0"/>
              </a:rPr>
              <a:t>los niños </a:t>
            </a:r>
            <a:r>
              <a:rPr lang="es-MX" sz="2000" b="1" dirty="0">
                <a:latin typeface="Comic Sans MS" panose="030F0702030302020204" pitchFamily="66" charset="0"/>
              </a:rPr>
              <a:t>los cuidados y la ayuda que necesiten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000" b="1" dirty="0">
                <a:latin typeface="Comic Sans MS" panose="030F0702030302020204" pitchFamily="66" charset="0"/>
              </a:rPr>
              <a:t>c. </a:t>
            </a:r>
            <a:r>
              <a:rPr lang="es-MX" sz="2000" b="1" u="sng" dirty="0">
                <a:latin typeface="Comic Sans MS" panose="030F0702030302020204" pitchFamily="66" charset="0"/>
              </a:rPr>
              <a:t>Personas privadas de libertad </a:t>
            </a:r>
            <a:r>
              <a:rPr lang="es-MX" sz="2000" b="1" dirty="0">
                <a:latin typeface="Comic Sans MS" panose="030F0702030302020204" pitchFamily="66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000" b="1" dirty="0" smtClean="0">
                <a:latin typeface="Comic Sans MS" panose="030F0702030302020204" pitchFamily="66" charset="0"/>
              </a:rPr>
              <a:t>Salud</a:t>
            </a:r>
            <a:r>
              <a:rPr lang="es-MX" sz="2000" b="1" dirty="0">
                <a:latin typeface="Comic Sans MS" panose="030F0702030302020204" pitchFamily="66" charset="0"/>
              </a:rPr>
              <a:t>, alimentación, higiene, asistencia religiosa, trabajo, reunificación familiar, debido proceso, defensa, presunción de inocencia, no PM a menores de 18 años o embarazadas, cesación de hostilidades amnistía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000" b="1" u="sng" dirty="0">
                <a:latin typeface="Comic Sans MS" panose="030F0702030302020204" pitchFamily="66" charset="0"/>
              </a:rPr>
              <a:t>Protección de la misión médica y del personal sanitario y religioso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000" b="1" u="sng" dirty="0">
                <a:latin typeface="Comic Sans MS" panose="030F0702030302020204" pitchFamily="66" charset="0"/>
              </a:rPr>
              <a:t>Protección de unidades y de transporte sanitario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000" b="1" u="sng" dirty="0">
                <a:latin typeface="Comic Sans MS" panose="030F0702030302020204" pitchFamily="66" charset="0"/>
              </a:rPr>
              <a:t>Respeto al signo distintivo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000" b="1" u="sng" dirty="0">
                <a:latin typeface="Comic Sans MS" panose="030F0702030302020204" pitchFamily="66" charset="0"/>
              </a:rPr>
              <a:t>Población civil</a:t>
            </a:r>
            <a:endParaRPr lang="es-MX" sz="2000" b="1" dirty="0">
              <a:latin typeface="Comic Sans MS" panose="030F0702030302020204" pitchFamily="66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000" b="1" dirty="0">
                <a:latin typeface="Comic Sans MS" panose="030F0702030302020204" pitchFamily="66" charset="0"/>
              </a:rPr>
              <a:t>No objeto de ataques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000" b="1" dirty="0">
                <a:latin typeface="Comic Sans MS" panose="030F0702030302020204" pitchFamily="66" charset="0"/>
              </a:rPr>
              <a:t>Protección de bienes indispensables para la supervivencia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000" b="1" dirty="0">
                <a:latin typeface="Comic Sans MS" panose="030F0702030302020204" pitchFamily="66" charset="0"/>
              </a:rPr>
              <a:t>Instalaciones con fuerzas peligrosas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000" b="1" dirty="0">
                <a:latin typeface="Comic Sans MS" panose="030F0702030302020204" pitchFamily="66" charset="0"/>
              </a:rPr>
              <a:t>Bienes culturales y lugares de culto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000" b="1" dirty="0">
                <a:latin typeface="Comic Sans MS" panose="030F0702030302020204" pitchFamily="66" charset="0"/>
              </a:rPr>
              <a:t>No desplazamiento </a:t>
            </a:r>
            <a:r>
              <a:rPr lang="es-MX" sz="2000" b="1" dirty="0" smtClean="0">
                <a:latin typeface="Comic Sans MS" panose="030F0702030302020204" pitchFamily="66" charset="0"/>
              </a:rPr>
              <a:t>forzado, Sociedades </a:t>
            </a:r>
            <a:r>
              <a:rPr lang="es-MX" sz="2000" b="1" dirty="0">
                <a:latin typeface="Comic Sans MS" panose="030F0702030302020204" pitchFamily="66" charset="0"/>
              </a:rPr>
              <a:t>y Acciones de socorro</a:t>
            </a:r>
            <a:endParaRPr lang="es-MX" sz="2000" b="1" dirty="0">
              <a:latin typeface="Comic Sans MS" panose="030F0702030302020204" pitchFamily="66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094329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87624" y="2098932"/>
            <a:ext cx="691276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b="1" dirty="0" smtClean="0">
                <a:latin typeface="Comic Sans MS" panose="030F0702030302020204" pitchFamily="66" charset="0"/>
              </a:rPr>
              <a:t>GRACIAS</a:t>
            </a:r>
          </a:p>
          <a:p>
            <a:r>
              <a:rPr lang="es-MX" sz="4000" b="1" dirty="0" smtClean="0">
                <a:latin typeface="Comic Sans MS" panose="030F0702030302020204" pitchFamily="66" charset="0"/>
              </a:rPr>
              <a:t>melg.posgrado@yahoo.com</a:t>
            </a:r>
            <a:endParaRPr lang="es-MX" sz="40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393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51520" y="116632"/>
            <a:ext cx="4392488" cy="2664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u="sng" dirty="0" smtClean="0">
                <a:latin typeface="Comic Sans MS" panose="030F0702030302020204" pitchFamily="66" charset="0"/>
              </a:rPr>
              <a:t>Reconocimiento de competencia </a:t>
            </a:r>
            <a:r>
              <a:rPr lang="es-MX" sz="2400" b="1" dirty="0" smtClean="0">
                <a:latin typeface="Comic Sans MS" panose="030F0702030302020204" pitchFamily="66" charset="0"/>
              </a:rPr>
              <a:t>para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comunicaciones interestatales</a:t>
            </a:r>
            <a:r>
              <a:rPr lang="es-MX" sz="2400" b="1" dirty="0" smtClean="0">
                <a:latin typeface="Comic Sans MS" panose="030F0702030302020204" pitchFamily="66" charset="0"/>
              </a:rPr>
              <a:t>, </a:t>
            </a:r>
          </a:p>
          <a:p>
            <a:pPr algn="ctr"/>
            <a:r>
              <a:rPr lang="es-MX" sz="2400" b="1" dirty="0" smtClean="0">
                <a:latin typeface="Comic Sans MS" panose="030F0702030302020204" pitchFamily="66" charset="0"/>
              </a:rPr>
              <a:t>1° así mismo</a:t>
            </a:r>
          </a:p>
          <a:p>
            <a:pPr algn="ctr"/>
            <a:r>
              <a:rPr lang="es-MX" sz="2400" b="1" dirty="0" smtClean="0">
                <a:latin typeface="Comic Sans MS" panose="030F0702030302020204" pitchFamily="66" charset="0"/>
              </a:rPr>
              <a:t>Depositario SGNU</a:t>
            </a:r>
          </a:p>
          <a:p>
            <a:pPr algn="ctr"/>
            <a:r>
              <a:rPr lang="es-MX" sz="2400" b="1" dirty="0" smtClean="0">
                <a:latin typeface="Comic Sans MS" panose="030F0702030302020204" pitchFamily="66" charset="0"/>
              </a:rPr>
              <a:t>Y de notificación de retiro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423245" y="4221088"/>
            <a:ext cx="6236988" cy="2473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latin typeface="Comic Sans MS" panose="030F0702030302020204" pitchFamily="66" charset="0"/>
              </a:rPr>
              <a:t>Procedimiento:</a:t>
            </a:r>
          </a:p>
          <a:p>
            <a:pPr marL="342900" indent="-342900" algn="ctr">
              <a:buAutoNum type="arabicPeriod"/>
            </a:pPr>
            <a:r>
              <a:rPr lang="es-MX" sz="2400" b="1" dirty="0" smtClean="0">
                <a:latin typeface="Comic Sans MS" panose="030F0702030302020204" pitchFamily="66" charset="0"/>
              </a:rPr>
              <a:t>El Estado lo comunica al incumplidor</a:t>
            </a:r>
          </a:p>
          <a:p>
            <a:pPr marL="342900" indent="-342900" algn="ctr">
              <a:buAutoNum type="arabicPeriod"/>
            </a:pPr>
            <a:r>
              <a:rPr lang="es-MX" sz="2400" b="1" dirty="0" smtClean="0">
                <a:latin typeface="Comic Sans MS" panose="030F0702030302020204" pitchFamily="66" charset="0"/>
              </a:rPr>
              <a:t>Dentro de los 3 m siguientes explicación al Estado y medidas</a:t>
            </a:r>
          </a:p>
          <a:p>
            <a:pPr marL="342900" indent="-342900" algn="ctr">
              <a:buAutoNum type="arabicPeriod"/>
            </a:pPr>
            <a:r>
              <a:rPr lang="es-MX" sz="2400" b="1" dirty="0" smtClean="0">
                <a:latin typeface="Comic Sans MS" panose="030F0702030302020204" pitchFamily="66" charset="0"/>
              </a:rPr>
              <a:t>Si en 6 m no se resuelve, lo puede someter al Comité, mediante notificación al mismo y al Estado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3923928" y="2579503"/>
            <a:ext cx="4104456" cy="164158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latin typeface="Comic Sans MS" panose="030F0702030302020204" pitchFamily="66" charset="0"/>
              </a:rPr>
              <a:t>Comité conocerá si:</a:t>
            </a:r>
          </a:p>
          <a:p>
            <a:pPr algn="ctr"/>
            <a:r>
              <a:rPr lang="es-MX" sz="2400" b="1" dirty="0" smtClean="0">
                <a:latin typeface="Comic Sans MS" panose="030F0702030302020204" pitchFamily="66" charset="0"/>
              </a:rPr>
              <a:t>Se agotaron los recursos internos, salvo dilación injustificada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  <p:cxnSp>
        <p:nvCxnSpPr>
          <p:cNvPr id="7" name="6 Conector angular"/>
          <p:cNvCxnSpPr/>
          <p:nvPr/>
        </p:nvCxnSpPr>
        <p:spPr>
          <a:xfrm rot="5400000" flipH="1" flipV="1">
            <a:off x="4031940" y="1016732"/>
            <a:ext cx="72008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stCxn id="3" idx="3"/>
          </p:cNvCxnSpPr>
          <p:nvPr/>
        </p:nvCxnSpPr>
        <p:spPr>
          <a:xfrm>
            <a:off x="4644008" y="1448780"/>
            <a:ext cx="1440160" cy="104411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H="1">
            <a:off x="6660234" y="4221088"/>
            <a:ext cx="936102" cy="151216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Elipse"/>
          <p:cNvSpPr/>
          <p:nvPr/>
        </p:nvSpPr>
        <p:spPr>
          <a:xfrm>
            <a:off x="4860032" y="116632"/>
            <a:ext cx="4032448" cy="131732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Comunicaciones interestatales</a:t>
            </a:r>
            <a:endParaRPr lang="es-MX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755576" y="476672"/>
            <a:ext cx="5112568" cy="22322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Sesiones a puerta cerrada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Solución amistosa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Proporcionen información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Derecho a estar representados y a presentar exposiciones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411760" y="3140968"/>
            <a:ext cx="6192688" cy="3168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latin typeface="Comic Sans MS" panose="030F0702030302020204" pitchFamily="66" charset="0"/>
              </a:rPr>
              <a:t>Comité dentro de los 12 m siguientes</a:t>
            </a:r>
          </a:p>
          <a:p>
            <a:pPr algn="ctr"/>
            <a:r>
              <a:rPr lang="es-MX" sz="2400" b="1" u="sng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mic Sans MS" panose="030F0702030302020204" pitchFamily="66" charset="0"/>
              </a:rPr>
              <a:t>INFORME</a:t>
            </a:r>
          </a:p>
          <a:p>
            <a:pPr algn="ctr"/>
            <a:r>
              <a:rPr lang="es-MX" sz="2400" b="1" dirty="0" smtClean="0">
                <a:latin typeface="Comic Sans MS" panose="030F0702030302020204" pitchFamily="66" charset="0"/>
              </a:rPr>
              <a:t>Si es solución amistosa, breve exposición</a:t>
            </a:r>
          </a:p>
          <a:p>
            <a:pPr algn="ctr"/>
            <a:r>
              <a:rPr lang="es-MX" sz="2400" b="1" dirty="0" smtClean="0">
                <a:latin typeface="Comic Sans MS" panose="030F0702030302020204" pitchFamily="66" charset="0"/>
              </a:rPr>
              <a:t>Hechos, exposiciones escritas y actas</a:t>
            </a:r>
          </a:p>
          <a:p>
            <a:pPr algn="ctr"/>
            <a:r>
              <a:rPr lang="es-MX" sz="2400" b="1" dirty="0" smtClean="0">
                <a:latin typeface="Comic Sans MS" panose="030F0702030302020204" pitchFamily="66" charset="0"/>
              </a:rPr>
              <a:t>Se enviará a los Estados Parte interesados</a:t>
            </a:r>
            <a:endParaRPr lang="es-MX" sz="2400" b="1" dirty="0">
              <a:latin typeface="Comic Sans MS" panose="030F0702030302020204" pitchFamily="66" charset="0"/>
            </a:endParaRPr>
          </a:p>
          <a:p>
            <a:pPr algn="ctr"/>
            <a:endParaRPr lang="es-MX" sz="2400" b="1" dirty="0">
              <a:latin typeface="Comic Sans MS" panose="030F0702030302020204" pitchFamily="66" charset="0"/>
            </a:endParaRP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5868144" y="1268760"/>
            <a:ext cx="864096" cy="187220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90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27584" y="332656"/>
            <a:ext cx="756084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Protocolo Facultativo del Pacto Internacional de Derechos Civiles y Políticos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TODO ESTADO PARTE EN EL PROTOCOLO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RECONOCE LA COMPETENCIA DEL COMITÉ </a:t>
            </a:r>
            <a:r>
              <a:rPr lang="es-MX" sz="2400" b="1" dirty="0" smtClean="0">
                <a:latin typeface="Comic Sans MS" panose="030F0702030302020204" pitchFamily="66" charset="0"/>
              </a:rPr>
              <a:t>A CONSIDERAR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COMUNICACIONES INDIVIDUALES</a:t>
            </a:r>
            <a:r>
              <a:rPr lang="es-MX" sz="2400" b="1" dirty="0" smtClean="0">
                <a:latin typeface="Comic Sans MS" panose="030F0702030302020204" pitchFamily="66" charset="0"/>
              </a:rPr>
              <a:t>, Art. 1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Comunicaciones individuales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Requisitos: 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Previo agotamiento de los recursos internos, Arts. 2 y 5.2.b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No someterse a otros procedimientos internacionales, Art. 5.2.a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4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87624" y="5661248"/>
            <a:ext cx="6905694" cy="9541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latin typeface="Comic Sans MS" panose="030F0702030302020204" pitchFamily="66" charset="0"/>
              </a:rPr>
              <a:t>Caso se incluirá en el </a:t>
            </a:r>
            <a:r>
              <a:rPr lang="es-MX" sz="2800" b="1" u="sng" dirty="0" smtClean="0">
                <a:latin typeface="Comic Sans MS" panose="030F0702030302020204" pitchFamily="66" charset="0"/>
              </a:rPr>
              <a:t>informe anual como actividad del Comité</a:t>
            </a:r>
            <a:r>
              <a:rPr lang="es-MX" sz="2800" b="1" dirty="0" smtClean="0">
                <a:latin typeface="Comic Sans MS" panose="030F0702030302020204" pitchFamily="66" charset="0"/>
              </a:rPr>
              <a:t>, Art. 6</a:t>
            </a:r>
            <a:endParaRPr lang="es-MX" sz="2800" b="1" dirty="0">
              <a:latin typeface="Comic Sans MS" panose="030F0702030302020204" pitchFamily="66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84773" y="1700808"/>
            <a:ext cx="4680520" cy="21402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La hará del conocimiento del estado parte, explicaciones y medidas a tomar  </a:t>
            </a:r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Art. 4</a:t>
            </a:r>
          </a:p>
          <a:p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Sesiones a puerta cerrada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563888" y="4134934"/>
            <a:ext cx="5220580" cy="14401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Comité </a:t>
            </a:r>
            <a:r>
              <a:rPr lang="es-MX" sz="2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DCyP</a:t>
            </a:r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</a:p>
          <a:p>
            <a:r>
              <a:rPr lang="es-MX" sz="2400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Observaciones al Estado parte y al individuo</a:t>
            </a:r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, Art. 5.4</a:t>
            </a:r>
          </a:p>
        </p:txBody>
      </p:sp>
      <p:sp>
        <p:nvSpPr>
          <p:cNvPr id="6" name="5 Elipse"/>
          <p:cNvSpPr/>
          <p:nvPr/>
        </p:nvSpPr>
        <p:spPr>
          <a:xfrm>
            <a:off x="5364088" y="1983832"/>
            <a:ext cx="3888432" cy="15741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Comunicaciones</a:t>
            </a:r>
          </a:p>
          <a:p>
            <a:pPr algn="ctr"/>
            <a:r>
              <a:rPr lang="es-MX" sz="28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Individuales</a:t>
            </a:r>
            <a:endParaRPr lang="es-MX" sz="28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8" name="7 Conector recto de flecha"/>
          <p:cNvCxnSpPr>
            <a:endCxn id="4" idx="1"/>
          </p:cNvCxnSpPr>
          <p:nvPr/>
        </p:nvCxnSpPr>
        <p:spPr>
          <a:xfrm>
            <a:off x="1763688" y="3841016"/>
            <a:ext cx="1800200" cy="101399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2339752" y="116632"/>
            <a:ext cx="4392488" cy="11504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Presenta ante la OACNUDH</a:t>
            </a:r>
          </a:p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Turna Equipo de Peticiones OG33, párr. 6</a:t>
            </a:r>
            <a:endParaRPr lang="es-MX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2725033" y="1272283"/>
            <a:ext cx="0" cy="42852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107504" y="4254849"/>
            <a:ext cx="2617529" cy="1200329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Relator de Seguimiento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OG33, párr. 16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  <p:cxnSp>
        <p:nvCxnSpPr>
          <p:cNvPr id="15" name="14 Conector recto de flecha"/>
          <p:cNvCxnSpPr>
            <a:stCxn id="13" idx="3"/>
            <a:endCxn id="4" idx="1"/>
          </p:cNvCxnSpPr>
          <p:nvPr/>
        </p:nvCxnSpPr>
        <p:spPr>
          <a:xfrm>
            <a:off x="2725033" y="4855014"/>
            <a:ext cx="838855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49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63688" y="1340768"/>
            <a:ext cx="5472608" cy="2677656"/>
          </a:xfrm>
          <a:prstGeom prst="rect">
            <a:avLst/>
          </a:prstGeom>
          <a:solidFill>
            <a:srgbClr val="00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400" b="1" u="sng" dirty="0" smtClean="0">
                <a:latin typeface="Comic Sans MS" panose="030F0702030302020204" pitchFamily="66" charset="0"/>
              </a:rPr>
              <a:t>Observaciones generales de los Comités de Naciones Unidas</a:t>
            </a:r>
          </a:p>
          <a:p>
            <a:pPr algn="ctr"/>
            <a:endParaRPr lang="es-MX" sz="2400" b="1" dirty="0" smtClean="0">
              <a:latin typeface="Comic Sans MS" panose="030F0702030302020204" pitchFamily="66" charset="0"/>
            </a:endParaRPr>
          </a:p>
          <a:p>
            <a:pPr algn="ctr"/>
            <a:r>
              <a:rPr lang="es-MX" sz="2400" b="1" dirty="0" smtClean="0">
                <a:latin typeface="Comic Sans MS" panose="030F0702030302020204" pitchFamily="66" charset="0"/>
              </a:rPr>
              <a:t>Constituyen una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herramienta de interpretación de los Comités</a:t>
            </a:r>
            <a:r>
              <a:rPr lang="es-MX" sz="2400" b="1" dirty="0" smtClean="0">
                <a:latin typeface="Comic Sans MS" panose="030F0702030302020204" pitchFamily="66" charset="0"/>
              </a:rPr>
              <a:t> para los Estados Parte en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TI, a fin de guiar el cumplimiento de los mismos  </a:t>
            </a:r>
          </a:p>
        </p:txBody>
      </p:sp>
    </p:spTree>
    <p:extLst>
      <p:ext uri="{BB962C8B-B14F-4D97-AF65-F5344CB8AC3E}">
        <p14:creationId xmlns:p14="http://schemas.microsoft.com/office/powerpoint/2010/main" val="49584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64956" y="116632"/>
            <a:ext cx="6768752" cy="2677656"/>
          </a:xfrm>
          <a:prstGeom prst="rect">
            <a:avLst/>
          </a:prstGeom>
          <a:solidFill>
            <a:srgbClr val="CC9900"/>
          </a:solidFill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Pacto Internacional de Derechos Civiles y Políticos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Art. 7. </a:t>
            </a:r>
            <a:r>
              <a:rPr lang="es-MX" sz="2400" b="1" dirty="0">
                <a:latin typeface="Comic Sans MS" panose="030F0702030302020204" pitchFamily="66" charset="0"/>
              </a:rPr>
              <a:t>Nadie será sometido a torturas ni a penas o tratos crueles, inhumanos o degradantes. En particular, nadie será sometido sin su libre consentimiento a experimentos médicos o </a:t>
            </a:r>
            <a:r>
              <a:rPr lang="es-MX" sz="2400" b="1" dirty="0" smtClean="0">
                <a:latin typeface="Comic Sans MS" panose="030F0702030302020204" pitchFamily="66" charset="0"/>
              </a:rPr>
              <a:t>científicos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07504" y="3072348"/>
            <a:ext cx="88569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Observación General 20 Comité de DDHH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Proteger la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dignidad y la integridad </a:t>
            </a:r>
            <a:r>
              <a:rPr lang="es-MX" sz="2400" b="1" dirty="0" smtClean="0">
                <a:latin typeface="Comic Sans MS" panose="030F0702030302020204" pitchFamily="66" charset="0"/>
              </a:rPr>
              <a:t>física y mental de la persona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Estado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medidas de toda índole </a:t>
            </a:r>
            <a:r>
              <a:rPr lang="es-MX" sz="2400" b="1" dirty="0" smtClean="0">
                <a:latin typeface="Comic Sans MS" panose="030F0702030302020204" pitchFamily="66" charset="0"/>
              </a:rPr>
              <a:t>para proteger contra actos prohibidos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El art. 7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no admite limitación. Nada autoriza la suspensión. No hay justificación ni circunstancia atenuante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La distinción entre Tortura y tratos depende de la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índole, propósito y severidad del trato</a:t>
            </a:r>
          </a:p>
        </p:txBody>
      </p:sp>
    </p:spTree>
    <p:extLst>
      <p:ext uri="{BB962C8B-B14F-4D97-AF65-F5344CB8AC3E}">
        <p14:creationId xmlns:p14="http://schemas.microsoft.com/office/powerpoint/2010/main" val="681524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536" y="332656"/>
            <a:ext cx="842493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u="sng" dirty="0">
                <a:latin typeface="Comic Sans MS" panose="030F0702030302020204" pitchFamily="66" charset="0"/>
              </a:rPr>
              <a:t>No castigos como medida educativa o disciplinaria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MX" sz="2400" b="1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u="sng" dirty="0" smtClean="0">
                <a:latin typeface="Comic Sans MS" panose="030F0702030302020204" pitchFamily="66" charset="0"/>
              </a:rPr>
              <a:t>Alcanza </a:t>
            </a:r>
            <a:r>
              <a:rPr lang="es-MX" sz="2400" b="1" u="sng" dirty="0">
                <a:latin typeface="Comic Sans MS" panose="030F0702030302020204" pitchFamily="66" charset="0"/>
              </a:rPr>
              <a:t>a niños</a:t>
            </a:r>
            <a:r>
              <a:rPr lang="es-MX" sz="2400" b="1" dirty="0">
                <a:latin typeface="Comic Sans MS" panose="030F0702030302020204" pitchFamily="66" charset="0"/>
              </a:rPr>
              <a:t>, alumnos y enfermos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MX" sz="2400" b="1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u="sng" dirty="0" smtClean="0">
                <a:latin typeface="Comic Sans MS" panose="030F0702030302020204" pitchFamily="66" charset="0"/>
              </a:rPr>
              <a:t>No </a:t>
            </a:r>
            <a:r>
              <a:rPr lang="es-MX" sz="2400" b="1" u="sng" dirty="0">
                <a:latin typeface="Comic Sans MS" panose="030F0702030302020204" pitchFamily="66" charset="0"/>
              </a:rPr>
              <a:t>extradición, expulsión o devolución si hay riesgo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MX" sz="2400" b="1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u="sng" dirty="0" smtClean="0">
                <a:latin typeface="Comic Sans MS" panose="030F0702030302020204" pitchFamily="66" charset="0"/>
              </a:rPr>
              <a:t>Capacitación</a:t>
            </a:r>
            <a:r>
              <a:rPr lang="es-MX" sz="2400" b="1" dirty="0" smtClean="0">
                <a:latin typeface="Comic Sans MS" panose="030F0702030302020204" pitchFamily="66" charset="0"/>
              </a:rPr>
              <a:t> </a:t>
            </a:r>
            <a:r>
              <a:rPr lang="es-MX" sz="2400" b="1" dirty="0">
                <a:latin typeface="Comic Sans MS" panose="030F0702030302020204" pitchFamily="66" charset="0"/>
              </a:rPr>
              <a:t>a personal sector seguridad y médico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MX" sz="2400" b="1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u="sng" dirty="0" smtClean="0">
                <a:latin typeface="Comic Sans MS" panose="030F0702030302020204" pitchFamily="66" charset="0"/>
              </a:rPr>
              <a:t>Salvaguardia </a:t>
            </a:r>
            <a:r>
              <a:rPr lang="es-MX" sz="2400" b="1" u="sng" dirty="0">
                <a:latin typeface="Comic Sans MS" panose="030F0702030302020204" pitchFamily="66" charset="0"/>
              </a:rPr>
              <a:t>a personas en situación de vulnerabilidad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MX" sz="2400" b="1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u="sng" dirty="0" smtClean="0">
                <a:latin typeface="Comic Sans MS" panose="030F0702030302020204" pitchFamily="66" charset="0"/>
              </a:rPr>
              <a:t>Registro</a:t>
            </a:r>
            <a:r>
              <a:rPr lang="es-MX" sz="2400" b="1" u="sng" dirty="0">
                <a:latin typeface="Comic Sans MS" panose="030F0702030302020204" pitchFamily="66" charset="0"/>
              </a:rPr>
              <a:t>, acceso </a:t>
            </a:r>
            <a:r>
              <a:rPr lang="es-MX" sz="2400" b="1" dirty="0">
                <a:latin typeface="Comic Sans MS" panose="030F0702030302020204" pitchFamily="66" charset="0"/>
              </a:rPr>
              <a:t>a médicos , familiares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MX" sz="2400" b="1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u="sng" dirty="0" smtClean="0">
                <a:latin typeface="Comic Sans MS" panose="030F0702030302020204" pitchFamily="66" charset="0"/>
              </a:rPr>
              <a:t>Ley </a:t>
            </a:r>
            <a:r>
              <a:rPr lang="es-MX" sz="2400" b="1" u="sng" dirty="0">
                <a:latin typeface="Comic Sans MS" panose="030F0702030302020204" pitchFamily="66" charset="0"/>
              </a:rPr>
              <a:t>prohíba confesiones mediante tortura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MX" sz="2400" b="1" u="sng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u="sng" dirty="0" smtClean="0">
                <a:latin typeface="Comic Sans MS" panose="030F0702030302020204" pitchFamily="66" charset="0"/>
              </a:rPr>
              <a:t>Amnistías </a:t>
            </a:r>
            <a:r>
              <a:rPr lang="es-MX" sz="2400" b="1" u="sng" dirty="0">
                <a:latin typeface="Comic Sans MS" panose="030F0702030302020204" pitchFamily="66" charset="0"/>
              </a:rPr>
              <a:t>incompatibles</a:t>
            </a:r>
          </a:p>
        </p:txBody>
      </p:sp>
    </p:spTree>
    <p:extLst>
      <p:ext uri="{BB962C8B-B14F-4D97-AF65-F5344CB8AC3E}">
        <p14:creationId xmlns:p14="http://schemas.microsoft.com/office/powerpoint/2010/main" val="1142652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-1467544"/>
            <a:ext cx="13609512" cy="8782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60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1560" y="332656"/>
            <a:ext cx="792088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CDH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Identifica violación al art. 7 del </a:t>
            </a:r>
            <a:r>
              <a:rPr lang="es-MX" sz="2400" b="1" dirty="0" err="1" smtClean="0">
                <a:latin typeface="Comic Sans MS" panose="030F0702030302020204" pitchFamily="66" charset="0"/>
              </a:rPr>
              <a:t>PIDCyP</a:t>
            </a:r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Cuando ha detectado una combinación de actos destinados a infligir dolor o sufrimiento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CAT</a:t>
            </a:r>
          </a:p>
          <a:p>
            <a:r>
              <a:rPr lang="es-MX" sz="2400" b="1" dirty="0">
                <a:latin typeface="Comic Sans MS" panose="030F0702030302020204" pitchFamily="66" charset="0"/>
              </a:rPr>
              <a:t>Identifica violación al art. </a:t>
            </a:r>
            <a:r>
              <a:rPr lang="es-MX" sz="2400" b="1" dirty="0" smtClean="0">
                <a:latin typeface="Comic Sans MS" panose="030F0702030302020204" pitchFamily="66" charset="0"/>
              </a:rPr>
              <a:t>1 de la </a:t>
            </a:r>
            <a:r>
              <a:rPr lang="es-MX" sz="2400" b="1" dirty="0" err="1" smtClean="0">
                <a:latin typeface="Comic Sans MS" panose="030F0702030302020204" pitchFamily="66" charset="0"/>
              </a:rPr>
              <a:t>CTyOTCID</a:t>
            </a:r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Relaciona declaración de la víctima con otros elementos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Informes médicos, testimonios de 3os</a:t>
            </a:r>
          </a:p>
          <a:p>
            <a:r>
              <a:rPr lang="es-MX" sz="2400" b="1" dirty="0" err="1" smtClean="0">
                <a:latin typeface="Comic Sans MS" panose="030F0702030302020204" pitchFamily="66" charset="0"/>
              </a:rPr>
              <a:t>Inflicción</a:t>
            </a:r>
            <a:r>
              <a:rPr lang="es-MX" sz="2400" b="1" dirty="0" smtClean="0">
                <a:latin typeface="Comic Sans MS" panose="030F0702030302020204" pitchFamily="66" charset="0"/>
              </a:rPr>
              <a:t> de dolor o sufrimiento por medio de: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Golpizas con puños, patadas y objetos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Arrastre y lesión de piernas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Rocío de gas lacrimógeno en la cara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Esposados, injuriados por su origen étnico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Maldecir a su madre</a:t>
            </a:r>
          </a:p>
          <a:p>
            <a:pPr algn="r"/>
            <a:endParaRPr lang="es-MX" sz="1200" b="1" dirty="0" smtClean="0">
              <a:latin typeface="Comic Sans MS" panose="030F0702030302020204" pitchFamily="66" charset="0"/>
            </a:endParaRPr>
          </a:p>
          <a:p>
            <a:pPr algn="r"/>
            <a:r>
              <a:rPr lang="es-MX" sz="1200" b="1" dirty="0" smtClean="0">
                <a:latin typeface="Comic Sans MS" panose="030F0702030302020204" pitchFamily="66" charset="0"/>
              </a:rPr>
              <a:t>CAT. Comunicaciones Dragan </a:t>
            </a:r>
            <a:r>
              <a:rPr lang="es-MX" sz="1200" b="1" dirty="0" err="1" smtClean="0">
                <a:latin typeface="Comic Sans MS" panose="030F0702030302020204" pitchFamily="66" charset="0"/>
              </a:rPr>
              <a:t>Dimitrijevic</a:t>
            </a:r>
            <a:r>
              <a:rPr lang="es-MX" sz="1200" b="1" dirty="0" smtClean="0">
                <a:latin typeface="Comic Sans MS" panose="030F0702030302020204" pitchFamily="66" charset="0"/>
              </a:rPr>
              <a:t> c. Serbia y Montenegro, CAT/207/2000, párr. 5.3…</a:t>
            </a:r>
            <a:endParaRPr lang="es-MX" sz="1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51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06152" y="404664"/>
            <a:ext cx="878497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UNIDAD III </a:t>
            </a:r>
            <a:endParaRPr lang="es-MX" sz="2400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LA PROMOCIÓN Y PROTECCIÓN DE LOS DERECHOS HUMANOS EN EL SISTEMA UNIVERSAL </a:t>
            </a:r>
            <a:endParaRPr lang="es-MX" sz="2400" dirty="0" smtClean="0">
              <a:latin typeface="Comic Sans MS" panose="030F0702030302020204" pitchFamily="66" charset="0"/>
            </a:endParaRPr>
          </a:p>
          <a:p>
            <a:endParaRPr lang="es-MX" sz="2400" dirty="0" smtClean="0">
              <a:latin typeface="Comic Sans MS" panose="030F0702030302020204" pitchFamily="66" charset="0"/>
            </a:endParaRPr>
          </a:p>
          <a:p>
            <a:r>
              <a:rPr lang="es-MX" sz="2400" dirty="0" smtClean="0">
                <a:latin typeface="Comic Sans MS" panose="030F0702030302020204" pitchFamily="66" charset="0"/>
              </a:rPr>
              <a:t>3.1 Marco general de las Naciones Unidas </a:t>
            </a:r>
          </a:p>
          <a:p>
            <a:endParaRPr lang="es-MX" sz="2400" dirty="0" smtClean="0">
              <a:latin typeface="Comic Sans MS" panose="030F0702030302020204" pitchFamily="66" charset="0"/>
            </a:endParaRPr>
          </a:p>
          <a:p>
            <a:r>
              <a:rPr lang="es-MX" sz="2400" dirty="0" smtClean="0">
                <a:latin typeface="Comic Sans MS" panose="030F0702030302020204" pitchFamily="66" charset="0"/>
              </a:rPr>
              <a:t>3.2 Mecanismos convencionales. Referencia al Comité de Derechos Humanos de Naciones Unidas </a:t>
            </a:r>
          </a:p>
          <a:p>
            <a:endParaRPr lang="es-MX" sz="2400" dirty="0" smtClean="0">
              <a:latin typeface="Comic Sans MS" panose="030F0702030302020204" pitchFamily="66" charset="0"/>
            </a:endParaRPr>
          </a:p>
          <a:p>
            <a:r>
              <a:rPr lang="es-MX" sz="2400" dirty="0" smtClean="0">
                <a:latin typeface="Comic Sans MS" panose="030F0702030302020204" pitchFamily="66" charset="0"/>
              </a:rPr>
              <a:t>3.3 Mecanismos extra-convencionales. Referencia al Consejo de Derechos Humanos y al Alto Comisionado de Naciones Unidas para los Derechos Humanos (ACNUDH) </a:t>
            </a:r>
          </a:p>
          <a:p>
            <a:endParaRPr lang="es-MX" sz="2400" dirty="0" smtClean="0">
              <a:latin typeface="Comic Sans MS" panose="030F0702030302020204" pitchFamily="66" charset="0"/>
            </a:endParaRPr>
          </a:p>
          <a:p>
            <a:r>
              <a:rPr lang="es-MX" sz="2400" dirty="0" smtClean="0">
                <a:latin typeface="Comic Sans MS" panose="030F0702030302020204" pitchFamily="66" charset="0"/>
              </a:rPr>
              <a:t>3.4 Los derechos humanos y el mantenimiento de la paz </a:t>
            </a:r>
          </a:p>
          <a:p>
            <a:endParaRPr lang="es-MX" sz="2400" dirty="0" smtClean="0">
              <a:latin typeface="Comic Sans MS" panose="030F0702030302020204" pitchFamily="66" charset="0"/>
            </a:endParaRPr>
          </a:p>
          <a:p>
            <a:r>
              <a:rPr lang="es-MX" sz="2400" dirty="0" smtClean="0">
                <a:latin typeface="Comic Sans MS" panose="030F0702030302020204" pitchFamily="66" charset="0"/>
              </a:rPr>
              <a:t>3.5 El Derecho internacional Humanitario </a:t>
            </a:r>
            <a:r>
              <a:rPr lang="es-MX" dirty="0" smtClean="0">
                <a:latin typeface="Comic Sans MS" panose="030F0702030302020204" pitchFamily="66" charset="0"/>
              </a:rPr>
              <a:t>	</a:t>
            </a:r>
            <a:endParaRPr lang="es-MX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70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2" y="404664"/>
            <a:ext cx="7702750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200" b="1" dirty="0" err="1" smtClean="0">
                <a:latin typeface="Comic Sans MS" panose="030F0702030302020204" pitchFamily="66" charset="0"/>
              </a:rPr>
              <a:t>CTyOTPCID</a:t>
            </a:r>
            <a:r>
              <a:rPr lang="es-MX" sz="3200" b="1" dirty="0" smtClean="0">
                <a:latin typeface="Comic Sans MS" panose="030F0702030302020204" pitchFamily="66" charset="0"/>
              </a:rPr>
              <a:t>  </a:t>
            </a:r>
          </a:p>
          <a:p>
            <a:endParaRPr lang="es-MX" sz="3200" b="1" dirty="0">
              <a:latin typeface="Comic Sans MS" panose="030F0702030302020204" pitchFamily="66" charset="0"/>
            </a:endParaRPr>
          </a:p>
          <a:p>
            <a:r>
              <a:rPr lang="es-MX" sz="3200" b="1" dirty="0" smtClean="0">
                <a:latin typeface="Comic Sans MS" panose="030F0702030302020204" pitchFamily="66" charset="0"/>
              </a:rPr>
              <a:t>Comité </a:t>
            </a:r>
            <a:r>
              <a:rPr lang="es-MX" sz="3200" b="1" dirty="0">
                <a:latin typeface="Comic Sans MS" panose="030F0702030302020204" pitchFamily="66" charset="0"/>
              </a:rPr>
              <a:t>contra la </a:t>
            </a:r>
            <a:r>
              <a:rPr lang="es-MX" sz="3200" b="1" dirty="0" smtClean="0">
                <a:latin typeface="Comic Sans MS" panose="030F0702030302020204" pitchFamily="66" charset="0"/>
              </a:rPr>
              <a:t>Tortura</a:t>
            </a:r>
          </a:p>
          <a:p>
            <a:endParaRPr lang="es-MX" sz="3200" b="1" dirty="0">
              <a:latin typeface="Comic Sans MS" panose="030F0702030302020204" pitchFamily="66" charset="0"/>
            </a:endParaRPr>
          </a:p>
          <a:p>
            <a:r>
              <a:rPr lang="es-MX" sz="3200" b="1" dirty="0" smtClean="0">
                <a:latin typeface="Comic Sans MS" panose="030F0702030302020204" pitchFamily="66" charset="0"/>
              </a:rPr>
              <a:t>10 expertos independientes</a:t>
            </a:r>
          </a:p>
          <a:p>
            <a:endParaRPr lang="es-MX" sz="3200" b="1" dirty="0">
              <a:latin typeface="Comic Sans MS" panose="030F0702030302020204" pitchFamily="66" charset="0"/>
            </a:endParaRPr>
          </a:p>
          <a:p>
            <a:r>
              <a:rPr lang="es-MX" sz="3200" b="1" dirty="0" smtClean="0">
                <a:latin typeface="Comic Sans MS" panose="030F0702030302020204" pitchFamily="66" charset="0"/>
              </a:rPr>
              <a:t>Alta consideración moral</a:t>
            </a:r>
          </a:p>
          <a:p>
            <a:r>
              <a:rPr lang="es-MX" sz="3200" b="1" dirty="0" smtClean="0">
                <a:latin typeface="Comic Sans MS" panose="030F0702030302020204" pitchFamily="66" charset="0"/>
              </a:rPr>
              <a:t>Conocimiento en el campo de los </a:t>
            </a:r>
            <a:r>
              <a:rPr lang="es-MX" sz="3200" b="1" dirty="0" err="1" smtClean="0">
                <a:latin typeface="Comic Sans MS" panose="030F0702030302020204" pitchFamily="66" charset="0"/>
              </a:rPr>
              <a:t>ddhh</a:t>
            </a:r>
            <a:endParaRPr lang="es-MX" sz="3200" b="1" dirty="0" smtClean="0">
              <a:latin typeface="Comic Sans MS" panose="030F0702030302020204" pitchFamily="66" charset="0"/>
            </a:endParaRPr>
          </a:p>
          <a:p>
            <a:r>
              <a:rPr lang="es-MX" sz="3200" b="1" dirty="0" smtClean="0">
                <a:latin typeface="Comic Sans MS" panose="030F0702030302020204" pitchFamily="66" charset="0"/>
              </a:rPr>
              <a:t>Periodo de cuatro años </a:t>
            </a:r>
            <a:endParaRPr lang="es-MX" sz="3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74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7504" y="116632"/>
            <a:ext cx="885698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Expide observaciones generales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No. 2 CAT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Medidas para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reforzar la prohibición </a:t>
            </a:r>
            <a:r>
              <a:rPr lang="es-MX" sz="2400" b="1" dirty="0" smtClean="0">
                <a:latin typeface="Comic Sans MS" panose="030F0702030302020204" pitchFamily="66" charset="0"/>
              </a:rPr>
              <a:t>de la tortura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Impedir la tortura por medio de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garantías básicas </a:t>
            </a:r>
            <a:r>
              <a:rPr lang="es-MX" sz="2400" b="1" dirty="0" smtClean="0">
                <a:latin typeface="Comic Sans MS" panose="030F0702030302020204" pitchFamily="66" charset="0"/>
              </a:rPr>
              <a:t>a personas privadas de su libertad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-</a:t>
            </a:r>
            <a:r>
              <a:rPr lang="es-MX" sz="2400" b="1" u="sng" dirty="0" smtClean="0">
                <a:latin typeface="Comic Sans MS" panose="030F0702030302020204" pitchFamily="66" charset="0"/>
              </a:rPr>
              <a:t>Registro oficial </a:t>
            </a:r>
            <a:r>
              <a:rPr lang="es-MX" sz="2400" b="1" dirty="0" smtClean="0">
                <a:latin typeface="Comic Sans MS" panose="030F0702030302020204" pitchFamily="66" charset="0"/>
              </a:rPr>
              <a:t>de los detenidos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-</a:t>
            </a:r>
            <a:r>
              <a:rPr lang="es-MX" sz="2400" b="1" u="sng" dirty="0" smtClean="0">
                <a:latin typeface="Comic Sans MS" panose="030F0702030302020204" pitchFamily="66" charset="0"/>
              </a:rPr>
              <a:t>Informarles sobre sus derechos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-</a:t>
            </a:r>
            <a:r>
              <a:rPr lang="es-MX" sz="2400" b="1" u="sng" dirty="0" smtClean="0">
                <a:latin typeface="Comic Sans MS" panose="030F0702030302020204" pitchFamily="66" charset="0"/>
              </a:rPr>
              <a:t>Asistencia</a:t>
            </a:r>
            <a:r>
              <a:rPr lang="es-MX" sz="2400" b="1" dirty="0" smtClean="0">
                <a:latin typeface="Comic Sans MS" panose="030F0702030302020204" pitchFamily="66" charset="0"/>
              </a:rPr>
              <a:t> letrada y médica independiente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-Comunicación con sus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familiares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-</a:t>
            </a:r>
            <a:r>
              <a:rPr lang="es-MX" sz="2400" b="1" u="sng" dirty="0" smtClean="0">
                <a:latin typeface="Comic Sans MS" panose="030F0702030302020204" pitchFamily="66" charset="0"/>
              </a:rPr>
              <a:t>Visita a los lugares de detención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-Fácil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acceso a recursos judiciales </a:t>
            </a:r>
            <a:r>
              <a:rPr lang="es-MX" sz="2400" b="1" dirty="0" smtClean="0">
                <a:latin typeface="Comic Sans MS" panose="030F0702030302020204" pitchFamily="66" charset="0"/>
              </a:rPr>
              <a:t>y otros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-</a:t>
            </a:r>
            <a:r>
              <a:rPr lang="es-MX" sz="2400" b="1" u="sng" dirty="0" smtClean="0">
                <a:latin typeface="Comic Sans MS" panose="030F0702030302020204" pitchFamily="66" charset="0"/>
              </a:rPr>
              <a:t>Guardias del mismo sexo </a:t>
            </a:r>
            <a:r>
              <a:rPr lang="es-MX" sz="2400" b="1" dirty="0" smtClean="0">
                <a:latin typeface="Comic Sans MS" panose="030F0702030302020204" pitchFamily="66" charset="0"/>
              </a:rPr>
              <a:t>si está en juego la intimidad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-</a:t>
            </a:r>
            <a:r>
              <a:rPr lang="es-MX" sz="2400" b="1" u="sng" dirty="0" err="1" smtClean="0">
                <a:latin typeface="Comic Sans MS" panose="030F0702030302020204" pitchFamily="66" charset="0"/>
              </a:rPr>
              <a:t>Videar</a:t>
            </a:r>
            <a:r>
              <a:rPr lang="es-MX" sz="2400" b="1" u="sng" dirty="0" smtClean="0">
                <a:latin typeface="Comic Sans MS" panose="030F0702030302020204" pitchFamily="66" charset="0"/>
              </a:rPr>
              <a:t> interrogatorios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-Métodos de investigación como el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Protocolo de Estambul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-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Capacitación</a:t>
            </a:r>
            <a:r>
              <a:rPr lang="es-MX" sz="2400" b="1" dirty="0" smtClean="0">
                <a:latin typeface="Comic Sans MS" panose="030F0702030302020204" pitchFamily="66" charset="0"/>
              </a:rPr>
              <a:t> sobre la prohibición de la tortura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20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404664"/>
            <a:ext cx="82089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Observación </a:t>
            </a:r>
            <a:r>
              <a:rPr lang="es-MX" sz="2400" b="1" u="sng" dirty="0">
                <a:latin typeface="Comic Sans MS" panose="030F0702030302020204" pitchFamily="66" charset="0"/>
              </a:rPr>
              <a:t>General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No. </a:t>
            </a:r>
            <a:r>
              <a:rPr lang="es-MX" sz="2400" b="1" u="sng" dirty="0">
                <a:latin typeface="Comic Sans MS" panose="030F0702030302020204" pitchFamily="66" charset="0"/>
              </a:rPr>
              <a:t>3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CAT</a:t>
            </a:r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>
                <a:latin typeface="Comic Sans MS" panose="030F0702030302020204" pitchFamily="66" charset="0"/>
              </a:rPr>
              <a:t>OBLIGACIONES EN MATERIA DE REPARACIÓN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Debe </a:t>
            </a:r>
            <a:r>
              <a:rPr lang="es-MX" sz="2400" b="1" dirty="0">
                <a:latin typeface="Comic Sans MS" panose="030F0702030302020204" pitchFamily="66" charset="0"/>
              </a:rPr>
              <a:t>ser </a:t>
            </a:r>
            <a:r>
              <a:rPr lang="es-MX" sz="2400" b="1" u="sng" dirty="0">
                <a:latin typeface="Comic Sans MS" panose="030F0702030302020204" pitchFamily="66" charset="0"/>
              </a:rPr>
              <a:t>suficiente, efectiva y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completa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Individualizada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Proporcional a la gravedad </a:t>
            </a:r>
            <a:r>
              <a:rPr lang="es-MX" sz="2400" b="1" dirty="0" smtClean="0">
                <a:latin typeface="Comic Sans MS" panose="030F0702030302020204" pitchFamily="66" charset="0"/>
              </a:rPr>
              <a:t>y atender las características propias de </a:t>
            </a:r>
            <a:r>
              <a:rPr lang="es-MX" sz="2400" b="1" u="sng" dirty="0">
                <a:latin typeface="Comic Sans MS" panose="030F0702030302020204" pitchFamily="66" charset="0"/>
              </a:rPr>
              <a:t>cada caso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Reparación abarca: </a:t>
            </a:r>
            <a:endParaRPr lang="es-MX" sz="2400" b="1" u="sng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Restitución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Indemnización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Rehabilitación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Satisfacción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Garantías </a:t>
            </a:r>
            <a:r>
              <a:rPr lang="es-MX" sz="2400" b="1" dirty="0">
                <a:latin typeface="Comic Sans MS" panose="030F0702030302020204" pitchFamily="66" charset="0"/>
              </a:rPr>
              <a:t>de no </a:t>
            </a:r>
            <a:r>
              <a:rPr lang="es-MX" sz="2400" b="1" dirty="0" smtClean="0">
                <a:latin typeface="Comic Sans MS" panose="030F0702030302020204" pitchFamily="66" charset="0"/>
              </a:rPr>
              <a:t>repetición</a:t>
            </a:r>
          </a:p>
        </p:txBody>
      </p:sp>
    </p:spTree>
    <p:extLst>
      <p:ext uri="{BB962C8B-B14F-4D97-AF65-F5344CB8AC3E}">
        <p14:creationId xmlns:p14="http://schemas.microsoft.com/office/powerpoint/2010/main" val="276506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99592" y="404664"/>
            <a:ext cx="76328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Comic Sans MS" panose="030F0702030302020204" pitchFamily="66" charset="0"/>
              </a:rPr>
              <a:t>Las obligaciones de reparación son: </a:t>
            </a:r>
            <a:endParaRPr lang="es-MX" sz="2400" b="1" dirty="0" smtClean="0">
              <a:latin typeface="Comic Sans MS" panose="030F0702030302020204" pitchFamily="66" charset="0"/>
            </a:endParaRP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>
                <a:latin typeface="Comic Sans MS" panose="030F0702030302020204" pitchFamily="66" charset="0"/>
              </a:rPr>
              <a:t>P</a:t>
            </a:r>
            <a:r>
              <a:rPr lang="es-MX" sz="2400" b="1" u="sng" dirty="0" smtClean="0">
                <a:latin typeface="Comic Sans MS" panose="030F0702030302020204" pitchFamily="66" charset="0"/>
              </a:rPr>
              <a:t>rocedimiento</a:t>
            </a:r>
            <a:r>
              <a:rPr lang="es-MX" sz="2400" b="1" u="sng" dirty="0">
                <a:latin typeface="Comic Sans MS" panose="030F0702030302020204" pitchFamily="66" charset="0"/>
              </a:rPr>
              <a:t>,</a:t>
            </a:r>
          </a:p>
          <a:p>
            <a:r>
              <a:rPr lang="es-MX" sz="2400" b="1" u="sng" dirty="0">
                <a:latin typeface="Comic Sans MS" panose="030F0702030302020204" pitchFamily="66" charset="0"/>
              </a:rPr>
              <a:t>Promulgar leyes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Mecanismos </a:t>
            </a:r>
            <a:r>
              <a:rPr lang="es-MX" sz="2400" b="1" u="sng" dirty="0">
                <a:latin typeface="Comic Sans MS" panose="030F0702030302020204" pitchFamily="66" charset="0"/>
              </a:rPr>
              <a:t>para la presentación de quejas</a:t>
            </a:r>
          </a:p>
          <a:p>
            <a:r>
              <a:rPr lang="es-MX" sz="2400" b="1" u="sng" dirty="0">
                <a:latin typeface="Comic Sans MS" panose="030F0702030302020204" pitchFamily="66" charset="0"/>
              </a:rPr>
              <a:t>Órganos de investigación e instituciones,</a:t>
            </a:r>
            <a:r>
              <a:rPr lang="es-MX" sz="2400" b="1" dirty="0">
                <a:latin typeface="Comic Sans MS" panose="030F0702030302020204" pitchFamily="66" charset="0"/>
              </a:rPr>
              <a:t> independientes, eficaces, de fácil acceso, que puedan </a:t>
            </a:r>
            <a:r>
              <a:rPr lang="es-MX" sz="2400" b="1" u="sng" dirty="0">
                <a:latin typeface="Comic Sans MS" panose="030F0702030302020204" pitchFamily="66" charset="0"/>
              </a:rPr>
              <a:t>determinar </a:t>
            </a:r>
            <a:r>
              <a:rPr lang="es-MX" sz="2400" b="1" dirty="0">
                <a:latin typeface="Comic Sans MS" panose="030F0702030302020204" pitchFamily="66" charset="0"/>
              </a:rPr>
              <a:t>si una víctima de tortura y malos tratos tiene derecho a una </a:t>
            </a:r>
            <a:r>
              <a:rPr lang="es-MX" sz="2400" b="1" u="sng" dirty="0">
                <a:latin typeface="Comic Sans MS" panose="030F0702030302020204" pitchFamily="66" charset="0"/>
              </a:rPr>
              <a:t>reparación y concedérsela</a:t>
            </a:r>
          </a:p>
          <a:p>
            <a:endParaRPr lang="es-MX" sz="2400" b="1" u="sng" dirty="0">
              <a:latin typeface="Comic Sans MS" panose="030F0702030302020204" pitchFamily="66" charset="0"/>
            </a:endParaRPr>
          </a:p>
          <a:p>
            <a:r>
              <a:rPr lang="es-MX" sz="2400" b="1" u="sng" dirty="0">
                <a:latin typeface="Comic Sans MS" panose="030F0702030302020204" pitchFamily="66" charset="0"/>
              </a:rPr>
              <a:t>Sustantivas,</a:t>
            </a:r>
          </a:p>
          <a:p>
            <a:r>
              <a:rPr lang="es-MX" sz="2400" b="1" u="sng" dirty="0">
                <a:latin typeface="Comic Sans MS" panose="030F0702030302020204" pitchFamily="66" charset="0"/>
              </a:rPr>
              <a:t>Reparación plena y efectiva</a:t>
            </a:r>
            <a:r>
              <a:rPr lang="es-MX" sz="2400" b="1" dirty="0">
                <a:latin typeface="Comic Sans MS" panose="030F0702030302020204" pitchFamily="66" charset="0"/>
              </a:rPr>
              <a:t>, indemnización y una rehabilitación lo más completa posible</a:t>
            </a:r>
          </a:p>
        </p:txBody>
      </p:sp>
    </p:spTree>
    <p:extLst>
      <p:ext uri="{BB962C8B-B14F-4D97-AF65-F5344CB8AC3E}">
        <p14:creationId xmlns:p14="http://schemas.microsoft.com/office/powerpoint/2010/main" val="1365773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3528" y="188640"/>
            <a:ext cx="849694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Recibe informes periódicos de los Estados Parte en la Convención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4° Informe presentado en 2006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5° y 6° Informes presentados en 2010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Observaciones al 4° Informe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s-MX" sz="2400" b="1" dirty="0" smtClean="0">
                <a:latin typeface="Comic Sans MS" panose="030F0702030302020204" pitchFamily="66" charset="0"/>
              </a:rPr>
              <a:t>Subsistencia del fuero militar para el delito de tortura cometido por militares en contra de civiles</a:t>
            </a:r>
          </a:p>
          <a:p>
            <a:pPr marL="342900" indent="-342900">
              <a:buAutoNum type="arabicPeriod"/>
            </a:pPr>
            <a:r>
              <a:rPr lang="es-MX" sz="2400" b="1" dirty="0" smtClean="0">
                <a:latin typeface="Comic Sans MS" panose="030F0702030302020204" pitchFamily="66" charset="0"/>
              </a:rPr>
              <a:t>En el CJM no se encuentra tipificada la tortura</a:t>
            </a:r>
          </a:p>
          <a:p>
            <a:pPr marL="342900" indent="-342900">
              <a:buAutoNum type="arabicPeriod"/>
            </a:pPr>
            <a:r>
              <a:rPr lang="es-MX" sz="2400" b="1" dirty="0" smtClean="0">
                <a:latin typeface="Comic Sans MS" panose="030F0702030302020204" pitchFamily="66" charset="0"/>
              </a:rPr>
              <a:t>Garantía de juzgamiento por fuero civil en delitos contra DDHH</a:t>
            </a:r>
          </a:p>
          <a:p>
            <a:pPr marL="342900" indent="-342900">
              <a:buAutoNum type="arabicPeriod"/>
            </a:pPr>
            <a:r>
              <a:rPr lang="es-MX" sz="2400" b="1" dirty="0" smtClean="0">
                <a:latin typeface="Comic Sans MS" panose="030F0702030302020204" pitchFamily="66" charset="0"/>
              </a:rPr>
              <a:t>Reformar el CJM para incluir el delito de tortura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35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51520" y="188640"/>
            <a:ext cx="86409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 smtClean="0">
                <a:latin typeface="Comic Sans MS" panose="030F0702030302020204" pitchFamily="66" charset="0"/>
              </a:rPr>
              <a:t>Recibe comunicaciones o quejas</a:t>
            </a:r>
          </a:p>
          <a:p>
            <a:endParaRPr lang="es-MX" sz="2800" b="1" dirty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Interestatales, una vez reconocida esa competencia conforme al artículo 21 Convención</a:t>
            </a:r>
          </a:p>
          <a:p>
            <a:endParaRPr lang="es-MX" sz="2800" b="1" dirty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Individuales, una vez reconocida esa competencia conforme al artículo 22 de la Convención</a:t>
            </a:r>
          </a:p>
          <a:p>
            <a:endParaRPr lang="es-MX" sz="2800" b="1" dirty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El Comité no ha emitido informes respecto a México por actos de tortura o por una devolución, expulsión o extradición de persona en riesgo</a:t>
            </a:r>
            <a:endParaRPr lang="es-MX" sz="28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088774"/>
              </p:ext>
            </p:extLst>
          </p:nvPr>
        </p:nvGraphicFramePr>
        <p:xfrm>
          <a:off x="179512" y="476672"/>
          <a:ext cx="8784976" cy="56859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6144"/>
                <a:gridCol w="1800200"/>
                <a:gridCol w="936104"/>
                <a:gridCol w="576064"/>
                <a:gridCol w="1080120"/>
                <a:gridCol w="900100"/>
                <a:gridCol w="1098122"/>
                <a:gridCol w="1098122"/>
              </a:tblGrid>
              <a:tr h="1077963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2200" b="1" u="none" strike="noStrike" dirty="0">
                          <a:effectLst/>
                          <a:latin typeface="Comic Sans MS" panose="030F0702030302020204" pitchFamily="66" charset="0"/>
                        </a:rPr>
                        <a:t>STATUS OF COMMUNICATIONS DEALT WITH </a:t>
                      </a:r>
                      <a:br>
                        <a:rPr lang="en-US" sz="2200" b="1" u="none" strike="noStrike" dirty="0">
                          <a:effectLst/>
                          <a:latin typeface="Comic Sans MS" panose="030F0702030302020204" pitchFamily="66" charset="0"/>
                        </a:rPr>
                      </a:br>
                      <a:r>
                        <a:rPr lang="en-US" sz="2200" b="1" u="none" strike="noStrike" dirty="0">
                          <a:effectLst/>
                          <a:latin typeface="Comic Sans MS" panose="030F0702030302020204" pitchFamily="66" charset="0"/>
                        </a:rPr>
                        <a:t>BY CAT UNDER ART. 22 PROCEDURE</a:t>
                      </a:r>
                      <a:br>
                        <a:rPr lang="en-US" sz="2200" b="1" u="none" strike="noStrike" dirty="0">
                          <a:effectLst/>
                          <a:latin typeface="Comic Sans MS" panose="030F0702030302020204" pitchFamily="66" charset="0"/>
                        </a:rPr>
                      </a:br>
                      <a:endParaRPr lang="en-US" sz="2200" b="1" i="0" u="none" strike="noStrike" dirty="0">
                        <a:solidFill>
                          <a:srgbClr val="FFCC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8056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MX" sz="1600" b="1" u="none" strike="noStrike" dirty="0">
                          <a:effectLst/>
                          <a:latin typeface="Comic Sans MS" panose="030F0702030302020204" pitchFamily="66" charset="0"/>
                        </a:rPr>
                        <a:t>As of 15/08/2015</a:t>
                      </a:r>
                      <a:endParaRPr lang="es-MX" sz="1600" b="1" i="0" u="none" strike="noStrike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dirty="0">
                          <a:effectLst/>
                          <a:latin typeface="Comic Sans MS" panose="030F0702030302020204" pitchFamily="66" charset="0"/>
                        </a:rPr>
                        <a:t>Living cases</a:t>
                      </a:r>
                      <a:endParaRPr lang="es-MX" sz="1600" b="1" i="0" u="none" strike="noStrike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Concluded cases</a:t>
                      </a:r>
                      <a:endParaRPr lang="es-MX" sz="1600" b="1" i="0" u="none" strike="noStrike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</a:tr>
              <a:tr h="280566">
                <a:tc>
                  <a:txBody>
                    <a:bodyPr/>
                    <a:lstStyle/>
                    <a:p>
                      <a:pPr algn="l" fontAlgn="b"/>
                      <a:endParaRPr lang="es-MX" sz="1600" b="1" i="0" u="none" strike="noStrike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600" b="1" i="0" u="none" strike="noStrike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dirty="0" err="1">
                          <a:effectLst/>
                          <a:latin typeface="Comic Sans MS" panose="030F0702030302020204" pitchFamily="66" charset="0"/>
                        </a:rPr>
                        <a:t>Inadm</a:t>
                      </a:r>
                      <a:r>
                        <a:rPr lang="es-MX" sz="1600" b="1" u="none" strike="noStrike" dirty="0">
                          <a:effectLst/>
                          <a:latin typeface="Comic Sans MS" panose="030F0702030302020204" pitchFamily="66" charset="0"/>
                        </a:rPr>
                        <a:t>.</a:t>
                      </a:r>
                      <a:endParaRPr lang="es-MX" sz="1600" b="1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vert="vert27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dirty="0" err="1">
                          <a:effectLst/>
                          <a:latin typeface="Comic Sans MS" panose="030F0702030302020204" pitchFamily="66" charset="0"/>
                        </a:rPr>
                        <a:t>Discont</a:t>
                      </a:r>
                      <a:r>
                        <a:rPr lang="es-MX" sz="1600" b="1" u="none" strike="noStrike" dirty="0">
                          <a:effectLst/>
                          <a:latin typeface="Comic Sans MS" panose="030F0702030302020204" pitchFamily="66" charset="0"/>
                        </a:rPr>
                        <a:t>.</a:t>
                      </a:r>
                      <a:endParaRPr lang="es-MX" sz="1600" b="1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vert="vert27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 dirty="0" err="1">
                          <a:effectLst/>
                          <a:latin typeface="Comic Sans MS" panose="030F0702030302020204" pitchFamily="66" charset="0"/>
                        </a:rPr>
                        <a:t>Decisions</a:t>
                      </a:r>
                      <a:endParaRPr lang="es-MX" sz="1600" b="1" i="0" u="none" strike="noStrike" dirty="0">
                        <a:solidFill>
                          <a:srgbClr val="00008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600" b="1" i="0" u="none" strike="noStrike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</a:tr>
              <a:tr h="48729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Countries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dirty="0" err="1">
                          <a:effectLst/>
                          <a:latin typeface="Comic Sans MS" panose="030F0702030302020204" pitchFamily="66" charset="0"/>
                        </a:rPr>
                        <a:t>Entry</a:t>
                      </a:r>
                      <a:r>
                        <a:rPr lang="es-MX" sz="1600" b="1" u="none" strike="noStrike" dirty="0"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s-MX" sz="1600" b="1" u="none" strike="noStrike" dirty="0" err="1">
                          <a:effectLst/>
                          <a:latin typeface="Comic Sans MS" panose="030F0702030302020204" pitchFamily="66" charset="0"/>
                        </a:rPr>
                        <a:t>into</a:t>
                      </a:r>
                      <a:r>
                        <a:rPr lang="es-MX" sz="1600" b="1" u="none" strike="noStrike" dirty="0"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s-MX" sz="1600" b="1" u="none" strike="noStrike" dirty="0" err="1">
                          <a:effectLst/>
                          <a:latin typeface="Comic Sans MS" panose="030F0702030302020204" pitchFamily="66" charset="0"/>
                        </a:rPr>
                        <a:t>force</a:t>
                      </a:r>
                      <a:endParaRPr lang="es-MX" sz="1600" b="1" i="0" u="none" strike="noStrike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dirty="0">
                          <a:effectLst/>
                          <a:latin typeface="Comic Sans MS" panose="030F0702030302020204" pitchFamily="66" charset="0"/>
                        </a:rPr>
                        <a:t>Yes</a:t>
                      </a:r>
                      <a:endParaRPr lang="es-MX" sz="1600" b="1" i="0" u="none" strike="noStrike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No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dirty="0" err="1">
                          <a:effectLst/>
                          <a:latin typeface="Comic Sans MS" panose="030F0702030302020204" pitchFamily="66" charset="0"/>
                        </a:rPr>
                        <a:t>Registered</a:t>
                      </a:r>
                      <a:endParaRPr lang="es-MX" sz="1600" b="1" i="0" u="none" strike="noStrike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ctr"/>
                </a:tc>
              </a:tr>
              <a:tr h="26579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France</a:t>
                      </a:r>
                      <a:endParaRPr lang="es-MX" sz="1600" b="1" i="0" u="none" strike="noStrike">
                        <a:solidFill>
                          <a:srgbClr val="0000FF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26/06/1987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21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 dirty="0">
                          <a:effectLst/>
                          <a:latin typeface="Comic Sans MS" panose="030F0702030302020204" pitchFamily="66" charset="0"/>
                        </a:rPr>
                        <a:t>34</a:t>
                      </a:r>
                      <a:endParaRPr lang="es-MX" sz="1600" b="1" i="0" u="none" strike="noStrike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</a:tr>
              <a:tr h="251032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Georgia</a:t>
                      </a:r>
                      <a:endParaRPr lang="es-MX" sz="1600" b="1" i="0" u="none" strike="noStrike">
                        <a:solidFill>
                          <a:srgbClr val="0000FF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30/06/2005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 dirty="0"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endParaRPr lang="es-MX" sz="1600" b="1" i="0" u="none" strike="noStrike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</a:tr>
              <a:tr h="251032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Germany</a:t>
                      </a:r>
                      <a:endParaRPr lang="es-MX" sz="1600" b="1" i="0" u="none" strike="noStrike">
                        <a:solidFill>
                          <a:srgbClr val="0000FF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19/10/2001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 dirty="0"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  <a:endParaRPr lang="es-MX" sz="1600" b="1" i="0" u="none" strike="noStrike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</a:tr>
              <a:tr h="251032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Ghana</a:t>
                      </a:r>
                      <a:endParaRPr lang="es-MX" sz="1600" b="1" i="0" u="none" strike="noStrike">
                        <a:solidFill>
                          <a:srgbClr val="0000FF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07/10/2000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 dirty="0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</a:tr>
              <a:tr h="251032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Greece</a:t>
                      </a:r>
                      <a:endParaRPr lang="es-MX" sz="1600" b="1" i="0" u="none" strike="noStrike">
                        <a:solidFill>
                          <a:srgbClr val="0000FF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05/11/1988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 dirty="0"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endParaRPr lang="es-MX" sz="1600" b="1" i="0" u="none" strike="noStrike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</a:tr>
              <a:tr h="251032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Guatemala</a:t>
                      </a:r>
                      <a:endParaRPr lang="es-MX" sz="1600" b="1" i="0" u="none" strike="noStrike">
                        <a:solidFill>
                          <a:srgbClr val="0000FF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25/09/2003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 dirty="0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</a:tr>
              <a:tr h="251032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 dirty="0" err="1">
                          <a:effectLst/>
                          <a:latin typeface="Comic Sans MS" panose="030F0702030302020204" pitchFamily="66" charset="0"/>
                        </a:rPr>
                        <a:t>Hungary</a:t>
                      </a:r>
                      <a:endParaRPr lang="es-MX" sz="1600" b="1" i="0" u="none" strike="noStrike" dirty="0">
                        <a:solidFill>
                          <a:srgbClr val="0000FF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13/09/1989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 dirty="0"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s-MX" sz="1600" b="1" i="0" u="none" strike="noStrike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</a:tr>
              <a:tr h="251032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Iceland</a:t>
                      </a:r>
                      <a:endParaRPr lang="es-MX" sz="1600" b="1" i="0" u="none" strike="noStrike">
                        <a:solidFill>
                          <a:srgbClr val="0000FF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22/11/1996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 dirty="0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</a:tr>
              <a:tr h="251032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Ireland</a:t>
                      </a:r>
                      <a:endParaRPr lang="es-MX" sz="1600" b="1" i="0" u="none" strike="noStrike">
                        <a:solidFill>
                          <a:srgbClr val="0000FF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11/05/2002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 dirty="0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</a:tr>
              <a:tr h="251032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Italy</a:t>
                      </a:r>
                      <a:endParaRPr lang="es-MX" sz="1600" b="1" i="0" u="none" strike="noStrike">
                        <a:solidFill>
                          <a:srgbClr val="0000FF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11/02/1989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 dirty="0"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endParaRPr lang="es-MX" sz="1600" b="1" i="0" u="none" strike="noStrike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</a:tr>
              <a:tr h="251032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Kazakhstan</a:t>
                      </a:r>
                      <a:endParaRPr lang="es-MX" sz="1600" b="1" i="0" u="none" strike="noStrike">
                        <a:solidFill>
                          <a:srgbClr val="0000FF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21/02/2008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7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 dirty="0">
                          <a:effectLst/>
                          <a:latin typeface="Comic Sans MS" panose="030F0702030302020204" pitchFamily="66" charset="0"/>
                        </a:rPr>
                        <a:t>12</a:t>
                      </a:r>
                      <a:endParaRPr lang="es-MX" sz="1600" b="1" i="0" u="none" strike="noStrike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</a:tr>
              <a:tr h="251032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 dirty="0">
                          <a:effectLst/>
                          <a:latin typeface="Comic Sans MS" panose="030F0702030302020204" pitchFamily="66" charset="0"/>
                        </a:rPr>
                        <a:t>Malta</a:t>
                      </a:r>
                      <a:endParaRPr lang="es-MX" sz="1600" b="1" i="0" u="none" strike="noStrike" dirty="0">
                        <a:solidFill>
                          <a:srgbClr val="0000FF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13/10/1990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 dirty="0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</a:tr>
              <a:tr h="251032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 dirty="0" err="1">
                          <a:effectLst/>
                          <a:latin typeface="Comic Sans MS" panose="030F0702030302020204" pitchFamily="66" charset="0"/>
                        </a:rPr>
                        <a:t>Mexico</a:t>
                      </a:r>
                      <a:endParaRPr lang="es-MX" sz="1600" b="1" i="0" u="none" strike="noStrike" dirty="0">
                        <a:solidFill>
                          <a:srgbClr val="0000FF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dirty="0">
                          <a:effectLst/>
                          <a:latin typeface="Comic Sans MS" panose="030F0702030302020204" pitchFamily="66" charset="0"/>
                        </a:rPr>
                        <a:t>15/03/2002</a:t>
                      </a:r>
                      <a:endParaRPr lang="es-MX" sz="1600" b="1" i="0" u="none" strike="noStrike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 dirty="0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 dirty="0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 dirty="0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 dirty="0"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endParaRPr lang="es-MX" sz="1600" b="1" i="0" u="none" strike="noStrike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 dirty="0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 dirty="0"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endParaRPr lang="es-MX" sz="1600" b="1" i="0" u="none" strike="noStrike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</a:tr>
              <a:tr h="251032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Moldova</a:t>
                      </a:r>
                      <a:endParaRPr lang="es-MX" sz="1600" b="1" i="0" u="none" strike="noStrike">
                        <a:solidFill>
                          <a:srgbClr val="0000FF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02/09/2011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u="none" strike="noStrike" dirty="0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s-MX" sz="1600" b="1" i="0" u="none" strike="noStrike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304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2" y="332656"/>
            <a:ext cx="806489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altLang="es-MX" sz="2400" b="1" u="sng" dirty="0" smtClean="0">
                <a:latin typeface="Comic Sans MS" pitchFamily="66" charset="0"/>
              </a:rPr>
              <a:t>Protocolo Facultativo de la </a:t>
            </a:r>
            <a:r>
              <a:rPr lang="es-MX" altLang="es-MX" sz="2400" b="1" u="sng" dirty="0" err="1" smtClean="0">
                <a:latin typeface="Comic Sans MS" pitchFamily="66" charset="0"/>
              </a:rPr>
              <a:t>CTyOTPCID</a:t>
            </a:r>
            <a:endParaRPr lang="es-MX" altLang="es-MX" sz="2400" b="1" u="sng" dirty="0" smtClean="0">
              <a:latin typeface="Comic Sans MS" pitchFamily="66" charset="0"/>
            </a:endParaRPr>
          </a:p>
          <a:p>
            <a:endParaRPr lang="es-MX" altLang="es-MX" sz="2400" b="1" u="sng" dirty="0" smtClean="0">
              <a:latin typeface="Comic Sans MS" pitchFamily="66" charset="0"/>
            </a:endParaRPr>
          </a:p>
          <a:p>
            <a:r>
              <a:rPr lang="es-MX" altLang="es-MX" sz="2400" b="1" u="sng" dirty="0" smtClean="0">
                <a:latin typeface="Comic Sans MS" pitchFamily="66" charset="0"/>
              </a:rPr>
              <a:t>Subcomité para </a:t>
            </a:r>
            <a:r>
              <a:rPr lang="es-MX" altLang="es-MX" sz="2400" b="1" u="sng" dirty="0">
                <a:latin typeface="Comic Sans MS" pitchFamily="66" charset="0"/>
              </a:rPr>
              <a:t>la Prevención de la Tortura y otros </a:t>
            </a:r>
            <a:r>
              <a:rPr lang="es-MX" altLang="es-MX" sz="2400" b="1" u="sng" dirty="0" smtClean="0">
                <a:latin typeface="Comic Sans MS" pitchFamily="66" charset="0"/>
              </a:rPr>
              <a:t>Tratos Crueles, Inhumanos o Degradantes</a:t>
            </a:r>
            <a:endParaRPr lang="es-MX" altLang="es-MX" sz="2400" b="1" u="sng" dirty="0">
              <a:latin typeface="Comic Sans MS" pitchFamily="66" charset="0"/>
            </a:endParaRPr>
          </a:p>
          <a:p>
            <a:endParaRPr lang="es-MX" altLang="es-MX" sz="2400" b="1" dirty="0" smtClean="0">
              <a:latin typeface="Comic Sans MS" pitchFamily="66" charset="0"/>
            </a:endParaRPr>
          </a:p>
          <a:p>
            <a:r>
              <a:rPr lang="es-MX" altLang="es-MX" sz="2400" b="1" dirty="0" smtClean="0">
                <a:latin typeface="Comic Sans MS" pitchFamily="66" charset="0"/>
              </a:rPr>
              <a:t>Mecanismo de Fiscalización Preventivo, visitas periódicas a lugares de detención</a:t>
            </a:r>
            <a:endParaRPr lang="es-MX" altLang="es-MX" sz="2400" b="1" dirty="0">
              <a:latin typeface="Comic Sans MS" pitchFamily="66" charset="0"/>
            </a:endParaRPr>
          </a:p>
          <a:p>
            <a:r>
              <a:rPr lang="es-MX" altLang="es-MX" sz="2400" b="1" dirty="0">
                <a:latin typeface="Comic Sans MS" pitchFamily="66" charset="0"/>
              </a:rPr>
              <a:t>	</a:t>
            </a:r>
          </a:p>
          <a:p>
            <a:r>
              <a:rPr lang="es-MX" altLang="es-MX" sz="2400" b="1" dirty="0">
                <a:latin typeface="Comic Sans MS" pitchFamily="66" charset="0"/>
              </a:rPr>
              <a:t>1ª VISITA 27 de agosto al 12 de </a:t>
            </a:r>
            <a:r>
              <a:rPr lang="es-MX" altLang="es-MX" sz="2400" b="1" dirty="0" smtClean="0">
                <a:latin typeface="Comic Sans MS" pitchFamily="66" charset="0"/>
              </a:rPr>
              <a:t>septiembre de 2008</a:t>
            </a:r>
          </a:p>
          <a:p>
            <a:endParaRPr lang="es-MX" altLang="es-MX" sz="2400" b="1" dirty="0">
              <a:latin typeface="Comic Sans MS" pitchFamily="66" charset="0"/>
            </a:endParaRPr>
          </a:p>
          <a:p>
            <a:r>
              <a:rPr lang="es-MX" altLang="es-MX" sz="2400" b="1" dirty="0" smtClean="0">
                <a:latin typeface="Comic Sans MS" pitchFamily="66" charset="0"/>
              </a:rPr>
              <a:t>12 recintos policiales y judiciales (7 centros penitenciarios, una prisión militar, dos centros para menores infractores y dos hospitales psiquiátricos)</a:t>
            </a:r>
          </a:p>
          <a:p>
            <a:endParaRPr lang="es-MX" altLang="es-MX" sz="2400" b="1" dirty="0">
              <a:latin typeface="Comic Sans MS" pitchFamily="66" charset="0"/>
            </a:endParaRPr>
          </a:p>
          <a:p>
            <a:r>
              <a:rPr lang="es-MX" altLang="es-MX" sz="2400" b="1" dirty="0" smtClean="0">
                <a:latin typeface="Comic Sans MS" pitchFamily="66" charset="0"/>
              </a:rPr>
              <a:t>En DF, Estado de México, Jalisco, Nuevo León y Oaxaca</a:t>
            </a:r>
            <a:endParaRPr lang="es-MX" altLang="es-MX" sz="24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8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15616" y="692696"/>
            <a:ext cx="66967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Observaciones en su Informe</a:t>
            </a:r>
          </a:p>
          <a:p>
            <a:pPr marL="342900" indent="-342900">
              <a:buAutoNum type="arabicPeriod"/>
            </a:pPr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endParaRPr lang="es-MX" sz="2400" b="1" dirty="0" smtClean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s-MX" sz="2400" b="1" dirty="0" smtClean="0">
                <a:latin typeface="Comic Sans MS" panose="030F0702030302020204" pitchFamily="66" charset="0"/>
              </a:rPr>
              <a:t>Mecanismo Nacional  de Prevención de la Tortura</a:t>
            </a:r>
          </a:p>
          <a:p>
            <a:pPr marL="342900" indent="-342900">
              <a:buAutoNum type="arabicPeriod"/>
            </a:pPr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endParaRPr lang="es-MX" sz="2400" b="1" dirty="0" smtClean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s-MX" sz="2400" b="1" dirty="0" smtClean="0">
                <a:latin typeface="Comic Sans MS" panose="030F0702030302020204" pitchFamily="66" charset="0"/>
              </a:rPr>
              <a:t>Las salvaguardias de prevención de la tortura</a:t>
            </a:r>
          </a:p>
          <a:p>
            <a:pPr marL="342900" indent="-342900">
              <a:buAutoNum type="arabicPeriod"/>
            </a:pPr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endParaRPr lang="es-MX" sz="2400" b="1" dirty="0" smtClean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s-MX" sz="2400" b="1" dirty="0" smtClean="0">
                <a:latin typeface="Comic Sans MS" panose="030F0702030302020204" pitchFamily="66" charset="0"/>
              </a:rPr>
              <a:t>Situación de las personas privadas de su libertad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3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7775"/>
            <a:ext cx="9144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u="sng" dirty="0">
                <a:latin typeface="Comic Sans MS" panose="030F0702030302020204" pitchFamily="66" charset="0"/>
              </a:rPr>
              <a:t>Subcomité para la Prevención de la Tortura y Otros Tratos o Penas Crueles, Inhumanos</a:t>
            </a:r>
            <a:endParaRPr lang="es-MX" dirty="0">
              <a:latin typeface="Comic Sans MS" panose="030F0702030302020204" pitchFamily="66" charset="0"/>
            </a:endParaRPr>
          </a:p>
          <a:p>
            <a:pPr lvl="0"/>
            <a:r>
              <a:rPr lang="es-MX" u="sng" dirty="0" smtClean="0">
                <a:latin typeface="Comic Sans MS" panose="030F0702030302020204" pitchFamily="66" charset="0"/>
              </a:rPr>
              <a:t>Las </a:t>
            </a:r>
            <a:r>
              <a:rPr lang="es-MX" u="sng" dirty="0">
                <a:latin typeface="Comic Sans MS" panose="030F0702030302020204" pitchFamily="66" charset="0"/>
              </a:rPr>
              <a:t>salvaguardias de prevención</a:t>
            </a:r>
            <a:r>
              <a:rPr lang="es-MX" dirty="0">
                <a:latin typeface="Comic Sans MS" panose="030F0702030302020204" pitchFamily="66" charset="0"/>
              </a:rPr>
              <a:t>, relativas al marco legal e institucional, la actuación de la Procuraduría General de la </a:t>
            </a:r>
            <a:r>
              <a:rPr lang="es-MX" dirty="0" smtClean="0">
                <a:latin typeface="Comic Sans MS" panose="030F0702030302020204" pitchFamily="66" charset="0"/>
              </a:rPr>
              <a:t>República, </a:t>
            </a:r>
            <a:r>
              <a:rPr lang="es-MX" dirty="0">
                <a:latin typeface="Comic Sans MS" panose="030F0702030302020204" pitchFamily="66" charset="0"/>
              </a:rPr>
              <a:t>la implementación del Protocolo de Estambul, y la capacitación como mecanismo de prevención</a:t>
            </a:r>
          </a:p>
          <a:p>
            <a:pPr lvl="0"/>
            <a:r>
              <a:rPr lang="es-MX" dirty="0">
                <a:latin typeface="Comic Sans MS" panose="030F0702030302020204" pitchFamily="66" charset="0"/>
              </a:rPr>
              <a:t>En cuanto a las personas privadas de su libertad</a:t>
            </a:r>
          </a:p>
          <a:p>
            <a:r>
              <a:rPr lang="es-MX" dirty="0">
                <a:latin typeface="Comic Sans MS" panose="030F0702030302020204" pitchFamily="66" charset="0"/>
              </a:rPr>
              <a:t>Se genere la cultura de la denuncia</a:t>
            </a:r>
          </a:p>
          <a:p>
            <a:r>
              <a:rPr lang="es-MX" dirty="0">
                <a:latin typeface="Comic Sans MS" panose="030F0702030302020204" pitchFamily="66" charset="0"/>
              </a:rPr>
              <a:t>Registro que permita realizar un monitoreo</a:t>
            </a:r>
          </a:p>
          <a:p>
            <a:r>
              <a:rPr lang="es-MX" dirty="0">
                <a:latin typeface="Comic Sans MS" panose="030F0702030302020204" pitchFamily="66" charset="0"/>
              </a:rPr>
              <a:t>Condiciones de los lugares de detención y prisión</a:t>
            </a:r>
          </a:p>
          <a:p>
            <a:pPr lvl="0"/>
            <a:r>
              <a:rPr lang="es-MX" u="sng" dirty="0" smtClean="0">
                <a:latin typeface="Comic Sans MS" panose="030F0702030302020204" pitchFamily="66" charset="0"/>
              </a:rPr>
              <a:t>Con </a:t>
            </a:r>
            <a:r>
              <a:rPr lang="es-MX" u="sng" dirty="0">
                <a:latin typeface="Comic Sans MS" panose="030F0702030302020204" pitchFamily="66" charset="0"/>
              </a:rPr>
              <a:t>el personal</a:t>
            </a:r>
          </a:p>
          <a:p>
            <a:r>
              <a:rPr lang="es-MX" dirty="0">
                <a:latin typeface="Comic Sans MS" panose="030F0702030302020204" pitchFamily="66" charset="0"/>
              </a:rPr>
              <a:t>Capacitación </a:t>
            </a:r>
            <a:r>
              <a:rPr lang="es-MX" dirty="0" smtClean="0">
                <a:latin typeface="Comic Sans MS" panose="030F0702030302020204" pitchFamily="66" charset="0"/>
              </a:rPr>
              <a:t>derechos humanos</a:t>
            </a:r>
            <a:endParaRPr lang="es-MX" dirty="0">
              <a:latin typeface="Comic Sans MS" panose="030F0702030302020204" pitchFamily="66" charset="0"/>
            </a:endParaRPr>
          </a:p>
          <a:p>
            <a:r>
              <a:rPr lang="es-MX" dirty="0" smtClean="0">
                <a:latin typeface="Comic Sans MS" panose="030F0702030302020204" pitchFamily="66" charset="0"/>
              </a:rPr>
              <a:t>Prohibición </a:t>
            </a:r>
            <a:r>
              <a:rPr lang="es-MX" dirty="0">
                <a:latin typeface="Comic Sans MS" panose="030F0702030302020204" pitchFamily="66" charset="0"/>
              </a:rPr>
              <a:t>y sanción de la tortura y mal tratamiento</a:t>
            </a:r>
          </a:p>
          <a:p>
            <a:r>
              <a:rPr lang="es-MX" dirty="0">
                <a:latin typeface="Comic Sans MS" panose="030F0702030302020204" pitchFamily="66" charset="0"/>
              </a:rPr>
              <a:t>Registro de detenidos y de la cadena de custodia</a:t>
            </a:r>
          </a:p>
          <a:p>
            <a:r>
              <a:rPr lang="es-MX" dirty="0" smtClean="0">
                <a:latin typeface="Comic Sans MS" panose="030F0702030302020204" pitchFamily="66" charset="0"/>
              </a:rPr>
              <a:t>La </a:t>
            </a:r>
            <a:r>
              <a:rPr lang="es-MX" dirty="0">
                <a:latin typeface="Comic Sans MS" panose="030F0702030302020204" pitchFamily="66" charset="0"/>
              </a:rPr>
              <a:t>divulgación de las salvaguardias</a:t>
            </a:r>
          </a:p>
          <a:p>
            <a:r>
              <a:rPr lang="es-MX" dirty="0">
                <a:latin typeface="Comic Sans MS" panose="030F0702030302020204" pitchFamily="66" charset="0"/>
              </a:rPr>
              <a:t>La información a familiares</a:t>
            </a:r>
          </a:p>
          <a:p>
            <a:r>
              <a:rPr lang="es-MX" dirty="0">
                <a:latin typeface="Comic Sans MS" panose="030F0702030302020204" pitchFamily="66" charset="0"/>
              </a:rPr>
              <a:t>El derecho defensa</a:t>
            </a:r>
          </a:p>
          <a:p>
            <a:r>
              <a:rPr lang="es-MX" dirty="0">
                <a:latin typeface="Comic Sans MS" panose="030F0702030302020204" pitchFamily="66" charset="0"/>
              </a:rPr>
              <a:t>La actuación profesional de los médicos</a:t>
            </a:r>
          </a:p>
          <a:p>
            <a:r>
              <a:rPr lang="es-MX" dirty="0">
                <a:latin typeface="Comic Sans MS" panose="030F0702030302020204" pitchFamily="66" charset="0"/>
              </a:rPr>
              <a:t>La supervisión de los agentes policíacos y penitenciarios</a:t>
            </a:r>
          </a:p>
          <a:p>
            <a:r>
              <a:rPr lang="es-MX" dirty="0" smtClean="0">
                <a:latin typeface="Comic Sans MS" panose="030F0702030302020204" pitchFamily="66" charset="0"/>
              </a:rPr>
              <a:t>Presupuesto necesario</a:t>
            </a:r>
            <a:endParaRPr lang="es-MX" dirty="0">
              <a:latin typeface="Comic Sans MS" panose="030F0702030302020204" pitchFamily="66" charset="0"/>
            </a:endParaRPr>
          </a:p>
          <a:p>
            <a:r>
              <a:rPr lang="es-MX" dirty="0">
                <a:latin typeface="Comic Sans MS" panose="030F0702030302020204" pitchFamily="66" charset="0"/>
              </a:rPr>
              <a:t>Programa público para combatir la corrupción y la impunidad, entre las figuras jurídicas y prácticas</a:t>
            </a:r>
          </a:p>
          <a:p>
            <a:r>
              <a:rPr lang="es-MX" dirty="0">
                <a:latin typeface="Comic Sans MS" panose="030F0702030302020204" pitchFamily="66" charset="0"/>
              </a:rPr>
              <a:t>Reforzar la investigación del delito de tortura</a:t>
            </a:r>
          </a:p>
          <a:p>
            <a:r>
              <a:rPr lang="es-MX" dirty="0">
                <a:latin typeface="Comic Sans MS" panose="030F0702030302020204" pitchFamily="66" charset="0"/>
              </a:rPr>
              <a:t>Atender a las personas de grupos vulnerables en situación de detención</a:t>
            </a:r>
          </a:p>
          <a:p>
            <a:r>
              <a:rPr lang="es-MX" dirty="0">
                <a:latin typeface="Comic Sans MS" panose="030F0702030302020204" pitchFamily="66" charset="0"/>
              </a:rPr>
              <a:t>Un programa nacional para atención a víctimas de tortura para lograr la reparación del </a:t>
            </a:r>
            <a:r>
              <a:rPr lang="es-MX" dirty="0" smtClean="0">
                <a:latin typeface="Comic Sans MS" panose="030F0702030302020204" pitchFamily="66" charset="0"/>
              </a:rPr>
              <a:t>daño</a:t>
            </a:r>
            <a:endParaRPr lang="es-MX" dirty="0">
              <a:latin typeface="Comic Sans MS" panose="030F0702030302020204" pitchFamily="66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580112" y="1052736"/>
            <a:ext cx="3456384" cy="452431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s-MX" b="1" u="sng" dirty="0" smtClean="0">
                <a:latin typeface="Comic Sans MS" panose="030F0702030302020204" pitchFamily="66" charset="0"/>
              </a:rPr>
              <a:t>Denuncia</a:t>
            </a:r>
          </a:p>
          <a:p>
            <a:r>
              <a:rPr lang="es-MX" b="1" u="sng" dirty="0" smtClean="0">
                <a:latin typeface="Comic Sans MS" panose="030F0702030302020204" pitchFamily="66" charset="0"/>
              </a:rPr>
              <a:t>Registro y cadena de custodia</a:t>
            </a:r>
          </a:p>
          <a:p>
            <a:r>
              <a:rPr lang="es-MX" b="1" u="sng" dirty="0" smtClean="0">
                <a:latin typeface="Comic Sans MS" panose="030F0702030302020204" pitchFamily="66" charset="0"/>
              </a:rPr>
              <a:t>Monitoreo</a:t>
            </a:r>
          </a:p>
          <a:p>
            <a:r>
              <a:rPr lang="es-MX" b="1" u="sng" dirty="0" smtClean="0">
                <a:latin typeface="Comic Sans MS" panose="030F0702030302020204" pitchFamily="66" charset="0"/>
              </a:rPr>
              <a:t>Condiciones de lugares de prisión</a:t>
            </a:r>
          </a:p>
          <a:p>
            <a:r>
              <a:rPr lang="es-MX" b="1" dirty="0" smtClean="0">
                <a:latin typeface="Comic Sans MS" panose="030F0702030302020204" pitchFamily="66" charset="0"/>
              </a:rPr>
              <a:t>Difusión de salvaguardias</a:t>
            </a:r>
          </a:p>
          <a:p>
            <a:r>
              <a:rPr lang="es-MX" b="1" dirty="0" smtClean="0">
                <a:latin typeface="Comic Sans MS" panose="030F0702030302020204" pitchFamily="66" charset="0"/>
              </a:rPr>
              <a:t>Información a familiares</a:t>
            </a:r>
          </a:p>
          <a:p>
            <a:r>
              <a:rPr lang="es-MX" b="1" dirty="0" smtClean="0">
                <a:latin typeface="Comic Sans MS" panose="030F0702030302020204" pitchFamily="66" charset="0"/>
              </a:rPr>
              <a:t>Derecho de defensa</a:t>
            </a:r>
          </a:p>
          <a:p>
            <a:r>
              <a:rPr lang="es-MX" b="1" u="sng" dirty="0" smtClean="0">
                <a:latin typeface="Comic Sans MS" panose="030F0702030302020204" pitchFamily="66" charset="0"/>
              </a:rPr>
              <a:t>Actuación médicos</a:t>
            </a:r>
          </a:p>
          <a:p>
            <a:r>
              <a:rPr lang="es-MX" b="1" dirty="0" smtClean="0">
                <a:latin typeface="Comic Sans MS" panose="030F0702030302020204" pitchFamily="66" charset="0"/>
              </a:rPr>
              <a:t>Presupuesto</a:t>
            </a:r>
          </a:p>
          <a:p>
            <a:r>
              <a:rPr lang="es-MX" b="1" dirty="0" smtClean="0">
                <a:latin typeface="Comic Sans MS" panose="030F0702030302020204" pitchFamily="66" charset="0"/>
              </a:rPr>
              <a:t>Programas anticorrupción</a:t>
            </a:r>
          </a:p>
          <a:p>
            <a:r>
              <a:rPr lang="es-MX" b="1" u="sng" dirty="0" smtClean="0">
                <a:latin typeface="Comic Sans MS" panose="030F0702030302020204" pitchFamily="66" charset="0"/>
              </a:rPr>
              <a:t>Investigación</a:t>
            </a:r>
          </a:p>
          <a:p>
            <a:r>
              <a:rPr lang="es-MX" b="1" dirty="0" smtClean="0">
                <a:latin typeface="Comic Sans MS" panose="030F0702030302020204" pitchFamily="66" charset="0"/>
              </a:rPr>
              <a:t>Grupos en situación de </a:t>
            </a:r>
            <a:r>
              <a:rPr lang="es-MX" b="1" dirty="0" err="1" smtClean="0">
                <a:latin typeface="Comic Sans MS" panose="030F0702030302020204" pitchFamily="66" charset="0"/>
              </a:rPr>
              <a:t>vulnerabuilidad</a:t>
            </a:r>
            <a:endParaRPr lang="es-MX" b="1" dirty="0" smtClean="0">
              <a:latin typeface="Comic Sans MS" panose="030F0702030302020204" pitchFamily="66" charset="0"/>
            </a:endParaRPr>
          </a:p>
          <a:p>
            <a:r>
              <a:rPr lang="es-MX" b="1" dirty="0" smtClean="0">
                <a:latin typeface="Comic Sans MS" panose="030F0702030302020204" pitchFamily="66" charset="0"/>
              </a:rPr>
              <a:t>Programa atención a víctimas</a:t>
            </a:r>
            <a:endParaRPr lang="es-MX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23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9512" y="1844824"/>
            <a:ext cx="88120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200" b="1" dirty="0" smtClean="0">
                <a:latin typeface="Comic Sans MS" panose="030F0702030302020204" pitchFamily="66" charset="0"/>
              </a:rPr>
              <a:t>3.1 Marco general de las Naciones Unidas </a:t>
            </a:r>
          </a:p>
        </p:txBody>
      </p:sp>
    </p:spTree>
    <p:extLst>
      <p:ext uri="{BB962C8B-B14F-4D97-AF65-F5344CB8AC3E}">
        <p14:creationId xmlns:p14="http://schemas.microsoft.com/office/powerpoint/2010/main" val="197434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27584" y="908720"/>
            <a:ext cx="77048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u="sng" dirty="0">
                <a:latin typeface="Comic Sans MS" panose="030F0702030302020204" pitchFamily="66" charset="0"/>
              </a:rPr>
              <a:t>OBSERVACIONES CAT INFORME MÉXICO 2012</a:t>
            </a:r>
            <a:endParaRPr lang="es-MX" sz="2400" b="1" dirty="0">
              <a:latin typeface="Comic Sans MS" panose="030F0702030302020204" pitchFamily="66" charset="0"/>
            </a:endParaRPr>
          </a:p>
          <a:p>
            <a:pPr lvl="0"/>
            <a:endParaRPr lang="es-MX" sz="2400" b="1" dirty="0" smtClean="0">
              <a:latin typeface="Comic Sans MS" panose="030F0702030302020204" pitchFamily="66" charset="0"/>
            </a:endParaRPr>
          </a:p>
          <a:p>
            <a:pPr lvl="0"/>
            <a:r>
              <a:rPr lang="es-MX" sz="2400" b="1" dirty="0" smtClean="0">
                <a:latin typeface="Comic Sans MS" panose="030F0702030302020204" pitchFamily="66" charset="0"/>
              </a:rPr>
              <a:t>-</a:t>
            </a:r>
            <a:r>
              <a:rPr lang="es-MX" sz="2400" b="1" u="sng" dirty="0" smtClean="0">
                <a:latin typeface="Comic Sans MS" panose="030F0702030302020204" pitchFamily="66" charset="0"/>
              </a:rPr>
              <a:t>Armonización </a:t>
            </a:r>
            <a:r>
              <a:rPr lang="es-MX" sz="2400" b="1" u="sng" dirty="0">
                <a:latin typeface="Comic Sans MS" panose="030F0702030302020204" pitchFamily="66" charset="0"/>
              </a:rPr>
              <a:t>federal </a:t>
            </a:r>
            <a:r>
              <a:rPr lang="es-MX" sz="2400" b="1" dirty="0">
                <a:latin typeface="Comic Sans MS" panose="030F0702030302020204" pitchFamily="66" charset="0"/>
              </a:rPr>
              <a:t>y local con TI en materia de </a:t>
            </a:r>
            <a:r>
              <a:rPr lang="es-MX" sz="2400" b="1" dirty="0" smtClean="0">
                <a:latin typeface="Comic Sans MS" panose="030F0702030302020204" pitchFamily="66" charset="0"/>
              </a:rPr>
              <a:t>Tortura</a:t>
            </a:r>
          </a:p>
          <a:p>
            <a:pPr lvl="0"/>
            <a:r>
              <a:rPr lang="es-MX" sz="2400" b="1" dirty="0" smtClean="0">
                <a:latin typeface="Comic Sans MS" panose="030F0702030302020204" pitchFamily="66" charset="0"/>
              </a:rPr>
              <a:t>-Extremos </a:t>
            </a:r>
            <a:r>
              <a:rPr lang="es-MX" sz="2400" b="1" dirty="0">
                <a:latin typeface="Comic Sans MS" panose="030F0702030302020204" pitchFamily="66" charset="0"/>
              </a:rPr>
              <a:t>de la definición de la </a:t>
            </a:r>
            <a:r>
              <a:rPr lang="es-MX" sz="2400" b="1" dirty="0" err="1" smtClean="0">
                <a:latin typeface="Comic Sans MS" panose="030F0702030302020204" pitchFamily="66" charset="0"/>
              </a:rPr>
              <a:t>CTyOToPCID</a:t>
            </a:r>
            <a:endParaRPr lang="es-MX" sz="2400" b="1" dirty="0">
              <a:latin typeface="Comic Sans MS" panose="030F0702030302020204" pitchFamily="66" charset="0"/>
            </a:endParaRPr>
          </a:p>
          <a:p>
            <a:pPr lvl="0"/>
            <a:r>
              <a:rPr lang="es-MX" sz="2400" b="1" dirty="0" smtClean="0">
                <a:latin typeface="Comic Sans MS" panose="030F0702030302020204" pitchFamily="66" charset="0"/>
              </a:rPr>
              <a:t>-Goce </a:t>
            </a:r>
            <a:r>
              <a:rPr lang="es-MX" sz="2400" b="1" dirty="0">
                <a:latin typeface="Comic Sans MS" panose="030F0702030302020204" pitchFamily="66" charset="0"/>
              </a:rPr>
              <a:t>de las salvaguardias</a:t>
            </a:r>
          </a:p>
          <a:p>
            <a:pPr lvl="0"/>
            <a:r>
              <a:rPr lang="es-MX" sz="2400" b="1" dirty="0" smtClean="0">
                <a:latin typeface="Comic Sans MS" panose="030F0702030302020204" pitchFamily="66" charset="0"/>
              </a:rPr>
              <a:t>-</a:t>
            </a:r>
            <a:r>
              <a:rPr lang="es-MX" sz="2400" b="1" u="sng" dirty="0" smtClean="0">
                <a:latin typeface="Comic Sans MS" panose="030F0702030302020204" pitchFamily="66" charset="0"/>
              </a:rPr>
              <a:t>Denuncia </a:t>
            </a:r>
            <a:r>
              <a:rPr lang="es-MX" sz="2400" b="1" u="sng" dirty="0">
                <a:latin typeface="Comic Sans MS" panose="030F0702030302020204" pitchFamily="66" charset="0"/>
              </a:rPr>
              <a:t>e investigación de la tortura efectivas</a:t>
            </a:r>
          </a:p>
          <a:p>
            <a:pPr lvl="0"/>
            <a:r>
              <a:rPr lang="es-MX" sz="2400" b="1" dirty="0">
                <a:latin typeface="Comic Sans MS" panose="030F0702030302020204" pitchFamily="66" charset="0"/>
              </a:rPr>
              <a:t>-</a:t>
            </a:r>
            <a:r>
              <a:rPr lang="es-MX" sz="2400" b="1" dirty="0" smtClean="0">
                <a:latin typeface="Comic Sans MS" panose="030F0702030302020204" pitchFamily="66" charset="0"/>
              </a:rPr>
              <a:t>Confesiones </a:t>
            </a:r>
            <a:r>
              <a:rPr lang="es-MX" sz="2400" b="1" dirty="0">
                <a:latin typeface="Comic Sans MS" panose="030F0702030302020204" pitchFamily="66" charset="0"/>
              </a:rPr>
              <a:t>obtenidas bajo coacción sin valor</a:t>
            </a:r>
          </a:p>
          <a:p>
            <a:pPr lvl="0"/>
            <a:r>
              <a:rPr lang="es-MX" sz="2400" b="1" dirty="0" smtClean="0">
                <a:latin typeface="Comic Sans MS" panose="030F0702030302020204" pitchFamily="66" charset="0"/>
              </a:rPr>
              <a:t>-Evitar </a:t>
            </a:r>
            <a:r>
              <a:rPr lang="es-MX" sz="2400" b="1" dirty="0">
                <a:latin typeface="Comic Sans MS" panose="030F0702030302020204" pitchFamily="66" charset="0"/>
              </a:rPr>
              <a:t>la </a:t>
            </a:r>
            <a:r>
              <a:rPr lang="es-MX" sz="2400" b="1" dirty="0" smtClean="0">
                <a:latin typeface="Comic Sans MS" panose="030F0702030302020204" pitchFamily="66" charset="0"/>
              </a:rPr>
              <a:t>impunidad</a:t>
            </a:r>
            <a:endParaRPr lang="es-MX" sz="2400" b="1" dirty="0">
              <a:latin typeface="Comic Sans MS" panose="030F0702030302020204" pitchFamily="66" charset="0"/>
            </a:endParaRPr>
          </a:p>
          <a:p>
            <a:pPr lvl="0"/>
            <a:r>
              <a:rPr lang="es-MX" sz="2400" b="1" dirty="0">
                <a:latin typeface="Comic Sans MS" panose="030F0702030302020204" pitchFamily="66" charset="0"/>
              </a:rPr>
              <a:t>-</a:t>
            </a:r>
            <a:r>
              <a:rPr lang="es-MX" sz="2400" b="1" u="sng" dirty="0" smtClean="0">
                <a:latin typeface="Comic Sans MS" panose="030F0702030302020204" pitchFamily="66" charset="0"/>
              </a:rPr>
              <a:t>Uso </a:t>
            </a:r>
            <a:r>
              <a:rPr lang="es-MX" sz="2400" b="1" u="sng" dirty="0">
                <a:latin typeface="Comic Sans MS" panose="030F0702030302020204" pitchFamily="66" charset="0"/>
              </a:rPr>
              <a:t>del Protocolo de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Estambul</a:t>
            </a:r>
            <a:endParaRPr lang="es-MX" sz="2400" b="1" u="sng" dirty="0">
              <a:latin typeface="Comic Sans MS" panose="030F0702030302020204" pitchFamily="66" charset="0"/>
            </a:endParaRPr>
          </a:p>
          <a:p>
            <a:pPr lvl="0"/>
            <a:r>
              <a:rPr lang="es-MX" sz="2400" b="1" dirty="0" smtClean="0">
                <a:latin typeface="Comic Sans MS" panose="030F0702030302020204" pitchFamily="66" charset="0"/>
              </a:rPr>
              <a:t>-Reformas </a:t>
            </a:r>
            <a:r>
              <a:rPr lang="es-MX" sz="2400" b="1" dirty="0">
                <a:latin typeface="Comic Sans MS" panose="030F0702030302020204" pitchFamily="66" charset="0"/>
              </a:rPr>
              <a:t>al sistema de justicia militar</a:t>
            </a:r>
          </a:p>
          <a:p>
            <a:pPr lvl="0"/>
            <a:r>
              <a:rPr lang="es-MX" sz="2400" b="1" dirty="0" smtClean="0">
                <a:latin typeface="Comic Sans MS" panose="030F0702030302020204" pitchFamily="66" charset="0"/>
              </a:rPr>
              <a:t>-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Condiciones </a:t>
            </a:r>
            <a:r>
              <a:rPr lang="es-MX" sz="2400" b="1" u="sng" dirty="0">
                <a:latin typeface="Comic Sans MS" panose="030F0702030302020204" pitchFamily="66" charset="0"/>
              </a:rPr>
              <a:t>en prisión</a:t>
            </a:r>
          </a:p>
        </p:txBody>
      </p:sp>
    </p:spTree>
    <p:extLst>
      <p:ext uri="{BB962C8B-B14F-4D97-AF65-F5344CB8AC3E}">
        <p14:creationId xmlns:p14="http://schemas.microsoft.com/office/powerpoint/2010/main" val="4049804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187624" y="1395626"/>
            <a:ext cx="70567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3.3 Mecanismos extra-convencionales. Referencia al Consejo de Derechos Humanos y al Alto Comisionado de Naciones Unidas para los Derechos Humanos (ACNUDH) </a:t>
            </a:r>
          </a:p>
        </p:txBody>
      </p:sp>
    </p:spTree>
    <p:extLst>
      <p:ext uri="{BB962C8B-B14F-4D97-AF65-F5344CB8AC3E}">
        <p14:creationId xmlns:p14="http://schemas.microsoft.com/office/powerpoint/2010/main" val="89085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332656"/>
            <a:ext cx="856895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altLang="es-MX" sz="2400" b="1" u="sng" dirty="0" smtClean="0">
                <a:latin typeface="Comic Sans MS" pitchFamily="66" charset="0"/>
              </a:rPr>
              <a:t>MECANISMOS DE CUMPLIMIENTO ESTRUCTURALES</a:t>
            </a:r>
          </a:p>
          <a:p>
            <a:endParaRPr lang="es-MX" altLang="es-MX" sz="2400" b="1" u="sng" dirty="0">
              <a:latin typeface="Comic Sans MS" pitchFamily="66" charset="0"/>
            </a:endParaRPr>
          </a:p>
          <a:p>
            <a:r>
              <a:rPr lang="es-MX" altLang="es-MX" sz="2400" b="1" dirty="0" smtClean="0">
                <a:latin typeface="Comic Sans MS" pitchFamily="66" charset="0"/>
              </a:rPr>
              <a:t>Promoción y aplicación efectiva de DDHH</a:t>
            </a:r>
          </a:p>
          <a:p>
            <a:endParaRPr lang="es-MX" altLang="es-MX" sz="2400" b="1" dirty="0">
              <a:latin typeface="Comic Sans MS" pitchFamily="66" charset="0"/>
            </a:endParaRPr>
          </a:p>
          <a:p>
            <a:r>
              <a:rPr lang="es-MX" altLang="es-MX" sz="2400" b="1" u="sng" dirty="0" smtClean="0">
                <a:latin typeface="Comic Sans MS" pitchFamily="66" charset="0"/>
              </a:rPr>
              <a:t>Comisión de Derechos Humanos</a:t>
            </a:r>
          </a:p>
          <a:p>
            <a:r>
              <a:rPr lang="es-MX" altLang="es-MX" sz="2400" b="1" dirty="0" smtClean="0">
                <a:latin typeface="Comic Sans MS" pitchFamily="66" charset="0"/>
              </a:rPr>
              <a:t>Órgano subsidiario del ECOSOC</a:t>
            </a:r>
          </a:p>
          <a:p>
            <a:r>
              <a:rPr lang="es-MX" altLang="es-MX" sz="2400" b="1" dirty="0" smtClean="0">
                <a:latin typeface="Comic Sans MS" pitchFamily="66" charset="0"/>
              </a:rPr>
              <a:t>Resolución 5(I) del 16 de febrero de 1946</a:t>
            </a:r>
          </a:p>
          <a:p>
            <a:r>
              <a:rPr lang="es-MX" altLang="es-MX" sz="2400" b="1" dirty="0" smtClean="0">
                <a:latin typeface="Comic Sans MS" pitchFamily="66" charset="0"/>
              </a:rPr>
              <a:t>53 Estados miembros</a:t>
            </a:r>
          </a:p>
          <a:p>
            <a:endParaRPr lang="es-MX" altLang="es-MX" sz="2400" b="1" dirty="0" smtClean="0">
              <a:latin typeface="Comic Sans MS" pitchFamily="66" charset="0"/>
            </a:endParaRPr>
          </a:p>
          <a:p>
            <a:r>
              <a:rPr lang="es-MX" altLang="es-MX" sz="2400" b="1" dirty="0" smtClean="0">
                <a:latin typeface="Comic Sans MS" pitchFamily="66" charset="0"/>
              </a:rPr>
              <a:t>Funciones:</a:t>
            </a:r>
          </a:p>
          <a:p>
            <a:r>
              <a:rPr lang="es-MX" altLang="es-MX" sz="2400" b="1" dirty="0" smtClean="0">
                <a:latin typeface="Comic Sans MS" pitchFamily="66" charset="0"/>
              </a:rPr>
              <a:t>Técnica y asesoramiento</a:t>
            </a:r>
          </a:p>
          <a:p>
            <a:r>
              <a:rPr lang="es-MX" altLang="es-MX" sz="2400" b="1" dirty="0" smtClean="0">
                <a:latin typeface="Comic Sans MS" pitchFamily="66" charset="0"/>
              </a:rPr>
              <a:t>Promoción, estudio y codificación</a:t>
            </a:r>
          </a:p>
          <a:p>
            <a:r>
              <a:rPr lang="es-MX" altLang="es-MX" sz="2400" b="1" u="sng" dirty="0" smtClean="0">
                <a:latin typeface="Comic Sans MS" pitchFamily="66" charset="0"/>
              </a:rPr>
              <a:t>Supervisión de aplicación de normas de DDHH</a:t>
            </a:r>
            <a:endParaRPr lang="es-MX" altLang="es-MX" sz="2400" b="1" u="sng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70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2" y="404664"/>
            <a:ext cx="82089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altLang="es-MX" sz="2400" b="1" u="sng" dirty="0" smtClean="0">
                <a:latin typeface="Comic Sans MS" pitchFamily="66" charset="0"/>
              </a:rPr>
              <a:t>Supervisión de aplicación de normas de DDHH</a:t>
            </a:r>
          </a:p>
          <a:p>
            <a:endParaRPr lang="es-MX" altLang="es-MX" sz="2400" b="1" u="sng" dirty="0">
              <a:latin typeface="Comic Sans MS" pitchFamily="66" charset="0"/>
            </a:endParaRPr>
          </a:p>
          <a:p>
            <a:r>
              <a:rPr lang="es-MX" altLang="es-MX" sz="2400" b="1" dirty="0" smtClean="0">
                <a:latin typeface="Comic Sans MS" pitchFamily="66" charset="0"/>
              </a:rPr>
              <a:t>Procedimiento 1503 Confidencial</a:t>
            </a:r>
          </a:p>
          <a:p>
            <a:r>
              <a:rPr lang="es-MX" altLang="es-MX" sz="2400" b="1" dirty="0" smtClean="0">
                <a:latin typeface="Comic Sans MS" pitchFamily="66" charset="0"/>
              </a:rPr>
              <a:t>Procedimiento 1235 Público</a:t>
            </a:r>
          </a:p>
          <a:p>
            <a:endParaRPr lang="es-MX" altLang="es-MX" sz="2400" b="1" dirty="0">
              <a:latin typeface="Comic Sans MS" pitchFamily="66" charset="0"/>
            </a:endParaRPr>
          </a:p>
          <a:p>
            <a:r>
              <a:rPr lang="es-MX" altLang="es-MX" sz="2400" b="1" dirty="0" smtClean="0">
                <a:latin typeface="Comic Sans MS" pitchFamily="66" charset="0"/>
              </a:rPr>
              <a:t>Situación existente en un territorio o de un DH</a:t>
            </a:r>
          </a:p>
          <a:p>
            <a:endParaRPr lang="es-MX" altLang="es-MX" sz="2400" b="1" dirty="0">
              <a:latin typeface="Comic Sans MS" pitchFamily="66" charset="0"/>
            </a:endParaRPr>
          </a:p>
          <a:p>
            <a:r>
              <a:rPr lang="es-MX" altLang="es-MX" sz="2400" b="1" u="sng" dirty="0" smtClean="0">
                <a:latin typeface="Comic Sans MS" pitchFamily="66" charset="0"/>
              </a:rPr>
              <a:t>Cumbre Mundial de DDHH 2005</a:t>
            </a:r>
          </a:p>
          <a:p>
            <a:r>
              <a:rPr lang="es-MX" altLang="es-MX" sz="2400" b="1" u="sng" dirty="0" smtClean="0">
                <a:latin typeface="Comic Sans MS" pitchFamily="66" charset="0"/>
              </a:rPr>
              <a:t>Consejo de DDHH sustituyó a la Comisión </a:t>
            </a:r>
            <a:r>
              <a:rPr lang="es-MX" altLang="es-MX" sz="2400" b="1" dirty="0" smtClean="0">
                <a:latin typeface="Comic Sans MS" pitchFamily="66" charset="0"/>
              </a:rPr>
              <a:t>de DDHH</a:t>
            </a:r>
          </a:p>
          <a:p>
            <a:endParaRPr lang="es-MX" altLang="es-MX" sz="2400" b="1" dirty="0" smtClean="0">
              <a:latin typeface="Comic Sans MS" pitchFamily="66" charset="0"/>
            </a:endParaRPr>
          </a:p>
          <a:p>
            <a:r>
              <a:rPr lang="es-MX" altLang="es-MX" sz="2400" b="1" dirty="0" smtClean="0">
                <a:latin typeface="Comic Sans MS" pitchFamily="66" charset="0"/>
              </a:rPr>
              <a:t>A fin de:</a:t>
            </a:r>
          </a:p>
          <a:p>
            <a:r>
              <a:rPr lang="es-MX" altLang="es-MX" sz="2400" b="1" dirty="0" smtClean="0">
                <a:latin typeface="Comic Sans MS" pitchFamily="66" charset="0"/>
              </a:rPr>
              <a:t>Reforzar </a:t>
            </a:r>
            <a:r>
              <a:rPr lang="es-MX" altLang="es-MX" sz="2400" b="1" u="sng" dirty="0" smtClean="0">
                <a:latin typeface="Comic Sans MS" pitchFamily="66" charset="0"/>
              </a:rPr>
              <a:t>Legitimidad, Posición Jerárquica en UN y eficacia </a:t>
            </a:r>
            <a:r>
              <a:rPr lang="es-MX" altLang="es-MX" sz="2400" b="1" dirty="0" smtClean="0">
                <a:latin typeface="Comic Sans MS" pitchFamily="66" charset="0"/>
              </a:rPr>
              <a:t>de la protección de DDHH</a:t>
            </a:r>
          </a:p>
          <a:p>
            <a:endParaRPr lang="es-MX" altLang="es-MX" sz="24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03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39552" y="908720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ONU</a:t>
            </a:r>
          </a:p>
          <a:p>
            <a:endParaRPr lang="es-MX" sz="2400" b="1" u="sng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3 propósitos: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Paz – Consejo de Seguridad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Desarrollo Económicos y Social – Consejo Económico y Social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Derechos Humanos – Consejo de Derechos Humanos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94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7504" y="116632"/>
            <a:ext cx="892899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altLang="es-MX" sz="2400" b="1" u="sng" dirty="0" smtClean="0">
                <a:latin typeface="Comic Sans MS" pitchFamily="66" charset="0"/>
              </a:rPr>
              <a:t>Consejo de DDHH</a:t>
            </a:r>
          </a:p>
          <a:p>
            <a:endParaRPr lang="es-MX" altLang="es-MX" sz="2400" b="1" u="sng" dirty="0">
              <a:latin typeface="Comic Sans MS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R de la Asamblea General 60/251 del 15 marzo 2006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Órgano subsidiario de la Asamblea General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47 Estados miembros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Funciones: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Promover el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respeto universal por la protección de DDHH</a:t>
            </a:r>
          </a:p>
          <a:p>
            <a:endParaRPr lang="es-MX" sz="2400" b="1" u="sng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Ocuparse de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situaciones en que se violen DDHH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VG y sistemáticas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Coordinación eficaz e incorporación de DDHH en la actividad del Sistema de UN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Principios</a:t>
            </a:r>
            <a:r>
              <a:rPr lang="es-MX" sz="2400" b="1" dirty="0" smtClean="0">
                <a:latin typeface="Comic Sans MS" panose="030F0702030302020204" pitchFamily="66" charset="0"/>
              </a:rPr>
              <a:t> de Universalidad, imparcialidad, objetividad y no selectividad, diálogo nacional constructivo y cooperación</a:t>
            </a:r>
          </a:p>
        </p:txBody>
      </p:sp>
    </p:spTree>
    <p:extLst>
      <p:ext uri="{BB962C8B-B14F-4D97-AF65-F5344CB8AC3E}">
        <p14:creationId xmlns:p14="http://schemas.microsoft.com/office/powerpoint/2010/main" val="41444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54193" y="404664"/>
            <a:ext cx="79208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Resolución del </a:t>
            </a:r>
            <a:r>
              <a:rPr lang="es-MX" altLang="es-MX" sz="2400" b="1" u="sng" dirty="0" smtClean="0">
                <a:latin typeface="Comic Sans MS" pitchFamily="66" charset="0"/>
              </a:rPr>
              <a:t>Consejo de DDHH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5/1 18 junio 2007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Crea el Mecanismo de Examen Periódico Universal (MEPU)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Supervisión de cumplimiento de compromisos de DDHH por los Estados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Cada 4 años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Procedimiento de denuncia que sustituye al 1503 y continúa confidencial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Coordina OACNUDH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699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4953" y="332656"/>
            <a:ext cx="83529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Examen </a:t>
            </a:r>
            <a:r>
              <a:rPr lang="es-MX" sz="2400" b="1" u="sng" dirty="0">
                <a:latin typeface="Comic Sans MS" panose="030F0702030302020204" pitchFamily="66" charset="0"/>
              </a:rPr>
              <a:t>Periódico Universal (EPU</a:t>
            </a:r>
            <a:r>
              <a:rPr lang="es-MX" sz="2400" b="1" u="sng" dirty="0" smtClean="0">
                <a:latin typeface="Comic Sans MS" panose="030F0702030302020204" pitchFamily="66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Proceso </a:t>
            </a:r>
            <a:r>
              <a:rPr lang="es-MX" sz="2400" b="1" dirty="0">
                <a:latin typeface="Comic Sans MS" panose="030F0702030302020204" pitchFamily="66" charset="0"/>
              </a:rPr>
              <a:t>singular que incluye </a:t>
            </a:r>
            <a:r>
              <a:rPr lang="es-MX" sz="2400" b="1" u="sng" dirty="0">
                <a:latin typeface="Comic Sans MS" panose="030F0702030302020204" pitchFamily="66" charset="0"/>
              </a:rPr>
              <a:t>un examen de los expedientes de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DDHH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MX" sz="2400" b="1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u="sng" dirty="0" smtClean="0">
                <a:latin typeface="Comic Sans MS" panose="030F0702030302020204" pitchFamily="66" charset="0"/>
              </a:rPr>
              <a:t>Todos </a:t>
            </a:r>
            <a:r>
              <a:rPr lang="es-MX" sz="2400" b="1" u="sng" dirty="0">
                <a:latin typeface="Comic Sans MS" panose="030F0702030302020204" pitchFamily="66" charset="0"/>
              </a:rPr>
              <a:t>los Estados Miembros </a:t>
            </a:r>
            <a:r>
              <a:rPr lang="es-MX" sz="2400" b="1" dirty="0">
                <a:latin typeface="Comic Sans MS" panose="030F0702030302020204" pitchFamily="66" charset="0"/>
              </a:rPr>
              <a:t>de las Naciones </a:t>
            </a:r>
            <a:r>
              <a:rPr lang="es-MX" sz="2400" b="1" dirty="0" smtClean="0">
                <a:latin typeface="Comic Sans MS" panose="030F0702030302020204" pitchFamily="66" charset="0"/>
              </a:rPr>
              <a:t>Unidas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MX" sz="2400" b="1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u="sng" dirty="0" smtClean="0">
                <a:latin typeface="Comic Sans MS" panose="030F0702030302020204" pitchFamily="66" charset="0"/>
              </a:rPr>
              <a:t>Trato </a:t>
            </a:r>
            <a:r>
              <a:rPr lang="es-MX" sz="2400" b="1" u="sng" dirty="0">
                <a:latin typeface="Comic Sans MS" panose="030F0702030302020204" pitchFamily="66" charset="0"/>
              </a:rPr>
              <a:t>homogéneo </a:t>
            </a:r>
            <a:r>
              <a:rPr lang="es-MX" sz="2400" b="1" dirty="0">
                <a:latin typeface="Comic Sans MS" panose="030F0702030302020204" pitchFamily="66" charset="0"/>
              </a:rPr>
              <a:t>a todos los países cuando se evalúan las situaciones de </a:t>
            </a:r>
            <a:r>
              <a:rPr lang="es-MX" sz="2400" b="1" dirty="0" smtClean="0">
                <a:latin typeface="Comic Sans MS" panose="030F0702030302020204" pitchFamily="66" charset="0"/>
              </a:rPr>
              <a:t>DDHH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u="sng" dirty="0" smtClean="0">
                <a:latin typeface="Comic Sans MS" panose="030F0702030302020204" pitchFamily="66" charset="0"/>
              </a:rPr>
              <a:t>Recuerda </a:t>
            </a:r>
            <a:r>
              <a:rPr lang="es-MX" sz="2400" b="1" u="sng" dirty="0">
                <a:latin typeface="Comic Sans MS" panose="030F0702030302020204" pitchFamily="66" charset="0"/>
              </a:rPr>
              <a:t>a los Estados su responsabilidad de respetar y aplicar </a:t>
            </a:r>
            <a:r>
              <a:rPr lang="es-MX" sz="2400" b="1" dirty="0">
                <a:latin typeface="Comic Sans MS" panose="030F0702030302020204" pitchFamily="66" charset="0"/>
              </a:rPr>
              <a:t>plenamente todos los </a:t>
            </a:r>
            <a:r>
              <a:rPr lang="es-MX" sz="2400" b="1" dirty="0" smtClean="0">
                <a:latin typeface="Comic Sans MS" panose="030F0702030302020204" pitchFamily="66" charset="0"/>
              </a:rPr>
              <a:t>DDHH </a:t>
            </a:r>
            <a:r>
              <a:rPr lang="es-MX" sz="2400" b="1" dirty="0">
                <a:latin typeface="Comic Sans MS" panose="030F0702030302020204" pitchFamily="66" charset="0"/>
              </a:rPr>
              <a:t>y las libertades </a:t>
            </a:r>
            <a:r>
              <a:rPr lang="es-MX" sz="2400" b="1" dirty="0" smtClean="0">
                <a:latin typeface="Comic Sans MS" panose="030F0702030302020204" pitchFamily="66" charset="0"/>
              </a:rPr>
              <a:t>fundamentales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Objetivo </a:t>
            </a:r>
            <a:r>
              <a:rPr lang="es-MX" sz="2400" b="1" u="sng" dirty="0">
                <a:latin typeface="Comic Sans MS" panose="030F0702030302020204" pitchFamily="66" charset="0"/>
              </a:rPr>
              <a:t>final </a:t>
            </a:r>
            <a:r>
              <a:rPr lang="es-MX" sz="2400" b="1" dirty="0">
                <a:latin typeface="Comic Sans MS" panose="030F0702030302020204" pitchFamily="66" charset="0"/>
              </a:rPr>
              <a:t>de este mecanismo es </a:t>
            </a:r>
            <a:r>
              <a:rPr lang="es-MX" sz="2400" b="1" u="sng" dirty="0">
                <a:latin typeface="Comic Sans MS" panose="030F0702030302020204" pitchFamily="66" charset="0"/>
              </a:rPr>
              <a:t>mejorar la situación de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DDHH en </a:t>
            </a:r>
            <a:r>
              <a:rPr lang="es-MX" sz="2400" b="1" u="sng" dirty="0">
                <a:latin typeface="Comic Sans MS" panose="030F0702030302020204" pitchFamily="66" charset="0"/>
              </a:rPr>
              <a:t>todos los países </a:t>
            </a:r>
            <a:r>
              <a:rPr lang="es-MX" sz="2400" b="1" dirty="0">
                <a:latin typeface="Comic Sans MS" panose="030F0702030302020204" pitchFamily="66" charset="0"/>
              </a:rPr>
              <a:t>y abordar las </a:t>
            </a:r>
            <a:r>
              <a:rPr lang="es-MX" sz="2400" b="1" u="sng" dirty="0">
                <a:latin typeface="Comic Sans MS" panose="030F0702030302020204" pitchFamily="66" charset="0"/>
              </a:rPr>
              <a:t>violaciones</a:t>
            </a:r>
            <a:r>
              <a:rPr lang="es-MX" sz="2400" b="1" dirty="0">
                <a:latin typeface="Comic Sans MS" panose="030F0702030302020204" pitchFamily="66" charset="0"/>
              </a:rPr>
              <a:t> de los </a:t>
            </a:r>
            <a:r>
              <a:rPr lang="es-MX" sz="2400" b="1" dirty="0" smtClean="0">
                <a:latin typeface="Comic Sans MS" panose="030F0702030302020204" pitchFamily="66" charset="0"/>
              </a:rPr>
              <a:t>DDHH </a:t>
            </a:r>
            <a:r>
              <a:rPr lang="es-MX" sz="2400" b="1" dirty="0">
                <a:latin typeface="Comic Sans MS" panose="030F0702030302020204" pitchFamily="66" charset="0"/>
              </a:rPr>
              <a:t>dondequiera que se </a:t>
            </a:r>
            <a:r>
              <a:rPr lang="es-MX" sz="2400" b="1" dirty="0" smtClean="0">
                <a:latin typeface="Comic Sans MS" panose="030F0702030302020204" pitchFamily="66" charset="0"/>
              </a:rPr>
              <a:t>produzcan</a:t>
            </a:r>
          </a:p>
        </p:txBody>
      </p:sp>
    </p:spTree>
    <p:extLst>
      <p:ext uri="{BB962C8B-B14F-4D97-AF65-F5344CB8AC3E}">
        <p14:creationId xmlns:p14="http://schemas.microsoft.com/office/powerpoint/2010/main" val="12955630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1 CuadroTexto"/>
          <p:cNvSpPr txBox="1">
            <a:spLocks noChangeArrowheads="1"/>
          </p:cNvSpPr>
          <p:nvPr/>
        </p:nvSpPr>
        <p:spPr bwMode="auto">
          <a:xfrm>
            <a:off x="214313" y="285750"/>
            <a:ext cx="8786812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MX" altLang="es-MX" sz="2400" b="1" u="sng" dirty="0" smtClean="0">
                <a:latin typeface="Comic Sans MS" pitchFamily="66" charset="0"/>
              </a:rPr>
              <a:t>MECANISMOS DE CUMPLIMIENTO ESTRUCTURALES</a:t>
            </a:r>
          </a:p>
          <a:p>
            <a:pPr eaLnBrk="1" hangingPunct="1"/>
            <a:endParaRPr lang="es-MX" altLang="es-MX" sz="2400" b="1" dirty="0">
              <a:latin typeface="Comic Sans MS" pitchFamily="66" charset="0"/>
            </a:endParaRPr>
          </a:p>
          <a:p>
            <a:pPr eaLnBrk="1" hangingPunct="1"/>
            <a:r>
              <a:rPr lang="es-MX" altLang="es-MX" sz="2400" b="1" dirty="0">
                <a:latin typeface="Comic Sans MS" pitchFamily="66" charset="0"/>
              </a:rPr>
              <a:t>CONSEJO DE DERECHOS HUMANOS</a:t>
            </a:r>
          </a:p>
          <a:p>
            <a:pPr eaLnBrk="1" hangingPunct="1"/>
            <a:endParaRPr lang="es-MX" altLang="es-MX" sz="2400" b="1" dirty="0">
              <a:latin typeface="Comic Sans MS" pitchFamily="66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s-MX" altLang="es-MX" sz="2400" b="1" dirty="0">
                <a:latin typeface="Comic Sans MS" pitchFamily="66" charset="0"/>
              </a:rPr>
              <a:t> Creado por la Asamblea General, resolución 60/251 2006</a:t>
            </a:r>
          </a:p>
          <a:p>
            <a:pPr eaLnBrk="1" hangingPunct="1">
              <a:buFont typeface="Arial" charset="0"/>
              <a:buChar char="•"/>
            </a:pPr>
            <a:r>
              <a:rPr lang="es-MX" altLang="es-MX" sz="2400" b="1" dirty="0">
                <a:latin typeface="Comic Sans MS" pitchFamily="66" charset="0"/>
              </a:rPr>
              <a:t> Decisión 5.e Realizará un Examen Periódico Universal</a:t>
            </a:r>
          </a:p>
          <a:p>
            <a:pPr eaLnBrk="1" hangingPunct="1">
              <a:buFont typeface="Arial" charset="0"/>
              <a:buChar char="•"/>
            </a:pPr>
            <a:r>
              <a:rPr lang="es-MX" altLang="es-MX" sz="2400" b="1" dirty="0">
                <a:latin typeface="Comic Sans MS" pitchFamily="66" charset="0"/>
              </a:rPr>
              <a:t>México  fue examinado en </a:t>
            </a:r>
            <a:r>
              <a:rPr lang="es-MX" altLang="es-MX" sz="2400" b="1" dirty="0" smtClean="0">
                <a:latin typeface="Comic Sans MS" pitchFamily="66" charset="0"/>
              </a:rPr>
              <a:t>el </a:t>
            </a:r>
            <a:r>
              <a:rPr lang="es-MX" altLang="es-MX" sz="2400" b="1" dirty="0">
                <a:latin typeface="Comic Sans MS" pitchFamily="66" charset="0"/>
              </a:rPr>
              <a:t>4° periodo de  sesiones</a:t>
            </a:r>
          </a:p>
          <a:p>
            <a:pPr eaLnBrk="1" hangingPunct="1"/>
            <a:endParaRPr lang="es-MX" altLang="es-MX" sz="2400" b="1" dirty="0">
              <a:latin typeface="Comic Sans MS" pitchFamily="66" charset="0"/>
            </a:endParaRPr>
          </a:p>
          <a:p>
            <a:pPr algn="ctr" eaLnBrk="1" hangingPunct="1"/>
            <a:r>
              <a:rPr lang="es-MX" altLang="es-MX" sz="2400" b="1" dirty="0">
                <a:latin typeface="Comic Sans MS" pitchFamily="66" charset="0"/>
              </a:rPr>
              <a:t>En materia de Seguridad Pública </a:t>
            </a:r>
          </a:p>
          <a:p>
            <a:pPr algn="ctr" eaLnBrk="1" hangingPunct="1"/>
            <a:r>
              <a:rPr lang="es-MX" altLang="es-MX" sz="2400" b="1" dirty="0">
                <a:latin typeface="Comic Sans MS" pitchFamily="66" charset="0"/>
              </a:rPr>
              <a:t>y Derechos Humanos</a:t>
            </a:r>
          </a:p>
        </p:txBody>
      </p:sp>
      <p:sp>
        <p:nvSpPr>
          <p:cNvPr id="150531" name="2 CuadroTexto"/>
          <p:cNvSpPr txBox="1">
            <a:spLocks noChangeArrowheads="1"/>
          </p:cNvSpPr>
          <p:nvPr/>
        </p:nvSpPr>
        <p:spPr bwMode="auto">
          <a:xfrm>
            <a:off x="1500188" y="4643438"/>
            <a:ext cx="6215062" cy="15700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MX" altLang="es-MX" sz="2400" b="1">
                <a:latin typeface="Comic Sans MS" pitchFamily="66" charset="0"/>
              </a:rPr>
              <a:t>Reiteramos el compromiso de las fuerzas de seguridad involucradas en la lucha contra el crimen organizado con pleno respeto a todos los DDHH</a:t>
            </a:r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63392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85813" y="785813"/>
            <a:ext cx="7286625" cy="554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sz="2400" b="1" u="sng" dirty="0">
                <a:latin typeface="Comic Sans MS" pitchFamily="66" charset="0"/>
              </a:rPr>
              <a:t>RECOMENDACIONES DEL MEPU A MÉXICO</a:t>
            </a:r>
          </a:p>
          <a:p>
            <a:pPr>
              <a:defRPr/>
            </a:pPr>
            <a:endParaRPr lang="es-MX" sz="2400" b="1" dirty="0">
              <a:latin typeface="Comic Sans MS" pitchFamily="66" charset="0"/>
            </a:endParaRPr>
          </a:p>
          <a:p>
            <a:pPr>
              <a:defRPr/>
            </a:pPr>
            <a:r>
              <a:rPr lang="es-MX" sz="2400" b="1" u="sng" dirty="0">
                <a:latin typeface="Comic Sans MS" pitchFamily="66" charset="0"/>
              </a:rPr>
              <a:t>TORTURA</a:t>
            </a:r>
          </a:p>
          <a:p>
            <a:pPr>
              <a:defRPr/>
            </a:pPr>
            <a:endParaRPr lang="es-MX" sz="2400" b="1" dirty="0">
              <a:latin typeface="Comic Sans MS" pitchFamily="66" charset="0"/>
            </a:endParaRPr>
          </a:p>
          <a:p>
            <a:pPr marL="342900" indent="-342900">
              <a:buFontTx/>
              <a:buAutoNum type="arabicPeriod" startAt="26"/>
              <a:defRPr/>
            </a:pPr>
            <a:r>
              <a:rPr lang="es-MX" sz="2400" b="1" dirty="0">
                <a:latin typeface="Comic Sans MS" pitchFamily="66" charset="0"/>
              </a:rPr>
              <a:t>Aplicación efectiva de la Ley Federal</a:t>
            </a:r>
          </a:p>
          <a:p>
            <a:pPr marL="342900" indent="-342900">
              <a:buFontTx/>
              <a:buAutoNum type="arabicPeriod" startAt="26"/>
              <a:defRPr/>
            </a:pPr>
            <a:endParaRPr lang="es-MX" sz="2400" b="1" dirty="0">
              <a:latin typeface="Comic Sans MS" pitchFamily="66" charset="0"/>
            </a:endParaRPr>
          </a:p>
          <a:p>
            <a:pPr marL="342900" indent="-342900">
              <a:buFontTx/>
              <a:buAutoNum type="arabicPeriod" startAt="26"/>
              <a:defRPr/>
            </a:pPr>
            <a:r>
              <a:rPr lang="es-MX" sz="2400" b="1" dirty="0">
                <a:latin typeface="Comic Sans MS" pitchFamily="66" charset="0"/>
              </a:rPr>
              <a:t>Prevenir y prohibir su práctica por fuerzas de seguridad en prisiones</a:t>
            </a:r>
          </a:p>
          <a:p>
            <a:pPr marL="342900" indent="-342900">
              <a:buFontTx/>
              <a:buAutoNum type="arabicPeriod" startAt="26"/>
              <a:defRPr/>
            </a:pPr>
            <a:endParaRPr lang="es-MX" sz="2400" b="1" dirty="0">
              <a:latin typeface="Comic Sans MS" pitchFamily="66" charset="0"/>
            </a:endParaRPr>
          </a:p>
          <a:p>
            <a:pPr marL="342900" indent="-342900">
              <a:buFontTx/>
              <a:buAutoNum type="arabicPeriod" startAt="26"/>
              <a:defRPr/>
            </a:pPr>
            <a:r>
              <a:rPr lang="es-MX" sz="2400" b="1" dirty="0">
                <a:latin typeface="Comic Sans MS" pitchFamily="66" charset="0"/>
              </a:rPr>
              <a:t>Investigar efectivamente y combatir la impunidad</a:t>
            </a:r>
          </a:p>
          <a:p>
            <a:pPr marL="342900" indent="-342900">
              <a:buFontTx/>
              <a:buAutoNum type="arabicPeriod" startAt="26"/>
              <a:defRPr/>
            </a:pPr>
            <a:endParaRPr lang="es-MX" sz="2400" b="1" dirty="0">
              <a:latin typeface="Comic Sans MS" pitchFamily="66" charset="0"/>
            </a:endParaRPr>
          </a:p>
          <a:p>
            <a:pPr marL="342900" indent="-342900">
              <a:buFontTx/>
              <a:buAutoNum type="arabicPeriod" startAt="26"/>
              <a:defRPr/>
            </a:pPr>
            <a:r>
              <a:rPr lang="es-MX" sz="2400" b="1" dirty="0">
                <a:latin typeface="Comic Sans MS" pitchFamily="66" charset="0"/>
              </a:rPr>
              <a:t>Mejorar las condiciones de vida en prisión y formación del personal penitenciario</a:t>
            </a:r>
          </a:p>
          <a:p>
            <a:pPr>
              <a:defRPr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2317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45987" y="188640"/>
            <a:ext cx="7200800" cy="63709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MX" sz="2400" b="1" dirty="0" smtClean="0">
                <a:latin typeface="Comic Sans MS" pitchFamily="66" charset="0"/>
              </a:rPr>
              <a:t>Sistema Universal de Protección de los Derechos Humanos</a:t>
            </a:r>
            <a:endParaRPr lang="es-MX" sz="2400" b="1" dirty="0">
              <a:latin typeface="Comic Sans MS" pitchFamily="66" charset="0"/>
            </a:endParaRPr>
          </a:p>
          <a:p>
            <a:endParaRPr lang="es-MX" sz="2400" b="1" dirty="0">
              <a:latin typeface="Comic Sans MS" pitchFamily="66" charset="0"/>
            </a:endParaRPr>
          </a:p>
          <a:p>
            <a:r>
              <a:rPr lang="es-MX" sz="2400" b="1" dirty="0" smtClean="0">
                <a:latin typeface="Comic Sans MS" pitchFamily="66" charset="0"/>
              </a:rPr>
              <a:t>Mecanismos de Cumplimiento de los DDHH:</a:t>
            </a:r>
          </a:p>
          <a:p>
            <a:endParaRPr lang="es-MX" sz="2400" b="1" dirty="0" smtClean="0">
              <a:latin typeface="Comic Sans MS" pitchFamily="66" charset="0"/>
            </a:endParaRPr>
          </a:p>
          <a:p>
            <a:r>
              <a:rPr lang="es-MX" sz="2400" b="1" dirty="0" smtClean="0">
                <a:latin typeface="Comic Sans MS" pitchFamily="66" charset="0"/>
              </a:rPr>
              <a:t>1. Estructurales          Evaluación Periódica</a:t>
            </a:r>
            <a:br>
              <a:rPr lang="es-MX" sz="2400" b="1" dirty="0" smtClean="0">
                <a:latin typeface="Comic Sans MS" pitchFamily="66" charset="0"/>
              </a:rPr>
            </a:br>
            <a:r>
              <a:rPr lang="es-MX" sz="2400" b="1" dirty="0" smtClean="0">
                <a:latin typeface="Comic Sans MS" pitchFamily="66" charset="0"/>
              </a:rPr>
              <a:t>                            Universal</a:t>
            </a:r>
          </a:p>
          <a:p>
            <a:endParaRPr lang="es-MX" sz="2400" b="1" dirty="0">
              <a:latin typeface="Comic Sans MS" pitchFamily="66" charset="0"/>
            </a:endParaRPr>
          </a:p>
          <a:p>
            <a:r>
              <a:rPr lang="es-MX" sz="2400" b="1" dirty="0" smtClean="0">
                <a:latin typeface="Comic Sans MS" pitchFamily="66" charset="0"/>
              </a:rPr>
              <a:t>1. Orgánicos		Jurisdiccionales</a:t>
            </a:r>
            <a:endParaRPr lang="es-MX" sz="2400" b="1" dirty="0">
              <a:latin typeface="Comic Sans MS" pitchFamily="66" charset="0"/>
            </a:endParaRPr>
          </a:p>
          <a:p>
            <a:endParaRPr lang="es-MX" sz="2400" b="1" dirty="0" smtClean="0">
              <a:latin typeface="Comic Sans MS" pitchFamily="66" charset="0"/>
            </a:endParaRPr>
          </a:p>
          <a:p>
            <a:r>
              <a:rPr lang="es-MX" sz="2400" b="1" dirty="0" smtClean="0">
                <a:latin typeface="Comic Sans MS" pitchFamily="66" charset="0"/>
              </a:rPr>
              <a:t>2. Convencionales		Cuasi jurisdiccionales</a:t>
            </a:r>
          </a:p>
          <a:p>
            <a:r>
              <a:rPr lang="es-MX" sz="2400" b="1" dirty="0" smtClean="0">
                <a:latin typeface="Comic Sans MS" pitchFamily="66" charset="0"/>
              </a:rPr>
              <a:t>Informes escritos		Administrativos</a:t>
            </a:r>
          </a:p>
          <a:p>
            <a:r>
              <a:rPr lang="es-MX" sz="2400" b="1" dirty="0" smtClean="0">
                <a:latin typeface="Comic Sans MS" pitchFamily="66" charset="0"/>
              </a:rPr>
              <a:t>Comunicaciones</a:t>
            </a:r>
          </a:p>
          <a:p>
            <a:endParaRPr lang="es-MX" sz="2400" b="1" dirty="0" smtClean="0">
              <a:latin typeface="Comic Sans MS" pitchFamily="66" charset="0"/>
            </a:endParaRPr>
          </a:p>
          <a:p>
            <a:r>
              <a:rPr lang="es-MX" sz="2400" b="1" dirty="0" smtClean="0">
                <a:latin typeface="Comic Sans MS" pitchFamily="66" charset="0"/>
              </a:rPr>
              <a:t>3. No Convencionales	Administrativos</a:t>
            </a:r>
          </a:p>
          <a:p>
            <a:r>
              <a:rPr lang="es-MX" sz="2400" b="1" dirty="0" smtClean="0">
                <a:latin typeface="Comic Sans MS" pitchFamily="66" charset="0"/>
              </a:rPr>
              <a:t>Informes</a:t>
            </a:r>
          </a:p>
          <a:p>
            <a:r>
              <a:rPr lang="es-MX" sz="2400" b="1" dirty="0" smtClean="0">
                <a:latin typeface="Comic Sans MS" pitchFamily="66" charset="0"/>
              </a:rPr>
              <a:t>Recomendaciones</a:t>
            </a:r>
            <a:endParaRPr lang="es-MX" sz="24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48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14375" y="428625"/>
            <a:ext cx="7858125" cy="6002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sz="2400" b="1" dirty="0">
                <a:latin typeface="Comic Sans MS" pitchFamily="66" charset="0"/>
              </a:rPr>
              <a:t>EN RELACIÓN A FUERZAS ARMADAS</a:t>
            </a:r>
          </a:p>
          <a:p>
            <a:pPr>
              <a:defRPr/>
            </a:pPr>
            <a:endParaRPr lang="es-MX" sz="2400" b="1" dirty="0">
              <a:latin typeface="Comic Sans MS" pitchFamily="66" charset="0"/>
            </a:endParaRPr>
          </a:p>
          <a:p>
            <a:pPr>
              <a:defRPr/>
            </a:pPr>
            <a:r>
              <a:rPr lang="es-MX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36. Revisar el Código de Justicia Militar para armonizarlo más con las obligaciones internacionales en materia de DDHH</a:t>
            </a:r>
          </a:p>
          <a:p>
            <a:pPr>
              <a:defRPr/>
            </a:pPr>
            <a:endParaRPr lang="es-MX" sz="2400" b="1" dirty="0">
              <a:latin typeface="Comic Sans MS" pitchFamily="66" charset="0"/>
            </a:endParaRPr>
          </a:p>
          <a:p>
            <a:pPr>
              <a:defRPr/>
            </a:pPr>
            <a:r>
              <a:rPr lang="es-MX" sz="2400" b="1" dirty="0">
                <a:latin typeface="Comic Sans MS" pitchFamily="66" charset="0"/>
              </a:rPr>
              <a:t>43. Investigar denuncias por violaciones a DDHH por fuerzas militares y de seguridad, adoptar las recomendaciones de la CNDH</a:t>
            </a:r>
          </a:p>
          <a:p>
            <a:pPr>
              <a:defRPr/>
            </a:pPr>
            <a:endParaRPr lang="es-MX" sz="2400" b="1" dirty="0">
              <a:latin typeface="Comic Sans MS" pitchFamily="66" charset="0"/>
            </a:endParaRPr>
          </a:p>
          <a:p>
            <a:pPr>
              <a:defRPr/>
            </a:pPr>
            <a:r>
              <a:rPr lang="es-MX" sz="2400" b="1" dirty="0">
                <a:latin typeface="Comic Sans MS" pitchFamily="66" charset="0"/>
              </a:rPr>
              <a:t>46. Investigar las denuncias de tortura por personal policial, militar y de seguridad, no impunidad</a:t>
            </a:r>
          </a:p>
          <a:p>
            <a:pPr>
              <a:defRPr/>
            </a:pPr>
            <a:endParaRPr lang="es-MX" sz="2400" b="1" dirty="0">
              <a:latin typeface="Comic Sans MS" pitchFamily="66" charset="0"/>
            </a:endParaRPr>
          </a:p>
          <a:p>
            <a:pPr>
              <a:defRPr/>
            </a:pPr>
            <a:r>
              <a:rPr lang="es-MX" sz="2400" b="1" dirty="0">
                <a:latin typeface="Comic Sans MS" pitchFamily="66" charset="0"/>
              </a:rPr>
              <a:t>51. Incluir DDHH en formación de fuerzas armadas</a:t>
            </a:r>
          </a:p>
        </p:txBody>
      </p:sp>
    </p:spTree>
    <p:extLst>
      <p:ext uri="{BB962C8B-B14F-4D97-AF65-F5344CB8AC3E}">
        <p14:creationId xmlns:p14="http://schemas.microsoft.com/office/powerpoint/2010/main" val="93220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1 CuadroTexto"/>
          <p:cNvSpPr txBox="1">
            <a:spLocks noChangeArrowheads="1"/>
          </p:cNvSpPr>
          <p:nvPr/>
        </p:nvSpPr>
        <p:spPr bwMode="auto">
          <a:xfrm>
            <a:off x="214313" y="357188"/>
            <a:ext cx="871537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MX" altLang="es-MX" sz="2400" b="1">
                <a:latin typeface="Comic Sans MS" pitchFamily="66" charset="0"/>
              </a:rPr>
              <a:t>RECOMENDACIONES QUE MÉXICO EXAMINARÁ</a:t>
            </a:r>
          </a:p>
          <a:p>
            <a:pPr eaLnBrk="1" hangingPunct="1"/>
            <a:endParaRPr lang="es-MX" altLang="es-MX" sz="2400" b="1">
              <a:latin typeface="Comic Sans MS" pitchFamily="66" charset="0"/>
            </a:endParaRPr>
          </a:p>
          <a:p>
            <a:pPr eaLnBrk="1" hangingPunct="1"/>
            <a:r>
              <a:rPr lang="es-MX" altLang="es-MX" sz="2400" b="1">
                <a:latin typeface="Comic Sans MS" pitchFamily="66" charset="0"/>
              </a:rPr>
              <a:t>3. Garantizar la primacía de la justicia civil sobre la militar en todo el territorio</a:t>
            </a:r>
          </a:p>
          <a:p>
            <a:pPr eaLnBrk="1" hangingPunct="1"/>
            <a:endParaRPr lang="es-MX" altLang="es-MX" sz="2400" b="1">
              <a:latin typeface="Comic Sans MS" pitchFamily="66" charset="0"/>
            </a:endParaRPr>
          </a:p>
          <a:p>
            <a:pPr eaLnBrk="1" hangingPunct="1"/>
            <a:r>
              <a:rPr lang="es-MX" altLang="es-MX" sz="2400" b="1">
                <a:latin typeface="Comic Sans MS" pitchFamily="66" charset="0"/>
              </a:rPr>
              <a:t>4. Hacer extensivo la jurisdicción de los tribunales civiles a las causas relativas a violaciones de los DDHH cometidas por militares</a:t>
            </a:r>
          </a:p>
          <a:p>
            <a:pPr eaLnBrk="1" hangingPunct="1"/>
            <a:endParaRPr lang="es-MX" altLang="es-MX" sz="2400" b="1">
              <a:latin typeface="Comic Sans MS" pitchFamily="66" charset="0"/>
            </a:endParaRPr>
          </a:p>
          <a:p>
            <a:pPr eaLnBrk="1" hangingPunct="1"/>
            <a:r>
              <a:rPr lang="es-MX" altLang="es-MX" sz="2400" b="1">
                <a:latin typeface="Comic Sans MS" pitchFamily="66" charset="0"/>
              </a:rPr>
              <a:t>5. Dar seguimiento a las recomendaciones del CAT y la OACNUDH respecto a 4.</a:t>
            </a:r>
          </a:p>
          <a:p>
            <a:pPr eaLnBrk="1" hangingPunct="1"/>
            <a:endParaRPr lang="es-MX" altLang="es-MX" sz="2400" b="1">
              <a:latin typeface="Comic Sans MS" pitchFamily="66" charset="0"/>
            </a:endParaRPr>
          </a:p>
          <a:p>
            <a:pPr eaLnBrk="1" hangingPunct="1"/>
            <a:r>
              <a:rPr lang="es-MX" altLang="es-MX" sz="2400" b="1">
                <a:latin typeface="Comic Sans MS" pitchFamily="66" charset="0"/>
              </a:rPr>
              <a:t>6. Reitera 4. cuando haya participación de militares en lucha contra delincuencia organizada</a:t>
            </a:r>
          </a:p>
          <a:p>
            <a:pPr eaLnBrk="1" hangingPunct="1"/>
            <a:r>
              <a:rPr lang="es-MX" altLang="es-MX" sz="2400" b="1">
                <a:latin typeface="Comic Sans MS" pitchFamily="66" charset="0"/>
              </a:rPr>
              <a:t>7. Reitera 4</a:t>
            </a:r>
          </a:p>
        </p:txBody>
      </p:sp>
    </p:spTree>
    <p:extLst>
      <p:ext uri="{BB962C8B-B14F-4D97-AF65-F5344CB8AC3E}">
        <p14:creationId xmlns:p14="http://schemas.microsoft.com/office/powerpoint/2010/main" val="139430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04529" y="116632"/>
            <a:ext cx="8784976" cy="812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u="sng" dirty="0">
                <a:latin typeface="Comic Sans MS" panose="030F0702030302020204" pitchFamily="66" charset="0"/>
              </a:rPr>
              <a:t>MEPU 2013</a:t>
            </a:r>
            <a:endParaRPr lang="es-MX" dirty="0">
              <a:latin typeface="Comic Sans MS" panose="030F0702030302020204" pitchFamily="66" charset="0"/>
            </a:endParaRPr>
          </a:p>
          <a:p>
            <a:r>
              <a:rPr lang="es-MX" dirty="0">
                <a:latin typeface="Comic Sans MS" panose="030F0702030302020204" pitchFamily="66" charset="0"/>
              </a:rPr>
              <a:t>148.19 </a:t>
            </a:r>
            <a:r>
              <a:rPr lang="es-MX" b="1" u="sng" dirty="0">
                <a:latin typeface="Comic Sans MS" panose="030F0702030302020204" pitchFamily="66" charset="0"/>
              </a:rPr>
              <a:t>Armonizar</a:t>
            </a:r>
            <a:r>
              <a:rPr lang="es-MX" b="1" dirty="0">
                <a:latin typeface="Comic Sans MS" panose="030F0702030302020204" pitchFamily="66" charset="0"/>
              </a:rPr>
              <a:t> el marco </a:t>
            </a:r>
            <a:r>
              <a:rPr lang="es-MX" b="1" dirty="0" smtClean="0">
                <a:latin typeface="Comic Sans MS" panose="030F0702030302020204" pitchFamily="66" charset="0"/>
              </a:rPr>
              <a:t>jurídico nacional e internacional y </a:t>
            </a:r>
            <a:r>
              <a:rPr lang="es-MX" b="1" u="sng" dirty="0">
                <a:latin typeface="Comic Sans MS" panose="030F0702030302020204" pitchFamily="66" charset="0"/>
              </a:rPr>
              <a:t>aplicar el Protocolo de </a:t>
            </a:r>
            <a:r>
              <a:rPr lang="es-MX" b="1" u="sng" dirty="0" smtClean="0">
                <a:latin typeface="Comic Sans MS" panose="030F0702030302020204" pitchFamily="66" charset="0"/>
              </a:rPr>
              <a:t>Estambul</a:t>
            </a:r>
            <a:r>
              <a:rPr lang="es-MX" b="1" dirty="0" smtClean="0">
                <a:latin typeface="Comic Sans MS" panose="030F0702030302020204" pitchFamily="66" charset="0"/>
              </a:rPr>
              <a:t>. </a:t>
            </a:r>
            <a:r>
              <a:rPr lang="es-MX" b="1" dirty="0">
                <a:latin typeface="Comic Sans MS" panose="030F0702030302020204" pitchFamily="66" charset="0"/>
              </a:rPr>
              <a:t>Las personas responsables </a:t>
            </a:r>
            <a:r>
              <a:rPr lang="es-MX" b="1" dirty="0" smtClean="0">
                <a:latin typeface="Comic Sans MS" panose="030F0702030302020204" pitchFamily="66" charset="0"/>
              </a:rPr>
              <a:t>deben </a:t>
            </a:r>
            <a:r>
              <a:rPr lang="es-MX" b="1" dirty="0">
                <a:latin typeface="Comic Sans MS" panose="030F0702030302020204" pitchFamily="66" charset="0"/>
              </a:rPr>
              <a:t>ser sancionadas </a:t>
            </a:r>
            <a:r>
              <a:rPr lang="es-MX" b="1" dirty="0" smtClean="0">
                <a:latin typeface="Comic Sans MS" panose="030F0702030302020204" pitchFamily="66" charset="0"/>
              </a:rPr>
              <a:t>(</a:t>
            </a:r>
            <a:r>
              <a:rPr lang="es-MX" b="1" dirty="0">
                <a:latin typeface="Comic Sans MS" panose="030F0702030302020204" pitchFamily="66" charset="0"/>
              </a:rPr>
              <a:t>Alemania</a:t>
            </a:r>
            <a:r>
              <a:rPr lang="es-MX" b="1" dirty="0" smtClean="0">
                <a:latin typeface="Comic Sans MS" panose="030F0702030302020204" pitchFamily="66" charset="0"/>
              </a:rPr>
              <a:t>);</a:t>
            </a:r>
          </a:p>
          <a:p>
            <a:endParaRPr lang="es-MX" dirty="0">
              <a:latin typeface="Comic Sans MS" panose="030F0702030302020204" pitchFamily="66" charset="0"/>
            </a:endParaRPr>
          </a:p>
          <a:p>
            <a:r>
              <a:rPr lang="es-MX" dirty="0">
                <a:latin typeface="Comic Sans MS" panose="030F0702030302020204" pitchFamily="66" charset="0"/>
              </a:rPr>
              <a:t>148.20 </a:t>
            </a:r>
            <a:r>
              <a:rPr lang="es-MX" b="1" dirty="0">
                <a:latin typeface="Comic Sans MS" panose="030F0702030302020204" pitchFamily="66" charset="0"/>
              </a:rPr>
              <a:t>Hacer el seguimiento de las </a:t>
            </a:r>
            <a:r>
              <a:rPr lang="es-MX" b="1" u="sng" dirty="0">
                <a:latin typeface="Comic Sans MS" panose="030F0702030302020204" pitchFamily="66" charset="0"/>
              </a:rPr>
              <a:t>recomendaciones</a:t>
            </a:r>
            <a:r>
              <a:rPr lang="es-MX" b="1" dirty="0">
                <a:latin typeface="Comic Sans MS" panose="030F0702030302020204" pitchFamily="66" charset="0"/>
              </a:rPr>
              <a:t> del Comité contra la Tortura </a:t>
            </a:r>
            <a:r>
              <a:rPr lang="es-MX" b="1" u="sng" dirty="0">
                <a:latin typeface="Comic Sans MS" panose="030F0702030302020204" pitchFamily="66" charset="0"/>
              </a:rPr>
              <a:t>(CAT), </a:t>
            </a:r>
            <a:r>
              <a:rPr lang="es-MX" b="1" dirty="0" smtClean="0">
                <a:latin typeface="Comic Sans MS" panose="030F0702030302020204" pitchFamily="66" charset="0"/>
              </a:rPr>
              <a:t>y </a:t>
            </a:r>
            <a:r>
              <a:rPr lang="es-MX" b="1" u="sng" dirty="0" smtClean="0">
                <a:latin typeface="Comic Sans MS" panose="030F0702030302020204" pitchFamily="66" charset="0"/>
              </a:rPr>
              <a:t>plena </a:t>
            </a:r>
            <a:r>
              <a:rPr lang="es-MX" b="1" u="sng" dirty="0">
                <a:latin typeface="Comic Sans MS" panose="030F0702030302020204" pitchFamily="66" charset="0"/>
              </a:rPr>
              <a:t>consonancia con las normas internacionales y regionales</a:t>
            </a:r>
            <a:r>
              <a:rPr lang="es-MX" b="1" dirty="0" smtClean="0">
                <a:latin typeface="Comic Sans MS" panose="030F0702030302020204" pitchFamily="66" charset="0"/>
              </a:rPr>
              <a:t>,</a:t>
            </a:r>
          </a:p>
          <a:p>
            <a:endParaRPr lang="es-MX" dirty="0">
              <a:latin typeface="Comic Sans MS" panose="030F0702030302020204" pitchFamily="66" charset="0"/>
            </a:endParaRPr>
          </a:p>
          <a:p>
            <a:r>
              <a:rPr lang="es-MX" dirty="0">
                <a:latin typeface="Comic Sans MS" panose="030F0702030302020204" pitchFamily="66" charset="0"/>
              </a:rPr>
              <a:t>148.49 </a:t>
            </a:r>
            <a:r>
              <a:rPr lang="es-MX" b="1" dirty="0">
                <a:latin typeface="Comic Sans MS" panose="030F0702030302020204" pitchFamily="66" charset="0"/>
              </a:rPr>
              <a:t>Aplicar las </a:t>
            </a:r>
            <a:r>
              <a:rPr lang="es-MX" b="1" u="sng" dirty="0">
                <a:latin typeface="Comic Sans MS" panose="030F0702030302020204" pitchFamily="66" charset="0"/>
              </a:rPr>
              <a:t>recomendaciones de la </a:t>
            </a:r>
            <a:r>
              <a:rPr lang="es-MX" b="1" u="sng" dirty="0" smtClean="0">
                <a:latin typeface="Comic Sans MS" panose="030F0702030302020204" pitchFamily="66" charset="0"/>
              </a:rPr>
              <a:t>CAT, </a:t>
            </a:r>
            <a:r>
              <a:rPr lang="es-MX" b="1" u="sng" dirty="0">
                <a:latin typeface="Comic Sans MS" panose="030F0702030302020204" pitchFamily="66" charset="0"/>
              </a:rPr>
              <a:t>promover la aplicación del Protocolo de Estambul</a:t>
            </a:r>
            <a:r>
              <a:rPr lang="es-MX" b="1" dirty="0">
                <a:latin typeface="Comic Sans MS" panose="030F0702030302020204" pitchFamily="66" charset="0"/>
              </a:rPr>
              <a:t> para determinar los casos de tortura y formar a </a:t>
            </a:r>
            <a:r>
              <a:rPr lang="es-MX" b="1" u="sng" dirty="0">
                <a:latin typeface="Comic Sans MS" panose="030F0702030302020204" pitchFamily="66" charset="0"/>
              </a:rPr>
              <a:t>expertos forenses</a:t>
            </a:r>
            <a:r>
              <a:rPr lang="es-MX" b="1" dirty="0" smtClean="0">
                <a:latin typeface="Comic Sans MS" panose="030F0702030302020204" pitchFamily="66" charset="0"/>
              </a:rPr>
              <a:t>;</a:t>
            </a:r>
          </a:p>
          <a:p>
            <a:endParaRPr lang="es-MX" dirty="0">
              <a:latin typeface="Comic Sans MS" panose="030F0702030302020204" pitchFamily="66" charset="0"/>
            </a:endParaRPr>
          </a:p>
          <a:p>
            <a:r>
              <a:rPr lang="es-MX" dirty="0">
                <a:latin typeface="Comic Sans MS" panose="030F0702030302020204" pitchFamily="66" charset="0"/>
              </a:rPr>
              <a:t>148.50 </a:t>
            </a:r>
            <a:r>
              <a:rPr lang="es-MX" b="1" dirty="0">
                <a:latin typeface="Comic Sans MS" panose="030F0702030302020204" pitchFamily="66" charset="0"/>
              </a:rPr>
              <a:t>Asegurar que </a:t>
            </a:r>
            <a:r>
              <a:rPr lang="es-MX" b="1" u="sng" dirty="0">
                <a:latin typeface="Comic Sans MS" panose="030F0702030302020204" pitchFamily="66" charset="0"/>
              </a:rPr>
              <a:t>las investigaciones</a:t>
            </a:r>
            <a:r>
              <a:rPr lang="es-MX" b="1" dirty="0">
                <a:latin typeface="Comic Sans MS" panose="030F0702030302020204" pitchFamily="66" charset="0"/>
              </a:rPr>
              <a:t> de presuntas torturas no sean realizadas por la misma </a:t>
            </a:r>
            <a:r>
              <a:rPr lang="es-MX" b="1" u="sng" dirty="0">
                <a:latin typeface="Comic Sans MS" panose="030F0702030302020204" pitchFamily="66" charset="0"/>
              </a:rPr>
              <a:t>autoridad acusada </a:t>
            </a:r>
            <a:r>
              <a:rPr lang="es-MX" b="1" dirty="0">
                <a:latin typeface="Comic Sans MS" panose="030F0702030302020204" pitchFamily="66" charset="0"/>
              </a:rPr>
              <a:t>de cometer actos de tortura (Suecia</a:t>
            </a:r>
            <a:r>
              <a:rPr lang="es-MX" b="1" dirty="0" smtClean="0">
                <a:latin typeface="Comic Sans MS" panose="030F0702030302020204" pitchFamily="66" charset="0"/>
              </a:rPr>
              <a:t>);</a:t>
            </a:r>
          </a:p>
          <a:p>
            <a:endParaRPr lang="es-MX" dirty="0">
              <a:latin typeface="Comic Sans MS" panose="030F0702030302020204" pitchFamily="66" charset="0"/>
            </a:endParaRPr>
          </a:p>
          <a:p>
            <a:r>
              <a:rPr lang="es-MX" dirty="0" smtClean="0">
                <a:latin typeface="Comic Sans MS" panose="030F0702030302020204" pitchFamily="66" charset="0"/>
              </a:rPr>
              <a:t>148.52 I</a:t>
            </a:r>
            <a:r>
              <a:rPr lang="es-MX" b="1" u="sng" dirty="0" smtClean="0">
                <a:latin typeface="Comic Sans MS" panose="030F0702030302020204" pitchFamily="66" charset="0"/>
              </a:rPr>
              <a:t>nvestiguen</a:t>
            </a:r>
            <a:r>
              <a:rPr lang="es-MX" b="1" dirty="0" smtClean="0">
                <a:latin typeface="Comic Sans MS" panose="030F0702030302020204" pitchFamily="66" charset="0"/>
              </a:rPr>
              <a:t> </a:t>
            </a:r>
            <a:r>
              <a:rPr lang="es-MX" b="1" dirty="0">
                <a:latin typeface="Comic Sans MS" panose="030F0702030302020204" pitchFamily="66" charset="0"/>
              </a:rPr>
              <a:t>debidamente las denuncias de casos de tortura, las detenciones arbitrarias y las desapariciones (Turquía</a:t>
            </a:r>
            <a:r>
              <a:rPr lang="es-MX" b="1" dirty="0" smtClean="0">
                <a:latin typeface="Comic Sans MS" panose="030F0702030302020204" pitchFamily="66" charset="0"/>
              </a:rPr>
              <a:t>);</a:t>
            </a:r>
          </a:p>
          <a:p>
            <a:endParaRPr lang="es-MX" dirty="0">
              <a:latin typeface="Comic Sans MS" panose="030F0702030302020204" pitchFamily="66" charset="0"/>
            </a:endParaRPr>
          </a:p>
          <a:p>
            <a:r>
              <a:rPr lang="es-MX" dirty="0">
                <a:latin typeface="Comic Sans MS" panose="030F0702030302020204" pitchFamily="66" charset="0"/>
              </a:rPr>
              <a:t>148.53 </a:t>
            </a:r>
            <a:r>
              <a:rPr lang="es-MX" b="1" dirty="0">
                <a:latin typeface="Comic Sans MS" panose="030F0702030302020204" pitchFamily="66" charset="0"/>
              </a:rPr>
              <a:t>Establecer un </a:t>
            </a:r>
            <a:r>
              <a:rPr lang="es-MX" b="1" u="sng" dirty="0">
                <a:latin typeface="Comic Sans MS" panose="030F0702030302020204" pitchFamily="66" charset="0"/>
              </a:rPr>
              <a:t>sistema para recibir e investigar l</a:t>
            </a:r>
            <a:r>
              <a:rPr lang="es-MX" b="1" dirty="0">
                <a:latin typeface="Comic Sans MS" panose="030F0702030302020204" pitchFamily="66" charset="0"/>
              </a:rPr>
              <a:t>as denuncias de torturas o malos tratos y suspender de sus funciones a los sospechosos de tortura, así como modificar su </a:t>
            </a:r>
            <a:r>
              <a:rPr lang="es-MX" b="1" u="sng" dirty="0" smtClean="0">
                <a:latin typeface="Comic Sans MS" panose="030F0702030302020204" pitchFamily="66" charset="0"/>
              </a:rPr>
              <a:t>legislación conforme </a:t>
            </a:r>
            <a:r>
              <a:rPr lang="es-MX" b="1" u="sng" dirty="0">
                <a:latin typeface="Comic Sans MS" panose="030F0702030302020204" pitchFamily="66" charset="0"/>
              </a:rPr>
              <a:t>con la </a:t>
            </a:r>
            <a:r>
              <a:rPr lang="es-MX" b="1" u="sng" dirty="0" err="1" smtClean="0">
                <a:latin typeface="Comic Sans MS" panose="030F0702030302020204" pitchFamily="66" charset="0"/>
              </a:rPr>
              <a:t>CTyOToPCID</a:t>
            </a:r>
            <a:r>
              <a:rPr lang="es-MX" b="1" u="sng" dirty="0" smtClean="0">
                <a:latin typeface="Comic Sans MS" panose="030F0702030302020204" pitchFamily="66" charset="0"/>
              </a:rPr>
              <a:t> </a:t>
            </a:r>
            <a:r>
              <a:rPr lang="es-MX" b="1" u="sng" dirty="0">
                <a:latin typeface="Comic Sans MS" panose="030F0702030302020204" pitchFamily="66" charset="0"/>
              </a:rPr>
              <a:t>(Azerbaiyán</a:t>
            </a:r>
            <a:r>
              <a:rPr lang="es-MX" b="1" u="sng" dirty="0" smtClean="0">
                <a:latin typeface="Comic Sans MS" panose="030F0702030302020204" pitchFamily="66" charset="0"/>
              </a:rPr>
              <a:t>);</a:t>
            </a:r>
          </a:p>
          <a:p>
            <a:endParaRPr lang="es-MX" dirty="0">
              <a:latin typeface="Comic Sans MS" panose="030F0702030302020204" pitchFamily="66" charset="0"/>
            </a:endParaRPr>
          </a:p>
          <a:p>
            <a:r>
              <a:rPr lang="es-MX" dirty="0">
                <a:latin typeface="Comic Sans MS" panose="030F0702030302020204" pitchFamily="66" charset="0"/>
              </a:rPr>
              <a:t>148.64 </a:t>
            </a:r>
            <a:r>
              <a:rPr lang="es-MX" b="1" dirty="0">
                <a:latin typeface="Comic Sans MS" panose="030F0702030302020204" pitchFamily="66" charset="0"/>
              </a:rPr>
              <a:t>Armonizar el sistema penal del país con las normas internacionales, en particular </a:t>
            </a:r>
            <a:r>
              <a:rPr lang="es-MX" b="1" u="sng" dirty="0">
                <a:latin typeface="Comic Sans MS" panose="030F0702030302020204" pitchFamily="66" charset="0"/>
              </a:rPr>
              <a:t>para abolir el actual mecanismo de detención preventiva y reforzar el control del comportamiento de las fuerzas del orden con objeto de poner término a la tortura</a:t>
            </a:r>
            <a:r>
              <a:rPr lang="es-MX" b="1" dirty="0">
                <a:latin typeface="Comic Sans MS" panose="030F0702030302020204" pitchFamily="66" charset="0"/>
              </a:rPr>
              <a:t> y los malos tratos (Uzbekistán);</a:t>
            </a:r>
            <a:endParaRPr lang="es-MX" dirty="0">
              <a:latin typeface="Comic Sans MS" panose="030F0702030302020204" pitchFamily="66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292080" y="260648"/>
            <a:ext cx="3600400" cy="31700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2000" b="1" u="sng" dirty="0" smtClean="0">
                <a:latin typeface="Comic Sans MS" panose="030F0702030302020204" pitchFamily="66" charset="0"/>
              </a:rPr>
              <a:t>-Armonización legislativa nacional e internacional</a:t>
            </a:r>
          </a:p>
          <a:p>
            <a:r>
              <a:rPr lang="es-MX" sz="2000" b="1" u="sng" dirty="0" smtClean="0">
                <a:latin typeface="Comic Sans MS" panose="030F0702030302020204" pitchFamily="66" charset="0"/>
              </a:rPr>
              <a:t>-Protocolo Estambul y expertos forenses</a:t>
            </a:r>
          </a:p>
          <a:p>
            <a:r>
              <a:rPr lang="es-MX" sz="2000" b="1" u="sng" dirty="0" smtClean="0">
                <a:latin typeface="Comic Sans MS" panose="030F0702030302020204" pitchFamily="66" charset="0"/>
              </a:rPr>
              <a:t>-Investigación profesional</a:t>
            </a:r>
          </a:p>
          <a:p>
            <a:r>
              <a:rPr lang="es-MX" sz="2000" b="1" dirty="0" smtClean="0">
                <a:latin typeface="Comic Sans MS" panose="030F0702030302020204" pitchFamily="66" charset="0"/>
              </a:rPr>
              <a:t>-Abolir la detención preventiva </a:t>
            </a:r>
          </a:p>
          <a:p>
            <a:r>
              <a:rPr lang="es-MX" sz="2000" b="1" dirty="0" smtClean="0">
                <a:latin typeface="Comic Sans MS" panose="030F0702030302020204" pitchFamily="66" charset="0"/>
              </a:rPr>
              <a:t>-Reforzar el comportamiento de las fuerzas del orden</a:t>
            </a:r>
            <a:endParaRPr lang="es-MX" sz="20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288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171878"/>
            <a:ext cx="874846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MEPU 2018</a:t>
            </a:r>
          </a:p>
          <a:p>
            <a:r>
              <a:rPr lang="es-MX" sz="2400" b="1" dirty="0">
                <a:latin typeface="Comic Sans MS" panose="030F0702030302020204" pitchFamily="66" charset="0"/>
              </a:rPr>
              <a:t>Informe del Grupo de Trabajo sobre el Examen Periódico </a:t>
            </a:r>
            <a:r>
              <a:rPr lang="es-MX" sz="2400" b="1" dirty="0" smtClean="0">
                <a:latin typeface="Comic Sans MS" panose="030F0702030302020204" pitchFamily="66" charset="0"/>
              </a:rPr>
              <a:t>Universal</a:t>
            </a:r>
            <a:r>
              <a:rPr lang="es-MX" sz="2400" b="1" dirty="0">
                <a:latin typeface="Comic Sans MS" panose="030F0702030302020204" pitchFamily="66" charset="0"/>
              </a:rPr>
              <a:t>, A/HRC/40/8 </a:t>
            </a:r>
            <a:r>
              <a:rPr lang="es-MX" sz="2400" b="1" dirty="0" smtClean="0">
                <a:latin typeface="Comic Sans MS" panose="030F0702030302020204" pitchFamily="66" charset="0"/>
              </a:rPr>
              <a:t>, 40 periodo de sesiones, 2019</a:t>
            </a:r>
            <a:endParaRPr lang="es-MX" sz="2400" b="1" u="sng" dirty="0" smtClean="0">
              <a:latin typeface="Comic Sans MS" panose="030F0702030302020204" pitchFamily="66" charset="0"/>
            </a:endParaRP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Los </a:t>
            </a:r>
            <a:r>
              <a:rPr lang="es-MX" sz="2400" b="1" dirty="0">
                <a:latin typeface="Comic Sans MS" panose="030F0702030302020204" pitchFamily="66" charset="0"/>
              </a:rPr>
              <a:t>documentos en los que se basa el EPU son: </a:t>
            </a:r>
            <a:endParaRPr lang="es-MX" sz="2400" b="1" dirty="0" smtClean="0">
              <a:latin typeface="Comic Sans MS" panose="030F0702030302020204" pitchFamily="66" charset="0"/>
            </a:endParaRP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pPr marL="457200" indent="-457200">
              <a:buAutoNum type="arabicParenR"/>
            </a:pPr>
            <a:r>
              <a:rPr lang="es-MX" sz="2400" b="1" u="sng" dirty="0" smtClean="0">
                <a:latin typeface="Comic Sans MS" panose="030F0702030302020204" pitchFamily="66" charset="0"/>
              </a:rPr>
              <a:t>Informe </a:t>
            </a:r>
            <a:r>
              <a:rPr lang="es-MX" sz="2400" b="1" u="sng" dirty="0">
                <a:latin typeface="Comic Sans MS" panose="030F0702030302020204" pitchFamily="66" charset="0"/>
              </a:rPr>
              <a:t>nacional</a:t>
            </a:r>
            <a:r>
              <a:rPr lang="es-MX" sz="2400" b="1" dirty="0">
                <a:latin typeface="Comic Sans MS" panose="030F0702030302020204" pitchFamily="66" charset="0"/>
              </a:rPr>
              <a:t> </a:t>
            </a:r>
            <a:r>
              <a:rPr lang="es-MX" sz="2400" b="1" dirty="0" smtClean="0">
                <a:latin typeface="Comic Sans MS" panose="030F0702030302020204" pitchFamily="66" charset="0"/>
              </a:rPr>
              <a:t>proporcionado </a:t>
            </a:r>
            <a:r>
              <a:rPr lang="es-MX" sz="2400" b="1" dirty="0">
                <a:latin typeface="Comic Sans MS" panose="030F0702030302020204" pitchFamily="66" charset="0"/>
              </a:rPr>
              <a:t>por el Estado </a:t>
            </a:r>
            <a:r>
              <a:rPr lang="es-MX" sz="2400" b="1" dirty="0" smtClean="0">
                <a:latin typeface="Comic Sans MS" panose="030F0702030302020204" pitchFamily="66" charset="0"/>
              </a:rPr>
              <a:t>examinado</a:t>
            </a:r>
          </a:p>
          <a:p>
            <a:pPr marL="457200" indent="-457200">
              <a:buAutoNum type="arabicParenR"/>
            </a:pPr>
            <a:endParaRPr lang="es-MX" sz="2400" b="1" dirty="0" smtClean="0">
              <a:latin typeface="Comic Sans MS" panose="030F0702030302020204" pitchFamily="66" charset="0"/>
            </a:endParaRPr>
          </a:p>
          <a:p>
            <a:pPr marL="457200" indent="-457200">
              <a:buAutoNum type="arabicParenR"/>
            </a:pPr>
            <a:r>
              <a:rPr lang="es-MX" sz="2400" b="1" dirty="0" smtClean="0">
                <a:latin typeface="Comic Sans MS" panose="030F0702030302020204" pitchFamily="66" charset="0"/>
              </a:rPr>
              <a:t>Compilación </a:t>
            </a:r>
            <a:r>
              <a:rPr lang="es-MX" sz="2400" b="1" dirty="0">
                <a:latin typeface="Comic Sans MS" panose="030F0702030302020204" pitchFamily="66" charset="0"/>
              </a:rPr>
              <a:t>de los </a:t>
            </a:r>
            <a:r>
              <a:rPr lang="es-MX" sz="2400" b="1" u="sng" dirty="0">
                <a:latin typeface="Comic Sans MS" panose="030F0702030302020204" pitchFamily="66" charset="0"/>
              </a:rPr>
              <a:t>informes de expertos y grupos de trabajo independientes</a:t>
            </a:r>
            <a:r>
              <a:rPr lang="es-MX" sz="2400" b="1" dirty="0">
                <a:latin typeface="Comic Sans MS" panose="030F0702030302020204" pitchFamily="66" charset="0"/>
              </a:rPr>
              <a:t> conocidos como los </a:t>
            </a:r>
            <a:r>
              <a:rPr lang="es-MX" sz="2400" b="1" u="sng" dirty="0">
                <a:latin typeface="Comic Sans MS" panose="030F0702030302020204" pitchFamily="66" charset="0"/>
              </a:rPr>
              <a:t>Procedimientos Especiales</a:t>
            </a:r>
            <a:r>
              <a:rPr lang="es-MX" sz="2400" b="1" dirty="0">
                <a:latin typeface="Comic Sans MS" panose="030F0702030302020204" pitchFamily="66" charset="0"/>
              </a:rPr>
              <a:t>, los </a:t>
            </a:r>
            <a:r>
              <a:rPr lang="es-MX" sz="2400" b="1" u="sng" dirty="0">
                <a:latin typeface="Comic Sans MS" panose="030F0702030302020204" pitchFamily="66" charset="0"/>
              </a:rPr>
              <a:t>Órganos de los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TI de DDHH</a:t>
            </a:r>
            <a:r>
              <a:rPr lang="es-MX" sz="2400" b="1" dirty="0" smtClean="0">
                <a:latin typeface="Comic Sans MS" panose="030F0702030302020204" pitchFamily="66" charset="0"/>
              </a:rPr>
              <a:t>, </a:t>
            </a:r>
            <a:r>
              <a:rPr lang="es-MX" sz="2400" b="1" dirty="0">
                <a:latin typeface="Comic Sans MS" panose="030F0702030302020204" pitchFamily="66" charset="0"/>
              </a:rPr>
              <a:t>y otras entidades de las Naciones </a:t>
            </a:r>
            <a:r>
              <a:rPr lang="es-MX" sz="2400" b="1" dirty="0" smtClean="0">
                <a:latin typeface="Comic Sans MS" panose="030F0702030302020204" pitchFamily="66" charset="0"/>
              </a:rPr>
              <a:t>Unidas</a:t>
            </a:r>
          </a:p>
          <a:p>
            <a:pPr marL="457200" indent="-457200">
              <a:buAutoNum type="arabicParenR"/>
            </a:pPr>
            <a:endParaRPr lang="es-MX" sz="2400" b="1" dirty="0" smtClean="0">
              <a:latin typeface="Comic Sans MS" panose="030F0702030302020204" pitchFamily="66" charset="0"/>
            </a:endParaRPr>
          </a:p>
          <a:p>
            <a:pPr marL="457200" indent="-457200">
              <a:buAutoNum type="arabicParenR"/>
            </a:pPr>
            <a:r>
              <a:rPr lang="es-MX" sz="2400" b="1" dirty="0" smtClean="0">
                <a:latin typeface="Comic Sans MS" panose="030F0702030302020204" pitchFamily="66" charset="0"/>
              </a:rPr>
              <a:t>Resumen </a:t>
            </a:r>
            <a:r>
              <a:rPr lang="es-MX" sz="2400" b="1" dirty="0">
                <a:latin typeface="Comic Sans MS" panose="030F0702030302020204" pitchFamily="66" charset="0"/>
              </a:rPr>
              <a:t>de la información proporcionada por los actores interesados pertinentes, </a:t>
            </a:r>
            <a:r>
              <a:rPr lang="es-MX" sz="2400" b="1" dirty="0" smtClean="0">
                <a:latin typeface="Comic Sans MS" panose="030F0702030302020204" pitchFamily="66" charset="0"/>
              </a:rPr>
              <a:t>INDH, ONG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7019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260648"/>
            <a:ext cx="784887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Comic Sans MS" panose="030F0702030302020204" pitchFamily="66" charset="0"/>
              </a:rPr>
              <a:t>132.11 </a:t>
            </a:r>
            <a:r>
              <a:rPr lang="es-MX" sz="2400" b="1" u="sng" dirty="0">
                <a:latin typeface="Comic Sans MS" panose="030F0702030302020204" pitchFamily="66" charset="0"/>
              </a:rPr>
              <a:t>Garantizar la aplicación efectiva de las recomendaciones </a:t>
            </a:r>
            <a:r>
              <a:rPr lang="es-MX" sz="2400" b="1" dirty="0">
                <a:latin typeface="Comic Sans MS" panose="030F0702030302020204" pitchFamily="66" charset="0"/>
              </a:rPr>
              <a:t>resultantes de las visitas al país del Relator Especial sobre la tortura y otros tratos o penas crueles, inhumanos o degradantes, el </a:t>
            </a:r>
            <a:r>
              <a:rPr lang="es-MX" sz="2400" b="1" u="sng" dirty="0">
                <a:latin typeface="Comic Sans MS" panose="030F0702030302020204" pitchFamily="66" charset="0"/>
              </a:rPr>
              <a:t>Relator Especial sobre las ejecuciones extrajudiciales</a:t>
            </a:r>
            <a:r>
              <a:rPr lang="es-MX" sz="2400" b="1" dirty="0">
                <a:latin typeface="Comic Sans MS" panose="030F0702030302020204" pitchFamily="66" charset="0"/>
              </a:rPr>
              <a:t>, sumarias o arbitrarias y </a:t>
            </a:r>
            <a:r>
              <a:rPr lang="es-MX" sz="2400" b="1" u="sng" dirty="0">
                <a:latin typeface="Comic Sans MS" panose="030F0702030302020204" pitchFamily="66" charset="0"/>
              </a:rPr>
              <a:t>el Relator Especial sobre los derechos de los pueblos indígenas</a:t>
            </a:r>
            <a:r>
              <a:rPr lang="es-MX" sz="2400" b="1" dirty="0">
                <a:latin typeface="Comic Sans MS" panose="030F0702030302020204" pitchFamily="66" charset="0"/>
              </a:rPr>
              <a:t> (</a:t>
            </a:r>
            <a:r>
              <a:rPr lang="es-MX" sz="2400" b="1" dirty="0" err="1">
                <a:latin typeface="Comic Sans MS" panose="030F0702030302020204" pitchFamily="66" charset="0"/>
              </a:rPr>
              <a:t>Belarús</a:t>
            </a:r>
            <a:r>
              <a:rPr lang="es-MX" sz="2400" b="1" dirty="0" smtClean="0">
                <a:latin typeface="Comic Sans MS" panose="030F0702030302020204" pitchFamily="66" charset="0"/>
              </a:rPr>
              <a:t>);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>
                <a:latin typeface="Comic Sans MS" panose="030F0702030302020204" pitchFamily="66" charset="0"/>
              </a:rPr>
              <a:t>132.56 Seguir tomando las medidas necesarias a nivel federal, de los estados y de los municipios para </a:t>
            </a:r>
            <a:r>
              <a:rPr lang="es-MX" sz="2400" b="1" u="sng" dirty="0">
                <a:latin typeface="Comic Sans MS" panose="030F0702030302020204" pitchFamily="66" charset="0"/>
              </a:rPr>
              <a:t>aplicar integralmente </a:t>
            </a:r>
            <a:r>
              <a:rPr lang="es-MX" sz="2400" b="1" dirty="0">
                <a:latin typeface="Comic Sans MS" panose="030F0702030302020204" pitchFamily="66" charset="0"/>
              </a:rPr>
              <a:t>la Ley General en Materia de Desaparición Forzada de Personas y la </a:t>
            </a:r>
            <a:r>
              <a:rPr lang="es-MX" sz="2400" b="1" u="sng" dirty="0">
                <a:latin typeface="Comic Sans MS" panose="030F0702030302020204" pitchFamily="66" charset="0"/>
              </a:rPr>
              <a:t>Ley General para Prevenir, Investigar y Sancionar la Tortura</a:t>
            </a:r>
            <a:r>
              <a:rPr lang="es-MX" sz="2400" b="1" dirty="0">
                <a:latin typeface="Comic Sans MS" panose="030F0702030302020204" pitchFamily="66" charset="0"/>
              </a:rPr>
              <a:t>, y </a:t>
            </a:r>
            <a:r>
              <a:rPr lang="es-MX" sz="2400" b="1" u="sng" dirty="0">
                <a:latin typeface="Comic Sans MS" panose="030F0702030302020204" pitchFamily="66" charset="0"/>
              </a:rPr>
              <a:t>reforzar los mecanismos nacionales de protección existentes </a:t>
            </a:r>
            <a:r>
              <a:rPr lang="es-MX" sz="2400" b="1" dirty="0">
                <a:latin typeface="Comic Sans MS" panose="030F0702030302020204" pitchFamily="66" charset="0"/>
              </a:rPr>
              <a:t>(Turquía); </a:t>
            </a:r>
            <a:endParaRPr lang="es-MX" sz="2400" b="1" dirty="0" smtClean="0">
              <a:latin typeface="Comic Sans MS" panose="030F0702030302020204" pitchFamily="66" charset="0"/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3779912" y="2924944"/>
            <a:ext cx="5256584" cy="18002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Garantizar recomendaciones del Relator</a:t>
            </a:r>
          </a:p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Aplicar la Ley General</a:t>
            </a:r>
          </a:p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Reforzar mecanismos de protección</a:t>
            </a:r>
            <a:endParaRPr lang="es-MX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861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9512" y="2852936"/>
            <a:ext cx="72728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Comic Sans MS" panose="030F0702030302020204" pitchFamily="66" charset="0"/>
              </a:rPr>
              <a:t>132.57 </a:t>
            </a:r>
            <a:r>
              <a:rPr lang="es-MX" sz="2400" b="1" u="sng" dirty="0">
                <a:latin typeface="Comic Sans MS" panose="030F0702030302020204" pitchFamily="66" charset="0"/>
              </a:rPr>
              <a:t>Garantizar la aplicación integral y efectiva de la Ley </a:t>
            </a:r>
            <a:r>
              <a:rPr lang="es-MX" sz="2400" b="1" dirty="0">
                <a:latin typeface="Comic Sans MS" panose="030F0702030302020204" pitchFamily="66" charset="0"/>
              </a:rPr>
              <a:t>General para Prevenir, Investigar y Sancionar la Tortura de 2017 (Finlandia); </a:t>
            </a:r>
            <a:endParaRPr lang="es-MX" sz="2400" b="1" dirty="0" smtClean="0">
              <a:latin typeface="Comic Sans MS" panose="030F0702030302020204" pitchFamily="66" charset="0"/>
            </a:endParaRP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>
                <a:latin typeface="Comic Sans MS" panose="030F0702030302020204" pitchFamily="66" charset="0"/>
              </a:rPr>
              <a:t>132.58 </a:t>
            </a:r>
            <a:r>
              <a:rPr lang="es-MX" sz="2400" b="1" u="sng" dirty="0">
                <a:latin typeface="Comic Sans MS" panose="030F0702030302020204" pitchFamily="66" charset="0"/>
              </a:rPr>
              <a:t>Garantizar la aplicación efectiva de la legislación nacional </a:t>
            </a:r>
            <a:r>
              <a:rPr lang="es-MX" sz="2400" b="1" dirty="0">
                <a:latin typeface="Comic Sans MS" panose="030F0702030302020204" pitchFamily="66" charset="0"/>
              </a:rPr>
              <a:t>que prohíbe la tortura y reprime las desapariciones forzadas (</a:t>
            </a:r>
            <a:r>
              <a:rPr lang="es-MX" sz="2400" b="1" dirty="0" err="1">
                <a:latin typeface="Comic Sans MS" panose="030F0702030302020204" pitchFamily="66" charset="0"/>
              </a:rPr>
              <a:t>Belarús</a:t>
            </a:r>
            <a:r>
              <a:rPr lang="es-MX" sz="2400" b="1" dirty="0">
                <a:latin typeface="Comic Sans MS" panose="030F0702030302020204" pitchFamily="66" charset="0"/>
              </a:rPr>
              <a:t>); 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4283968" y="548680"/>
            <a:ext cx="4104456" cy="165618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Garantizar la aplicación integral y efectiva de la Ley General</a:t>
            </a:r>
            <a:endParaRPr lang="es-MX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1223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620688"/>
            <a:ext cx="813690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1" dirty="0">
                <a:latin typeface="Comic Sans MS" panose="030F0702030302020204" pitchFamily="66" charset="0"/>
              </a:rPr>
              <a:t>132.59 </a:t>
            </a:r>
            <a:r>
              <a:rPr lang="es-MX" sz="2000" b="1" u="sng" dirty="0">
                <a:latin typeface="Comic Sans MS" panose="030F0702030302020204" pitchFamily="66" charset="0"/>
              </a:rPr>
              <a:t>Tomar medidas destinadas a aplicar la Ley General </a:t>
            </a:r>
            <a:r>
              <a:rPr lang="es-MX" sz="2000" b="1" dirty="0">
                <a:latin typeface="Comic Sans MS" panose="030F0702030302020204" pitchFamily="66" charset="0"/>
              </a:rPr>
              <a:t>para Prevenir, Investigar y Sancionar la Tortura de 2017, especialmente durante las </a:t>
            </a:r>
            <a:r>
              <a:rPr lang="es-MX" sz="2000" b="1" u="sng" dirty="0">
                <a:latin typeface="Comic Sans MS" panose="030F0702030302020204" pitchFamily="66" charset="0"/>
              </a:rPr>
              <a:t>primeras horas de la detención </a:t>
            </a:r>
            <a:r>
              <a:rPr lang="es-MX" sz="2000" b="1" dirty="0">
                <a:latin typeface="Comic Sans MS" panose="030F0702030302020204" pitchFamily="66" charset="0"/>
              </a:rPr>
              <a:t>(Ghana); </a:t>
            </a:r>
            <a:endParaRPr lang="es-MX" sz="2000" b="1" dirty="0" smtClean="0">
              <a:latin typeface="Comic Sans MS" panose="030F0702030302020204" pitchFamily="66" charset="0"/>
            </a:endParaRPr>
          </a:p>
          <a:p>
            <a:endParaRPr lang="es-MX" sz="2000" b="1" dirty="0">
              <a:latin typeface="Comic Sans MS" panose="030F0702030302020204" pitchFamily="66" charset="0"/>
            </a:endParaRPr>
          </a:p>
          <a:p>
            <a:r>
              <a:rPr lang="es-MX" sz="2000" b="1" dirty="0" smtClean="0">
                <a:latin typeface="Comic Sans MS" panose="030F0702030302020204" pitchFamily="66" charset="0"/>
              </a:rPr>
              <a:t>132.60 </a:t>
            </a:r>
            <a:r>
              <a:rPr lang="es-MX" sz="2000" b="1" dirty="0">
                <a:latin typeface="Comic Sans MS" panose="030F0702030302020204" pitchFamily="66" charset="0"/>
              </a:rPr>
              <a:t>Tomar </a:t>
            </a:r>
            <a:r>
              <a:rPr lang="es-MX" sz="2000" b="1" u="sng" dirty="0">
                <a:latin typeface="Comic Sans MS" panose="030F0702030302020204" pitchFamily="66" charset="0"/>
              </a:rPr>
              <a:t>medidas concretas para combatir la detención arbitraria y la tortura de los detenidos</a:t>
            </a:r>
            <a:r>
              <a:rPr lang="es-MX" sz="2000" b="1" dirty="0">
                <a:latin typeface="Comic Sans MS" panose="030F0702030302020204" pitchFamily="66" charset="0"/>
              </a:rPr>
              <a:t>, como el establecimiento de un </a:t>
            </a:r>
            <a:r>
              <a:rPr lang="es-MX" sz="2000" b="1" u="sng" dirty="0">
                <a:latin typeface="Comic Sans MS" panose="030F0702030302020204" pitchFamily="66" charset="0"/>
              </a:rPr>
              <a:t>registro nacional coherente </a:t>
            </a:r>
            <a:r>
              <a:rPr lang="es-MX" sz="2000" b="1" dirty="0">
                <a:latin typeface="Comic Sans MS" panose="030F0702030302020204" pitchFamily="66" charset="0"/>
              </a:rPr>
              <a:t>de detenciones de conformidad con el derecho internacional de los derechos humanos (Noruega);</a:t>
            </a:r>
          </a:p>
          <a:p>
            <a:endParaRPr lang="es-MX" sz="2000" b="1" dirty="0" smtClean="0">
              <a:latin typeface="Comic Sans MS" panose="030F0702030302020204" pitchFamily="66" charset="0"/>
            </a:endParaRPr>
          </a:p>
          <a:p>
            <a:r>
              <a:rPr lang="es-MX" sz="2000" b="1" dirty="0" smtClean="0">
                <a:latin typeface="Comic Sans MS" panose="030F0702030302020204" pitchFamily="66" charset="0"/>
              </a:rPr>
              <a:t>132.83 </a:t>
            </a:r>
            <a:r>
              <a:rPr lang="es-MX" sz="2000" b="1" dirty="0">
                <a:latin typeface="Comic Sans MS" panose="030F0702030302020204" pitchFamily="66" charset="0"/>
              </a:rPr>
              <a:t>Crear la base de datos nacional de ADN y </a:t>
            </a:r>
            <a:r>
              <a:rPr lang="es-MX" sz="2000" b="1" u="sng" dirty="0">
                <a:latin typeface="Comic Sans MS" panose="030F0702030302020204" pitchFamily="66" charset="0"/>
              </a:rPr>
              <a:t>establecer mecanismos como las comisiones o los fiscales especiales exigidos por las leyes de 2017</a:t>
            </a:r>
            <a:r>
              <a:rPr lang="es-MX" sz="2000" b="1" dirty="0">
                <a:latin typeface="Comic Sans MS" panose="030F0702030302020204" pitchFamily="66" charset="0"/>
              </a:rPr>
              <a:t> sobre la desaparición forzada y </a:t>
            </a:r>
            <a:r>
              <a:rPr lang="es-MX" sz="2000" b="1" u="sng" dirty="0">
                <a:latin typeface="Comic Sans MS" panose="030F0702030302020204" pitchFamily="66" charset="0"/>
              </a:rPr>
              <a:t>la tortura</a:t>
            </a:r>
            <a:r>
              <a:rPr lang="es-MX" sz="2000" b="1" dirty="0">
                <a:latin typeface="Comic Sans MS" panose="030F0702030302020204" pitchFamily="66" charset="0"/>
              </a:rPr>
              <a:t>, en coordinación con los familiares de las víctimas y con financiación y apoyo político completos (Estados Unidos de América</a:t>
            </a:r>
            <a:r>
              <a:rPr lang="es-MX" sz="2000" b="1" dirty="0" smtClean="0">
                <a:latin typeface="Comic Sans MS" panose="030F0702030302020204" pitchFamily="66" charset="0"/>
              </a:rPr>
              <a:t>);</a:t>
            </a:r>
            <a:endParaRPr lang="es-MX" dirty="0"/>
          </a:p>
        </p:txBody>
      </p:sp>
      <p:sp>
        <p:nvSpPr>
          <p:cNvPr id="3" name="2 Rectángulo redondeado"/>
          <p:cNvSpPr/>
          <p:nvPr/>
        </p:nvSpPr>
        <p:spPr>
          <a:xfrm>
            <a:off x="2555776" y="5085184"/>
            <a:ext cx="6480720" cy="165618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Medidas para aplicar la LGPIST 2017</a:t>
            </a:r>
          </a:p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Medidas combatir la detención arbitraria</a:t>
            </a:r>
          </a:p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Fiscal Especial contra la Tortura</a:t>
            </a:r>
            <a:endParaRPr lang="es-MX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105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7744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115616" y="1484784"/>
            <a:ext cx="63904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b="1" dirty="0">
                <a:latin typeface="Comic Sans MS" pitchFamily="66" charset="0"/>
              </a:rPr>
              <a:t>Mecanismos de cumplimiento </a:t>
            </a:r>
            <a:r>
              <a:rPr lang="es-MX" sz="2800" b="1" dirty="0" smtClean="0">
                <a:latin typeface="Comic Sans MS" pitchFamily="66" charset="0"/>
              </a:rPr>
              <a:t>Administrativos</a:t>
            </a:r>
            <a:endParaRPr lang="es-MX" sz="2800" b="1" dirty="0">
              <a:latin typeface="Comic Sans MS" pitchFamily="66" charset="0"/>
            </a:endParaRPr>
          </a:p>
          <a:p>
            <a:pPr algn="ctr"/>
            <a:endParaRPr lang="es-MX" sz="2800" b="1" dirty="0">
              <a:latin typeface="Comic Sans MS" pitchFamily="66" charset="0"/>
            </a:endParaRPr>
          </a:p>
          <a:p>
            <a:pPr algn="ctr"/>
            <a:r>
              <a:rPr lang="es-MX" sz="2800" b="1" dirty="0" smtClean="0">
                <a:latin typeface="Comic Sans MS" pitchFamily="66" charset="0"/>
              </a:rPr>
              <a:t>No Convencionales</a:t>
            </a:r>
            <a:endParaRPr lang="es-MX" sz="28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40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30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27584" y="332656"/>
            <a:ext cx="748883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MX" sz="2400" b="1" u="sng" dirty="0">
                <a:latin typeface="Comic Sans MS" pitchFamily="66" charset="0"/>
              </a:rPr>
              <a:t>Carta Internacional de Derechos Humanos</a:t>
            </a:r>
          </a:p>
          <a:p>
            <a:pPr>
              <a:spcBef>
                <a:spcPct val="50000"/>
              </a:spcBef>
            </a:pPr>
            <a:endParaRPr lang="es-MX" altLang="es-MX" sz="2400" b="1" u="sng" dirty="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s-MX" altLang="es-MX" sz="2400" b="1" dirty="0">
                <a:latin typeface="Comic Sans MS" pitchFamily="66" charset="0"/>
              </a:rPr>
              <a:t>-Declaración Universal de Derechos Humanos</a:t>
            </a:r>
          </a:p>
          <a:p>
            <a:pPr>
              <a:spcBef>
                <a:spcPct val="50000"/>
              </a:spcBef>
            </a:pPr>
            <a:r>
              <a:rPr lang="es-MX" altLang="es-MX" sz="2400" b="1" dirty="0">
                <a:latin typeface="Comic Sans MS" pitchFamily="66" charset="0"/>
              </a:rPr>
              <a:t>-Pacto Internacional de Derechos Civiles y Políticos</a:t>
            </a:r>
          </a:p>
          <a:p>
            <a:pPr>
              <a:spcBef>
                <a:spcPct val="50000"/>
              </a:spcBef>
            </a:pPr>
            <a:r>
              <a:rPr lang="es-MX" altLang="es-MX" sz="2400" b="1" dirty="0">
                <a:latin typeface="Comic Sans MS" pitchFamily="66" charset="0"/>
              </a:rPr>
              <a:t>-Primer Protocolo</a:t>
            </a:r>
          </a:p>
          <a:p>
            <a:pPr>
              <a:spcBef>
                <a:spcPct val="50000"/>
              </a:spcBef>
            </a:pPr>
            <a:r>
              <a:rPr lang="es-MX" altLang="es-MX" sz="2400" b="1" dirty="0">
                <a:latin typeface="Comic Sans MS" pitchFamily="66" charset="0"/>
              </a:rPr>
              <a:t>-Segundo Protocolo</a:t>
            </a:r>
          </a:p>
          <a:p>
            <a:pPr>
              <a:spcBef>
                <a:spcPct val="50000"/>
              </a:spcBef>
            </a:pPr>
            <a:r>
              <a:rPr lang="es-MX" altLang="es-MX" sz="2400" b="1" dirty="0">
                <a:latin typeface="Comic Sans MS" pitchFamily="66" charset="0"/>
              </a:rPr>
              <a:t>-Pacto Internacional de Derechos Económicos, Sociales y </a:t>
            </a:r>
            <a:r>
              <a:rPr lang="es-MX" altLang="es-MX" sz="2400" b="1" dirty="0" smtClean="0">
                <a:latin typeface="Comic Sans MS" pitchFamily="66" charset="0"/>
              </a:rPr>
              <a:t>Culturales</a:t>
            </a:r>
          </a:p>
          <a:p>
            <a:pPr>
              <a:spcBef>
                <a:spcPct val="50000"/>
              </a:spcBef>
            </a:pPr>
            <a:r>
              <a:rPr lang="es-MX" altLang="es-MX" sz="2400" b="1" dirty="0" smtClean="0">
                <a:latin typeface="Comic Sans MS" pitchFamily="66" charset="0"/>
              </a:rPr>
              <a:t>-Protocolo Facultativo</a:t>
            </a:r>
            <a:endParaRPr lang="es-ES" altLang="es-MX" sz="24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06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988878"/>
              </p:ext>
            </p:extLst>
          </p:nvPr>
        </p:nvGraphicFramePr>
        <p:xfrm>
          <a:off x="251520" y="116632"/>
          <a:ext cx="8496943" cy="6436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96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1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Comic Sans MS" panose="030F0702030302020204" pitchFamily="66" charset="0"/>
                        </a:rPr>
                        <a:t>Titulo / mandato</a:t>
                      </a:r>
                      <a:endParaRPr lang="es-MX" sz="1800" dirty="0"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22143" marR="22143" marT="22143" marB="2214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61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Comic Sans MS" panose="030F0702030302020204" pitchFamily="66" charset="0"/>
                        </a:rPr>
                        <a:t>Grupo de Trabajo sobre la </a:t>
                      </a:r>
                      <a:r>
                        <a:rPr lang="es-MX" sz="1800" u="sng" dirty="0">
                          <a:solidFill>
                            <a:srgbClr val="FF3399"/>
                          </a:solidFill>
                          <a:effectLst/>
                          <a:latin typeface="Comic Sans MS" panose="030F0702030302020204" pitchFamily="66" charset="0"/>
                        </a:rPr>
                        <a:t>Detención Arbitraria</a:t>
                      </a:r>
                      <a:endParaRPr lang="es-MX" sz="1800" u="sng" dirty="0">
                        <a:solidFill>
                          <a:srgbClr val="FF3399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22143" marR="22143" marT="22143" marB="2214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79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Comic Sans MS" panose="030F0702030302020204" pitchFamily="66" charset="0"/>
                        </a:rPr>
                        <a:t>Relator Especial de la Comisión de Derechos Humanos </a:t>
                      </a:r>
                      <a:r>
                        <a:rPr lang="es-MX" sz="1800" dirty="0">
                          <a:solidFill>
                            <a:srgbClr val="7030A0"/>
                          </a:solidFill>
                          <a:effectLst/>
                          <a:latin typeface="Comic Sans MS" panose="030F0702030302020204" pitchFamily="66" charset="0"/>
                        </a:rPr>
                        <a:t>sobre </a:t>
                      </a:r>
                      <a:r>
                        <a:rPr lang="es-MX" sz="1800" u="sng" dirty="0">
                          <a:solidFill>
                            <a:srgbClr val="7030A0"/>
                          </a:solidFill>
                          <a:effectLst/>
                          <a:latin typeface="Comic Sans MS" panose="030F0702030302020204" pitchFamily="66" charset="0"/>
                        </a:rPr>
                        <a:t>la venta de niños, la prostitución infantil y la utilización de niños en la pornografía</a:t>
                      </a:r>
                      <a:endParaRPr lang="es-MX" sz="1800" u="sng" dirty="0">
                        <a:solidFill>
                          <a:srgbClr val="7030A0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22143" marR="22143" marT="22143" marB="2214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61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Comic Sans MS" panose="030F0702030302020204" pitchFamily="66" charset="0"/>
                        </a:rPr>
                        <a:t>Experto independiente de la Comisión de Derechos Humanos sobre el </a:t>
                      </a:r>
                      <a:r>
                        <a:rPr lang="es-MX" sz="1800" dirty="0">
                          <a:solidFill>
                            <a:srgbClr val="CC0000"/>
                          </a:solidFill>
                          <a:effectLst/>
                          <a:latin typeface="Comic Sans MS" panose="030F0702030302020204" pitchFamily="66" charset="0"/>
                        </a:rPr>
                        <a:t>derecho al desarrollo</a:t>
                      </a:r>
                      <a:endParaRPr lang="es-MX" sz="1800" dirty="0">
                        <a:solidFill>
                          <a:srgbClr val="CC0000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22143" marR="22143" marT="22143" marB="22143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61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Comic Sans MS" panose="030F0702030302020204" pitchFamily="66" charset="0"/>
                        </a:rPr>
                        <a:t>Grupo de Trabajo sobre </a:t>
                      </a:r>
                      <a:r>
                        <a:rPr lang="es-MX" sz="1800" dirty="0">
                          <a:solidFill>
                            <a:srgbClr val="002060"/>
                          </a:solidFill>
                          <a:effectLst/>
                          <a:latin typeface="Comic Sans MS" panose="030F0702030302020204" pitchFamily="66" charset="0"/>
                        </a:rPr>
                        <a:t>Desapariciones Forzadas o Involuntarias</a:t>
                      </a:r>
                      <a:endParaRPr lang="es-MX" sz="1800" dirty="0">
                        <a:solidFill>
                          <a:srgbClr val="002060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22143" marR="22143" marT="22143" marB="22143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79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Comic Sans MS" panose="030F0702030302020204" pitchFamily="66" charset="0"/>
                        </a:rPr>
                        <a:t>Experto independiente de la Comisión de Derechos Humanos para que </a:t>
                      </a:r>
                      <a:r>
                        <a:rPr lang="es-MX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mic Sans MS" panose="030F0702030302020204" pitchFamily="66" charset="0"/>
                        </a:rPr>
                        <a:t>examine el marco internacional existente en materia penal y de derechos humanos</a:t>
                      </a:r>
                      <a:r>
                        <a:rPr lang="es-MX" sz="1800" dirty="0">
                          <a:effectLst/>
                          <a:latin typeface="Comic Sans MS" panose="030F0702030302020204" pitchFamily="66" charset="0"/>
                        </a:rPr>
                        <a:t> para la protección de las personas contra las </a:t>
                      </a:r>
                      <a:r>
                        <a:rPr lang="es-MX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mic Sans MS" panose="030F0702030302020204" pitchFamily="66" charset="0"/>
                        </a:rPr>
                        <a:t>desapariciones forzadas o involuntarias</a:t>
                      </a:r>
                      <a:endParaRPr lang="es-MX" sz="18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22143" marR="22143" marT="22143" marB="22143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61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Comic Sans MS" panose="030F0702030302020204" pitchFamily="66" charset="0"/>
                        </a:rPr>
                        <a:t>Relatora Especial de la Comisión de Derechos Humanos sobre el derecho a </a:t>
                      </a:r>
                      <a:r>
                        <a:rPr lang="es-MX" sz="18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omic Sans MS" panose="030F0702030302020204" pitchFamily="66" charset="0"/>
                        </a:rPr>
                        <a:t>la educación</a:t>
                      </a:r>
                      <a:endParaRPr lang="es-MX" sz="18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22143" marR="22143" marT="22143" marB="22143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61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Comic Sans MS" panose="030F0702030302020204" pitchFamily="66" charset="0"/>
                        </a:rPr>
                        <a:t>Relatora Especial de la Comisión de Derechos Humanos sobre </a:t>
                      </a:r>
                      <a:r>
                        <a:rPr lang="es-MX" sz="1800" u="sng" dirty="0">
                          <a:solidFill>
                            <a:srgbClr val="FF3399"/>
                          </a:solidFill>
                          <a:effectLst/>
                          <a:latin typeface="Comic Sans MS" panose="030F0702030302020204" pitchFamily="66" charset="0"/>
                        </a:rPr>
                        <a:t>ejecuciones extrajudiciales, sumarias o arbitrarias</a:t>
                      </a:r>
                      <a:endParaRPr lang="es-MX" sz="1800" u="sng" dirty="0">
                        <a:solidFill>
                          <a:srgbClr val="FF3399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22143" marR="22143" marT="22143" marB="22143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61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Comic Sans MS" panose="030F0702030302020204" pitchFamily="66" charset="0"/>
                        </a:rPr>
                        <a:t>Relator Especial de la Comisión de Derechos Humanos sobre el derecho a </a:t>
                      </a:r>
                      <a:r>
                        <a:rPr lang="es-MX" sz="1800" dirty="0">
                          <a:solidFill>
                            <a:srgbClr val="7030A0"/>
                          </a:solidFill>
                          <a:effectLst/>
                          <a:latin typeface="Comic Sans MS" panose="030F0702030302020204" pitchFamily="66" charset="0"/>
                        </a:rPr>
                        <a:t>la alimentación</a:t>
                      </a:r>
                      <a:endParaRPr lang="es-MX" sz="1800" dirty="0">
                        <a:solidFill>
                          <a:srgbClr val="7030A0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22143" marR="22143" marT="22143" marB="22143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61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Comic Sans MS" panose="030F0702030302020204" pitchFamily="66" charset="0"/>
                        </a:rPr>
                        <a:t>Representante Especial del Secretario General sobre </a:t>
                      </a:r>
                      <a:r>
                        <a:rPr lang="es-MX" sz="1800" dirty="0">
                          <a:solidFill>
                            <a:srgbClr val="C00000"/>
                          </a:solidFill>
                          <a:effectLst/>
                          <a:latin typeface="Comic Sans MS" panose="030F0702030302020204" pitchFamily="66" charset="0"/>
                        </a:rPr>
                        <a:t>la situación de los defensores de los derechos humanos</a:t>
                      </a:r>
                      <a:endParaRPr lang="es-MX" sz="1800" dirty="0">
                        <a:solidFill>
                          <a:srgbClr val="C00000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22143" marR="22143" marT="22143" marB="22143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6566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389834"/>
              </p:ext>
            </p:extLst>
          </p:nvPr>
        </p:nvGraphicFramePr>
        <p:xfrm>
          <a:off x="107504" y="260648"/>
          <a:ext cx="8928992" cy="63924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289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61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Comic Sans MS" panose="030F0702030302020204" pitchFamily="66" charset="0"/>
                        </a:rPr>
                        <a:t>Relator Especial de la Comisión de Derechos Humanos sobre la </a:t>
                      </a:r>
                      <a:r>
                        <a:rPr lang="es-MX" sz="1800" u="sng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mic Sans MS" panose="030F0702030302020204" pitchFamily="66" charset="0"/>
                        </a:rPr>
                        <a:t>vivienda adecuada</a:t>
                      </a:r>
                      <a:endParaRPr lang="es-MX" sz="1800" u="sng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22143" marR="22143" marT="22143" marB="2214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79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Comic Sans MS" panose="030F0702030302020204" pitchFamily="66" charset="0"/>
                        </a:rPr>
                        <a:t>Relator Especial de la Comisión de Derechos Humanos sobre la situación de los </a:t>
                      </a:r>
                      <a:r>
                        <a:rPr lang="es-MX" sz="1800" u="sng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omic Sans MS" panose="030F0702030302020204" pitchFamily="66" charset="0"/>
                        </a:rPr>
                        <a:t>derechos humanos y las libertades fundamentales de los indígenas</a:t>
                      </a:r>
                      <a:endParaRPr lang="es-MX" sz="1800" u="sng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22143" marR="22143" marT="22143" marB="2214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61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Comic Sans MS" panose="030F0702030302020204" pitchFamily="66" charset="0"/>
                        </a:rPr>
                        <a:t>Relator Especial de la Comisión de Derechos Humanos sobre </a:t>
                      </a:r>
                      <a:r>
                        <a:rPr lang="es-MX" sz="1800" u="sng" dirty="0">
                          <a:solidFill>
                            <a:srgbClr val="FF6699"/>
                          </a:solidFill>
                          <a:effectLst/>
                          <a:latin typeface="Comic Sans MS" panose="030F0702030302020204" pitchFamily="66" charset="0"/>
                        </a:rPr>
                        <a:t>la independencia de jueces y magistrados</a:t>
                      </a:r>
                      <a:endParaRPr lang="es-MX" sz="1800" u="sng" dirty="0">
                        <a:solidFill>
                          <a:srgbClr val="FF6699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22143" marR="22143" marT="22143" marB="2214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79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Comic Sans MS" panose="030F0702030302020204" pitchFamily="66" charset="0"/>
                        </a:rPr>
                        <a:t>Relator Especial de la Comisión de Derechos Humanos sobre la promoción y protección del derecho a la </a:t>
                      </a:r>
                      <a:r>
                        <a:rPr lang="es-MX" sz="1800" u="sng" dirty="0">
                          <a:solidFill>
                            <a:srgbClr val="7030A0"/>
                          </a:solidFill>
                          <a:effectLst/>
                          <a:latin typeface="Comic Sans MS" panose="030F0702030302020204" pitchFamily="66" charset="0"/>
                        </a:rPr>
                        <a:t>libertad de opinión y de expresión</a:t>
                      </a:r>
                      <a:endParaRPr lang="es-MX" sz="1800" u="sng" dirty="0">
                        <a:solidFill>
                          <a:srgbClr val="7030A0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22143" marR="22143" marT="22143" marB="22143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61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Comic Sans MS" panose="030F0702030302020204" pitchFamily="66" charset="0"/>
                        </a:rPr>
                        <a:t>Relator Especial de la Comisión de Derechos Humanos sobre la </a:t>
                      </a:r>
                      <a:r>
                        <a:rPr lang="es-MX" sz="1800" dirty="0">
                          <a:solidFill>
                            <a:srgbClr val="C00000"/>
                          </a:solidFill>
                          <a:effectLst/>
                          <a:latin typeface="Comic Sans MS" panose="030F0702030302020204" pitchFamily="66" charset="0"/>
                        </a:rPr>
                        <a:t>libertad de religión o de creencias</a:t>
                      </a:r>
                      <a:endParaRPr lang="es-MX" sz="1800" dirty="0">
                        <a:solidFill>
                          <a:srgbClr val="C00000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22143" marR="22143" marT="22143" marB="22143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61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Comic Sans MS" panose="030F0702030302020204" pitchFamily="66" charset="0"/>
                        </a:rPr>
                        <a:t>Representante del Secretario General sobre las </a:t>
                      </a:r>
                      <a:r>
                        <a:rPr lang="es-MX" sz="1800" u="sng" dirty="0">
                          <a:solidFill>
                            <a:srgbClr val="996633"/>
                          </a:solidFill>
                          <a:effectLst/>
                          <a:latin typeface="Comic Sans MS" panose="030F0702030302020204" pitchFamily="66" charset="0"/>
                        </a:rPr>
                        <a:t>personas internamente desplazadas</a:t>
                      </a:r>
                      <a:endParaRPr lang="es-MX" sz="1800" u="sng" dirty="0">
                        <a:solidFill>
                          <a:srgbClr val="996633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22143" marR="22143" marT="22143" marB="22143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79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Comic Sans MS" panose="030F0702030302020204" pitchFamily="66" charset="0"/>
                        </a:rPr>
                        <a:t>Relator Especial de la Comisión de Derechos Humanos sobre el </a:t>
                      </a:r>
                      <a:r>
                        <a:rPr lang="es-MX" sz="1800" u="sng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omic Sans MS" panose="030F0702030302020204" pitchFamily="66" charset="0"/>
                        </a:rPr>
                        <a:t>uso de mercenarios </a:t>
                      </a:r>
                      <a:r>
                        <a:rPr lang="es-MX" sz="1800" dirty="0">
                          <a:effectLst/>
                          <a:latin typeface="Comic Sans MS" panose="030F0702030302020204" pitchFamily="66" charset="0"/>
                        </a:rPr>
                        <a:t>como medio de violar los derechos humanos y de obstaculizar el ejercicio del derecho de los pueblos a la </a:t>
                      </a:r>
                      <a:r>
                        <a:rPr lang="es-MX" sz="1800" u="sng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omic Sans MS" panose="030F0702030302020204" pitchFamily="66" charset="0"/>
                        </a:rPr>
                        <a:t>libre determinación</a:t>
                      </a:r>
                      <a:endParaRPr lang="es-MX" sz="1800" u="sng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22143" marR="22143" marT="22143" marB="22143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61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Comic Sans MS" panose="030F0702030302020204" pitchFamily="66" charset="0"/>
                        </a:rPr>
                        <a:t>Relatora Especial de la Comisión de Derechos Humanos sobre los derechos humanos de los </a:t>
                      </a:r>
                      <a:r>
                        <a:rPr lang="es-MX" sz="1800" u="sng" dirty="0">
                          <a:solidFill>
                            <a:srgbClr val="FF3399"/>
                          </a:solidFill>
                          <a:effectLst/>
                          <a:latin typeface="Comic Sans MS" panose="030F0702030302020204" pitchFamily="66" charset="0"/>
                        </a:rPr>
                        <a:t>migrantes</a:t>
                      </a:r>
                      <a:endParaRPr lang="es-MX" sz="1800" u="sng" dirty="0">
                        <a:solidFill>
                          <a:srgbClr val="FF3399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22143" marR="22143" marT="22143" marB="22143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61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Comic Sans MS" panose="030F0702030302020204" pitchFamily="66" charset="0"/>
                        </a:rPr>
                        <a:t>Experta independiente de la Comisión de Derechos Humanos sobre los </a:t>
                      </a:r>
                      <a:r>
                        <a:rPr lang="es-MX" sz="1800" u="sng" dirty="0">
                          <a:solidFill>
                            <a:srgbClr val="7030A0"/>
                          </a:solidFill>
                          <a:effectLst/>
                          <a:latin typeface="Comic Sans MS" panose="030F0702030302020204" pitchFamily="66" charset="0"/>
                        </a:rPr>
                        <a:t>derechos humanos y la extrema pobreza</a:t>
                      </a:r>
                      <a:endParaRPr lang="es-MX" sz="1800" u="sng" dirty="0">
                        <a:solidFill>
                          <a:srgbClr val="7030A0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22143" marR="22143" marT="22143" marB="22143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9591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225786"/>
              </p:ext>
            </p:extLst>
          </p:nvPr>
        </p:nvGraphicFramePr>
        <p:xfrm>
          <a:off x="467544" y="764704"/>
          <a:ext cx="8363272" cy="46379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632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79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Comic Sans MS" panose="030F0702030302020204" pitchFamily="66" charset="0"/>
                        </a:rPr>
                        <a:t>Relator Especial de la Comisión de Derechos Humanos sobre </a:t>
                      </a:r>
                      <a:r>
                        <a:rPr lang="es-MX" sz="1800" u="sng" dirty="0">
                          <a:solidFill>
                            <a:srgbClr val="C00000"/>
                          </a:solidFill>
                          <a:effectLst/>
                          <a:latin typeface="Comic Sans MS" panose="030F0702030302020204" pitchFamily="66" charset="0"/>
                        </a:rPr>
                        <a:t>formas contemporáneas de racismo, discriminación racial, xenofobia y formas conexas de intolerancia</a:t>
                      </a:r>
                      <a:endParaRPr lang="es-MX" sz="1800" u="sng" dirty="0">
                        <a:solidFill>
                          <a:srgbClr val="C00000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22143" marR="22143" marT="22143" marB="2214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98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Comic Sans MS" panose="030F0702030302020204" pitchFamily="66" charset="0"/>
                        </a:rPr>
                        <a:t>Experto independiente de la Comisión de Derechos Humanos sobre los programas de ajuste estructural y deuda externa* </a:t>
                      </a:r>
                      <a:br>
                        <a:rPr lang="es-MX" sz="1800" dirty="0">
                          <a:effectLst/>
                          <a:latin typeface="Comic Sans MS" panose="030F0702030302020204" pitchFamily="66" charset="0"/>
                        </a:rPr>
                      </a:br>
                      <a:r>
                        <a:rPr lang="es-MX" sz="1800" dirty="0">
                          <a:effectLst/>
                          <a:latin typeface="Comic Sans MS" panose="030F0702030302020204" pitchFamily="66" charset="0"/>
                        </a:rPr>
                        <a:t>* 1998-2000:</a:t>
                      </a:r>
                      <a:br>
                        <a:rPr lang="es-MX" sz="1800" dirty="0">
                          <a:effectLst/>
                          <a:latin typeface="Comic Sans MS" panose="030F0702030302020204" pitchFamily="66" charset="0"/>
                        </a:rPr>
                      </a:br>
                      <a:r>
                        <a:rPr lang="es-MX" sz="1800" dirty="0">
                          <a:effectLst/>
                          <a:latin typeface="Comic Sans MS" panose="030F0702030302020204" pitchFamily="66" charset="0"/>
                        </a:rPr>
                        <a:t>Experto independiente en el </a:t>
                      </a:r>
                      <a:r>
                        <a:rPr lang="es-MX" sz="1800" u="sng" dirty="0">
                          <a:solidFill>
                            <a:srgbClr val="996633"/>
                          </a:solidFill>
                          <a:effectLst/>
                          <a:latin typeface="Comic Sans MS" panose="030F0702030302020204" pitchFamily="66" charset="0"/>
                        </a:rPr>
                        <a:t>ajuste estructural</a:t>
                      </a:r>
                      <a:endParaRPr lang="es-MX" sz="1800" u="sng" dirty="0">
                        <a:solidFill>
                          <a:srgbClr val="996633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22143" marR="22143" marT="22143" marB="2214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61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Comic Sans MS" panose="030F0702030302020204" pitchFamily="66" charset="0"/>
                        </a:rPr>
                        <a:t>Relator Especial de la Comisión de Derechos Humanos sobre la cuestión de la </a:t>
                      </a:r>
                      <a:r>
                        <a:rPr lang="es-MX" sz="1800" u="sng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omic Sans MS" panose="030F0702030302020204" pitchFamily="66" charset="0"/>
                        </a:rPr>
                        <a:t>tortura</a:t>
                      </a:r>
                      <a:endParaRPr lang="es-MX" sz="1800" u="sng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22143" marR="22143" marT="22143" marB="2214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79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Comic Sans MS" panose="030F0702030302020204" pitchFamily="66" charset="0"/>
                        </a:rPr>
                        <a:t>Relatora Especial de la Comisión de Derechos Humanos sobre </a:t>
                      </a:r>
                      <a:r>
                        <a:rPr lang="es-MX" sz="1800" u="sng" dirty="0">
                          <a:solidFill>
                            <a:srgbClr val="FF3399"/>
                          </a:solidFill>
                          <a:effectLst/>
                          <a:latin typeface="Comic Sans MS" panose="030F0702030302020204" pitchFamily="66" charset="0"/>
                        </a:rPr>
                        <a:t>los efectos nocivos para el goce de los derechos humanos del traslado y vertimiento ilícitos de productos y desechos tóxicos y peligrosos</a:t>
                      </a:r>
                      <a:endParaRPr lang="es-MX" sz="1800" u="sng" dirty="0">
                        <a:solidFill>
                          <a:srgbClr val="FF3399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22143" marR="22143" marT="22143" marB="22143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79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Comic Sans MS" panose="030F0702030302020204" pitchFamily="66" charset="0"/>
                        </a:rPr>
                        <a:t>Relatora Especial de la Comisión de Derechos Humanos sobre </a:t>
                      </a:r>
                      <a:r>
                        <a:rPr lang="es-MX" sz="1800" u="sng" dirty="0">
                          <a:solidFill>
                            <a:srgbClr val="7030A0"/>
                          </a:solidFill>
                          <a:effectLst/>
                          <a:latin typeface="Comic Sans MS" panose="030F0702030302020204" pitchFamily="66" charset="0"/>
                        </a:rPr>
                        <a:t>la violencia contra la mujer, con inclusión de sus causas y consecuencias</a:t>
                      </a:r>
                      <a:endParaRPr lang="es-MX" sz="1800" u="sng" dirty="0">
                        <a:solidFill>
                          <a:srgbClr val="7030A0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22143" marR="22143" marT="22143" marB="22143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9662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95536" y="404664"/>
            <a:ext cx="82809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Relator Especial contra la Tortura y otros Tratos o Penas, Crueles, Inhumanos o Degradantes</a:t>
            </a:r>
          </a:p>
          <a:p>
            <a:endParaRPr lang="es-MX" sz="2400" b="1" u="sng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Por medio de la Resolución 1985/33 de la Comisión de DDHH de la ONU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1996 Visita a México, informe en 1998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Describe que la tortura en México de inflige con dos propósitos: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pPr marL="457200" indent="-457200">
              <a:buAutoNum type="arabicPeriod"/>
            </a:pPr>
            <a:r>
              <a:rPr lang="es-MX" sz="2400" b="1" dirty="0" smtClean="0">
                <a:latin typeface="Comic Sans MS" panose="030F0702030302020204" pitchFamily="66" charset="0"/>
              </a:rPr>
              <a:t>Obtención de una confesión</a:t>
            </a:r>
          </a:p>
          <a:p>
            <a:pPr marL="457200" indent="-457200">
              <a:buAutoNum type="arabicPeriod"/>
            </a:pPr>
            <a:r>
              <a:rPr lang="es-MX" sz="2400" b="1" dirty="0" smtClean="0">
                <a:latin typeface="Comic Sans MS" panose="030F0702030302020204" pitchFamily="66" charset="0"/>
              </a:rPr>
              <a:t>Obtención de información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0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93901" y="260648"/>
            <a:ext cx="871296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El </a:t>
            </a:r>
            <a:r>
              <a:rPr lang="es-MX" sz="2400" b="1" dirty="0">
                <a:latin typeface="Comic Sans MS" panose="030F0702030302020204" pitchFamily="66" charset="0"/>
              </a:rPr>
              <a:t>mandato del Relator Especial </a:t>
            </a:r>
            <a:r>
              <a:rPr lang="es-MX" sz="2400" b="1" u="sng" dirty="0">
                <a:latin typeface="Comic Sans MS" panose="030F0702030302020204" pitchFamily="66" charset="0"/>
              </a:rPr>
              <a:t>abarca todos los países</a:t>
            </a:r>
            <a:r>
              <a:rPr lang="es-MX" sz="2400" b="1" dirty="0">
                <a:latin typeface="Comic Sans MS" panose="030F0702030302020204" pitchFamily="66" charset="0"/>
              </a:rPr>
              <a:t>, independientemente de que el Estado haya ratificado la </a:t>
            </a:r>
            <a:r>
              <a:rPr lang="es-MX" sz="2400" b="1" dirty="0" err="1" smtClean="0">
                <a:latin typeface="Comic Sans MS" panose="030F0702030302020204" pitchFamily="66" charset="0"/>
              </a:rPr>
              <a:t>CTyOTPCID</a:t>
            </a:r>
            <a:endParaRPr lang="es-MX" sz="2400" b="1" dirty="0" smtClean="0">
              <a:latin typeface="Comic Sans MS" panose="030F0702030302020204" pitchFamily="66" charset="0"/>
            </a:endParaRP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3 actividades principales: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AutoNum type="arabicParenR"/>
            </a:pPr>
            <a:r>
              <a:rPr lang="es-MX" sz="2400" b="1" dirty="0" smtClean="0">
                <a:latin typeface="Comic Sans MS" panose="030F0702030302020204" pitchFamily="66" charset="0"/>
              </a:rPr>
              <a:t>Transmitir </a:t>
            </a:r>
            <a:r>
              <a:rPr lang="es-MX" sz="2400" b="1" u="sng" dirty="0">
                <a:latin typeface="Comic Sans MS" panose="030F0702030302020204" pitchFamily="66" charset="0"/>
              </a:rPr>
              <a:t>llamamientos urgentes </a:t>
            </a:r>
            <a:r>
              <a:rPr lang="es-MX" sz="2400" b="1" dirty="0">
                <a:latin typeface="Comic Sans MS" panose="030F0702030302020204" pitchFamily="66" charset="0"/>
              </a:rPr>
              <a:t>a los Estados con respecto a las </a:t>
            </a:r>
            <a:r>
              <a:rPr lang="es-MX" sz="2400" b="1" u="sng" dirty="0">
                <a:latin typeface="Comic Sans MS" panose="030F0702030302020204" pitchFamily="66" charset="0"/>
              </a:rPr>
              <a:t>personas que al parecer corren el riesgo de ser sometidas a tortura</a:t>
            </a:r>
            <a:r>
              <a:rPr lang="es-MX" sz="2400" b="1" dirty="0">
                <a:latin typeface="Comic Sans MS" panose="030F0702030302020204" pitchFamily="66" charset="0"/>
              </a:rPr>
              <a:t>, así como enviar </a:t>
            </a:r>
            <a:r>
              <a:rPr lang="es-MX" sz="2400" b="1" u="sng" dirty="0">
                <a:latin typeface="Comic Sans MS" panose="030F0702030302020204" pitchFamily="66" charset="0"/>
              </a:rPr>
              <a:t>comunicaciones relativas a supuestos casos de tortura ya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cometidos</a:t>
            </a:r>
            <a:endParaRPr lang="es-MX" sz="2400" b="1" u="sng" dirty="0">
              <a:latin typeface="Comic Sans MS" panose="030F0702030302020204" pitchFamily="66" charset="0"/>
            </a:endParaRPr>
          </a:p>
          <a:p>
            <a:pPr marL="342900" indent="-342900">
              <a:buAutoNum type="arabicParenR"/>
            </a:pPr>
            <a:r>
              <a:rPr lang="es-MX" sz="2400" b="1" dirty="0" smtClean="0">
                <a:latin typeface="Comic Sans MS" panose="030F0702030302020204" pitchFamily="66" charset="0"/>
              </a:rPr>
              <a:t>Realizar </a:t>
            </a:r>
            <a:r>
              <a:rPr lang="es-MX" sz="2400" b="1" u="sng" dirty="0">
                <a:latin typeface="Comic Sans MS" panose="030F0702030302020204" pitchFamily="66" charset="0"/>
              </a:rPr>
              <a:t>misiones de investigación </a:t>
            </a:r>
            <a:r>
              <a:rPr lang="es-MX" sz="2400" b="1" dirty="0">
                <a:latin typeface="Comic Sans MS" panose="030F0702030302020204" pitchFamily="66" charset="0"/>
              </a:rPr>
              <a:t>(visitas) a los </a:t>
            </a:r>
            <a:r>
              <a:rPr lang="es-MX" sz="2400" b="1" dirty="0" smtClean="0">
                <a:latin typeface="Comic Sans MS" panose="030F0702030302020204" pitchFamily="66" charset="0"/>
              </a:rPr>
              <a:t>países</a:t>
            </a:r>
          </a:p>
          <a:p>
            <a:r>
              <a:rPr lang="es-MX" sz="2400" b="1" dirty="0">
                <a:latin typeface="Comic Sans MS" panose="030F0702030302020204" pitchFamily="66" charset="0"/>
              </a:rPr>
              <a:t/>
            </a:r>
            <a:br>
              <a:rPr lang="es-MX" sz="2400" b="1" dirty="0">
                <a:latin typeface="Comic Sans MS" panose="030F0702030302020204" pitchFamily="66" charset="0"/>
              </a:rPr>
            </a:br>
            <a:r>
              <a:rPr lang="es-MX" sz="2400" b="1" dirty="0">
                <a:latin typeface="Comic Sans MS" panose="030F0702030302020204" pitchFamily="66" charset="0"/>
              </a:rPr>
              <a:t>3) Presentar al Consejo de Derechos Humanos y a la Asamblea General </a:t>
            </a:r>
            <a:r>
              <a:rPr lang="es-MX" sz="2400" b="1" u="sng" dirty="0">
                <a:latin typeface="Comic Sans MS" panose="030F0702030302020204" pitchFamily="66" charset="0"/>
              </a:rPr>
              <a:t>informes anuales sobre sus actividades,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mandato y métodos de trabajo</a:t>
            </a:r>
          </a:p>
          <a:p>
            <a:pPr marL="342900" indent="-342900">
              <a:buAutoNum type="arabicParenR"/>
            </a:pPr>
            <a:endParaRPr lang="es-MX" u="sng" dirty="0"/>
          </a:p>
          <a:p>
            <a:endParaRPr lang="es-MX" u="sng" dirty="0"/>
          </a:p>
        </p:txBody>
      </p:sp>
    </p:spTree>
    <p:extLst>
      <p:ext uri="{BB962C8B-B14F-4D97-AF65-F5344CB8AC3E}">
        <p14:creationId xmlns:p14="http://schemas.microsoft.com/office/powerpoint/2010/main" val="33204115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331640" y="692696"/>
            <a:ext cx="63367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Juan </a:t>
            </a:r>
            <a:r>
              <a:rPr lang="es-MX" sz="2400" b="1" u="sng" dirty="0">
                <a:latin typeface="Comic Sans MS" panose="030F0702030302020204" pitchFamily="66" charset="0"/>
              </a:rPr>
              <a:t>E. Méndez visitará México a </a:t>
            </a:r>
            <a:endParaRPr lang="es-MX" sz="2400" b="1" u="sng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21 </a:t>
            </a:r>
            <a:r>
              <a:rPr lang="es-MX" sz="2400" b="1" dirty="0">
                <a:latin typeface="Comic Sans MS" panose="030F0702030302020204" pitchFamily="66" charset="0"/>
              </a:rPr>
              <a:t>de abril y 2 de mayo de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2014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Evaluar </a:t>
            </a:r>
            <a:r>
              <a:rPr lang="es-MX" sz="2400" b="1" dirty="0">
                <a:latin typeface="Comic Sans MS" panose="030F0702030302020204" pitchFamily="66" charset="0"/>
              </a:rPr>
              <a:t>la </a:t>
            </a:r>
            <a:r>
              <a:rPr lang="es-MX" sz="2400" b="1" dirty="0" smtClean="0">
                <a:latin typeface="Comic Sans MS" panose="030F0702030302020204" pitchFamily="66" charset="0"/>
              </a:rPr>
              <a:t>prohibición </a:t>
            </a:r>
            <a:r>
              <a:rPr lang="es-MX" sz="2400" b="1" dirty="0">
                <a:latin typeface="Comic Sans MS" panose="030F0702030302020204" pitchFamily="66" charset="0"/>
              </a:rPr>
              <a:t>de la </a:t>
            </a:r>
            <a:r>
              <a:rPr lang="es-MX" sz="2400" b="1" dirty="0" err="1" smtClean="0">
                <a:latin typeface="Comic Sans MS" panose="030F0702030302020204" pitchFamily="66" charset="0"/>
              </a:rPr>
              <a:t>TyOTCIoD</a:t>
            </a:r>
            <a:endParaRPr lang="es-MX" sz="2400" b="1" dirty="0" smtClean="0">
              <a:latin typeface="Comic Sans MS" panose="030F0702030302020204" pitchFamily="66" charset="0"/>
            </a:endParaRP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>
                <a:latin typeface="Comic Sans MS" panose="030F0702030302020204" pitchFamily="66" charset="0"/>
              </a:rPr>
              <a:t>“Estaré discutiendo y evaluando la implementación de </a:t>
            </a:r>
            <a:r>
              <a:rPr lang="es-MX" sz="2400" b="1" u="sng" dirty="0">
                <a:latin typeface="Comic Sans MS" panose="030F0702030302020204" pitchFamily="66" charset="0"/>
              </a:rPr>
              <a:t>la nueva legislación procesal penal</a:t>
            </a:r>
            <a:r>
              <a:rPr lang="es-MX" sz="2400" b="1" dirty="0">
                <a:latin typeface="Comic Sans MS" panose="030F0702030302020204" pitchFamily="66" charset="0"/>
              </a:rPr>
              <a:t>, así como la </a:t>
            </a:r>
            <a:r>
              <a:rPr lang="es-MX" sz="2400" b="1" u="sng" dirty="0">
                <a:latin typeface="Comic Sans MS" panose="030F0702030302020204" pitchFamily="66" charset="0"/>
              </a:rPr>
              <a:t>extracción forzada de confesiones y el uso del arraigo</a:t>
            </a:r>
            <a:r>
              <a:rPr lang="es-MX" sz="2400" b="1" dirty="0">
                <a:latin typeface="Comic Sans MS" panose="030F0702030302020204" pitchFamily="66" charset="0"/>
              </a:rPr>
              <a:t>, entre otros temas relacionados con mi </a:t>
            </a:r>
            <a:r>
              <a:rPr lang="es-MX" sz="2400" b="1" dirty="0" smtClean="0">
                <a:latin typeface="Comic Sans MS" panose="030F0702030302020204" pitchFamily="66" charset="0"/>
              </a:rPr>
              <a:t>mandato”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6991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548680"/>
            <a:ext cx="756084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u="sng" dirty="0">
                <a:latin typeface="Comic Sans MS" panose="030F0702030302020204" pitchFamily="66" charset="0"/>
              </a:rPr>
              <a:t>RELATOR TORTURA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2014</a:t>
            </a:r>
          </a:p>
          <a:p>
            <a:endParaRPr lang="es-MX" sz="2400" dirty="0">
              <a:latin typeface="Comic Sans MS" panose="030F0702030302020204" pitchFamily="66" charset="0"/>
            </a:endParaRPr>
          </a:p>
          <a:p>
            <a:pPr lvl="0"/>
            <a:r>
              <a:rPr lang="es-MX" sz="2400" b="1" dirty="0" smtClean="0">
                <a:latin typeface="Comic Sans MS" panose="030F0702030302020204" pitchFamily="66" charset="0"/>
              </a:rPr>
              <a:t>-</a:t>
            </a:r>
            <a:r>
              <a:rPr lang="es-MX" sz="2400" b="1" u="sng" dirty="0" smtClean="0">
                <a:latin typeface="Comic Sans MS" panose="030F0702030302020204" pitchFamily="66" charset="0"/>
              </a:rPr>
              <a:t>Armonización </a:t>
            </a:r>
            <a:r>
              <a:rPr lang="es-MX" sz="2400" b="1" dirty="0">
                <a:latin typeface="Comic Sans MS" panose="030F0702030302020204" pitchFamily="66" charset="0"/>
              </a:rPr>
              <a:t>con el estándar más </a:t>
            </a:r>
            <a:r>
              <a:rPr lang="es-MX" sz="2400" b="1" dirty="0" smtClean="0">
                <a:latin typeface="Comic Sans MS" panose="030F0702030302020204" pitchFamily="66" charset="0"/>
              </a:rPr>
              <a:t>alto</a:t>
            </a:r>
            <a:endParaRPr lang="es-MX" sz="2400" dirty="0">
              <a:latin typeface="Comic Sans MS" panose="030F0702030302020204" pitchFamily="66" charset="0"/>
            </a:endParaRPr>
          </a:p>
          <a:p>
            <a:pPr lvl="0"/>
            <a:r>
              <a:rPr lang="es-MX" sz="2400" b="1" dirty="0" smtClean="0">
                <a:latin typeface="Comic Sans MS" panose="030F0702030302020204" pitchFamily="66" charset="0"/>
              </a:rPr>
              <a:t>-Que </a:t>
            </a:r>
            <a:r>
              <a:rPr lang="es-MX" sz="2400" b="1" dirty="0">
                <a:latin typeface="Comic Sans MS" panose="030F0702030302020204" pitchFamily="66" charset="0"/>
              </a:rPr>
              <a:t>la legislación local incluya todas las obligaciones que le corresponden</a:t>
            </a:r>
            <a:endParaRPr lang="es-MX" sz="2400" dirty="0">
              <a:latin typeface="Comic Sans MS" panose="030F0702030302020204" pitchFamily="66" charset="0"/>
            </a:endParaRPr>
          </a:p>
          <a:p>
            <a:pPr lvl="0"/>
            <a:r>
              <a:rPr lang="es-MX" sz="2400" b="1" dirty="0" smtClean="0">
                <a:latin typeface="Comic Sans MS" panose="030F0702030302020204" pitchFamily="66" charset="0"/>
              </a:rPr>
              <a:t>-Modificar </a:t>
            </a:r>
            <a:r>
              <a:rPr lang="es-MX" sz="2400" b="1" dirty="0">
                <a:latin typeface="Comic Sans MS" panose="030F0702030302020204" pitchFamily="66" charset="0"/>
              </a:rPr>
              <a:t>el CJM para que violaciones a DDHH de militar a militar conozca autoridad civil</a:t>
            </a:r>
            <a:endParaRPr lang="es-MX" sz="2400" dirty="0">
              <a:latin typeface="Comic Sans MS" panose="030F0702030302020204" pitchFamily="66" charset="0"/>
            </a:endParaRPr>
          </a:p>
          <a:p>
            <a:pPr lvl="0"/>
            <a:r>
              <a:rPr lang="es-MX" sz="2400" b="1" dirty="0" smtClean="0">
                <a:latin typeface="Comic Sans MS" panose="030F0702030302020204" pitchFamily="66" charset="0"/>
              </a:rPr>
              <a:t>-Eliminar </a:t>
            </a:r>
            <a:r>
              <a:rPr lang="es-MX" sz="2400" b="1" dirty="0">
                <a:latin typeface="Comic Sans MS" panose="030F0702030302020204" pitchFamily="66" charset="0"/>
              </a:rPr>
              <a:t>el arraigo y la prisión preventiva</a:t>
            </a:r>
            <a:endParaRPr lang="es-MX" sz="2400" dirty="0">
              <a:latin typeface="Comic Sans MS" panose="030F0702030302020204" pitchFamily="66" charset="0"/>
            </a:endParaRPr>
          </a:p>
          <a:p>
            <a:pPr lvl="0"/>
            <a:r>
              <a:rPr lang="es-MX" sz="2400" b="1" dirty="0" smtClean="0">
                <a:latin typeface="Comic Sans MS" panose="030F0702030302020204" pitchFamily="66" charset="0"/>
              </a:rPr>
              <a:t>-</a:t>
            </a:r>
            <a:r>
              <a:rPr lang="es-MX" sz="2400" b="1" u="sng" dirty="0" smtClean="0">
                <a:latin typeface="Comic Sans MS" panose="030F0702030302020204" pitchFamily="66" charset="0"/>
              </a:rPr>
              <a:t>Investigación </a:t>
            </a:r>
            <a:r>
              <a:rPr lang="es-MX" sz="2400" b="1" u="sng" dirty="0">
                <a:latin typeface="Comic Sans MS" panose="030F0702030302020204" pitchFamily="66" charset="0"/>
              </a:rPr>
              <a:t>presente y pasada (Guerra sucia</a:t>
            </a:r>
            <a:r>
              <a:rPr lang="es-MX" sz="2400" b="1" u="sng" dirty="0" smtClean="0">
                <a:latin typeface="Comic Sans MS" panose="030F0702030302020204" pitchFamily="66" charset="0"/>
              </a:rPr>
              <a:t>)</a:t>
            </a:r>
          </a:p>
          <a:p>
            <a:pPr lvl="0"/>
            <a:r>
              <a:rPr lang="es-MX" sz="2400" b="1" u="sng" dirty="0" smtClean="0">
                <a:latin typeface="Comic Sans MS" panose="030F0702030302020204" pitchFamily="66" charset="0"/>
              </a:rPr>
              <a:t>-Protocolo </a:t>
            </a:r>
            <a:r>
              <a:rPr lang="es-MX" sz="2400" b="1" u="sng" dirty="0">
                <a:latin typeface="Comic Sans MS" panose="030F0702030302020204" pitchFamily="66" charset="0"/>
              </a:rPr>
              <a:t>de Estambul</a:t>
            </a:r>
            <a:endParaRPr lang="es-MX" sz="2400" u="sng" dirty="0">
              <a:latin typeface="Comic Sans MS" panose="030F0702030302020204" pitchFamily="66" charset="0"/>
            </a:endParaRPr>
          </a:p>
          <a:p>
            <a:pPr lvl="0"/>
            <a:r>
              <a:rPr lang="es-MX" sz="2400" b="1" u="sng" dirty="0" smtClean="0">
                <a:latin typeface="Comic Sans MS" panose="030F0702030302020204" pitchFamily="66" charset="0"/>
              </a:rPr>
              <a:t>-Prevención </a:t>
            </a:r>
            <a:r>
              <a:rPr lang="es-MX" sz="2400" b="1" u="sng" dirty="0">
                <a:latin typeface="Comic Sans MS" panose="030F0702030302020204" pitchFamily="66" charset="0"/>
              </a:rPr>
              <a:t>Cadena de custodia desde detención, cámaras de seguridad, </a:t>
            </a:r>
            <a:r>
              <a:rPr lang="es-MX" sz="2400" b="1" u="sng" dirty="0" err="1">
                <a:latin typeface="Comic Sans MS" panose="030F0702030302020204" pitchFamily="66" charset="0"/>
              </a:rPr>
              <a:t>etc</a:t>
            </a:r>
            <a:endParaRPr lang="es-MX" sz="2400" u="sng" dirty="0">
              <a:latin typeface="Comic Sans MS" panose="030F0702030302020204" pitchFamily="66" charset="0"/>
            </a:endParaRPr>
          </a:p>
          <a:p>
            <a:pPr lvl="0"/>
            <a:r>
              <a:rPr lang="es-MX" sz="2400" b="1" u="sng" dirty="0" smtClean="0">
                <a:latin typeface="Comic Sans MS" panose="030F0702030302020204" pitchFamily="66" charset="0"/>
              </a:rPr>
              <a:t>-Condiciones </a:t>
            </a:r>
            <a:r>
              <a:rPr lang="es-MX" sz="2400" b="1" u="sng" dirty="0">
                <a:latin typeface="Comic Sans MS" panose="030F0702030302020204" pitchFamily="66" charset="0"/>
              </a:rPr>
              <a:t>de detención</a:t>
            </a:r>
            <a:endParaRPr lang="es-MX" sz="2400" u="sng" dirty="0">
              <a:latin typeface="Comic Sans MS" panose="030F0702030302020204" pitchFamily="66" charset="0"/>
            </a:endParaRPr>
          </a:p>
          <a:p>
            <a:pPr lvl="0"/>
            <a:r>
              <a:rPr lang="es-MX" sz="2400" b="1" dirty="0" smtClean="0">
                <a:latin typeface="Comic Sans MS" panose="030F0702030302020204" pitchFamily="66" charset="0"/>
              </a:rPr>
              <a:t>-Condiciones </a:t>
            </a:r>
            <a:r>
              <a:rPr lang="es-MX" sz="2400" b="1" dirty="0">
                <a:latin typeface="Comic Sans MS" panose="030F0702030302020204" pitchFamily="66" charset="0"/>
              </a:rPr>
              <a:t>de migrantes y personas con discapacidad</a:t>
            </a:r>
            <a:endParaRPr lang="es-MX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7271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0"/>
            <a:ext cx="10513168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2 Conector recto"/>
          <p:cNvCxnSpPr/>
          <p:nvPr/>
        </p:nvCxnSpPr>
        <p:spPr>
          <a:xfrm>
            <a:off x="1763688" y="1988840"/>
            <a:ext cx="561662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"/>
          <p:cNvCxnSpPr/>
          <p:nvPr/>
        </p:nvCxnSpPr>
        <p:spPr>
          <a:xfrm>
            <a:off x="1763688" y="2204864"/>
            <a:ext cx="259228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4139952" y="2708920"/>
            <a:ext cx="19442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5364088" y="3356992"/>
            <a:ext cx="19442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1763688" y="3573016"/>
            <a:ext cx="475252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6516216" y="3789040"/>
            <a:ext cx="86409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1763688" y="4005064"/>
            <a:ext cx="129614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5652120" y="4365104"/>
            <a:ext cx="172819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flipV="1">
            <a:off x="1763688" y="4581128"/>
            <a:ext cx="1656184" cy="360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>
            <a:off x="5868144" y="4869160"/>
            <a:ext cx="144016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>
            <a:off x="1763688" y="5085184"/>
            <a:ext cx="518457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1763688" y="6669360"/>
            <a:ext cx="259228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3935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71600" y="476672"/>
            <a:ext cx="74888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 smtClean="0">
                <a:latin typeface="Comic Sans MS" panose="030F0702030302020204" pitchFamily="66" charset="0"/>
              </a:rPr>
              <a:t>Vinculatorio para el Estado Mexicano</a:t>
            </a:r>
          </a:p>
          <a:p>
            <a:endParaRPr lang="es-MX" sz="2800" b="1" dirty="0" smtClean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1. Todos son compromisos</a:t>
            </a:r>
          </a:p>
          <a:p>
            <a:endParaRPr lang="es-MX" sz="2800" b="1" dirty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2. Tratados Internacionales</a:t>
            </a:r>
          </a:p>
          <a:p>
            <a:pPr marL="342900" indent="-342900">
              <a:buAutoNum type="arabicPeriod"/>
            </a:pPr>
            <a:endParaRPr lang="es-MX" sz="2800" b="1" dirty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3. Su interpretación por los organismos jurisdiccionales internacionales</a:t>
            </a:r>
          </a:p>
          <a:p>
            <a:pPr marL="342900" indent="-342900">
              <a:buAutoNum type="arabicPeriod"/>
            </a:pPr>
            <a:endParaRPr lang="es-MX" sz="2800" b="1" dirty="0" smtClean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4. Corte Internacional de Justicia</a:t>
            </a: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Resoluciones y Opiniones Consultivas</a:t>
            </a:r>
            <a:endParaRPr lang="es-MX" sz="28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67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547664" y="1700808"/>
            <a:ext cx="63904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b="1" dirty="0">
                <a:latin typeface="Comic Sans MS" panose="030F0702030302020204" pitchFamily="66" charset="0"/>
              </a:rPr>
              <a:t>3.4 Los derechos humanos y el mantenimiento de la paz </a:t>
            </a:r>
          </a:p>
        </p:txBody>
      </p:sp>
    </p:spTree>
    <p:extLst>
      <p:ext uri="{BB962C8B-B14F-4D97-AF65-F5344CB8AC3E}">
        <p14:creationId xmlns:p14="http://schemas.microsoft.com/office/powerpoint/2010/main" val="48138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2784" y="260648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TI Específicos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pPr marL="457200" indent="-457200">
              <a:buAutoNum type="arabicPeriod"/>
            </a:pPr>
            <a:r>
              <a:rPr lang="es-MX" sz="2400" b="1" dirty="0" smtClean="0">
                <a:latin typeface="Comic Sans MS" panose="030F0702030302020204" pitchFamily="66" charset="0"/>
              </a:rPr>
              <a:t>Pacto </a:t>
            </a:r>
            <a:r>
              <a:rPr lang="es-MX" sz="2400" b="1" dirty="0">
                <a:latin typeface="Comic Sans MS" panose="030F0702030302020204" pitchFamily="66" charset="0"/>
              </a:rPr>
              <a:t>Internacional de </a:t>
            </a:r>
            <a:r>
              <a:rPr lang="es-MX" sz="2400" b="1" u="sng" dirty="0">
                <a:latin typeface="Comic Sans MS" panose="030F0702030302020204" pitchFamily="66" charset="0"/>
              </a:rPr>
              <a:t>Derechos Civiles y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Políticos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Protocolo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2. Pacto </a:t>
            </a:r>
            <a:r>
              <a:rPr lang="es-MX" sz="2400" b="1" dirty="0">
                <a:latin typeface="Comic Sans MS" panose="030F0702030302020204" pitchFamily="66" charset="0"/>
              </a:rPr>
              <a:t>Internacional de </a:t>
            </a:r>
            <a:r>
              <a:rPr lang="es-MX" sz="2400" b="1" u="sng" dirty="0">
                <a:latin typeface="Comic Sans MS" panose="030F0702030302020204" pitchFamily="66" charset="0"/>
              </a:rPr>
              <a:t>Derechos Económicos, Sociales y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Culturales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Protocolo Facultativo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3. Convención </a:t>
            </a:r>
            <a:r>
              <a:rPr lang="es-MX" sz="2400" b="1" dirty="0">
                <a:latin typeface="Comic Sans MS" panose="030F0702030302020204" pitchFamily="66" charset="0"/>
              </a:rPr>
              <a:t>Internacional sobre la </a:t>
            </a:r>
            <a:r>
              <a:rPr lang="es-MX" sz="2400" b="1" u="sng" dirty="0">
                <a:latin typeface="Comic Sans MS" panose="030F0702030302020204" pitchFamily="66" charset="0"/>
              </a:rPr>
              <a:t>Eliminación de Todas las Formas de Discriminación Racial </a:t>
            </a:r>
            <a:endParaRPr lang="es-MX" sz="2400" b="1" u="sng" dirty="0" smtClean="0">
              <a:latin typeface="Comic Sans MS" panose="030F0702030302020204" pitchFamily="66" charset="0"/>
            </a:endParaRP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4. Convención </a:t>
            </a:r>
            <a:r>
              <a:rPr lang="es-MX" sz="2400" b="1" dirty="0">
                <a:latin typeface="Comic Sans MS" panose="030F0702030302020204" pitchFamily="66" charset="0"/>
              </a:rPr>
              <a:t>sobre la </a:t>
            </a:r>
            <a:r>
              <a:rPr lang="es-MX" sz="2400" b="1" u="sng" dirty="0">
                <a:latin typeface="Comic Sans MS" panose="030F0702030302020204" pitchFamily="66" charset="0"/>
              </a:rPr>
              <a:t>Eliminación de Todas las Formas de Discriminación contra la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Mujer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79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95536" y="1345123"/>
            <a:ext cx="1656184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3200" b="1" dirty="0" smtClean="0">
                <a:latin typeface="Comic Sans MS" panose="030F0702030302020204" pitchFamily="66" charset="0"/>
              </a:rPr>
              <a:t>Guerra</a:t>
            </a:r>
            <a:endParaRPr lang="es-MX" sz="3200" b="1" dirty="0">
              <a:latin typeface="Comic Sans MS" panose="030F0702030302020204" pitchFamily="66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555776" y="404664"/>
            <a:ext cx="2304256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2800" b="1" dirty="0" smtClean="0">
                <a:latin typeface="Comic Sans MS" panose="030F0702030302020204" pitchFamily="66" charset="0"/>
              </a:rPr>
              <a:t>Triunfo de aspiraciones</a:t>
            </a:r>
            <a:endParaRPr lang="es-MX" sz="2800" b="1" dirty="0">
              <a:latin typeface="Comic Sans MS" panose="030F0702030302020204" pitchFamily="66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555776" y="1772816"/>
            <a:ext cx="3096344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2800" b="1" dirty="0" smtClean="0">
                <a:latin typeface="Comic Sans MS" panose="030F0702030302020204" pitchFamily="66" charset="0"/>
              </a:rPr>
              <a:t>Modificación de la correlación de fuerzas</a:t>
            </a:r>
            <a:endParaRPr lang="es-MX" sz="2800" b="1" dirty="0">
              <a:latin typeface="Comic Sans MS" panose="030F0702030302020204" pitchFamily="66" charset="0"/>
            </a:endParaRPr>
          </a:p>
        </p:txBody>
      </p:sp>
      <p:sp>
        <p:nvSpPr>
          <p:cNvPr id="5" name="4 Abrir llave"/>
          <p:cNvSpPr/>
          <p:nvPr/>
        </p:nvSpPr>
        <p:spPr>
          <a:xfrm>
            <a:off x="2195736" y="260648"/>
            <a:ext cx="360040" cy="3168352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Igual que"/>
          <p:cNvSpPr/>
          <p:nvPr/>
        </p:nvSpPr>
        <p:spPr>
          <a:xfrm>
            <a:off x="5736913" y="4425753"/>
            <a:ext cx="936104" cy="1120190"/>
          </a:xfrm>
          <a:prstGeom prst="mathEqual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756920" y="1077415"/>
            <a:ext cx="2362881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latin typeface="Comic Sans MS" panose="030F0702030302020204" pitchFamily="66" charset="0"/>
              </a:rPr>
              <a:t>Tratados de Paz entre Estados</a:t>
            </a:r>
            <a:endParaRPr lang="es-MX" sz="2800" b="1" dirty="0">
              <a:latin typeface="Comic Sans MS" panose="030F0702030302020204" pitchFamily="66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8361" y="4793379"/>
            <a:ext cx="562940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Pacto de Sociedad de las Naciones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  <p:sp>
        <p:nvSpPr>
          <p:cNvPr id="9" name="8 Igual que"/>
          <p:cNvSpPr/>
          <p:nvPr/>
        </p:nvSpPr>
        <p:spPr>
          <a:xfrm>
            <a:off x="5795245" y="1240430"/>
            <a:ext cx="936104" cy="1120190"/>
          </a:xfrm>
          <a:prstGeom prst="mathEqual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7020272" y="4436531"/>
            <a:ext cx="1656184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2800" b="1" dirty="0" smtClean="0">
                <a:latin typeface="Comic Sans MS" panose="030F0702030302020204" pitchFamily="66" charset="0"/>
              </a:rPr>
              <a:t>Nuevo sistema</a:t>
            </a:r>
            <a:endParaRPr lang="es-MX" sz="28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5679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1560" y="570350"/>
            <a:ext cx="76328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Naciones Unidas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Objetivo general o propósito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“Mantener la paz y la seguridad internacionales”, Art. 1.1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AutoNum type="alphaLcPeriod"/>
            </a:pPr>
            <a:r>
              <a:rPr lang="es-MX" sz="2400" b="1" u="sng" dirty="0" smtClean="0">
                <a:latin typeface="Comic Sans MS" panose="030F0702030302020204" pitchFamily="66" charset="0"/>
              </a:rPr>
              <a:t>Sistema de compromisos.- </a:t>
            </a:r>
            <a:r>
              <a:rPr lang="es-MX" sz="2400" b="1" dirty="0" smtClean="0">
                <a:latin typeface="Comic Sans MS" panose="030F0702030302020204" pitchFamily="66" charset="0"/>
              </a:rPr>
              <a:t>Tomar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medidas colectivas</a:t>
            </a:r>
            <a:r>
              <a:rPr lang="es-MX" sz="2400" b="1" dirty="0" smtClean="0">
                <a:latin typeface="Comic Sans MS" panose="030F0702030302020204" pitchFamily="66" charset="0"/>
              </a:rPr>
              <a:t> eficaces para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prevenir y eliminar amenazas a la paz y para suprimir actos de agresión</a:t>
            </a:r>
            <a:r>
              <a:rPr lang="es-MX" sz="2400" b="1" dirty="0" smtClean="0">
                <a:latin typeface="Comic Sans MS" panose="030F0702030302020204" pitchFamily="66" charset="0"/>
              </a:rPr>
              <a:t> o quebrantamiento de la paz</a:t>
            </a:r>
          </a:p>
          <a:p>
            <a:pPr marL="342900" indent="-342900">
              <a:buAutoNum type="alphaLcPeriod"/>
            </a:pPr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AutoNum type="alphaLcPeriod"/>
            </a:pPr>
            <a:r>
              <a:rPr lang="es-MX" sz="2400" b="1" u="sng" dirty="0" smtClean="0">
                <a:latin typeface="Comic Sans MS" panose="030F0702030302020204" pitchFamily="66" charset="0"/>
              </a:rPr>
              <a:t>Cambio pacífico.- </a:t>
            </a:r>
            <a:r>
              <a:rPr lang="es-MX" sz="2400" b="1" dirty="0" smtClean="0">
                <a:latin typeface="Comic Sans MS" panose="030F0702030302020204" pitchFamily="66" charset="0"/>
              </a:rPr>
              <a:t>Lograr por medios pacíficos y de conformidad con los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principios de la justicia y del derecho internacional el ajuste o arreglo de controversias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5292080" y="0"/>
            <a:ext cx="3744416" cy="1152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u="sng" dirty="0" smtClean="0">
                <a:latin typeface="Comic Sans MS" panose="030F0702030302020204" pitchFamily="66" charset="0"/>
              </a:rPr>
              <a:t>Principio normativo</a:t>
            </a:r>
          </a:p>
          <a:p>
            <a:pPr algn="ctr"/>
            <a:r>
              <a:rPr lang="es-MX" sz="2400" b="1" dirty="0">
                <a:latin typeface="Comic Sans MS" panose="030F0702030302020204" pitchFamily="66" charset="0"/>
              </a:rPr>
              <a:t>Prohibición del uso de la fuerza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400092" y="5819328"/>
            <a:ext cx="3528392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latin typeface="Comic Sans MS" panose="030F0702030302020204" pitchFamily="66" charset="0"/>
              </a:rPr>
              <a:t>Institución</a:t>
            </a:r>
          </a:p>
          <a:p>
            <a:pPr algn="ctr"/>
            <a:r>
              <a:rPr lang="es-MX" sz="2400" b="1" dirty="0">
                <a:latin typeface="Comic Sans MS" panose="030F0702030302020204" pitchFamily="66" charset="0"/>
              </a:rPr>
              <a:t>Consejo de </a:t>
            </a:r>
            <a:r>
              <a:rPr lang="es-MX" sz="2400" b="1" dirty="0" smtClean="0">
                <a:latin typeface="Comic Sans MS" panose="030F0702030302020204" pitchFamily="66" charset="0"/>
              </a:rPr>
              <a:t>Seguridad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397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51520" y="8531"/>
            <a:ext cx="8424936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b="1" u="sng" dirty="0" smtClean="0">
                <a:latin typeface="Comic Sans MS" panose="030F0702030302020204" pitchFamily="66" charset="0"/>
              </a:rPr>
              <a:t>Mantenimiento de la PAZ</a:t>
            </a:r>
          </a:p>
          <a:p>
            <a:r>
              <a:rPr lang="es-MX" sz="2200" b="1" u="sng" dirty="0" smtClean="0">
                <a:latin typeface="Comic Sans MS" panose="030F0702030302020204" pitchFamily="66" charset="0"/>
              </a:rPr>
              <a:t>Arreglo pacífico de controversias</a:t>
            </a:r>
          </a:p>
          <a:p>
            <a:endParaRPr lang="es-MX" sz="2200" b="1" dirty="0">
              <a:latin typeface="Comic Sans MS" panose="030F0702030302020204" pitchFamily="66" charset="0"/>
            </a:endParaRPr>
          </a:p>
          <a:p>
            <a:r>
              <a:rPr lang="es-MX" sz="2200" b="1" dirty="0" smtClean="0">
                <a:latin typeface="Comic Sans MS" panose="030F0702030302020204" pitchFamily="66" charset="0"/>
              </a:rPr>
              <a:t>Características:</a:t>
            </a:r>
          </a:p>
          <a:p>
            <a:endParaRPr lang="es-MX" sz="2200" b="1" dirty="0">
              <a:latin typeface="Comic Sans MS" panose="030F0702030302020204" pitchFamily="66" charset="0"/>
            </a:endParaRPr>
          </a:p>
          <a:p>
            <a:r>
              <a:rPr lang="es-MX" sz="2200" b="1" dirty="0" smtClean="0">
                <a:latin typeface="Comic Sans MS" panose="030F0702030302020204" pitchFamily="66" charset="0"/>
              </a:rPr>
              <a:t>a. Las controversias pierden el carácter bilateral e </a:t>
            </a:r>
            <a:r>
              <a:rPr lang="es-MX" sz="2200" b="1" u="sng" dirty="0" smtClean="0">
                <a:latin typeface="Comic Sans MS" panose="030F0702030302020204" pitchFamily="66" charset="0"/>
              </a:rPr>
              <a:t>interesan a la organización internacional</a:t>
            </a:r>
          </a:p>
          <a:p>
            <a:endParaRPr lang="es-MX" sz="2200" b="1" dirty="0">
              <a:latin typeface="Comic Sans MS" panose="030F0702030302020204" pitchFamily="66" charset="0"/>
            </a:endParaRPr>
          </a:p>
          <a:p>
            <a:r>
              <a:rPr lang="es-MX" sz="2200" b="1" dirty="0" smtClean="0">
                <a:latin typeface="Comic Sans MS" panose="030F0702030302020204" pitchFamily="66" charset="0"/>
              </a:rPr>
              <a:t>b. </a:t>
            </a:r>
            <a:r>
              <a:rPr lang="es-MX" sz="2200" b="1" u="sng" dirty="0" smtClean="0">
                <a:latin typeface="Comic Sans MS" panose="030F0702030302020204" pitchFamily="66" charset="0"/>
              </a:rPr>
              <a:t>La Organización internacional es un medio de solución </a:t>
            </a:r>
            <a:r>
              <a:rPr lang="es-MX" sz="2200" b="1" dirty="0" smtClean="0">
                <a:latin typeface="Comic Sans MS" panose="030F0702030302020204" pitchFamily="66" charset="0"/>
              </a:rPr>
              <a:t>que se añade  los tradicionales medios diplomáticos</a:t>
            </a:r>
          </a:p>
          <a:p>
            <a:endParaRPr lang="es-MX" sz="2200" b="1" dirty="0">
              <a:latin typeface="Comic Sans MS" panose="030F0702030302020204" pitchFamily="66" charset="0"/>
            </a:endParaRPr>
          </a:p>
          <a:p>
            <a:r>
              <a:rPr lang="es-MX" sz="2200" b="1" dirty="0" smtClean="0">
                <a:latin typeface="Comic Sans MS" panose="030F0702030302020204" pitchFamily="66" charset="0"/>
              </a:rPr>
              <a:t>c. </a:t>
            </a:r>
            <a:r>
              <a:rPr lang="es-MX" sz="2200" b="1" u="sng" dirty="0" smtClean="0">
                <a:latin typeface="Comic Sans MS" panose="030F0702030302020204" pitchFamily="66" charset="0"/>
              </a:rPr>
              <a:t>La sumisión de una controversia a la organización internacional es un medio de solución adicional</a:t>
            </a:r>
          </a:p>
          <a:p>
            <a:endParaRPr lang="es-MX" sz="2200" b="1" dirty="0">
              <a:latin typeface="Comic Sans MS" panose="030F0702030302020204" pitchFamily="66" charset="0"/>
            </a:endParaRPr>
          </a:p>
          <a:p>
            <a:r>
              <a:rPr lang="es-MX" sz="2200" b="1" dirty="0" smtClean="0">
                <a:latin typeface="Comic Sans MS" panose="030F0702030302020204" pitchFamily="66" charset="0"/>
              </a:rPr>
              <a:t>d. </a:t>
            </a:r>
            <a:r>
              <a:rPr lang="es-MX" sz="2200" b="1" u="sng" dirty="0" smtClean="0">
                <a:latin typeface="Comic Sans MS" panose="030F0702030302020204" pitchFamily="66" charset="0"/>
              </a:rPr>
              <a:t>Las normas aplicables a la controversia es DI propio de la organización </a:t>
            </a:r>
            <a:r>
              <a:rPr lang="es-MX" sz="2200" b="1" dirty="0" smtClean="0">
                <a:latin typeface="Comic Sans MS" panose="030F0702030302020204" pitchFamily="66" charset="0"/>
              </a:rPr>
              <a:t>contenido en las </a:t>
            </a:r>
            <a:r>
              <a:rPr lang="es-MX" sz="2200" b="1" u="sng" dirty="0" smtClean="0">
                <a:latin typeface="Comic Sans MS" panose="030F0702030302020204" pitchFamily="66" charset="0"/>
              </a:rPr>
              <a:t>disposiciones del tratado constitutivo (OMS, art. 75 – CIJ)</a:t>
            </a:r>
          </a:p>
          <a:p>
            <a:endParaRPr lang="es-MX" sz="2200" b="1" dirty="0">
              <a:latin typeface="Comic Sans MS" panose="030F0702030302020204" pitchFamily="66" charset="0"/>
            </a:endParaRPr>
          </a:p>
          <a:p>
            <a:r>
              <a:rPr lang="es-MX" sz="2200" b="1" dirty="0" smtClean="0">
                <a:latin typeface="Comic Sans MS" panose="030F0702030302020204" pitchFamily="66" charset="0"/>
              </a:rPr>
              <a:t>e. </a:t>
            </a:r>
            <a:r>
              <a:rPr lang="es-MX" sz="2200" b="1" u="sng" dirty="0" smtClean="0">
                <a:latin typeface="Comic Sans MS" panose="030F0702030302020204" pitchFamily="66" charset="0"/>
              </a:rPr>
              <a:t>Por la globalización los mecanismos de arreglo </a:t>
            </a:r>
            <a:r>
              <a:rPr lang="es-MX" sz="2200" b="1" dirty="0" smtClean="0">
                <a:latin typeface="Comic Sans MS" panose="030F0702030302020204" pitchFamily="66" charset="0"/>
              </a:rPr>
              <a:t>de controversias se han </a:t>
            </a:r>
            <a:r>
              <a:rPr lang="es-MX" sz="2200" b="1" u="sng" dirty="0" smtClean="0">
                <a:latin typeface="Comic Sans MS" panose="030F0702030302020204" pitchFamily="66" charset="0"/>
              </a:rPr>
              <a:t>abierto a los particulares</a:t>
            </a:r>
            <a:endParaRPr lang="es-MX" sz="22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5749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93335" y="332656"/>
            <a:ext cx="748883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Libre elección de medios de arreglo </a:t>
            </a:r>
            <a:r>
              <a:rPr lang="es-MX" sz="2400" b="1" dirty="0" smtClean="0">
                <a:latin typeface="Comic Sans MS" panose="030F0702030302020204" pitchFamily="66" charset="0"/>
              </a:rPr>
              <a:t>(negociación, mediación, arbitraje</a:t>
            </a:r>
            <a:r>
              <a:rPr lang="es-MX" sz="2400" b="1" u="sng" dirty="0" smtClean="0">
                <a:latin typeface="Comic Sans MS" panose="030F0702030302020204" pitchFamily="66" charset="0"/>
              </a:rPr>
              <a:t>) o Consejo de Seguridad</a:t>
            </a:r>
            <a:r>
              <a:rPr lang="es-MX" sz="2400" b="1" dirty="0" smtClean="0">
                <a:latin typeface="Comic Sans MS" panose="030F0702030302020204" pitchFamily="66" charset="0"/>
              </a:rPr>
              <a:t>, si no hay arreglo o la paz está en riesgo, arts. 33 y 37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Consejo de Seguridad: </a:t>
            </a:r>
            <a:r>
              <a:rPr lang="es-MX" sz="2400" b="1" dirty="0" smtClean="0">
                <a:latin typeface="Comic Sans MS" panose="030F0702030302020204" pitchFamily="66" charset="0"/>
              </a:rPr>
              <a:t>Medidas provisionales, decidir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términos de arreglo </a:t>
            </a:r>
            <a:r>
              <a:rPr lang="es-MX" sz="2400" b="1" dirty="0" smtClean="0">
                <a:latin typeface="Comic Sans MS" panose="030F0702030302020204" pitchFamily="66" charset="0"/>
              </a:rPr>
              <a:t>conciliatorio,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crear órganos </a:t>
            </a:r>
            <a:r>
              <a:rPr lang="es-MX" sz="2400" b="1" dirty="0" smtClean="0">
                <a:latin typeface="Comic Sans MS" panose="030F0702030302020204" pitchFamily="66" charset="0"/>
              </a:rPr>
              <a:t>de arreglo pacífico, arts. 34 a 40 (recomendaciones)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Asamblea General o Consejo de Seguridad</a:t>
            </a:r>
            <a:r>
              <a:rPr lang="es-MX" sz="2400" b="1" dirty="0" smtClean="0">
                <a:latin typeface="Comic Sans MS" panose="030F0702030302020204" pitchFamily="66" charset="0"/>
              </a:rPr>
              <a:t>, arts. 11 y 12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Secretario General.- </a:t>
            </a:r>
            <a:r>
              <a:rPr lang="es-MX" sz="2400" b="1" dirty="0" smtClean="0">
                <a:latin typeface="Comic Sans MS" panose="030F0702030302020204" pitchFamily="66" charset="0"/>
              </a:rPr>
              <a:t>Llamar la atención del Consejo de Seguridad respecto a un asunto, art. 99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9670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1560" y="800588"/>
            <a:ext cx="82809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Principios Internacionales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Prohibición del uso de la fuerza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Uso de la fuerza era admitido en los orígenes del DI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2400" b="1" u="sng" dirty="0" smtClean="0">
                <a:latin typeface="Comic Sans MS" panose="030F0702030302020204" pitchFamily="66" charset="0"/>
              </a:rPr>
              <a:t>Guerra</a:t>
            </a:r>
            <a:r>
              <a:rPr lang="es-MX" sz="2400" b="1" dirty="0" smtClean="0">
                <a:latin typeface="Comic Sans MS" panose="030F0702030302020204" pitchFamily="66" charset="0"/>
              </a:rPr>
              <a:t> se concebía como un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mecanismo de auto tutela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MX" sz="2400" b="1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2400" b="1" u="sng" dirty="0" smtClean="0">
                <a:latin typeface="Comic Sans MS" panose="030F0702030302020204" pitchFamily="66" charset="0"/>
              </a:rPr>
              <a:t>Estados civilizados </a:t>
            </a:r>
            <a:r>
              <a:rPr lang="es-MX" sz="2400" b="1" dirty="0" smtClean="0">
                <a:latin typeface="Comic Sans MS" panose="030F0702030302020204" pitchFamily="66" charset="0"/>
              </a:rPr>
              <a:t>durante las guerras debían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respetar normas que moderaban la conducta de los beligerantes</a:t>
            </a:r>
            <a:endParaRPr lang="es-MX" sz="2400" b="1" u="sng" dirty="0">
              <a:latin typeface="Comic Sans MS" panose="030F0702030302020204" pitchFamily="66" charset="0"/>
            </a:endParaRP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4150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55576" y="404664"/>
            <a:ext cx="76328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Evolución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AutoNum type="alphaLcPeriod"/>
            </a:pPr>
            <a:r>
              <a:rPr lang="es-MX" sz="2400" b="1" u="sng" dirty="0" smtClean="0">
                <a:latin typeface="Comic Sans MS" panose="030F0702030302020204" pitchFamily="66" charset="0"/>
              </a:rPr>
              <a:t>Prohibición del uso de la fuerza para el cobro de deudas contractuales</a:t>
            </a:r>
            <a:r>
              <a:rPr lang="es-MX" sz="2400" b="1" dirty="0" smtClean="0">
                <a:latin typeface="Comic Sans MS" panose="030F0702030302020204" pitchFamily="66" charset="0"/>
              </a:rPr>
              <a:t>, Segunda Convención de la Conferencia de la Paz de La Haya de 1907</a:t>
            </a:r>
          </a:p>
          <a:p>
            <a:pPr marL="342900" indent="-342900">
              <a:buAutoNum type="alphaLcPeriod"/>
            </a:pPr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AutoNum type="alphaLcPeriod"/>
            </a:pPr>
            <a:r>
              <a:rPr lang="es-MX" sz="2400" b="1" u="sng" dirty="0" smtClean="0">
                <a:latin typeface="Comic Sans MS" panose="030F0702030302020204" pitchFamily="66" charset="0"/>
              </a:rPr>
              <a:t>Moratoria,</a:t>
            </a:r>
            <a:r>
              <a:rPr lang="es-MX" sz="2400" b="1" dirty="0" smtClean="0">
                <a:latin typeface="Comic Sans MS" panose="030F0702030302020204" pitchFamily="66" charset="0"/>
              </a:rPr>
              <a:t> sólo se podía recurrir a la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Guerra contra un Estado que en 3 meses no aceptara una decisión arbitral, judicial o del Consejo</a:t>
            </a:r>
            <a:r>
              <a:rPr lang="es-MX" sz="2400" b="1" dirty="0" smtClean="0">
                <a:latin typeface="Comic Sans MS" panose="030F0702030302020204" pitchFamily="66" charset="0"/>
              </a:rPr>
              <a:t> de la Sociedad, Pacto de la Sociedad de Naciones, art. 12</a:t>
            </a:r>
          </a:p>
          <a:p>
            <a:pPr marL="342900" indent="-342900">
              <a:buAutoNum type="alphaLcPeriod"/>
            </a:pPr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AutoNum type="alphaLcPeriod"/>
            </a:pPr>
            <a:r>
              <a:rPr lang="es-MX" sz="2400" b="1" u="sng" dirty="0" smtClean="0">
                <a:latin typeface="Comic Sans MS" panose="030F0702030302020204" pitchFamily="66" charset="0"/>
              </a:rPr>
              <a:t>Renuncia a la guerra como instrumentos de Política Nacional</a:t>
            </a:r>
            <a:r>
              <a:rPr lang="es-MX" sz="2400" b="1" dirty="0" smtClean="0">
                <a:latin typeface="Comic Sans MS" panose="030F0702030302020204" pitchFamily="66" charset="0"/>
              </a:rPr>
              <a:t>, Pacto Brian Kellogg, compromiso multilateral, París 1928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662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99592" y="548680"/>
            <a:ext cx="7200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Carta de Naciones Unidas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Preámbulo </a:t>
            </a:r>
            <a:r>
              <a:rPr lang="es-MX" sz="2400" b="1" dirty="0" smtClean="0">
                <a:latin typeface="Comic Sans MS" panose="030F0702030302020204" pitchFamily="66" charset="0"/>
              </a:rPr>
              <a:t>aspira “a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preservar</a:t>
            </a:r>
            <a:r>
              <a:rPr lang="es-MX" sz="2400" b="1" dirty="0" smtClean="0">
                <a:latin typeface="Comic Sans MS" panose="030F0702030302020204" pitchFamily="66" charset="0"/>
              </a:rPr>
              <a:t> a las generaciones futuras del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flagelo de la guerra”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Principio de prohibición del uso de la fuerza</a:t>
            </a:r>
            <a:endParaRPr lang="es-MX" sz="2400" b="1" u="sng" dirty="0">
              <a:latin typeface="Comic Sans MS" panose="030F0702030302020204" pitchFamily="66" charset="0"/>
            </a:endParaRP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Art. 2 Los miembros de la Organización, en sus relaciones internacionales, se abstendrán de recurrir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A LA AMENAZA O AL USO DE LA FUERZA contra la integridad territorial o la independencia política de cualquier Estado,</a:t>
            </a:r>
            <a:r>
              <a:rPr lang="es-MX" sz="2400" b="1" dirty="0" smtClean="0">
                <a:latin typeface="Comic Sans MS" panose="030F0702030302020204" pitchFamily="66" charset="0"/>
              </a:rPr>
              <a:t> o en cualquier otra forma incompatible con los propósitos de las Naciones Unidas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5324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39552" y="117840"/>
            <a:ext cx="813690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Naturaleza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Norma general de carácter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consuetudinario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u="sng" dirty="0" smtClean="0">
                <a:latin typeface="Comic Sans MS" panose="030F0702030302020204" pitchFamily="66" charset="0"/>
              </a:rPr>
              <a:t>Principio fundamental del orden internacional actual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Norma de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IUS COGENS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Contenido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USO DE LA FUERZA SE REFIERE EXCLUSIVAMENTE 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FUERZA ARMADA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Art. 2.4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Excepción</a:t>
            </a:r>
            <a:r>
              <a:rPr lang="es-MX" sz="2400" b="1" dirty="0" smtClean="0">
                <a:latin typeface="Comic Sans MS" panose="030F0702030302020204" pitchFamily="66" charset="0"/>
              </a:rPr>
              <a:t>, momento histórico del final de la 2ª GM, para impedir rebrote de hostilidades, art. 107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Uso de la Fuerza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a. Legítima defensa, art. 51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b. Acción coercitiva decidida por el Consejo de Seguridad, art. 42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0902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835696" y="1922185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smtClean="0">
                <a:latin typeface="Comic Sans MS" panose="030F0702030302020204" pitchFamily="66" charset="0"/>
              </a:rPr>
              <a:t>POBLACIÓN CIVIL?</a:t>
            </a:r>
            <a:endParaRPr lang="es-MX" sz="40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223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899592" y="404664"/>
            <a:ext cx="7272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Operaciones de Mantenimiento de la Paz (OMP)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Es un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instrumento de la seguridad colectiva</a:t>
            </a:r>
            <a:r>
              <a:rPr lang="es-MX" sz="2400" b="1" dirty="0" smtClean="0">
                <a:latin typeface="Comic Sans MS" panose="030F0702030302020204" pitchFamily="66" charset="0"/>
              </a:rPr>
              <a:t>, CASCOS AZULES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1988, Premio Nobel de la Paz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Origen en la guerra fría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Por el bloqueo al sistema de seguridad colectiva con el enfrentamiento de potencias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Alternativa realista, pero alcance limitado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1956 más de 60 OMP 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569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536" y="476672"/>
            <a:ext cx="83529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Comic Sans MS" panose="030F0702030302020204" pitchFamily="66" charset="0"/>
              </a:rPr>
              <a:t>5. Convención </a:t>
            </a:r>
            <a:r>
              <a:rPr lang="es-MX" sz="2400" b="1" u="sng" dirty="0">
                <a:latin typeface="Comic Sans MS" panose="030F0702030302020204" pitchFamily="66" charset="0"/>
              </a:rPr>
              <a:t>contra la Tortura y Otros Tratos o Penas Crueles, Inhumanos o Degradantes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Protocolo </a:t>
            </a:r>
            <a:r>
              <a:rPr lang="es-MX" sz="2400" b="1" dirty="0">
                <a:latin typeface="Comic Sans MS" panose="030F0702030302020204" pitchFamily="66" charset="0"/>
              </a:rPr>
              <a:t>Facultativo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6. Convención </a:t>
            </a:r>
            <a:r>
              <a:rPr lang="es-MX" sz="2400" b="1" dirty="0">
                <a:latin typeface="Comic Sans MS" panose="030F0702030302020204" pitchFamily="66" charset="0"/>
              </a:rPr>
              <a:t>sobre los </a:t>
            </a:r>
            <a:r>
              <a:rPr lang="es-MX" sz="2400" b="1" u="sng" dirty="0">
                <a:latin typeface="Comic Sans MS" panose="030F0702030302020204" pitchFamily="66" charset="0"/>
              </a:rPr>
              <a:t>Derechos del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Niño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7. Convención </a:t>
            </a:r>
            <a:r>
              <a:rPr lang="es-MX" sz="2400" b="1" dirty="0">
                <a:latin typeface="Comic Sans MS" panose="030F0702030302020204" pitchFamily="66" charset="0"/>
              </a:rPr>
              <a:t>Internacional sobre la </a:t>
            </a:r>
            <a:r>
              <a:rPr lang="es-MX" sz="2400" b="1" u="sng" dirty="0">
                <a:latin typeface="Comic Sans MS" panose="030F0702030302020204" pitchFamily="66" charset="0"/>
              </a:rPr>
              <a:t>Protección de los Derechos de Todos los Trabajadores Migratorios y de sus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Familiares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8. Convención </a:t>
            </a:r>
            <a:r>
              <a:rPr lang="es-MX" sz="2400" b="1" dirty="0">
                <a:latin typeface="Comic Sans MS" panose="030F0702030302020204" pitchFamily="66" charset="0"/>
              </a:rPr>
              <a:t>sobre los Derechos de las </a:t>
            </a:r>
            <a:r>
              <a:rPr lang="es-MX" sz="2400" b="1" u="sng" dirty="0">
                <a:latin typeface="Comic Sans MS" panose="030F0702030302020204" pitchFamily="66" charset="0"/>
              </a:rPr>
              <a:t>Personas con Discapacidad </a:t>
            </a:r>
            <a:endParaRPr lang="es-MX" sz="2400" b="1" u="sng" dirty="0" smtClean="0">
              <a:latin typeface="Comic Sans MS" panose="030F0702030302020204" pitchFamily="66" charset="0"/>
            </a:endParaRPr>
          </a:p>
          <a:p>
            <a:r>
              <a:rPr lang="es-MX" sz="2400" b="1" dirty="0">
                <a:latin typeface="Comic Sans MS" panose="030F0702030302020204" pitchFamily="66" charset="0"/>
              </a:rPr>
              <a:t>	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9. Convención </a:t>
            </a:r>
            <a:r>
              <a:rPr lang="es-MX" sz="2400" b="1" dirty="0">
                <a:latin typeface="Comic Sans MS" panose="030F0702030302020204" pitchFamily="66" charset="0"/>
              </a:rPr>
              <a:t>Internacional para la </a:t>
            </a:r>
            <a:r>
              <a:rPr lang="es-MX" sz="2400" b="1" u="sng" dirty="0">
                <a:latin typeface="Comic Sans MS" panose="030F0702030302020204" pitchFamily="66" charset="0"/>
              </a:rPr>
              <a:t>Protección de Todas las Personas contra las Desapariciones Forzadas </a:t>
            </a:r>
            <a:r>
              <a:rPr lang="es-MX" sz="2400" b="1" dirty="0">
                <a:latin typeface="Comic Sans MS" panose="030F0702030302020204" pitchFamily="66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4216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85695" y="188640"/>
            <a:ext cx="7128792" cy="267765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latin typeface="Comic Sans MS" panose="030F0702030302020204" pitchFamily="66" charset="0"/>
              </a:rPr>
              <a:t>OMP 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Son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actividades operacionales</a:t>
            </a:r>
            <a:r>
              <a:rPr lang="es-MX" sz="2400" b="1" dirty="0" smtClean="0">
                <a:latin typeface="Comic Sans MS" panose="030F0702030302020204" pitchFamily="66" charset="0"/>
              </a:rPr>
              <a:t>, no coercitivas llevadas a cabo por un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órgano subsidiario del Consejo de Seguridad</a:t>
            </a:r>
            <a:r>
              <a:rPr lang="es-MX" sz="2400" b="1" dirty="0" smtClean="0">
                <a:latin typeface="Comic Sans MS" panose="030F0702030302020204" pitchFamily="66" charset="0"/>
              </a:rPr>
              <a:t>, cuya función es la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prevención</a:t>
            </a:r>
            <a:r>
              <a:rPr lang="es-MX" sz="2400" b="1" dirty="0" smtClean="0">
                <a:latin typeface="Comic Sans MS" panose="030F0702030302020204" pitchFamily="66" charset="0"/>
              </a:rPr>
              <a:t> de conflictos, el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restablecimiento </a:t>
            </a:r>
            <a:r>
              <a:rPr lang="es-MX" sz="2400" b="1" dirty="0" smtClean="0">
                <a:latin typeface="Comic Sans MS" panose="030F0702030302020204" pitchFamily="66" charset="0"/>
              </a:rPr>
              <a:t>de la paz, el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mantenimiento</a:t>
            </a:r>
            <a:r>
              <a:rPr lang="es-MX" sz="2400" b="1" dirty="0" smtClean="0">
                <a:latin typeface="Comic Sans MS" panose="030F0702030302020204" pitchFamily="66" charset="0"/>
              </a:rPr>
              <a:t> de la paz y/o la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consolidación</a:t>
            </a:r>
            <a:r>
              <a:rPr lang="es-MX" sz="2400" b="1" dirty="0" smtClean="0">
                <a:latin typeface="Comic Sans MS" panose="030F0702030302020204" pitchFamily="66" charset="0"/>
              </a:rPr>
              <a:t> de la paz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467544" y="3036743"/>
            <a:ext cx="3168352" cy="156966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No están reguladas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Heterogéneas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Flexibles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Adaptables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004048" y="3036743"/>
            <a:ext cx="3839438" cy="1938992"/>
          </a:xfrm>
          <a:prstGeom prst="rect">
            <a:avLst/>
          </a:prstGeom>
          <a:solidFill>
            <a:srgbClr val="996633"/>
          </a:solidFill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Órgano subsidiario del Consejo de Seguridad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Acuerdo político 1962, grupos de Estados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Gastos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79512" y="4725144"/>
            <a:ext cx="5040560" cy="193899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Mantenimiento de la paz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Despliegue de personal militar y civil para interponerse entre los contendientes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Alto al fuego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3955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71600" y="1052736"/>
            <a:ext cx="727280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Principios aplicables al funcionamiento:</a:t>
            </a:r>
          </a:p>
          <a:p>
            <a:endParaRPr lang="es-MX" sz="2400" b="1" u="sng" dirty="0">
              <a:latin typeface="Comic Sans MS" panose="030F0702030302020204" pitchFamily="66" charset="0"/>
            </a:endParaRPr>
          </a:p>
          <a:p>
            <a:pPr marL="342900" indent="-342900">
              <a:buAutoNum type="alphaLcPeriod"/>
            </a:pPr>
            <a:r>
              <a:rPr lang="es-MX" sz="2400" b="1" u="sng" dirty="0" smtClean="0">
                <a:latin typeface="Comic Sans MS" panose="030F0702030302020204" pitchFamily="66" charset="0"/>
              </a:rPr>
              <a:t>Consentimiento del Estado receptor</a:t>
            </a:r>
          </a:p>
          <a:p>
            <a:pPr marL="342900" indent="-342900">
              <a:buAutoNum type="alphaLcPeriod"/>
            </a:pPr>
            <a:endParaRPr lang="es-MX" sz="2400" b="1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Imprescindible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MX" sz="2400" b="1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Excepción: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No exista Estado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Por descomposición institucional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Conflicto armado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Falta de poder efectivo</a:t>
            </a:r>
          </a:p>
          <a:p>
            <a:pPr marL="342900" indent="-342900">
              <a:buAutoNum type="alphaLcPeriod"/>
            </a:pP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7492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99592" y="404664"/>
            <a:ext cx="734481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LcPeriod"/>
            </a:pPr>
            <a:r>
              <a:rPr lang="es-MX" sz="2400" b="1" u="sng" dirty="0">
                <a:latin typeface="Comic Sans MS" panose="030F0702030302020204" pitchFamily="66" charset="0"/>
              </a:rPr>
              <a:t>Imparcialidad respecto de las partes en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conflicto</a:t>
            </a:r>
          </a:p>
          <a:p>
            <a:pPr marL="342900" indent="-342900">
              <a:buAutoNum type="alphaLcPeriod"/>
            </a:pPr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No equivale a neutralidad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Ni igualdad de tratamiento de las partes, en todos los casos y los momentos</a:t>
            </a:r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AutoNum type="alphaLcPeriod"/>
            </a:pPr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AutoNum type="alphaLcPeriod"/>
            </a:pPr>
            <a:r>
              <a:rPr lang="es-MX" sz="2400" b="1" u="sng" dirty="0">
                <a:latin typeface="Comic Sans MS" panose="030F0702030302020204" pitchFamily="66" charset="0"/>
              </a:rPr>
              <a:t>Uso de la fuerza con carácter defensivo y no coactivo </a:t>
            </a:r>
            <a:endParaRPr lang="es-MX" sz="2400" b="1" u="sng" dirty="0" smtClean="0">
              <a:latin typeface="Comic Sans MS" panose="030F0702030302020204" pitchFamily="66" charset="0"/>
            </a:endParaRP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No recurrir a la Fuerza Armada salvo defensiva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Mandato ayuda humanitaria y protección a la población civil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Todas las medidas necesarias para cumplir el mandato, si autoriza el Consejo de Seguridad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385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55576" y="548680"/>
            <a:ext cx="77048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Evolución histórica OPM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Nacimiento</a:t>
            </a:r>
            <a:r>
              <a:rPr lang="es-MX" sz="2400" b="1" dirty="0" smtClean="0">
                <a:latin typeface="Comic Sans MS" panose="030F0702030302020204" pitchFamily="66" charset="0"/>
              </a:rPr>
              <a:t>.- Referencia de operaciones 1946</a:t>
            </a:r>
          </a:p>
          <a:p>
            <a:endParaRPr lang="es-MX" sz="2400" b="1" u="sng" dirty="0" smtClean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Afirmación</a:t>
            </a:r>
            <a:r>
              <a:rPr lang="es-MX" sz="2400" b="1" dirty="0" smtClean="0">
                <a:latin typeface="Comic Sans MS" panose="030F0702030302020204" pitchFamily="66" charset="0"/>
              </a:rPr>
              <a:t>.- 1956-1967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Fuerza de Urgencia de las Naciones Unidas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Por hostilidades en el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Canal de Suez</a:t>
            </a:r>
          </a:p>
          <a:p>
            <a:endParaRPr lang="es-MX" sz="2400" b="1" u="sng" dirty="0" smtClean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Letargo.</a:t>
            </a:r>
            <a:r>
              <a:rPr lang="es-MX" sz="2400" b="1" dirty="0" smtClean="0">
                <a:latin typeface="Comic Sans MS" panose="030F0702030302020204" pitchFamily="66" charset="0"/>
              </a:rPr>
              <a:t>- 1967-1973, no se crea ninguna</a:t>
            </a:r>
          </a:p>
          <a:p>
            <a:endParaRPr lang="es-MX" sz="2400" b="1" u="sng" dirty="0" smtClean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Resurgimiento</a:t>
            </a:r>
            <a:r>
              <a:rPr lang="es-MX" sz="2400" b="1" dirty="0" smtClean="0">
                <a:latin typeface="Comic Sans MS" panose="030F0702030302020204" pitchFamily="66" charset="0"/>
              </a:rPr>
              <a:t>.- 1973-1988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Se crearon para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Sinaí, Egipto, 1973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Altos del Golán, Siria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Líbano</a:t>
            </a:r>
          </a:p>
        </p:txBody>
      </p:sp>
    </p:spTree>
    <p:extLst>
      <p:ext uri="{BB962C8B-B14F-4D97-AF65-F5344CB8AC3E}">
        <p14:creationId xmlns:p14="http://schemas.microsoft.com/office/powerpoint/2010/main" val="35537297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172419"/>
            <a:ext cx="856895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u="sng" dirty="0">
                <a:latin typeface="Comic Sans MS" panose="030F0702030302020204" pitchFamily="66" charset="0"/>
              </a:rPr>
              <a:t>Expansión</a:t>
            </a:r>
            <a:r>
              <a:rPr lang="es-MX" sz="2400" b="1" dirty="0">
                <a:latin typeface="Comic Sans MS" panose="030F0702030302020204" pitchFamily="66" charset="0"/>
              </a:rPr>
              <a:t>.- A partir de 1988 </a:t>
            </a:r>
            <a:r>
              <a:rPr lang="es-MX" sz="2400" b="1" dirty="0" smtClean="0">
                <a:latin typeface="Comic Sans MS" panose="030F0702030302020204" pitchFamily="66" charset="0"/>
              </a:rPr>
              <a:t>cuantitativamente</a:t>
            </a:r>
            <a:endParaRPr lang="es-MX" sz="2400" b="1" dirty="0">
              <a:latin typeface="Comic Sans MS" panose="030F0702030302020204" pitchFamily="66" charset="0"/>
            </a:endParaRP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Fracasos </a:t>
            </a:r>
            <a:r>
              <a:rPr lang="es-MX" sz="2400" b="1" u="sng" dirty="0">
                <a:latin typeface="Comic Sans MS" panose="030F0702030302020204" pitchFamily="66" charset="0"/>
              </a:rPr>
              <a:t>en Yugoeslavia, Somalia y Ruanda entre 1992 y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1994</a:t>
            </a:r>
          </a:p>
          <a:p>
            <a:endParaRPr lang="es-MX" sz="2400" b="1" u="sng" dirty="0">
              <a:latin typeface="Comic Sans MS" panose="030F0702030302020204" pitchFamily="66" charset="0"/>
            </a:endParaRPr>
          </a:p>
          <a:p>
            <a:r>
              <a:rPr lang="es-MX" sz="2400" b="1" dirty="0">
                <a:latin typeface="Comic Sans MS" panose="030F0702030302020204" pitchFamily="66" charset="0"/>
              </a:rPr>
              <a:t>1995 Suplemento de Un Programa de Paz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2000 </a:t>
            </a:r>
            <a:r>
              <a:rPr lang="es-MX" sz="2400" b="1" u="sng" dirty="0">
                <a:latin typeface="Comic Sans MS" panose="030F0702030302020204" pitchFamily="66" charset="0"/>
              </a:rPr>
              <a:t>Informe </a:t>
            </a:r>
            <a:r>
              <a:rPr lang="es-MX" sz="2400" b="1" u="sng" dirty="0" err="1" smtClean="0">
                <a:latin typeface="Comic Sans MS" panose="030F0702030302020204" pitchFamily="66" charset="0"/>
              </a:rPr>
              <a:t>Brahimi</a:t>
            </a:r>
            <a:r>
              <a:rPr lang="es-MX" sz="2400" b="1" u="sng" dirty="0" smtClean="0">
                <a:latin typeface="Comic Sans MS" panose="030F0702030302020204" pitchFamily="66" charset="0"/>
              </a:rPr>
              <a:t>, decisiones en: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Resolución 1327 (2000) Consejo de Seguridad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Conferir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mandatos claros, convincentes y viables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Capacidad de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disuasión convincente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u="sng" dirty="0" smtClean="0">
                <a:latin typeface="Comic Sans MS" panose="030F0702030302020204" pitchFamily="66" charset="0"/>
              </a:rPr>
              <a:t>Personal capacitado para cumplir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Apropiadas a las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circunstancias del terreno</a:t>
            </a:r>
            <a:endParaRPr lang="es-MX" sz="2400" b="1" u="sng" dirty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Naciones Unidas en condiciones de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desplegar rápidamente OMP con personal militar, policía civil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u="sng" dirty="0" smtClean="0">
                <a:latin typeface="Comic Sans MS" panose="030F0702030302020204" pitchFamily="66" charset="0"/>
              </a:rPr>
              <a:t>Estrategia de salida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u="sng" dirty="0" smtClean="0">
                <a:latin typeface="Comic Sans MS" panose="030F0702030302020204" pitchFamily="66" charset="0"/>
              </a:rPr>
              <a:t>Posibilidad de autorizar uso de la fuerza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9385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24450" y="188640"/>
            <a:ext cx="806489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2014, Grupo Independiente de Alto Nivel sobre las Operaciones de Paz, creado por el Secretario General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Propuso 4 orientaciones: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u="sng" dirty="0" smtClean="0">
                <a:latin typeface="Comic Sans MS" panose="030F0702030302020204" pitchFamily="66" charset="0"/>
              </a:rPr>
              <a:t>Que la política impulse el diseño y la ejecución de las operaciones de paz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u="sng" dirty="0" smtClean="0">
                <a:latin typeface="Comic Sans MS" panose="030F0702030302020204" pitchFamily="66" charset="0"/>
              </a:rPr>
              <a:t>Uso flexible de toda gama de OMP</a:t>
            </a:r>
            <a:r>
              <a:rPr lang="es-MX" sz="2400" b="1" dirty="0" smtClean="0">
                <a:latin typeface="Comic Sans MS" panose="030F0702030302020204" pitchFamily="66" charset="0"/>
              </a:rPr>
              <a:t>, según las necesidades del terreno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u="sng" dirty="0" smtClean="0">
                <a:latin typeface="Comic Sans MS" panose="030F0702030302020204" pitchFamily="66" charset="0"/>
              </a:rPr>
              <a:t>Alianza sólida e inclusiva de paz y seguridad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u="sng" dirty="0" smtClean="0">
                <a:latin typeface="Comic Sans MS" panose="030F0702030302020204" pitchFamily="66" charset="0"/>
              </a:rPr>
              <a:t>Secretario General </a:t>
            </a:r>
            <a:r>
              <a:rPr lang="es-MX" sz="2400" b="1" dirty="0" smtClean="0">
                <a:latin typeface="Comic Sans MS" panose="030F0702030302020204" pitchFamily="66" charset="0"/>
              </a:rPr>
              <a:t>de la ONU se centre en las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actividades sobre el terreno </a:t>
            </a:r>
            <a:r>
              <a:rPr lang="es-MX" sz="2400" b="1" dirty="0" smtClean="0">
                <a:latin typeface="Comic Sans MS" panose="030F0702030302020204" pitchFamily="66" charset="0"/>
              </a:rPr>
              <a:t>y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LAS OMP SE CENTREN MÁS EN LAS PERSONAS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87774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56456" y="116632"/>
            <a:ext cx="864096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latin typeface="Comic Sans MS" panose="030F0702030302020204" pitchFamily="66" charset="0"/>
              </a:rPr>
              <a:t>OMP</a:t>
            </a:r>
          </a:p>
          <a:p>
            <a:endParaRPr lang="es-MX" sz="2000" b="1" dirty="0">
              <a:latin typeface="Comic Sans MS" panose="030F0702030302020204" pitchFamily="66" charset="0"/>
            </a:endParaRPr>
          </a:p>
          <a:p>
            <a:r>
              <a:rPr lang="es-MX" sz="2000" b="1" u="sng" dirty="0" smtClean="0">
                <a:latin typeface="Comic Sans MS" panose="030F0702030302020204" pitchFamily="66" charset="0"/>
              </a:rPr>
              <a:t>Primera generación:</a:t>
            </a:r>
          </a:p>
          <a:p>
            <a:r>
              <a:rPr lang="es-MX" sz="2000" b="1" dirty="0" smtClean="0">
                <a:latin typeface="Comic Sans MS" panose="030F0702030302020204" pitchFamily="66" charset="0"/>
              </a:rPr>
              <a:t>Época de la guerra fría</a:t>
            </a:r>
          </a:p>
          <a:p>
            <a:r>
              <a:rPr lang="es-MX" sz="2000" b="1" dirty="0" smtClean="0">
                <a:latin typeface="Comic Sans MS" panose="030F0702030302020204" pitchFamily="66" charset="0"/>
              </a:rPr>
              <a:t>Conflictos entre Estados y ejércitos bien delimitados</a:t>
            </a:r>
          </a:p>
          <a:p>
            <a:r>
              <a:rPr lang="es-MX" sz="2000" b="1" dirty="0" smtClean="0">
                <a:latin typeface="Comic Sans MS" panose="030F0702030302020204" pitchFamily="66" charset="0"/>
              </a:rPr>
              <a:t>Componente militar</a:t>
            </a:r>
          </a:p>
          <a:p>
            <a:r>
              <a:rPr lang="es-MX" sz="2000" b="1" u="sng" dirty="0" smtClean="0">
                <a:latin typeface="Comic Sans MS" panose="030F0702030302020204" pitchFamily="66" charset="0"/>
              </a:rPr>
              <a:t>Interposición entre contendientes o la vigilancia de alto al fuego</a:t>
            </a:r>
          </a:p>
          <a:p>
            <a:endParaRPr lang="es-MX" sz="2000" b="1" dirty="0">
              <a:latin typeface="Comic Sans MS" panose="030F0702030302020204" pitchFamily="66" charset="0"/>
            </a:endParaRPr>
          </a:p>
          <a:p>
            <a:r>
              <a:rPr lang="es-MX" sz="2000" b="1" u="sng" dirty="0" smtClean="0">
                <a:latin typeface="Comic Sans MS" panose="030F0702030302020204" pitchFamily="66" charset="0"/>
              </a:rPr>
              <a:t>Segunda generación:</a:t>
            </a:r>
          </a:p>
          <a:p>
            <a:r>
              <a:rPr lang="es-MX" sz="2000" b="1" dirty="0" smtClean="0">
                <a:latin typeface="Comic Sans MS" panose="030F0702030302020204" pitchFamily="66" charset="0"/>
              </a:rPr>
              <a:t>80</a:t>
            </a:r>
          </a:p>
          <a:p>
            <a:r>
              <a:rPr lang="es-MX" sz="2000" b="1" dirty="0" smtClean="0">
                <a:latin typeface="Comic Sans MS" panose="030F0702030302020204" pitchFamily="66" charset="0"/>
              </a:rPr>
              <a:t>Conflictos internos</a:t>
            </a:r>
          </a:p>
          <a:p>
            <a:r>
              <a:rPr lang="es-MX" sz="2000" b="1" dirty="0" smtClean="0">
                <a:latin typeface="Comic Sans MS" panose="030F0702030302020204" pitchFamily="66" charset="0"/>
              </a:rPr>
              <a:t>Combatientes no sólo son ejércitos regulares</a:t>
            </a:r>
          </a:p>
          <a:p>
            <a:r>
              <a:rPr lang="es-MX" sz="2000" b="1" dirty="0" smtClean="0">
                <a:latin typeface="Comic Sans MS" panose="030F0702030302020204" pitchFamily="66" charset="0"/>
              </a:rPr>
              <a:t>Grupos armados irregulares que no respetan  </a:t>
            </a:r>
            <a:r>
              <a:rPr lang="es-MX" sz="2000" b="1" dirty="0" err="1" smtClean="0">
                <a:latin typeface="Comic Sans MS" panose="030F0702030302020204" pitchFamily="66" charset="0"/>
              </a:rPr>
              <a:t>DIHumanitario</a:t>
            </a:r>
            <a:endParaRPr lang="es-MX" sz="2000" b="1" dirty="0" smtClean="0">
              <a:latin typeface="Comic Sans MS" panose="030F0702030302020204" pitchFamily="66" charset="0"/>
            </a:endParaRPr>
          </a:p>
          <a:p>
            <a:r>
              <a:rPr lang="es-MX" sz="2000" b="1" dirty="0" smtClean="0">
                <a:latin typeface="Comic Sans MS" panose="030F0702030302020204" pitchFamily="66" charset="0"/>
              </a:rPr>
              <a:t>Además desmilitarización y reinserción de antiguos combatientes</a:t>
            </a:r>
          </a:p>
          <a:p>
            <a:r>
              <a:rPr lang="es-MX" sz="2000" b="1" dirty="0" smtClean="0">
                <a:latin typeface="Comic Sans MS" panose="030F0702030302020204" pitchFamily="66" charset="0"/>
              </a:rPr>
              <a:t>Recogida y destrucción de armas</a:t>
            </a:r>
          </a:p>
          <a:p>
            <a:r>
              <a:rPr lang="es-MX" sz="2000" b="1" dirty="0" smtClean="0">
                <a:latin typeface="Comic Sans MS" panose="030F0702030302020204" pitchFamily="66" charset="0"/>
              </a:rPr>
              <a:t>Prestación y distribución de ayuda humanitaria</a:t>
            </a:r>
            <a:endParaRPr lang="es-MX" sz="2000" b="1" dirty="0">
              <a:latin typeface="Comic Sans MS" panose="030F0702030302020204" pitchFamily="66" charset="0"/>
            </a:endParaRPr>
          </a:p>
          <a:p>
            <a:r>
              <a:rPr lang="es-MX" sz="2000" b="1" dirty="0" smtClean="0">
                <a:latin typeface="Comic Sans MS" panose="030F0702030302020204" pitchFamily="66" charset="0"/>
              </a:rPr>
              <a:t>Asistencia electoral</a:t>
            </a:r>
          </a:p>
          <a:p>
            <a:r>
              <a:rPr lang="es-MX" sz="2000" b="1" u="sng" dirty="0" smtClean="0">
                <a:latin typeface="Comic Sans MS" panose="030F0702030302020204" pitchFamily="66" charset="0"/>
              </a:rPr>
              <a:t>PROTECCIÓN DE DDHH</a:t>
            </a:r>
          </a:p>
          <a:p>
            <a:r>
              <a:rPr lang="es-MX" sz="2000" b="1" dirty="0" smtClean="0">
                <a:latin typeface="Comic Sans MS" panose="030F0702030302020204" pitchFamily="66" charset="0"/>
              </a:rPr>
              <a:t>Orden público, Desminado</a:t>
            </a:r>
          </a:p>
          <a:p>
            <a:r>
              <a:rPr lang="es-MX" sz="2000" b="1" dirty="0" smtClean="0">
                <a:latin typeface="Comic Sans MS" panose="030F0702030302020204" pitchFamily="66" charset="0"/>
              </a:rPr>
              <a:t>Administración internacional del territorio</a:t>
            </a:r>
          </a:p>
          <a:p>
            <a:r>
              <a:rPr lang="es-MX" sz="2000" b="1" dirty="0" smtClean="0">
                <a:latin typeface="Comic Sans MS" panose="030F0702030302020204" pitchFamily="66" charset="0"/>
              </a:rPr>
              <a:t>Reconstrucción institucional del Estado</a:t>
            </a:r>
            <a:endParaRPr lang="es-MX" sz="20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6823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27584" y="404664"/>
            <a:ext cx="748883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Acuerdos Regionales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Sistema de seguridad colectiva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Centralizado por  la ONU</a:t>
            </a:r>
            <a:r>
              <a:rPr lang="es-MX" sz="2400" b="1" dirty="0" smtClean="0">
                <a:latin typeface="Comic Sans MS" panose="030F0702030302020204" pitchFamily="66" charset="0"/>
              </a:rPr>
              <a:t>, pero no limitado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Acuerdos con organismos regionales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Práctica institucional reciente, principios: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Principio de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compatibilidad entre los acuerdos u organismos regionales </a:t>
            </a:r>
            <a:r>
              <a:rPr lang="es-MX" sz="2400" b="1" dirty="0" smtClean="0">
                <a:latin typeface="Comic Sans MS" panose="030F0702030302020204" pitchFamily="66" charset="0"/>
              </a:rPr>
              <a:t>y sus actividades con los propósitos de las UN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MX" sz="2400" b="1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Principio de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cooperación en materia de arreglo de controversias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MX" sz="2400" b="1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Principio de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subordinación al Consejo de Seguridad en materia de medidas coercitivas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4448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3528" y="645631"/>
            <a:ext cx="7200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Resolución  Asamblea General  49/57, 9 diciembre 1994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Cooperación según mandatos, párr. 4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Cooperación puede adoptar diversas formas, párr. 3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Consejo de Seguridad debe adelantar y apoyar los esfuerzos regionales, párr. 5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Acuerdos regionales deben ver por cooperación y coordinación con Naciones Unidas, párr. 9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  <p:sp>
        <p:nvSpPr>
          <p:cNvPr id="3" name="2 Elipse"/>
          <p:cNvSpPr/>
          <p:nvPr/>
        </p:nvSpPr>
        <p:spPr>
          <a:xfrm>
            <a:off x="6234430" y="645631"/>
            <a:ext cx="3096344" cy="1944216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Organismos Regionales</a:t>
            </a:r>
          </a:p>
          <a:p>
            <a:pPr algn="ctr"/>
            <a:r>
              <a:rPr lang="es-MX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Subordinación</a:t>
            </a:r>
          </a:p>
          <a:p>
            <a:pPr algn="ctr"/>
            <a:r>
              <a:rPr lang="es-MX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Auxiliar del CS</a:t>
            </a:r>
            <a:endParaRPr lang="es-MX" sz="20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7021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87016" y="1556792"/>
            <a:ext cx="88569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b="1" dirty="0">
                <a:latin typeface="Comic Sans MS" panose="030F0702030302020204" pitchFamily="66" charset="0"/>
              </a:rPr>
              <a:t>3.5 El Derecho internacional Humanitario </a:t>
            </a:r>
            <a:r>
              <a:rPr lang="es-MX" sz="3200" dirty="0">
                <a:latin typeface="Comic Sans MS" panose="030F0702030302020204" pitchFamily="66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0424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3 Rectángulo"/>
          <p:cNvSpPr>
            <a:spLocks noChangeArrowheads="1"/>
          </p:cNvSpPr>
          <p:nvPr/>
        </p:nvSpPr>
        <p:spPr bwMode="auto">
          <a:xfrm>
            <a:off x="1500188" y="3214688"/>
            <a:ext cx="5857875" cy="46166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s-ES" altLang="es-MX" sz="2400" b="1" dirty="0">
              <a:latin typeface="Comic Sans MS" pitchFamily="66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Tratados 	Órganos creados en virtud de tratados </a:t>
            </a:r>
            <a:r>
              <a:rPr lang="es-MX" sz="2400" b="1" dirty="0">
                <a:latin typeface="Comic Sans MS" panose="030F0702030302020204" pitchFamily="66" charset="0"/>
              </a:rPr>
              <a:t>	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err="1" smtClean="0">
                <a:latin typeface="Comic Sans MS" panose="030F0702030302020204" pitchFamily="66" charset="0"/>
              </a:rPr>
              <a:t>PIDCyP</a:t>
            </a:r>
            <a:r>
              <a:rPr lang="es-MX" sz="2400" b="1" dirty="0" smtClean="0">
                <a:latin typeface="Comic Sans MS" panose="030F0702030302020204" pitchFamily="66" charset="0"/>
              </a:rPr>
              <a:t> </a:t>
            </a:r>
            <a:r>
              <a:rPr lang="es-MX" sz="2400" b="1" dirty="0">
                <a:latin typeface="Comic Sans MS" panose="030F0702030302020204" pitchFamily="66" charset="0"/>
              </a:rPr>
              <a:t>	Comité de Derechos Humanos 	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PIDESC </a:t>
            </a:r>
            <a:r>
              <a:rPr lang="es-MX" sz="2400" b="1" dirty="0">
                <a:latin typeface="Comic Sans MS" panose="030F0702030302020204" pitchFamily="66" charset="0"/>
              </a:rPr>
              <a:t>	Comité de </a:t>
            </a:r>
            <a:r>
              <a:rPr lang="es-MX" sz="2400" b="1" dirty="0" smtClean="0">
                <a:latin typeface="Comic Sans MS" panose="030F0702030302020204" pitchFamily="66" charset="0"/>
              </a:rPr>
              <a:t>DESC </a:t>
            </a:r>
            <a:r>
              <a:rPr lang="es-MX" sz="2400" b="1" dirty="0">
                <a:latin typeface="Comic Sans MS" panose="030F0702030302020204" pitchFamily="66" charset="0"/>
              </a:rPr>
              <a:t>	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CIETFDR </a:t>
            </a:r>
            <a:r>
              <a:rPr lang="es-MX" sz="2400" b="1" dirty="0">
                <a:latin typeface="Comic Sans MS" panose="030F0702030302020204" pitchFamily="66" charset="0"/>
              </a:rPr>
              <a:t>	Comité para la Eliminación de la Discriminación Racial 	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CETFDCM 	Comité </a:t>
            </a:r>
            <a:r>
              <a:rPr lang="es-MX" sz="2400" b="1" dirty="0">
                <a:latin typeface="Comic Sans MS" panose="030F0702030302020204" pitchFamily="66" charset="0"/>
              </a:rPr>
              <a:t>para la Eliminación de la Discriminación contra la Mujer 	</a:t>
            </a:r>
          </a:p>
          <a:p>
            <a:r>
              <a:rPr lang="es-MX" sz="2400" b="1" dirty="0" err="1" smtClean="0">
                <a:latin typeface="Comic Sans MS" panose="030F0702030302020204" pitchFamily="66" charset="0"/>
              </a:rPr>
              <a:t>CTyOTPCID</a:t>
            </a:r>
            <a:r>
              <a:rPr lang="es-MX" sz="2400" b="1" dirty="0" smtClean="0">
                <a:latin typeface="Comic Sans MS" panose="030F0702030302020204" pitchFamily="66" charset="0"/>
              </a:rPr>
              <a:t>  </a:t>
            </a:r>
            <a:r>
              <a:rPr lang="es-MX" sz="2400" b="1" dirty="0">
                <a:latin typeface="Comic Sans MS" panose="030F0702030302020204" pitchFamily="66" charset="0"/>
              </a:rPr>
              <a:t>Comité contra la Tortura 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PF	 	Subcomité </a:t>
            </a:r>
            <a:r>
              <a:rPr lang="es-MX" sz="2400" b="1" dirty="0">
                <a:latin typeface="Comic Sans MS" panose="030F0702030302020204" pitchFamily="66" charset="0"/>
              </a:rPr>
              <a:t>para la </a:t>
            </a:r>
            <a:r>
              <a:rPr lang="es-MX" sz="2400" b="1" dirty="0" err="1" smtClean="0">
                <a:latin typeface="Comic Sans MS" panose="030F0702030302020204" pitchFamily="66" charset="0"/>
              </a:rPr>
              <a:t>PTyOTPCID</a:t>
            </a:r>
            <a:r>
              <a:rPr lang="es-MX" sz="2400" b="1" dirty="0" smtClean="0">
                <a:latin typeface="Comic Sans MS" panose="030F0702030302020204" pitchFamily="66" charset="0"/>
              </a:rPr>
              <a:t> </a:t>
            </a:r>
            <a:r>
              <a:rPr lang="es-MX" sz="2400" b="1" dirty="0">
                <a:latin typeface="Comic Sans MS" panose="030F0702030302020204" pitchFamily="66" charset="0"/>
              </a:rPr>
              <a:t>	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CDN </a:t>
            </a:r>
            <a:r>
              <a:rPr lang="es-MX" sz="2400" b="1" dirty="0">
                <a:latin typeface="Comic Sans MS" panose="030F0702030302020204" pitchFamily="66" charset="0"/>
              </a:rPr>
              <a:t>	</a:t>
            </a:r>
            <a:r>
              <a:rPr lang="es-MX" sz="2400" b="1" dirty="0" smtClean="0">
                <a:latin typeface="Comic Sans MS" panose="030F0702030302020204" pitchFamily="66" charset="0"/>
              </a:rPr>
              <a:t>	Comité </a:t>
            </a:r>
            <a:r>
              <a:rPr lang="es-MX" sz="2400" b="1" dirty="0">
                <a:latin typeface="Comic Sans MS" panose="030F0702030302020204" pitchFamily="66" charset="0"/>
              </a:rPr>
              <a:t>de los Derechos del Niño </a:t>
            </a:r>
          </a:p>
          <a:p>
            <a:r>
              <a:rPr lang="es-MX" sz="2400" b="1" dirty="0" err="1" smtClean="0">
                <a:latin typeface="Comic Sans MS" panose="030F0702030302020204" pitchFamily="66" charset="0"/>
              </a:rPr>
              <a:t>CIPDTTMyF</a:t>
            </a:r>
            <a:r>
              <a:rPr lang="es-MX" sz="2400" b="1" dirty="0" smtClean="0">
                <a:latin typeface="Comic Sans MS" panose="030F0702030302020204" pitchFamily="66" charset="0"/>
              </a:rPr>
              <a:t> Comité </a:t>
            </a:r>
            <a:r>
              <a:rPr lang="es-MX" sz="2400" b="1" dirty="0">
                <a:latin typeface="Comic Sans MS" panose="030F0702030302020204" pitchFamily="66" charset="0"/>
              </a:rPr>
              <a:t>de Protección de los Derechos de Todos los Trabajadores Migratorios y de sus Familiares 	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CDPD </a:t>
            </a:r>
            <a:r>
              <a:rPr lang="es-MX" sz="2400" b="1" dirty="0">
                <a:latin typeface="Comic Sans MS" panose="030F0702030302020204" pitchFamily="66" charset="0"/>
              </a:rPr>
              <a:t>	Comité de los Derechos de las Personas con discapacidad 	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CIPTPCDF</a:t>
            </a:r>
            <a:r>
              <a:rPr lang="es-MX" sz="2400" b="1" dirty="0">
                <a:latin typeface="Comic Sans MS" panose="030F0702030302020204" pitchFamily="66" charset="0"/>
              </a:rPr>
              <a:t>	Comité de Desapariciones Forzadas 	</a:t>
            </a:r>
          </a:p>
        </p:txBody>
      </p:sp>
    </p:spTree>
    <p:extLst>
      <p:ext uri="{BB962C8B-B14F-4D97-AF65-F5344CB8AC3E}">
        <p14:creationId xmlns:p14="http://schemas.microsoft.com/office/powerpoint/2010/main" val="241899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260648"/>
            <a:ext cx="828092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u="sng" dirty="0">
                <a:latin typeface="Comic Sans MS" panose="030F0702030302020204" pitchFamily="66" charset="0"/>
              </a:rPr>
              <a:t>ALGUNAS CONCEPCIONES </a:t>
            </a:r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>
                <a:latin typeface="Comic Sans MS" panose="030F0702030302020204" pitchFamily="66" charset="0"/>
              </a:rPr>
              <a:t>AGRESIÓN,</a:t>
            </a:r>
            <a:r>
              <a:rPr lang="es-MX" sz="2400" b="1" dirty="0">
                <a:latin typeface="Comic Sans MS" panose="030F0702030302020204" pitchFamily="66" charset="0"/>
              </a:rPr>
              <a:t> ataque de un estado extranjero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CONFLICTO </a:t>
            </a:r>
            <a:r>
              <a:rPr lang="es-MX" sz="2400" b="1" u="sng" dirty="0">
                <a:latin typeface="Comic Sans MS" panose="030F0702030302020204" pitchFamily="66" charset="0"/>
              </a:rPr>
              <a:t>SOCIAL</a:t>
            </a:r>
            <a:r>
              <a:rPr lang="es-MX" sz="2400" b="1" dirty="0">
                <a:latin typeface="Comic Sans MS" panose="030F0702030302020204" pitchFamily="66" charset="0"/>
              </a:rPr>
              <a:t> es la lucha por los valores y por el estatus, el poder y los recursos escasos, en el curso de la cual los oponentes desean neutralizar, dañar o eliminar a sus rivales. (Lewis Coser)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CONFLICTO</a:t>
            </a:r>
            <a:r>
              <a:rPr lang="es-MX" sz="2400" b="1" dirty="0" smtClean="0">
                <a:latin typeface="Comic Sans MS" panose="030F0702030302020204" pitchFamily="66" charset="0"/>
              </a:rPr>
              <a:t> </a:t>
            </a:r>
            <a:r>
              <a:rPr lang="es-MX" sz="2400" b="1" dirty="0">
                <a:latin typeface="Comic Sans MS" panose="030F0702030302020204" pitchFamily="66" charset="0"/>
              </a:rPr>
              <a:t>"es una controversia o un desacuerdo </a:t>
            </a:r>
            <a:r>
              <a:rPr lang="es-MX" sz="2400" b="1" u="sng" dirty="0">
                <a:latin typeface="Comic Sans MS" panose="030F0702030302020204" pitchFamily="66" charset="0"/>
              </a:rPr>
              <a:t>sobre un punto de derecho o de hecho, una contradicción, una oposición de tesis jurídicas o de intereses entre dos Estados</a:t>
            </a:r>
            <a:r>
              <a:rPr lang="es-MX" sz="2400" b="1" dirty="0">
                <a:latin typeface="Comic Sans MS" panose="030F0702030302020204" pitchFamily="66" charset="0"/>
              </a:rPr>
              <a:t>", cuando es </a:t>
            </a:r>
            <a:r>
              <a:rPr lang="es-MX" sz="2400" b="1" dirty="0" smtClean="0">
                <a:latin typeface="Comic Sans MS" panose="030F0702030302020204" pitchFamily="66" charset="0"/>
              </a:rPr>
              <a:t>INTERNO ES ENTRE LAS FUERZAS ARMADAS REGULARES Y LAS FUERZAS ARMADAS REBELDES. </a:t>
            </a:r>
            <a:r>
              <a:rPr lang="es-MX" sz="2400" b="1" u="sng" dirty="0">
                <a:latin typeface="Comic Sans MS" panose="030F0702030302020204" pitchFamily="66" charset="0"/>
              </a:rPr>
              <a:t>Determinado por la Corte de la Haya en el caso de las concesiones </a:t>
            </a:r>
            <a:r>
              <a:rPr lang="es-MX" sz="2400" b="1" u="sng" dirty="0" err="1">
                <a:latin typeface="Comic Sans MS" panose="030F0702030302020204" pitchFamily="66" charset="0"/>
              </a:rPr>
              <a:t>Mavrommatis</a:t>
            </a:r>
            <a:r>
              <a:rPr lang="es-MX" sz="2400" b="1" u="sng" dirty="0">
                <a:latin typeface="Comic Sans MS" panose="030F0702030302020204" pitchFamily="66" charset="0"/>
              </a:rPr>
              <a:t> en Palestina en el año 1924.</a:t>
            </a:r>
          </a:p>
        </p:txBody>
      </p:sp>
    </p:spTree>
    <p:extLst>
      <p:ext uri="{BB962C8B-B14F-4D97-AF65-F5344CB8AC3E}">
        <p14:creationId xmlns:p14="http://schemas.microsoft.com/office/powerpoint/2010/main" val="24537370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2" y="753553"/>
            <a:ext cx="79928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Comic Sans MS" panose="030F0702030302020204" pitchFamily="66" charset="0"/>
              </a:rPr>
              <a:t>CATÁSTROFE HUMANITARIA, infligida a un pueblo por agentes del mismo </a:t>
            </a:r>
            <a:r>
              <a:rPr lang="es-MX" sz="2400" b="1" dirty="0" smtClean="0">
                <a:latin typeface="Comic Sans MS" panose="030F0702030302020204" pitchFamily="66" charset="0"/>
              </a:rPr>
              <a:t>pueblo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>
                <a:latin typeface="Comic Sans MS" panose="030F0702030302020204" pitchFamily="66" charset="0"/>
              </a:rPr>
              <a:t>DERECHO INTERNACIONAL HUMANITARIO es el </a:t>
            </a:r>
            <a:r>
              <a:rPr lang="es-MX" sz="2400" b="1" u="sng" dirty="0">
                <a:latin typeface="Comic Sans MS" panose="030F0702030302020204" pitchFamily="66" charset="0"/>
              </a:rPr>
              <a:t>cuerpo de normas internacionales</a:t>
            </a:r>
            <a:r>
              <a:rPr lang="es-MX" sz="2400" b="1" dirty="0">
                <a:latin typeface="Comic Sans MS" panose="030F0702030302020204" pitchFamily="66" charset="0"/>
              </a:rPr>
              <a:t>, de origen convencional o consuetudinario, específicamente destinado a ser </a:t>
            </a:r>
            <a:r>
              <a:rPr lang="es-MX" sz="2400" b="1" u="sng" dirty="0">
                <a:latin typeface="Comic Sans MS" panose="030F0702030302020204" pitchFamily="66" charset="0"/>
              </a:rPr>
              <a:t>aplicado en los conflictos armados, internacionales o no internacionales</a:t>
            </a:r>
            <a:r>
              <a:rPr lang="es-MX" sz="2400" b="1" dirty="0">
                <a:latin typeface="Comic Sans MS" panose="030F0702030302020204" pitchFamily="66" charset="0"/>
              </a:rPr>
              <a:t>, y que </a:t>
            </a:r>
            <a:r>
              <a:rPr lang="es-MX" sz="2400" b="1" u="sng" dirty="0">
                <a:latin typeface="Comic Sans MS" panose="030F0702030302020204" pitchFamily="66" charset="0"/>
              </a:rPr>
              <a:t>limita</a:t>
            </a:r>
            <a:r>
              <a:rPr lang="es-MX" sz="2400" b="1" dirty="0">
                <a:latin typeface="Comic Sans MS" panose="030F0702030302020204" pitchFamily="66" charset="0"/>
              </a:rPr>
              <a:t>, por razones humanitarias, el derecho de las partes en conflicto </a:t>
            </a:r>
            <a:r>
              <a:rPr lang="es-MX" sz="2400" b="1" u="sng" dirty="0">
                <a:latin typeface="Comic Sans MS" panose="030F0702030302020204" pitchFamily="66" charset="0"/>
              </a:rPr>
              <a:t>a elegir libremente los métodos y los medios utilizados en la guerra</a:t>
            </a:r>
            <a:r>
              <a:rPr lang="es-MX" sz="2400" b="1" dirty="0">
                <a:latin typeface="Comic Sans MS" panose="030F0702030302020204" pitchFamily="66" charset="0"/>
              </a:rPr>
              <a:t>, o que </a:t>
            </a:r>
            <a:r>
              <a:rPr lang="es-MX" sz="2400" b="1" dirty="0" smtClean="0">
                <a:latin typeface="Comic Sans MS" panose="030F0702030302020204" pitchFamily="66" charset="0"/>
              </a:rPr>
              <a:t>PROTEGE A LAS PERSONAS Y A LOS BIENES AFECTADOS, </a:t>
            </a:r>
            <a:r>
              <a:rPr lang="es-MX" sz="2400" b="1" dirty="0">
                <a:latin typeface="Comic Sans MS" panose="030F0702030302020204" pitchFamily="66" charset="0"/>
              </a:rPr>
              <a:t>o que pueden ser afectados por el conflicto</a:t>
            </a:r>
            <a:r>
              <a:rPr lang="es-MX" sz="2400" b="1" dirty="0" smtClean="0">
                <a:latin typeface="Comic Sans MS" panose="030F0702030302020204" pitchFamily="66" charset="0"/>
              </a:rPr>
              <a:t>.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02861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7504" y="188639"/>
            <a:ext cx="889248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Comic Sans MS" panose="030F0702030302020204" pitchFamily="66" charset="0"/>
              </a:rPr>
              <a:t>DAÑO COLATERAL, proviene de la idea de que matar o herir a civiles enemigos, puede ser </a:t>
            </a:r>
            <a:r>
              <a:rPr lang="es-MX" sz="2400" b="1" u="sng" dirty="0">
                <a:latin typeface="Comic Sans MS" panose="030F0702030302020204" pitchFamily="66" charset="0"/>
              </a:rPr>
              <a:t>justificable si es consecuencia indirecta de un ataque a un blanco militar necesario para ganar la guerra,</a:t>
            </a:r>
            <a:r>
              <a:rPr lang="es-MX" sz="2400" b="1" dirty="0">
                <a:latin typeface="Comic Sans MS" panose="030F0702030302020204" pitchFamily="66" charset="0"/>
              </a:rPr>
              <a:t> si </a:t>
            </a:r>
            <a:r>
              <a:rPr lang="es-MX" sz="2400" b="1" u="sng" dirty="0">
                <a:latin typeface="Comic Sans MS" panose="030F0702030302020204" pitchFamily="66" charset="0"/>
              </a:rPr>
              <a:t>es involuntario</a:t>
            </a:r>
            <a:r>
              <a:rPr lang="es-MX" sz="2400" b="1" dirty="0">
                <a:latin typeface="Comic Sans MS" panose="030F0702030302020204" pitchFamily="66" charset="0"/>
              </a:rPr>
              <a:t>, y si el daño infligido es </a:t>
            </a:r>
            <a:r>
              <a:rPr lang="es-MX" sz="2400" b="1" u="sng" dirty="0">
                <a:latin typeface="Comic Sans MS" panose="030F0702030302020204" pitchFamily="66" charset="0"/>
              </a:rPr>
              <a:t>proporcional al daño </a:t>
            </a:r>
            <a:r>
              <a:rPr lang="es-MX" sz="2400" b="1" dirty="0">
                <a:latin typeface="Comic Sans MS" panose="030F0702030302020204" pitchFamily="66" charset="0"/>
              </a:rPr>
              <a:t>que podría ocasionar de no conseguirse la victoria (Rumsfeld en la guerra vs Irak, Estamos haciendo todo lo humanamente posible para evitar daños colaterales)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EFECTO </a:t>
            </a:r>
            <a:r>
              <a:rPr lang="es-MX" sz="2400" b="1" dirty="0">
                <a:latin typeface="Comic Sans MS" panose="030F0702030302020204" pitchFamily="66" charset="0"/>
              </a:rPr>
              <a:t>DOBLE, Se deben </a:t>
            </a:r>
            <a:r>
              <a:rPr lang="es-MX" sz="2400" b="1" u="sng" dirty="0">
                <a:latin typeface="Comic Sans MS" panose="030F0702030302020204" pitchFamily="66" charset="0"/>
              </a:rPr>
              <a:t>minimizar todas las bajas</a:t>
            </a:r>
            <a:r>
              <a:rPr lang="es-MX" sz="2400" b="1" dirty="0">
                <a:latin typeface="Comic Sans MS" panose="030F0702030302020204" pitchFamily="66" charset="0"/>
              </a:rPr>
              <a:t>, pero se debe permitir </a:t>
            </a:r>
            <a:r>
              <a:rPr lang="es-MX" sz="2400" b="1" u="sng" dirty="0">
                <a:latin typeface="Comic Sans MS" panose="030F0702030302020204" pitchFamily="66" charset="0"/>
              </a:rPr>
              <a:t>matar a los soldados contrarios por la victoria o para salvar vidas </a:t>
            </a:r>
            <a:r>
              <a:rPr lang="es-MX" sz="2400" b="1" dirty="0">
                <a:latin typeface="Comic Sans MS" panose="030F0702030302020204" pitchFamily="66" charset="0"/>
              </a:rPr>
              <a:t>de soldados y civiles de X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GUERRA </a:t>
            </a:r>
            <a:r>
              <a:rPr lang="es-MX" sz="2400" b="1" dirty="0">
                <a:latin typeface="Comic Sans MS" panose="030F0702030302020204" pitchFamily="66" charset="0"/>
              </a:rPr>
              <a:t>CIVIL es un </a:t>
            </a:r>
            <a:r>
              <a:rPr lang="es-MX" sz="2400" b="1" u="sng" dirty="0">
                <a:latin typeface="Comic Sans MS" panose="030F0702030302020204" pitchFamily="66" charset="0"/>
              </a:rPr>
              <a:t>conflicto militar al interior de un Estado y no entre Estados</a:t>
            </a:r>
            <a:r>
              <a:rPr lang="es-MX" sz="2400" b="1" dirty="0">
                <a:latin typeface="Comic Sans MS" panose="030F0702030302020204" pitchFamily="66" charset="0"/>
              </a:rPr>
              <a:t>. (</a:t>
            </a:r>
            <a:r>
              <a:rPr lang="es-MX" sz="2400" b="1" dirty="0" err="1">
                <a:latin typeface="Comic Sans MS" panose="030F0702030302020204" pitchFamily="66" charset="0"/>
              </a:rPr>
              <a:t>Matthias</a:t>
            </a:r>
            <a:r>
              <a:rPr lang="es-MX" sz="2400" b="1" dirty="0">
                <a:latin typeface="Comic Sans MS" panose="030F0702030302020204" pitchFamily="66" charset="0"/>
              </a:rPr>
              <a:t> </a:t>
            </a:r>
            <a:r>
              <a:rPr lang="es-MX" sz="2400" b="1" dirty="0" err="1">
                <a:latin typeface="Comic Sans MS" panose="030F0702030302020204" pitchFamily="66" charset="0"/>
              </a:rPr>
              <a:t>Herdegen</a:t>
            </a:r>
            <a:r>
              <a:rPr lang="es-MX" sz="2400" b="1" dirty="0">
                <a:latin typeface="Comic Sans MS" panose="030F0702030302020204" pitchFamily="66" charset="0"/>
              </a:rPr>
              <a:t>, Derecho Público Internacional, México, UNAM, Fundación </a:t>
            </a:r>
            <a:r>
              <a:rPr lang="es-MX" sz="2400" b="1" dirty="0" err="1">
                <a:latin typeface="Comic Sans MS" panose="030F0702030302020204" pitchFamily="66" charset="0"/>
              </a:rPr>
              <a:t>Korad</a:t>
            </a:r>
            <a:r>
              <a:rPr lang="es-MX" sz="2400" b="1" dirty="0">
                <a:latin typeface="Comic Sans MS" panose="030F0702030302020204" pitchFamily="66" charset="0"/>
              </a:rPr>
              <a:t> Adenauer, 2005, p. 400</a:t>
            </a:r>
            <a:r>
              <a:rPr lang="es-MX" sz="2400" b="1" dirty="0" smtClean="0">
                <a:latin typeface="Comic Sans MS" panose="030F0702030302020204" pitchFamily="66" charset="0"/>
              </a:rPr>
              <a:t>)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1559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754748"/>
              </p:ext>
            </p:extLst>
          </p:nvPr>
        </p:nvGraphicFramePr>
        <p:xfrm>
          <a:off x="107504" y="188641"/>
          <a:ext cx="8928992" cy="6829667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096344"/>
                <a:gridCol w="5832648"/>
              </a:tblGrid>
              <a:tr h="22933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VIEJAS GUERRAS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Es la guerra entre estados librada por fuerzas armadas uniformadas, en la que el enfrentamiento decisivo es la </a:t>
                      </a:r>
                      <a:r>
                        <a:rPr lang="es-MX" sz="20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batalla</a:t>
                      </a:r>
                      <a:endParaRPr lang="es-MX" sz="20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NUEVAS GUERRAS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Se trata de enfrentamientos que tienen lugar en el contexto de la desintegración de los Estados (en general, autoritarios bajo el impacto de la globalización)</a:t>
                      </a:r>
                      <a:endParaRPr lang="es-MX" sz="2000" b="1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</a:tr>
              <a:tr h="43760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1.Ligadas al ascenso del Estado Nación moderno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2.Constituyeron los Estados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3. Monopolio de la violencia organizada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4. Se creó la comunidad </a:t>
                      </a:r>
                      <a:r>
                        <a:rPr lang="es-MX" sz="20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política</a:t>
                      </a:r>
                      <a:endParaRPr lang="es-MX" sz="20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1. Actores estatales y no estatales (milicia)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Los actores no estatales capacidad para ejercer poder efectivo sobre una parte considerable del territorio estatal y voluntad de aplicar el derecho internacional humanitario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2. Violencia contra los civiles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3. Se financia del botín, el saqueo, comercio ilegal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4. Exacerban la desintegración del Estado: Descenso PIB, reducción recaudación impuestos, pérdida de </a:t>
                      </a:r>
                      <a:r>
                        <a:rPr lang="es-MX" sz="20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legitimidad</a:t>
                      </a:r>
                      <a:endParaRPr lang="es-MX" sz="20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53668" marR="5366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14881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17629"/>
              </p:ext>
            </p:extLst>
          </p:nvPr>
        </p:nvGraphicFramePr>
        <p:xfrm>
          <a:off x="179512" y="188640"/>
          <a:ext cx="8712968" cy="6497948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4356484"/>
                <a:gridCol w="4356484"/>
              </a:tblGrid>
              <a:tr h="5040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VIEJAS </a:t>
                      </a:r>
                      <a:r>
                        <a:rPr lang="es-MX" sz="18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GUERRAS</a:t>
                      </a:r>
                      <a:endParaRPr lang="es-MX" sz="1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NUEVAS </a:t>
                      </a:r>
                      <a:r>
                        <a:rPr lang="es-MX" sz="18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GUERRAS</a:t>
                      </a:r>
                      <a:endParaRPr lang="es-MX" sz="1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53668" marR="53668" marT="0" marB="0"/>
                </a:tc>
              </a:tr>
              <a:tr h="52219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5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 Carl Schmitt dice que a lo político les intrínseca la distinción amigo-enemigo, lo que se liga a posibilidad real de matar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6. El Estado debía defender el territorio contra otros, protejo y por ello soy obedecido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7. Siguieron las reglas de las Convenciones de Ginebra y de La Haya, reducción de bajas civiles y buen trato a los prisioneros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8. Las guerras totales dieron origen al concepto político de bloques de naciones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9. Paz vinculada a las relaciones entre estados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10. Ley y derechos vinculados a asuntos nacionales</a:t>
                      </a:r>
                      <a:endParaRPr lang="es-MX" sz="1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5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 Construyen nuevas identidades sectarias (religiosas, étnicas, tribales)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6. Es difícil poner fin a las nuevas guerras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7. Tienden a propagarse a través de refugiados y desplazados de redes criminalizadas y de las ideologías sectarias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8. La distinción entre lo público y lo privado se torna borrosa (</a:t>
                      </a:r>
                      <a:r>
                        <a:rPr lang="es-MX" sz="1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interv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s-MX" sz="1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intern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, milicias, </a:t>
                      </a:r>
                      <a:r>
                        <a:rPr lang="es-MX" sz="1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extranj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, nacionales)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9. Violan las Convenciones de la vieja guerra y la legislación de DDHH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10. La legitimidad se construye en un acuerdo cosmopolita en el marco del der internacional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11. Terroristas con estatus de delincuente</a:t>
                      </a:r>
                      <a:endParaRPr lang="es-MX" sz="1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53668" marR="5366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06026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7961" y="1728732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smtClean="0">
                <a:latin typeface="Comic Sans MS" panose="030F0702030302020204" pitchFamily="66" charset="0"/>
              </a:rPr>
              <a:t>Convenios de Ginebra y sus Protocolos</a:t>
            </a:r>
            <a:endParaRPr lang="es-MX" sz="36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8411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3128" y="38975"/>
            <a:ext cx="9120871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Adoptados el 12 de agosto de 1949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I Convenio para mejorar la suerte de los heridos y enfermos de las fuerzas armadas en campaña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II Convenio </a:t>
            </a:r>
            <a:r>
              <a:rPr lang="es-MX" sz="2400" b="1" dirty="0">
                <a:latin typeface="Comic Sans MS" panose="030F0702030302020204" pitchFamily="66" charset="0"/>
              </a:rPr>
              <a:t>para mejorar la suerte de los </a:t>
            </a:r>
            <a:r>
              <a:rPr lang="es-MX" sz="2400" b="1" dirty="0" smtClean="0">
                <a:latin typeface="Comic Sans MS" panose="030F0702030302020204" pitchFamily="66" charset="0"/>
              </a:rPr>
              <a:t>heridos, enfermos y náufragos </a:t>
            </a:r>
            <a:r>
              <a:rPr lang="es-MX" sz="2400" b="1" dirty="0">
                <a:latin typeface="Comic Sans MS" panose="030F0702030302020204" pitchFamily="66" charset="0"/>
              </a:rPr>
              <a:t>de las fuerzas </a:t>
            </a:r>
            <a:r>
              <a:rPr lang="es-MX" sz="2400" b="1" dirty="0" smtClean="0">
                <a:latin typeface="Comic Sans MS" panose="030F0702030302020204" pitchFamily="66" charset="0"/>
              </a:rPr>
              <a:t>armadas en el mar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III Convenio relativo al trato de los prisioneros de guerra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IV Convenio para la protección de personas civiles en tiempo de guerra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1974 – 1977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I Protocolo adicional a los CG, relativo a la protección de las víctimas de los conflictos internacionales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II </a:t>
            </a:r>
            <a:r>
              <a:rPr lang="es-MX" sz="2400" b="1" dirty="0">
                <a:latin typeface="Comic Sans MS" panose="030F0702030302020204" pitchFamily="66" charset="0"/>
              </a:rPr>
              <a:t>Protocolo adicional </a:t>
            </a:r>
            <a:r>
              <a:rPr lang="es-MX" sz="2400" b="1" dirty="0" smtClean="0">
                <a:latin typeface="Comic Sans MS" panose="030F0702030302020204" pitchFamily="66" charset="0"/>
              </a:rPr>
              <a:t>a los CG, relativo </a:t>
            </a:r>
            <a:r>
              <a:rPr lang="es-MX" sz="2400" b="1" dirty="0">
                <a:latin typeface="Comic Sans MS" panose="030F0702030302020204" pitchFamily="66" charset="0"/>
              </a:rPr>
              <a:t>a la protección de las víctimas de los conflictos </a:t>
            </a:r>
            <a:r>
              <a:rPr lang="es-MX" sz="2400" b="1" dirty="0" smtClean="0">
                <a:latin typeface="Comic Sans MS" panose="030F0702030302020204" pitchFamily="66" charset="0"/>
              </a:rPr>
              <a:t>armados sin carácter </a:t>
            </a:r>
            <a:r>
              <a:rPr lang="es-MX" sz="1600" b="1" dirty="0" smtClean="0">
                <a:latin typeface="Comic Sans MS" panose="030F0702030302020204" pitchFamily="66" charset="0"/>
              </a:rPr>
              <a:t>internacional</a:t>
            </a:r>
            <a:endParaRPr lang="es-MX" sz="1600" b="1" dirty="0">
              <a:latin typeface="Comic Sans MS" panose="030F0702030302020204" pitchFamily="66" charset="0"/>
            </a:endParaRPr>
          </a:p>
          <a:p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1282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0"/>
            <a:ext cx="91440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Principios de Derecho Internacional Humanitario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Principio de Distinción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Necesidades militares y consideraciones de humanidad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Distinciones duales: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Objetivos militares y bienes civiles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Combatientes y población civil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Principio de proporcionalidad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Se prohíben acciones militares, cuyos daños exceda la ventaja militar a obtenerse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Se limita la elección de medios de daño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Cláusula Martens</a:t>
            </a:r>
            <a:endParaRPr lang="es-MX" sz="2400" b="1" u="sng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Casos no comprendidos en la reglamentación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Pueblos y beligerantes bajo salvaguardia e imperio de Principios del derecho de gentes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Establecidos entre Naciones Civilizadas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De las leyes de humanidad, Exigencias de la conciencia pública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5528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740603"/>
            <a:ext cx="2592288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Protección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Población civil y bienes civiles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  <p:sp>
        <p:nvSpPr>
          <p:cNvPr id="3" name="2 Flecha derecha"/>
          <p:cNvSpPr/>
          <p:nvPr/>
        </p:nvSpPr>
        <p:spPr>
          <a:xfrm>
            <a:off x="3419872" y="980728"/>
            <a:ext cx="2160240" cy="72008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Determinan</a:t>
            </a:r>
            <a:endParaRPr lang="es-MX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3 Elipse"/>
          <p:cNvSpPr/>
          <p:nvPr/>
        </p:nvSpPr>
        <p:spPr>
          <a:xfrm>
            <a:off x="5796136" y="548680"/>
            <a:ext cx="2664296" cy="1800200"/>
          </a:xfrm>
          <a:prstGeom prst="ellipse">
            <a:avLst/>
          </a:prstGeom>
          <a:solidFill>
            <a:srgbClr val="CC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Objetivo militar</a:t>
            </a:r>
            <a:endParaRPr lang="es-MX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683568" y="2708920"/>
            <a:ext cx="2592288" cy="13681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Precisión</a:t>
            </a:r>
            <a:endParaRPr lang="es-MX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6 Flecha derecha"/>
          <p:cNvSpPr/>
          <p:nvPr/>
        </p:nvSpPr>
        <p:spPr>
          <a:xfrm>
            <a:off x="3491880" y="3140968"/>
            <a:ext cx="2088232" cy="64807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Previene</a:t>
            </a:r>
            <a:endParaRPr lang="es-MX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7 Elipse"/>
          <p:cNvSpPr/>
          <p:nvPr/>
        </p:nvSpPr>
        <p:spPr>
          <a:xfrm>
            <a:off x="5796136" y="2852936"/>
            <a:ext cx="3024336" cy="1512168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</a:rPr>
              <a:t>Expansionismo</a:t>
            </a:r>
          </a:p>
          <a:p>
            <a:pPr algn="ctr"/>
            <a:r>
              <a:rPr lang="es-MX" sz="2400" b="1" dirty="0" smtClean="0">
                <a:solidFill>
                  <a:schemeClr val="tx1"/>
                </a:solidFill>
              </a:rPr>
              <a:t>Objetivo militar</a:t>
            </a:r>
            <a:endParaRPr lang="es-MX" sz="2400" b="1" dirty="0">
              <a:solidFill>
                <a:schemeClr val="tx1"/>
              </a:solidFill>
            </a:endParaRPr>
          </a:p>
        </p:txBody>
      </p:sp>
      <p:sp>
        <p:nvSpPr>
          <p:cNvPr id="9" name="8 Flecha abajo"/>
          <p:cNvSpPr/>
          <p:nvPr/>
        </p:nvSpPr>
        <p:spPr>
          <a:xfrm>
            <a:off x="1475656" y="2132856"/>
            <a:ext cx="648072" cy="36004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Flecha abajo"/>
          <p:cNvSpPr/>
          <p:nvPr/>
        </p:nvSpPr>
        <p:spPr>
          <a:xfrm>
            <a:off x="6948264" y="2492896"/>
            <a:ext cx="648072" cy="21602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Rectángulo"/>
          <p:cNvSpPr/>
          <p:nvPr/>
        </p:nvSpPr>
        <p:spPr>
          <a:xfrm>
            <a:off x="539552" y="4653136"/>
            <a:ext cx="6264696" cy="201622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Bienes</a:t>
            </a:r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indispensables para la </a:t>
            </a:r>
            <a:r>
              <a:rPr lang="es-MX" sz="2400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supervivencia de la población civil</a:t>
            </a:r>
          </a:p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Obras e instalaciones que contienen </a:t>
            </a:r>
            <a:r>
              <a:rPr lang="es-MX" sz="2400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fuerzas peligrosas</a:t>
            </a:r>
          </a:p>
          <a:p>
            <a:pPr algn="ctr"/>
            <a:r>
              <a:rPr lang="es-MX" sz="2400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Bienes culturales</a:t>
            </a:r>
            <a:endParaRPr lang="es-MX" sz="2400" b="1" u="sng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11 Flecha abajo"/>
          <p:cNvSpPr/>
          <p:nvPr/>
        </p:nvSpPr>
        <p:spPr>
          <a:xfrm>
            <a:off x="1583668" y="4221088"/>
            <a:ext cx="540060" cy="2880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334483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448752"/>
              </p:ext>
            </p:extLst>
          </p:nvPr>
        </p:nvGraphicFramePr>
        <p:xfrm>
          <a:off x="0" y="22385"/>
          <a:ext cx="9144001" cy="7166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5738"/>
                <a:gridCol w="3587238"/>
                <a:gridCol w="1709854"/>
                <a:gridCol w="1561171"/>
              </a:tblGrid>
              <a:tr h="5145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 Heridos y Enfermos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50887" marR="508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II Heridos, enfermos y náufragos de FA en el mar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50887" marR="508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III Prisionero de Guerra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50887" marR="508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IV Personas Civiles</a:t>
                      </a:r>
                      <a:endParaRPr lang="es-MX" sz="16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50887" marR="50887" marT="0" marB="0"/>
                </a:tc>
              </a:tr>
              <a:tr h="59661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SUJETOS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PASIVOS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Heridos y enfermos de Fuerzas Armadas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1.FA, milicias y </a:t>
                      </a:r>
                      <a:r>
                        <a:rPr lang="es-MX" sz="14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volunt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2.De otras </a:t>
                      </a:r>
                      <a:r>
                        <a:rPr lang="es-MX" sz="14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Supraord</a:t>
                      </a: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, milicias, </a:t>
                      </a:r>
                      <a:r>
                        <a:rPr lang="es-MX" sz="14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volunt</a:t>
                      </a: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, </a:t>
                      </a:r>
                      <a:r>
                        <a:rPr lang="es-MX" sz="14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resist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3.FA regulares sigan a </a:t>
                      </a:r>
                      <a:r>
                        <a:rPr lang="es-MX" sz="14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aut</a:t>
                      </a: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no reconocida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4.Personas con permiso FA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5. Miembros </a:t>
                      </a:r>
                      <a:r>
                        <a:rPr lang="es-MX" sz="14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tripulac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6. </a:t>
                      </a:r>
                      <a:r>
                        <a:rPr lang="es-MX" sz="14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Pob</a:t>
                      </a: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de </a:t>
                      </a:r>
                      <a:r>
                        <a:rPr lang="es-MX" sz="14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territ</a:t>
                      </a: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no ocupado que toma las armas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Personal sanitario y religioso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CONTENDIENTES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Edos</a:t>
                      </a: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s-MX" sz="14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parte</a:t>
                      </a:r>
                      <a:r>
                        <a:rPr lang="es-MX" sz="1400" b="1" baseline="0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o no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OTROS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Potencias protectoras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(</a:t>
                      </a:r>
                      <a:r>
                        <a:rPr lang="es-MX" sz="14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Rep</a:t>
                      </a: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, </a:t>
                      </a:r>
                      <a:r>
                        <a:rPr lang="es-MX" sz="14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delg</a:t>
                      </a: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, </a:t>
                      </a:r>
                      <a:r>
                        <a:rPr lang="es-MX" sz="14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Organis</a:t>
                      </a: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Conciente</a:t>
                      </a: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s-MX" sz="14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encom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Buenos oficios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Reunión neutral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Organismos </a:t>
                      </a:r>
                      <a:r>
                        <a:rPr lang="es-MX" sz="14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Intern</a:t>
                      </a: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s-MX" sz="14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Humanitarios</a:t>
                      </a: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50887" marR="508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effectLst/>
                          <a:latin typeface="Comic Sans MS" panose="030F0702030302020204" pitchFamily="66" charset="0"/>
                        </a:rPr>
                        <a:t>Sujetos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b="1" u="sng" dirty="0">
                          <a:effectLst/>
                          <a:latin typeface="Comic Sans MS" panose="030F0702030302020204" pitchFamily="66" charset="0"/>
                        </a:rPr>
                        <a:t>Pasivos</a:t>
                      </a:r>
                      <a:endParaRPr lang="es-MX" sz="1600" b="1" dirty="0"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effectLst/>
                          <a:latin typeface="Comic Sans MS" panose="030F0702030302020204" pitchFamily="66" charset="0"/>
                        </a:rPr>
                        <a:t>Náufragos, a los heridos y a los enfermos en el mar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effectLst/>
                          <a:latin typeface="Comic Sans MS" panose="030F0702030302020204" pitchFamily="66" charset="0"/>
                        </a:rPr>
                        <a:t>1.Miembros de fuerzas armadas de una parte en el conflicto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effectLst/>
                          <a:latin typeface="Comic Sans MS" panose="030F0702030302020204" pitchFamily="66" charset="0"/>
                        </a:rPr>
                        <a:t>2.Miembros de otras milicias y cuerpos de voluntarios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effectLst/>
                          <a:latin typeface="Comic Sans MS" panose="030F0702030302020204" pitchFamily="66" charset="0"/>
                        </a:rPr>
                        <a:t>a. Tener un responsable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effectLst/>
                          <a:latin typeface="Comic Sans MS" panose="030F0702030302020204" pitchFamily="66" charset="0"/>
                        </a:rPr>
                        <a:t>b. Signo distintivo, fijo y reconocible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effectLst/>
                          <a:latin typeface="Comic Sans MS" panose="030F0702030302020204" pitchFamily="66" charset="0"/>
                        </a:rPr>
                        <a:t>c. Armas a la vista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effectLst/>
                          <a:latin typeface="Comic Sans MS" panose="030F0702030302020204" pitchFamily="66" charset="0"/>
                        </a:rPr>
                        <a:t>d. Conducirse conforme a leyes y costumbres de la guerra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effectLst/>
                          <a:latin typeface="Comic Sans MS" panose="030F0702030302020204" pitchFamily="66" charset="0"/>
                        </a:rPr>
                        <a:t>3. Miembros de FA que siguen instrucciones de un gobierno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effectLst/>
                          <a:latin typeface="Comic Sans MS" panose="030F0702030302020204" pitchFamily="66" charset="0"/>
                        </a:rPr>
                        <a:t>4. Personas que siguen a FA sin formar parte de ellas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effectLst/>
                          <a:latin typeface="Comic Sans MS" panose="030F0702030302020204" pitchFamily="66" charset="0"/>
                        </a:rPr>
                        <a:t>5.Miembros de Tripulaciones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effectLst/>
                          <a:latin typeface="Comic Sans MS" panose="030F0702030302020204" pitchFamily="66" charset="0"/>
                        </a:rPr>
                        <a:t>6. Población de un territorio no ocupado que ante el enemigo tome espontáneamente las armas</a:t>
                      </a:r>
                      <a:endParaRPr lang="es-MX" sz="1600" b="1" dirty="0"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50887" marR="508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effectLst/>
                          <a:latin typeface="Comic Sans MS" panose="030F0702030302020204" pitchFamily="66" charset="0"/>
                        </a:rPr>
                        <a:t>Sujetos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b="1" u="sng" dirty="0">
                          <a:effectLst/>
                          <a:latin typeface="Comic Sans MS" panose="030F0702030302020204" pitchFamily="66" charset="0"/>
                        </a:rPr>
                        <a:t>PASIVOS</a:t>
                      </a:r>
                      <a:endParaRPr lang="es-MX" sz="1600" b="1" dirty="0"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smtClean="0">
                          <a:effectLst/>
                          <a:latin typeface="Comic Sans MS" panose="030F0702030302020204" pitchFamily="66" charset="0"/>
                        </a:rPr>
                        <a:t>= </a:t>
                      </a:r>
                      <a:r>
                        <a:rPr lang="es-MX" sz="1600" b="1" dirty="0">
                          <a:effectLst/>
                          <a:latin typeface="Comic Sans MS" panose="030F0702030302020204" pitchFamily="66" charset="0"/>
                        </a:rPr>
                        <a:t>QUE I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effectLst/>
                          <a:latin typeface="Comic Sans MS" panose="030F0702030302020204" pitchFamily="66" charset="0"/>
                        </a:rPr>
                        <a:t>Más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effectLst/>
                          <a:latin typeface="Comic Sans MS" panose="030F0702030302020204" pitchFamily="66" charset="0"/>
                        </a:rPr>
                        <a:t>1.FA que fueron liberadas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effectLst/>
                          <a:latin typeface="Comic Sans MS" panose="030F0702030302020204" pitchFamily="66" charset="0"/>
                        </a:rPr>
                        <a:t>2. Alguna de las enumeradas en territorio neutral o no beligerante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s-MX" sz="1600" b="1" dirty="0"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50887" marR="508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b="1" u="sng" dirty="0">
                          <a:effectLst/>
                          <a:latin typeface="Comic Sans MS" panose="030F0702030302020204" pitchFamily="66" charset="0"/>
                        </a:rPr>
                        <a:t>PASIVOS</a:t>
                      </a:r>
                      <a:endParaRPr lang="es-MX" sz="1600" b="1" dirty="0"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effectLst/>
                          <a:latin typeface="Comic Sans MS" panose="030F0702030302020204" pitchFamily="66" charset="0"/>
                        </a:rPr>
                        <a:t>1.Personas en poder de Parte en conflicto u ocupante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effectLst/>
                          <a:latin typeface="Comic Sans MS" panose="030F0702030302020204" pitchFamily="66" charset="0"/>
                        </a:rPr>
                        <a:t>2.No Edo No Parte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effectLst/>
                          <a:latin typeface="Comic Sans MS" panose="030F0702030302020204" pitchFamily="66" charset="0"/>
                        </a:rPr>
                        <a:t>3.No Edo Neutral y </a:t>
                      </a:r>
                      <a:r>
                        <a:rPr lang="es-MX" sz="1600" b="1" dirty="0" err="1">
                          <a:effectLst/>
                          <a:latin typeface="Comic Sans MS" panose="030F0702030302020204" pitchFamily="66" charset="0"/>
                        </a:rPr>
                        <a:t>colbeliger</a:t>
                      </a:r>
                      <a:r>
                        <a:rPr lang="es-MX" sz="1600" b="1" dirty="0">
                          <a:effectLst/>
                          <a:latin typeface="Comic Sans MS" panose="030F0702030302020204" pitchFamily="66" charset="0"/>
                        </a:rPr>
                        <a:t> con </a:t>
                      </a:r>
                      <a:r>
                        <a:rPr lang="es-MX" sz="1600" b="1" dirty="0" err="1">
                          <a:effectLst/>
                          <a:latin typeface="Comic Sans MS" panose="030F0702030302020204" pitchFamily="66" charset="0"/>
                        </a:rPr>
                        <a:t>rep</a:t>
                      </a:r>
                      <a:r>
                        <a:rPr lang="es-MX" sz="1600" b="1" dirty="0"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s-MX" sz="1600" b="1" dirty="0" err="1">
                          <a:effectLst/>
                          <a:latin typeface="Comic Sans MS" panose="030F0702030302020204" pitchFamily="66" charset="0"/>
                        </a:rPr>
                        <a:t>dip</a:t>
                      </a:r>
                      <a:endParaRPr lang="es-MX" sz="1600" b="1" dirty="0"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effectLst/>
                          <a:latin typeface="Comic Sans MS" panose="030F0702030302020204" pitchFamily="66" charset="0"/>
                        </a:rPr>
                        <a:t>4.No persona actividades </a:t>
                      </a:r>
                      <a:r>
                        <a:rPr lang="es-MX" sz="1600" b="1" dirty="0" err="1">
                          <a:effectLst/>
                          <a:latin typeface="Comic Sans MS" panose="030F0702030302020204" pitchFamily="66" charset="0"/>
                        </a:rPr>
                        <a:t>perjudicia</a:t>
                      </a:r>
                      <a:endParaRPr lang="es-MX" sz="1600" b="1" dirty="0"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b="1" u="sng" dirty="0">
                          <a:effectLst/>
                          <a:latin typeface="Comic Sans MS" panose="030F0702030302020204" pitchFamily="66" charset="0"/>
                        </a:rPr>
                        <a:t>CONTENDIENTES</a:t>
                      </a:r>
                      <a:endParaRPr lang="es-MX" sz="1600" b="1" dirty="0"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b="1" u="sng" dirty="0">
                          <a:effectLst/>
                          <a:latin typeface="Comic Sans MS" panose="030F0702030302020204" pitchFamily="66" charset="0"/>
                        </a:rPr>
                        <a:t>OTROS</a:t>
                      </a:r>
                      <a:endParaRPr lang="es-MX" sz="1600" b="1" dirty="0"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s-MX" sz="1600" b="1" dirty="0"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50887" marR="5088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995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619672" y="1113415"/>
            <a:ext cx="70567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b="1" dirty="0" smtClean="0">
                <a:latin typeface="Comic Sans MS" panose="030F0702030302020204" pitchFamily="66" charset="0"/>
              </a:rPr>
              <a:t>3.2 Mecanismos convencionales. Referencia al Comité de Derechos Humanos de Naciones Unidas </a:t>
            </a:r>
          </a:p>
        </p:txBody>
      </p:sp>
    </p:spTree>
    <p:extLst>
      <p:ext uri="{BB962C8B-B14F-4D97-AF65-F5344CB8AC3E}">
        <p14:creationId xmlns:p14="http://schemas.microsoft.com/office/powerpoint/2010/main" val="287936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497197"/>
              </p:ext>
            </p:extLst>
          </p:nvPr>
        </p:nvGraphicFramePr>
        <p:xfrm>
          <a:off x="0" y="22385"/>
          <a:ext cx="9144000" cy="67460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7704"/>
                <a:gridCol w="2663772"/>
                <a:gridCol w="2592812"/>
                <a:gridCol w="1979712"/>
              </a:tblGrid>
              <a:tr h="15121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 Heridos y Enfermos</a:t>
                      </a:r>
                      <a:endParaRPr lang="es-MX" sz="20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50887" marR="508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II Heridos, enfermos y náufragos de FA en el mar</a:t>
                      </a:r>
                      <a:endParaRPr lang="es-MX" sz="2000" b="1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50887" marR="508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III Prisionero de Guerra</a:t>
                      </a:r>
                      <a:endParaRPr lang="es-MX" sz="2000" b="1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50887" marR="508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IV Personas Civiles</a:t>
                      </a:r>
                      <a:endParaRPr lang="es-MX" sz="2000" b="1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50887" marR="50887" marT="0" marB="0"/>
                </a:tc>
              </a:tr>
              <a:tr h="30994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Cuando se aplica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1.Guerra declarada o conflicto armado, aunque una parte no reconozca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2.No internacional por conflicto armado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s-MX" sz="20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50887" marR="508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Cuando se aplica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1.Guerra declarada o conflicto armado entre contratantes aunque una parte no lo reconozca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2. Ocupación total o parcial del territorio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3. Si una potencia no es parte pero acepta cumplir el Convenio</a:t>
                      </a:r>
                      <a:endParaRPr lang="es-MX" sz="20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50887" marR="508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Cuando se aplica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1.Guerra declarada o conflicto armado entre contratantes aunque una parte no lo reconozca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2. Ocupación total o parcial del territorio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3. Si una potencia no es parte pero acepta cumplir el Convenio</a:t>
                      </a:r>
                      <a:endParaRPr lang="es-MX" sz="20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50887" marR="508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Cuando se aplica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MISMAS CONDICION</a:t>
                      </a:r>
                      <a:endParaRPr lang="es-MX" sz="20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1.Guerra declarada o conflicto armado, aunque una parte no reconozca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2.No internacional por conflicto </a:t>
                      </a:r>
                      <a:r>
                        <a:rPr lang="es-MX" sz="20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armado</a:t>
                      </a:r>
                      <a:r>
                        <a:rPr lang="es-MX" sz="20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s-MX" sz="20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50887" marR="5088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326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919782"/>
              </p:ext>
            </p:extLst>
          </p:nvPr>
        </p:nvGraphicFramePr>
        <p:xfrm>
          <a:off x="107505" y="116632"/>
          <a:ext cx="8928990" cy="65914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84375"/>
                <a:gridCol w="1872208"/>
                <a:gridCol w="1728192"/>
                <a:gridCol w="1944215"/>
              </a:tblGrid>
              <a:tr h="9096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 Heridos y Enfermos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50887" marR="508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II Heridos, enfermos y náufragos de FA en el mar</a:t>
                      </a:r>
                      <a:endParaRPr lang="es-MX" sz="1400" b="1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50887" marR="508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III Prisionero de Guerra</a:t>
                      </a:r>
                      <a:endParaRPr lang="es-MX" sz="1400" b="1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50887" marR="508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IV Personas Civiles</a:t>
                      </a:r>
                      <a:endParaRPr lang="es-MX" sz="1400" b="1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50887" marR="50887" marT="0" marB="0"/>
                </a:tc>
              </a:tr>
              <a:tr h="5571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Prohibiciones en conflictos no internacionales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I.Personas</a:t>
                      </a: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que no participen en hostilidades serán tratadas con humanidad.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Se prohíbe: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1.Atentar vs vida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2.Tomar rehenes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3.Atentado dignidad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4.Condenas y </a:t>
                      </a:r>
                      <a:r>
                        <a:rPr lang="es-MX" sz="1400" b="1" u="sng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ejecuc</a:t>
                      </a:r>
                      <a:r>
                        <a:rPr lang="es-MX" sz="14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arbitrarias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II.Los</a:t>
                      </a: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heridos y los enfermos serán recogidos y asistidos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El Comité Internacional de la Cruz Roja puede ofrecer sus servicios a las partes en conflicto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Las Partes en conflicto harán lo posible por poner en vigor, mediante acuerdos especiales, la totalidad o parte de las otras disposiciones del Convenio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50887" marR="508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Prohibiciones en conflictos no internacionales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b="1" dirty="0" smtClean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 err="1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I.Personas</a:t>
                      </a:r>
                      <a:r>
                        <a:rPr lang="es-MX" sz="14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que no participen en hostilidades serán tratadas con humanidad.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Se prohíbe: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1.Atentar vs vida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2.Tomar rehenes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3.Atentado dignidad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4.Condenas y </a:t>
                      </a:r>
                      <a:r>
                        <a:rPr lang="es-MX" sz="14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ejecuc</a:t>
                      </a: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arbitrarias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II. Igual que el I</a:t>
                      </a: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50887" marR="508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Prohibiciones en conflictos no internacionales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b="1" dirty="0" smtClean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 err="1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I.Personas</a:t>
                      </a:r>
                      <a:r>
                        <a:rPr lang="es-MX" sz="14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que no participen en hostilidades serán tratadas con humanidad.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Se prohíbe: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1.Atentar vs vida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2.Tomar rehenes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3.Atentado dignidad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4.Condenas y </a:t>
                      </a:r>
                      <a:r>
                        <a:rPr lang="es-MX" sz="14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ejecuc</a:t>
                      </a: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arbitrarias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II</a:t>
                      </a:r>
                      <a:r>
                        <a:rPr lang="es-MX" sz="14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 Igual que el I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50887" marR="508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Prohibiciones en conflictos no internacionales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u="none" strike="noStrike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1.Atentar vs vida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2.Tomar rehenes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3.Atentado dignidad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4.Condenas y </a:t>
                      </a:r>
                      <a:r>
                        <a:rPr lang="es-MX" sz="14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ejecuc</a:t>
                      </a: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arbitrarias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5.Destrucción de bienes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6. Modificar el estatuto de magistrados y funcionarios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s-MX" sz="1400" b="1" u="sng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50887" marR="5088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05376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216423"/>
              </p:ext>
            </p:extLst>
          </p:nvPr>
        </p:nvGraphicFramePr>
        <p:xfrm>
          <a:off x="107505" y="116632"/>
          <a:ext cx="8928990" cy="81878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6183"/>
                <a:gridCol w="1368152"/>
                <a:gridCol w="3816424"/>
                <a:gridCol w="2088231"/>
              </a:tblGrid>
              <a:tr h="3707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 Heridos y Enfermos</a:t>
                      </a:r>
                      <a:endParaRPr lang="es-MX" sz="12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44836" marR="448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II Heridos, enfermos y </a:t>
                      </a:r>
                      <a:r>
                        <a:rPr lang="es-MX" sz="12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náufragos</a:t>
                      </a:r>
                      <a:endParaRPr lang="es-MX" sz="12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44836" marR="448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III Prisionero de Guerra</a:t>
                      </a:r>
                      <a:endParaRPr lang="es-MX" sz="12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44836" marR="448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IV Personas Civiles</a:t>
                      </a:r>
                      <a:endParaRPr lang="es-MX" sz="12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44836" marR="44836" marT="0" marB="0"/>
                </a:tc>
              </a:tr>
              <a:tr h="6254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Obligaciones contraídas</a:t>
                      </a:r>
                      <a:endParaRPr lang="es-MX" sz="11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1.Cuidados, </a:t>
                      </a:r>
                      <a:r>
                        <a:rPr lang="es-MX" sz="11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proteg</a:t>
                      </a:r>
                      <a:r>
                        <a:rPr lang="es-MX" sz="11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y respetados heridos y enfermos sin </a:t>
                      </a:r>
                      <a:r>
                        <a:rPr lang="es-MX" sz="11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dist</a:t>
                      </a:r>
                      <a:endParaRPr lang="es-MX" sz="11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2.Aplic </a:t>
                      </a:r>
                      <a:r>
                        <a:rPr lang="es-MX" sz="11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Conv</a:t>
                      </a:r>
                      <a:r>
                        <a:rPr lang="es-MX" sz="11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hasta repatriación </a:t>
                      </a:r>
                      <a:r>
                        <a:rPr lang="es-MX" sz="11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definit</a:t>
                      </a:r>
                      <a:endParaRPr lang="es-MX" sz="11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3.Facilitar actividad humanitaria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4.Medidas para recoger tras </a:t>
                      </a:r>
                      <a:r>
                        <a:rPr lang="es-MX" sz="11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encuent</a:t>
                      </a:r>
                      <a:endParaRPr lang="es-MX" sz="11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5.Registro Of </a:t>
                      </a:r>
                      <a:r>
                        <a:rPr lang="es-MX" sz="11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Inf</a:t>
                      </a:r>
                      <a:r>
                        <a:rPr lang="es-MX" sz="11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, Agencia Central </a:t>
                      </a:r>
                      <a:r>
                        <a:rPr lang="es-MX" sz="11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Inf</a:t>
                      </a:r>
                      <a:r>
                        <a:rPr lang="es-MX" sz="11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, </a:t>
                      </a:r>
                      <a:r>
                        <a:rPr lang="es-MX" sz="11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Pot</a:t>
                      </a:r>
                      <a:r>
                        <a:rPr lang="es-MX" sz="11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s-MX" sz="11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Prot</a:t>
                      </a:r>
                      <a:r>
                        <a:rPr lang="es-MX" sz="11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de muertos, inhumación, incineración y tumba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Servicio Sanidad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6. Deber ser protegido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7. Usar signo </a:t>
                      </a:r>
                      <a:r>
                        <a:rPr lang="es-MX" sz="11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distintiv</a:t>
                      </a:r>
                      <a:endParaRPr lang="es-MX" sz="11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Bandera, brazalete, placa y tarjeta de id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8. Temporal y permanente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9. Sociedad Socorro de potencia neutral reunir requisitos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10. Devolución personal sanitario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11. Edificios, material y </a:t>
                      </a:r>
                      <a:r>
                        <a:rPr lang="es-MX" sz="11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transportesanitario</a:t>
                      </a:r>
                      <a:endParaRPr lang="es-MX" sz="11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44836" marR="448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1. Respetados y protegidos en todas las circunstancias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2. Tratados y asistidos con humanidad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3. No discriminados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4. Se tratará a las mujeres con las consideraciones debidas a su sexo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44836" marR="448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Generalidades</a:t>
                      </a:r>
                      <a:endParaRPr lang="es-MX" sz="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1.Responsable la detenedora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2.Transferidos si se cerciora o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devoluc</a:t>
                      </a:r>
                      <a:endParaRPr lang="es-MX" sz="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3. Trato Humano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4. Respeto persona, honor,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esp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mujer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5.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Manut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y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asist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med</a:t>
                      </a:r>
                      <a:endParaRPr lang="es-MX" sz="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6.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Interrogat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datos generales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7. No Tortura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8. Si no pueden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prop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datos a servicio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sanid</a:t>
                      </a:r>
                      <a:endParaRPr lang="es-MX" sz="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9. Conservan sus objetos per y mil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10. Dinero a cambio de recibo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11. Capturados evacuados del combate y lista de PG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12. Internados campa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13.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Posibil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liber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x ley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14. Ley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notific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al inicio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15. </a:t>
                      </a:r>
                      <a:r>
                        <a:rPr lang="es-MX" sz="800" b="1" u="sng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Campamen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higiénico y salubre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16. PG sin riesgo, ni utilizados como protección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17. Refugio bombardeo aéreo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18. Partes comunicarán situación geográfica campamentos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19. Campamentos señalados PG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20. Misma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cond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tropa detenedora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21. H y M separados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22. Alim, agua, tabaco, vestido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23. Tienda abarrotes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24. Medidas higiene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25. Enfermería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26, Personas graves a unidad civil o militar calificada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27. PG médicos o dentistas pueden trabajar con los de su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pot</a:t>
                      </a:r>
                      <a:endParaRPr lang="es-MX" sz="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28. PG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lib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rel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y actos culto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29. Detenedora estimulará actividades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intelec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,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educ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,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dep</a:t>
                      </a:r>
                      <a:endParaRPr lang="es-MX" sz="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30. En camp un comandante que velará aplicación Convenio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31. PG y oficiales saludan a comandante camp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32. Autorización uso de insignias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33. Convenio,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rgto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y órdenes a PG en su idioma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34. Al inicio se comunicarán la gradación de los intervinientes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35. Traslado con anticipación para informar a familiares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36. Pueden llevar sus efectos personales y hasta 25 kg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37. </a:t>
                      </a:r>
                      <a:r>
                        <a:rPr lang="es-MX" sz="8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Trabajo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, no en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agric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,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ind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, transporte, comercio, artístico, doméstico, servicio público o se pueden quejar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38. Mismas condiciones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nales</a:t>
                      </a:r>
                      <a:endParaRPr lang="es-MX" sz="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39. No peligrosos o humillantes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40. Descansos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41. accidente o enfermedad notificados a Agencia Información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42. Empleados por particulares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43. Paga mensual por grado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44. Detenedora abre cuenta a PG para manejo de dinero y registra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45. </a:t>
                      </a:r>
                      <a:r>
                        <a:rPr lang="es-MX" sz="8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Comunicación al exterior, 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correspondencia 2 cartas y 4 tarjetas al mes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46. </a:t>
                      </a:r>
                      <a:r>
                        <a:rPr lang="es-MX" sz="8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Envíos y socorro, 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autorizados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47. </a:t>
                      </a:r>
                      <a:r>
                        <a:rPr lang="es-MX" sz="8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Relación PG con autoridades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, se pueden quejar de forma directa o por ½ hombre confianza elegido por ellos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48. </a:t>
                      </a:r>
                      <a:r>
                        <a:rPr lang="es-MX" sz="8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Fin de cautiverio, 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obligación de repatriar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49. Habrá una Comisión de localización de PG</a:t>
                      </a:r>
                      <a:endParaRPr lang="es-MX" sz="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44836" marR="448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Protección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Protección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1.Abastecim de víveres y productos médico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2.Envíos gratuitos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3.Protectora u otros control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distrib</a:t>
                      </a:r>
                      <a:endParaRPr lang="es-MX" sz="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4.Permisión envío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ind</a:t>
                      </a:r>
                      <a:endParaRPr lang="es-MX" sz="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5. CICR actividad salvo seguridad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6.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Designac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zona sanitaria y neutral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7.Protec herido,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enf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y muertos,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hosp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y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trans</a:t>
                      </a:r>
                      <a:endParaRPr lang="es-MX" sz="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8. Evacuación y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tránsi</a:t>
                      </a:r>
                      <a:endParaRPr lang="es-MX" sz="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Población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9. Libre paso envíos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10. Medidas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esp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-15ª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11.Noticias a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fam</a:t>
                      </a:r>
                      <a:endParaRPr lang="es-MX" sz="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12.Facilid reunir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fam</a:t>
                      </a:r>
                      <a:endParaRPr lang="es-MX" sz="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Trato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13. Persona, honor, der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fam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,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rel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, costumbres, no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viol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, no disc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14. Mujer, honor,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violac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, no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prostit</a:t>
                      </a:r>
                      <a:endParaRPr lang="es-MX" sz="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15. No utilizados para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protec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oper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 militar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16.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Responsab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trato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Extranjeros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17.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Autorizac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salir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18. Gastos salida país destino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19. Acuerdo canje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20. Oportunidad de trabajo, mismas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cond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nales</a:t>
                      </a:r>
                      <a:endParaRPr lang="es-MX" sz="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21. Recepción subsidio país origen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22.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Condic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subsist</a:t>
                      </a:r>
                      <a:endParaRPr lang="es-MX" sz="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23. Residencia forzosa e inter si es necesario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24. Registro detenedora y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comuni</a:t>
                      </a:r>
                      <a:endParaRPr lang="es-MX" sz="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Protectora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25. Transferencia, se cerciora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cump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o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devo</a:t>
                      </a:r>
                      <a:endParaRPr lang="es-MX" sz="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Territorio ocupado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26. Derechos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intangib</a:t>
                      </a:r>
                      <a:endParaRPr lang="es-MX" sz="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27. Repatriación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extr</a:t>
                      </a:r>
                      <a:endParaRPr lang="es-MX" sz="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28.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Traslad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ind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o col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29.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Evacuac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tot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o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parc</a:t>
                      </a:r>
                      <a:endParaRPr lang="es-MX" sz="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30. Niños,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asist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,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educ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,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manut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,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regtro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filiac</a:t>
                      </a:r>
                      <a:endParaRPr lang="es-MX" sz="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31.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Trab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, no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sevir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FA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32. Remunerado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33.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Abastecim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pob</a:t>
                      </a:r>
                      <a:endParaRPr lang="es-MX" sz="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34. Higiene y sanidad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35.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Asist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espirt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,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socor</a:t>
                      </a:r>
                      <a:endParaRPr lang="es-MX" sz="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Potencia ocupante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36.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Abastec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, envíos gratuitos, </a:t>
                      </a:r>
                      <a:r>
                        <a:rPr lang="es-MX" sz="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activ</a:t>
                      </a: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CICR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s-MX" sz="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44836" marR="4483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46933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19679"/>
              </p:ext>
            </p:extLst>
          </p:nvPr>
        </p:nvGraphicFramePr>
        <p:xfrm>
          <a:off x="0" y="116632"/>
          <a:ext cx="9144000" cy="66247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4000"/>
              </a:tblGrid>
              <a:tr h="3707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III Prisionero de Guerra</a:t>
                      </a:r>
                      <a:endParaRPr lang="es-MX" sz="20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44836" marR="44836" marT="0" marB="0"/>
                </a:tc>
              </a:tr>
              <a:tr h="6254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Generalidades</a:t>
                      </a:r>
                      <a:endParaRPr lang="es-MX" sz="20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1.Responsable la detenedora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2.Transferidos si se cerciora o </a:t>
                      </a:r>
                      <a:r>
                        <a:rPr lang="es-MX" sz="20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devolución</a:t>
                      </a:r>
                      <a:endParaRPr lang="es-MX" sz="20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3. </a:t>
                      </a:r>
                      <a:r>
                        <a:rPr lang="es-MX" sz="20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Trato Humano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4. Respeto persona, honor, </a:t>
                      </a:r>
                      <a:r>
                        <a:rPr lang="es-MX" sz="2000" b="1" u="sng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esp</a:t>
                      </a:r>
                      <a:r>
                        <a:rPr lang="es-MX" sz="20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mujer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5. </a:t>
                      </a:r>
                      <a:r>
                        <a:rPr lang="es-MX" sz="2000" b="1" u="sng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Manut</a:t>
                      </a:r>
                      <a:r>
                        <a:rPr lang="es-MX" sz="20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y </a:t>
                      </a:r>
                      <a:r>
                        <a:rPr lang="es-MX" sz="2000" b="1" u="sng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asist</a:t>
                      </a:r>
                      <a:r>
                        <a:rPr lang="es-MX" sz="20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s-MX" sz="2000" b="1" u="sng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med</a:t>
                      </a:r>
                      <a:endParaRPr lang="es-MX" sz="2000" b="1" u="sng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6. </a:t>
                      </a:r>
                      <a:r>
                        <a:rPr lang="es-MX" sz="2000" b="1" u="sng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Interrogat</a:t>
                      </a:r>
                      <a:r>
                        <a:rPr lang="es-MX" sz="20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datos generales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7. No Tortura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8. Si no pueden </a:t>
                      </a:r>
                      <a:r>
                        <a:rPr lang="es-MX" sz="2000" b="1" u="sng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prop</a:t>
                      </a:r>
                      <a:r>
                        <a:rPr lang="es-MX" sz="20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datos a servicio </a:t>
                      </a:r>
                      <a:r>
                        <a:rPr lang="es-MX" sz="2000" b="1" u="sng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sanid</a:t>
                      </a:r>
                      <a:endParaRPr lang="es-MX" sz="2000" b="1" u="sng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9. Conservan sus objetos per y mil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10. Dinero a cambio de recibo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11. Capturados evacuados del combate y lista de PG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12. Internados </a:t>
                      </a:r>
                      <a:r>
                        <a:rPr lang="es-MX" sz="20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campamento</a:t>
                      </a:r>
                      <a:endParaRPr lang="es-MX" sz="20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13. </a:t>
                      </a:r>
                      <a:r>
                        <a:rPr lang="es-MX" sz="20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Posibilidades libertad </a:t>
                      </a:r>
                      <a:r>
                        <a:rPr lang="es-MX" sz="20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 ley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14. Ley </a:t>
                      </a:r>
                      <a:r>
                        <a:rPr lang="es-MX" sz="20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notific</a:t>
                      </a:r>
                      <a:r>
                        <a:rPr lang="es-MX" sz="20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al inicio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15. </a:t>
                      </a:r>
                      <a:r>
                        <a:rPr lang="es-MX" sz="2000" b="1" u="none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Campamento </a:t>
                      </a:r>
                      <a:r>
                        <a:rPr lang="es-MX" sz="2000" b="1" u="none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higiénico y salubre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b="1" u="none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16. PG sin riesgo, ni utilizados como </a:t>
                      </a:r>
                      <a:r>
                        <a:rPr lang="es-MX" sz="2000" b="1" u="none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protección</a:t>
                      </a:r>
                      <a:endParaRPr lang="es-MX" sz="2000" b="1" u="none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44836" marR="4483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9872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9846" y="1038"/>
            <a:ext cx="900664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b="1" dirty="0">
                <a:latin typeface="Comic Sans MS" panose="030F0702030302020204" pitchFamily="66" charset="0"/>
              </a:rPr>
              <a:t>17. Refugio bombardeo aéreo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b="1" dirty="0">
                <a:latin typeface="Comic Sans MS" panose="030F0702030302020204" pitchFamily="66" charset="0"/>
              </a:rPr>
              <a:t>18. Partes comunicarán situación geográfica campamentos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b="1" dirty="0">
                <a:latin typeface="Comic Sans MS" panose="030F0702030302020204" pitchFamily="66" charset="0"/>
              </a:rPr>
              <a:t>19. Campamentos señalados PG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b="1" dirty="0">
                <a:latin typeface="Comic Sans MS" panose="030F0702030302020204" pitchFamily="66" charset="0"/>
              </a:rPr>
              <a:t>20. </a:t>
            </a:r>
            <a:r>
              <a:rPr lang="es-MX" b="1" u="sng" dirty="0">
                <a:latin typeface="Comic Sans MS" panose="030F0702030302020204" pitchFamily="66" charset="0"/>
              </a:rPr>
              <a:t>Misma </a:t>
            </a:r>
            <a:r>
              <a:rPr lang="es-MX" b="1" u="sng" dirty="0" err="1">
                <a:latin typeface="Comic Sans MS" panose="030F0702030302020204" pitchFamily="66" charset="0"/>
              </a:rPr>
              <a:t>cond</a:t>
            </a:r>
            <a:r>
              <a:rPr lang="es-MX" b="1" u="sng" dirty="0">
                <a:latin typeface="Comic Sans MS" panose="030F0702030302020204" pitchFamily="66" charset="0"/>
              </a:rPr>
              <a:t> tropa detenedora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b="1" u="sng" dirty="0">
                <a:latin typeface="Comic Sans MS" panose="030F0702030302020204" pitchFamily="66" charset="0"/>
              </a:rPr>
              <a:t>21. H y M separados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b="1" u="sng" dirty="0">
                <a:latin typeface="Comic Sans MS" panose="030F0702030302020204" pitchFamily="66" charset="0"/>
              </a:rPr>
              <a:t>22. Alim, agua, tabaco, vestido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b="1" u="sng" dirty="0">
                <a:latin typeface="Comic Sans MS" panose="030F0702030302020204" pitchFamily="66" charset="0"/>
              </a:rPr>
              <a:t>23. Tienda abarrotes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b="1" u="sng" dirty="0">
                <a:latin typeface="Comic Sans MS" panose="030F0702030302020204" pitchFamily="66" charset="0"/>
              </a:rPr>
              <a:t>24. Medidas higiene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b="1" u="sng" dirty="0">
                <a:latin typeface="Comic Sans MS" panose="030F0702030302020204" pitchFamily="66" charset="0"/>
              </a:rPr>
              <a:t>25. Enfermería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b="1" u="sng" dirty="0">
                <a:latin typeface="Comic Sans MS" panose="030F0702030302020204" pitchFamily="66" charset="0"/>
              </a:rPr>
              <a:t>26, Personas graves a unidad civil o militar calificada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b="1" u="sng" dirty="0">
                <a:latin typeface="Comic Sans MS" panose="030F0702030302020204" pitchFamily="66" charset="0"/>
              </a:rPr>
              <a:t>27. PG médicos o dentistas pueden trabajar con los de su </a:t>
            </a:r>
            <a:r>
              <a:rPr lang="es-MX" b="1" u="sng" dirty="0" err="1">
                <a:latin typeface="Comic Sans MS" panose="030F0702030302020204" pitchFamily="66" charset="0"/>
              </a:rPr>
              <a:t>pot</a:t>
            </a:r>
            <a:endParaRPr lang="es-MX" b="1" u="sng" dirty="0">
              <a:latin typeface="Comic Sans MS" panose="030F0702030302020204" pitchFamily="66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b="1" u="sng" dirty="0">
                <a:latin typeface="Comic Sans MS" panose="030F0702030302020204" pitchFamily="66" charset="0"/>
              </a:rPr>
              <a:t>28. PG </a:t>
            </a:r>
            <a:r>
              <a:rPr lang="es-MX" b="1" u="sng" dirty="0" err="1">
                <a:latin typeface="Comic Sans MS" panose="030F0702030302020204" pitchFamily="66" charset="0"/>
              </a:rPr>
              <a:t>lib</a:t>
            </a:r>
            <a:r>
              <a:rPr lang="es-MX" b="1" u="sng" dirty="0">
                <a:latin typeface="Comic Sans MS" panose="030F0702030302020204" pitchFamily="66" charset="0"/>
              </a:rPr>
              <a:t> </a:t>
            </a:r>
            <a:r>
              <a:rPr lang="es-MX" b="1" u="sng" dirty="0" err="1">
                <a:latin typeface="Comic Sans MS" panose="030F0702030302020204" pitchFamily="66" charset="0"/>
              </a:rPr>
              <a:t>rel</a:t>
            </a:r>
            <a:r>
              <a:rPr lang="es-MX" b="1" u="sng" dirty="0">
                <a:latin typeface="Comic Sans MS" panose="030F0702030302020204" pitchFamily="66" charset="0"/>
              </a:rPr>
              <a:t> y actos culto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b="1" u="sng" dirty="0">
                <a:latin typeface="Comic Sans MS" panose="030F0702030302020204" pitchFamily="66" charset="0"/>
              </a:rPr>
              <a:t>29. Detenedora estimulará actividades </a:t>
            </a:r>
            <a:r>
              <a:rPr lang="es-MX" b="1" u="sng" dirty="0" err="1">
                <a:latin typeface="Comic Sans MS" panose="030F0702030302020204" pitchFamily="66" charset="0"/>
              </a:rPr>
              <a:t>intelec</a:t>
            </a:r>
            <a:r>
              <a:rPr lang="es-MX" b="1" u="sng" dirty="0">
                <a:latin typeface="Comic Sans MS" panose="030F0702030302020204" pitchFamily="66" charset="0"/>
              </a:rPr>
              <a:t>, </a:t>
            </a:r>
            <a:r>
              <a:rPr lang="es-MX" b="1" u="sng" dirty="0" err="1">
                <a:latin typeface="Comic Sans MS" panose="030F0702030302020204" pitchFamily="66" charset="0"/>
              </a:rPr>
              <a:t>educ</a:t>
            </a:r>
            <a:r>
              <a:rPr lang="es-MX" b="1" u="sng" dirty="0">
                <a:latin typeface="Comic Sans MS" panose="030F0702030302020204" pitchFamily="66" charset="0"/>
              </a:rPr>
              <a:t>, </a:t>
            </a:r>
            <a:r>
              <a:rPr lang="es-MX" b="1" u="sng" dirty="0" err="1">
                <a:latin typeface="Comic Sans MS" panose="030F0702030302020204" pitchFamily="66" charset="0"/>
              </a:rPr>
              <a:t>dep</a:t>
            </a:r>
            <a:endParaRPr lang="es-MX" b="1" u="sng" dirty="0">
              <a:latin typeface="Comic Sans MS" panose="030F0702030302020204" pitchFamily="66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b="1" u="sng" dirty="0">
                <a:latin typeface="Comic Sans MS" panose="030F0702030302020204" pitchFamily="66" charset="0"/>
              </a:rPr>
              <a:t>30. En camp un comandante que velará aplicación Convenio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b="1" dirty="0">
                <a:latin typeface="Comic Sans MS" panose="030F0702030302020204" pitchFamily="66" charset="0"/>
              </a:rPr>
              <a:t>31. PG y oficiales saludan a comandante camp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b="1" dirty="0">
                <a:latin typeface="Comic Sans MS" panose="030F0702030302020204" pitchFamily="66" charset="0"/>
              </a:rPr>
              <a:t>32. Autorización uso de insignias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b="1" dirty="0">
                <a:latin typeface="Comic Sans MS" panose="030F0702030302020204" pitchFamily="66" charset="0"/>
              </a:rPr>
              <a:t>33. Convenio, </a:t>
            </a:r>
            <a:r>
              <a:rPr lang="es-MX" b="1" dirty="0" err="1">
                <a:latin typeface="Comic Sans MS" panose="030F0702030302020204" pitchFamily="66" charset="0"/>
              </a:rPr>
              <a:t>rgto</a:t>
            </a:r>
            <a:r>
              <a:rPr lang="es-MX" b="1" dirty="0">
                <a:latin typeface="Comic Sans MS" panose="030F0702030302020204" pitchFamily="66" charset="0"/>
              </a:rPr>
              <a:t> y órdenes a PG en su idioma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b="1" dirty="0">
                <a:latin typeface="Comic Sans MS" panose="030F0702030302020204" pitchFamily="66" charset="0"/>
              </a:rPr>
              <a:t>34. Al inicio se comunicarán la gradación de los intervinientes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b="1" dirty="0">
                <a:latin typeface="Comic Sans MS" panose="030F0702030302020204" pitchFamily="66" charset="0"/>
              </a:rPr>
              <a:t>35. </a:t>
            </a:r>
            <a:r>
              <a:rPr lang="es-MX" b="1" u="sng" dirty="0">
                <a:latin typeface="Comic Sans MS" panose="030F0702030302020204" pitchFamily="66" charset="0"/>
              </a:rPr>
              <a:t>Traslado con anticipación para informar a familiares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b="1" u="sng" dirty="0">
                <a:latin typeface="Comic Sans MS" panose="030F0702030302020204" pitchFamily="66" charset="0"/>
              </a:rPr>
              <a:t>36. Pueden llevar sus efectos personales y hasta 25 </a:t>
            </a:r>
            <a:r>
              <a:rPr lang="es-MX" b="1" u="sng" dirty="0" smtClean="0">
                <a:latin typeface="Comic Sans MS" panose="030F0702030302020204" pitchFamily="66" charset="0"/>
              </a:rPr>
              <a:t>kg</a:t>
            </a:r>
            <a:endParaRPr lang="es-MX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14527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260648"/>
            <a:ext cx="8496944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b="1" dirty="0">
                <a:latin typeface="Comic Sans MS" panose="030F0702030302020204" pitchFamily="66" charset="0"/>
              </a:rPr>
              <a:t>37. </a:t>
            </a:r>
            <a:r>
              <a:rPr lang="es-MX" b="1" u="sng" dirty="0">
                <a:latin typeface="Comic Sans MS" panose="030F0702030302020204" pitchFamily="66" charset="0"/>
              </a:rPr>
              <a:t>Trabajo, no en </a:t>
            </a:r>
            <a:r>
              <a:rPr lang="es-MX" b="1" u="sng" dirty="0" err="1">
                <a:latin typeface="Comic Sans MS" panose="030F0702030302020204" pitchFamily="66" charset="0"/>
              </a:rPr>
              <a:t>agric</a:t>
            </a:r>
            <a:r>
              <a:rPr lang="es-MX" b="1" u="sng" dirty="0">
                <a:latin typeface="Comic Sans MS" panose="030F0702030302020204" pitchFamily="66" charset="0"/>
              </a:rPr>
              <a:t>, </a:t>
            </a:r>
            <a:r>
              <a:rPr lang="es-MX" b="1" u="sng" dirty="0" err="1">
                <a:latin typeface="Comic Sans MS" panose="030F0702030302020204" pitchFamily="66" charset="0"/>
              </a:rPr>
              <a:t>ind</a:t>
            </a:r>
            <a:r>
              <a:rPr lang="es-MX" b="1" u="sng" dirty="0">
                <a:latin typeface="Comic Sans MS" panose="030F0702030302020204" pitchFamily="66" charset="0"/>
              </a:rPr>
              <a:t>, transporte, comercio, artístico, doméstico, servicio público o se pueden quejar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b="1" u="sng" dirty="0">
                <a:latin typeface="Comic Sans MS" panose="030F0702030302020204" pitchFamily="66" charset="0"/>
              </a:rPr>
              <a:t>38. Mismas condiciones </a:t>
            </a:r>
            <a:r>
              <a:rPr lang="es-MX" b="1" u="sng" dirty="0" smtClean="0">
                <a:latin typeface="Comic Sans MS" panose="030F0702030302020204" pitchFamily="66" charset="0"/>
              </a:rPr>
              <a:t>nacionales</a:t>
            </a:r>
            <a:endParaRPr lang="es-MX" b="1" u="sng" dirty="0">
              <a:latin typeface="Comic Sans MS" panose="030F0702030302020204" pitchFamily="66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b="1" u="sng" dirty="0">
                <a:latin typeface="Comic Sans MS" panose="030F0702030302020204" pitchFamily="66" charset="0"/>
              </a:rPr>
              <a:t>39. No peligrosos o humillantes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b="1" u="sng" dirty="0">
                <a:latin typeface="Comic Sans MS" panose="030F0702030302020204" pitchFamily="66" charset="0"/>
              </a:rPr>
              <a:t>40. Descansos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b="1" u="sng" dirty="0">
                <a:latin typeface="Comic Sans MS" panose="030F0702030302020204" pitchFamily="66" charset="0"/>
              </a:rPr>
              <a:t>41. accidente o enfermedad notificados a Agencia Información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b="1" dirty="0">
                <a:latin typeface="Comic Sans MS" panose="030F0702030302020204" pitchFamily="66" charset="0"/>
              </a:rPr>
              <a:t>42. Empleados por particulares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b="1" dirty="0">
                <a:latin typeface="Comic Sans MS" panose="030F0702030302020204" pitchFamily="66" charset="0"/>
              </a:rPr>
              <a:t>43. Paga mensual por grado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b="1" dirty="0">
                <a:latin typeface="Comic Sans MS" panose="030F0702030302020204" pitchFamily="66" charset="0"/>
              </a:rPr>
              <a:t>44. Detenedora abre cuenta a PG para manejo de dinero y registra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b="1" dirty="0">
                <a:latin typeface="Comic Sans MS" panose="030F0702030302020204" pitchFamily="66" charset="0"/>
              </a:rPr>
              <a:t>45. </a:t>
            </a:r>
            <a:r>
              <a:rPr lang="es-MX" b="1" u="sng" dirty="0">
                <a:latin typeface="Comic Sans MS" panose="030F0702030302020204" pitchFamily="66" charset="0"/>
              </a:rPr>
              <a:t>Comunicación al exterior, </a:t>
            </a:r>
            <a:r>
              <a:rPr lang="es-MX" b="1" dirty="0">
                <a:latin typeface="Comic Sans MS" panose="030F0702030302020204" pitchFamily="66" charset="0"/>
              </a:rPr>
              <a:t>correspondencia 2 cartas y 4 tarjetas al mes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b="1" dirty="0">
                <a:latin typeface="Comic Sans MS" panose="030F0702030302020204" pitchFamily="66" charset="0"/>
              </a:rPr>
              <a:t>46. </a:t>
            </a:r>
            <a:r>
              <a:rPr lang="es-MX" b="1" u="sng" dirty="0">
                <a:latin typeface="Comic Sans MS" panose="030F0702030302020204" pitchFamily="66" charset="0"/>
              </a:rPr>
              <a:t>Envíos y socorro, </a:t>
            </a:r>
            <a:r>
              <a:rPr lang="es-MX" b="1" dirty="0">
                <a:latin typeface="Comic Sans MS" panose="030F0702030302020204" pitchFamily="66" charset="0"/>
              </a:rPr>
              <a:t>autorizados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b="1" dirty="0">
                <a:latin typeface="Comic Sans MS" panose="030F0702030302020204" pitchFamily="66" charset="0"/>
              </a:rPr>
              <a:t>47. </a:t>
            </a:r>
            <a:r>
              <a:rPr lang="es-MX" b="1" u="sng" dirty="0">
                <a:latin typeface="Comic Sans MS" panose="030F0702030302020204" pitchFamily="66" charset="0"/>
              </a:rPr>
              <a:t>Relación PG con autoridades</a:t>
            </a:r>
            <a:r>
              <a:rPr lang="es-MX" b="1" dirty="0">
                <a:latin typeface="Comic Sans MS" panose="030F0702030302020204" pitchFamily="66" charset="0"/>
              </a:rPr>
              <a:t>, se pueden quejar de forma directa o por ½ hombre confianza elegido por ellos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b="1" dirty="0">
                <a:latin typeface="Comic Sans MS" panose="030F0702030302020204" pitchFamily="66" charset="0"/>
              </a:rPr>
              <a:t>48. </a:t>
            </a:r>
            <a:r>
              <a:rPr lang="es-MX" b="1" u="sng" dirty="0">
                <a:latin typeface="Comic Sans MS" panose="030F0702030302020204" pitchFamily="66" charset="0"/>
              </a:rPr>
              <a:t>Fin de cautiverio, </a:t>
            </a:r>
            <a:r>
              <a:rPr lang="es-MX" b="1" dirty="0">
                <a:latin typeface="Comic Sans MS" panose="030F0702030302020204" pitchFamily="66" charset="0"/>
              </a:rPr>
              <a:t>obligación de repatriar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b="1" dirty="0">
                <a:latin typeface="Comic Sans MS" panose="030F0702030302020204" pitchFamily="66" charset="0"/>
              </a:rPr>
              <a:t>49. Habrá una Comisión de localización de PG</a:t>
            </a:r>
            <a:endParaRPr lang="es-MX" b="1" dirty="0">
              <a:latin typeface="Comic Sans MS" panose="030F0702030302020204" pitchFamily="66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021490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17500"/>
              </p:ext>
            </p:extLst>
          </p:nvPr>
        </p:nvGraphicFramePr>
        <p:xfrm>
          <a:off x="15458" y="5083"/>
          <a:ext cx="9128542" cy="6646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28542"/>
              </a:tblGrid>
              <a:tr h="3707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IV Personas Civiles</a:t>
                      </a:r>
                      <a:endParaRPr lang="es-MX" sz="24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44836" marR="44836" marT="0" marB="0"/>
                </a:tc>
              </a:tr>
              <a:tr h="6254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400" b="1" u="sng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Protección</a:t>
                      </a:r>
                      <a:endParaRPr lang="es-MX" sz="2400" b="1" u="sng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4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1.Abastecim de víveres y productos médico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2.Envíos gratuitos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3.Protectora u otros control </a:t>
                      </a:r>
                      <a:r>
                        <a:rPr lang="es-MX" sz="24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distribución</a:t>
                      </a:r>
                      <a:endParaRPr lang="es-MX" sz="24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4.Permisión envío </a:t>
                      </a:r>
                      <a:r>
                        <a:rPr lang="es-MX" sz="24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individual</a:t>
                      </a:r>
                      <a:endParaRPr lang="es-MX" sz="24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5. CICR actividad salvo seguridad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6. </a:t>
                      </a:r>
                      <a:r>
                        <a:rPr lang="es-MX" sz="24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Designación </a:t>
                      </a:r>
                      <a:r>
                        <a:rPr lang="es-MX" sz="2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zona sanitaria y neutral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7.Protec herido, </a:t>
                      </a:r>
                      <a:r>
                        <a:rPr lang="es-MX" sz="24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enfermo </a:t>
                      </a:r>
                      <a:r>
                        <a:rPr lang="es-MX" sz="2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y muertos, </a:t>
                      </a:r>
                      <a:r>
                        <a:rPr lang="es-MX" sz="24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hospital </a:t>
                      </a:r>
                      <a:r>
                        <a:rPr lang="es-MX" sz="2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y </a:t>
                      </a:r>
                      <a:r>
                        <a:rPr lang="es-MX" sz="24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transporte</a:t>
                      </a:r>
                      <a:endParaRPr lang="es-MX" sz="24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8. Evacuación y </a:t>
                      </a:r>
                      <a:r>
                        <a:rPr lang="es-MX" sz="24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tránsito</a:t>
                      </a:r>
                      <a:endParaRPr lang="es-MX" sz="24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4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Población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9. Libre paso envíos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10. Medidas </a:t>
                      </a:r>
                      <a:r>
                        <a:rPr lang="es-MX" sz="24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especiales</a:t>
                      </a:r>
                      <a:endParaRPr lang="es-MX" sz="24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11.Noticias a </a:t>
                      </a:r>
                      <a:r>
                        <a:rPr lang="es-MX" sz="24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familiares</a:t>
                      </a:r>
                      <a:endParaRPr lang="es-MX" sz="24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4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12.Facilid reunir </a:t>
                      </a:r>
                      <a:r>
                        <a:rPr lang="es-MX" sz="24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familiares</a:t>
                      </a:r>
                      <a:endParaRPr lang="es-MX" sz="24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44836" marR="4483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42890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7504" y="47435"/>
            <a:ext cx="8856984" cy="671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200" b="1" u="sng" dirty="0" smtClean="0">
                <a:latin typeface="Comic Sans MS" panose="030F0702030302020204" pitchFamily="66" charset="0"/>
              </a:rPr>
              <a:t>Trato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200" b="1" u="sng" dirty="0" smtClean="0">
                <a:latin typeface="Comic Sans MS" panose="030F0702030302020204" pitchFamily="66" charset="0"/>
              </a:rPr>
              <a:t>13</a:t>
            </a:r>
            <a:r>
              <a:rPr lang="es-MX" sz="2200" b="1" u="sng" dirty="0">
                <a:latin typeface="Comic Sans MS" panose="030F0702030302020204" pitchFamily="66" charset="0"/>
              </a:rPr>
              <a:t>. Persona, honor, der </a:t>
            </a:r>
            <a:r>
              <a:rPr lang="es-MX" sz="2200" b="1" u="sng" dirty="0" err="1">
                <a:latin typeface="Comic Sans MS" panose="030F0702030302020204" pitchFamily="66" charset="0"/>
              </a:rPr>
              <a:t>fam</a:t>
            </a:r>
            <a:r>
              <a:rPr lang="es-MX" sz="2200" b="1" u="sng" dirty="0">
                <a:latin typeface="Comic Sans MS" panose="030F0702030302020204" pitchFamily="66" charset="0"/>
              </a:rPr>
              <a:t>, </a:t>
            </a:r>
            <a:r>
              <a:rPr lang="es-MX" sz="2200" b="1" u="sng" dirty="0" err="1">
                <a:latin typeface="Comic Sans MS" panose="030F0702030302020204" pitchFamily="66" charset="0"/>
              </a:rPr>
              <a:t>rel</a:t>
            </a:r>
            <a:r>
              <a:rPr lang="es-MX" sz="2200" b="1" u="sng" dirty="0">
                <a:latin typeface="Comic Sans MS" panose="030F0702030302020204" pitchFamily="66" charset="0"/>
              </a:rPr>
              <a:t>, costumbres, no </a:t>
            </a:r>
            <a:r>
              <a:rPr lang="es-MX" sz="2200" b="1" u="sng" dirty="0" err="1">
                <a:latin typeface="Comic Sans MS" panose="030F0702030302020204" pitchFamily="66" charset="0"/>
              </a:rPr>
              <a:t>viol</a:t>
            </a:r>
            <a:r>
              <a:rPr lang="es-MX" sz="2200" b="1" u="sng" dirty="0">
                <a:latin typeface="Comic Sans MS" panose="030F0702030302020204" pitchFamily="66" charset="0"/>
              </a:rPr>
              <a:t>, no disc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200" b="1" u="sng" dirty="0">
                <a:latin typeface="Comic Sans MS" panose="030F0702030302020204" pitchFamily="66" charset="0"/>
              </a:rPr>
              <a:t>14. Mujer, honor, </a:t>
            </a:r>
            <a:r>
              <a:rPr lang="es-MX" sz="2200" b="1" u="sng" dirty="0" smtClean="0">
                <a:latin typeface="Comic Sans MS" panose="030F0702030302020204" pitchFamily="66" charset="0"/>
              </a:rPr>
              <a:t>no violación, </a:t>
            </a:r>
            <a:r>
              <a:rPr lang="es-MX" sz="2200" b="1" u="sng" dirty="0">
                <a:latin typeface="Comic Sans MS" panose="030F0702030302020204" pitchFamily="66" charset="0"/>
              </a:rPr>
              <a:t>no </a:t>
            </a:r>
            <a:r>
              <a:rPr lang="es-MX" sz="2200" b="1" u="sng" dirty="0" smtClean="0">
                <a:latin typeface="Comic Sans MS" panose="030F0702030302020204" pitchFamily="66" charset="0"/>
              </a:rPr>
              <a:t>prostitución</a:t>
            </a:r>
            <a:endParaRPr lang="es-MX" sz="2200" b="1" u="sng" dirty="0">
              <a:latin typeface="Comic Sans MS" panose="030F0702030302020204" pitchFamily="66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200" b="1" u="sng" dirty="0">
                <a:latin typeface="Comic Sans MS" panose="030F0702030302020204" pitchFamily="66" charset="0"/>
              </a:rPr>
              <a:t>15. No utilizados para </a:t>
            </a:r>
            <a:r>
              <a:rPr lang="es-MX" sz="2200" b="1" u="sng" dirty="0" smtClean="0">
                <a:latin typeface="Comic Sans MS" panose="030F0702030302020204" pitchFamily="66" charset="0"/>
              </a:rPr>
              <a:t>protección operación  </a:t>
            </a:r>
            <a:r>
              <a:rPr lang="es-MX" sz="2200" b="1" u="sng" dirty="0">
                <a:latin typeface="Comic Sans MS" panose="030F0702030302020204" pitchFamily="66" charset="0"/>
              </a:rPr>
              <a:t>militar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200" b="1" u="sng" dirty="0">
                <a:latin typeface="Comic Sans MS" panose="030F0702030302020204" pitchFamily="66" charset="0"/>
              </a:rPr>
              <a:t>16. </a:t>
            </a:r>
            <a:r>
              <a:rPr lang="es-MX" sz="2200" b="1" u="sng" dirty="0" smtClean="0">
                <a:latin typeface="Comic Sans MS" panose="030F0702030302020204" pitchFamily="66" charset="0"/>
              </a:rPr>
              <a:t>Responsables </a:t>
            </a:r>
            <a:r>
              <a:rPr lang="es-MX" sz="2200" b="1" u="sng" dirty="0">
                <a:latin typeface="Comic Sans MS" panose="030F0702030302020204" pitchFamily="66" charset="0"/>
              </a:rPr>
              <a:t>trato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200" b="1" u="sng" dirty="0">
                <a:latin typeface="Comic Sans MS" panose="030F0702030302020204" pitchFamily="66" charset="0"/>
              </a:rPr>
              <a:t>Extranjeros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200" b="1" dirty="0">
                <a:latin typeface="Comic Sans MS" panose="030F0702030302020204" pitchFamily="66" charset="0"/>
              </a:rPr>
              <a:t>17. </a:t>
            </a:r>
            <a:r>
              <a:rPr lang="es-MX" sz="2200" b="1" dirty="0" smtClean="0">
                <a:latin typeface="Comic Sans MS" panose="030F0702030302020204" pitchFamily="66" charset="0"/>
              </a:rPr>
              <a:t>Autorización </a:t>
            </a:r>
            <a:r>
              <a:rPr lang="es-MX" sz="2200" b="1" dirty="0">
                <a:latin typeface="Comic Sans MS" panose="030F0702030302020204" pitchFamily="66" charset="0"/>
              </a:rPr>
              <a:t>salir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200" b="1" dirty="0">
                <a:latin typeface="Comic Sans MS" panose="030F0702030302020204" pitchFamily="66" charset="0"/>
              </a:rPr>
              <a:t>18. Gastos salida país destino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200" b="1" dirty="0">
                <a:latin typeface="Comic Sans MS" panose="030F0702030302020204" pitchFamily="66" charset="0"/>
              </a:rPr>
              <a:t>19. Acuerdo canje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200" b="1" dirty="0">
                <a:latin typeface="Comic Sans MS" panose="030F0702030302020204" pitchFamily="66" charset="0"/>
              </a:rPr>
              <a:t>20. Oportunidad de trabajo, mismas </a:t>
            </a:r>
            <a:r>
              <a:rPr lang="es-MX" sz="2200" b="1" dirty="0" smtClean="0">
                <a:latin typeface="Comic Sans MS" panose="030F0702030302020204" pitchFamily="66" charset="0"/>
              </a:rPr>
              <a:t>condiciones que nacionales</a:t>
            </a:r>
            <a:endParaRPr lang="es-MX" sz="2200" b="1" dirty="0">
              <a:latin typeface="Comic Sans MS" panose="030F0702030302020204" pitchFamily="66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200" b="1" dirty="0">
                <a:latin typeface="Comic Sans MS" panose="030F0702030302020204" pitchFamily="66" charset="0"/>
              </a:rPr>
              <a:t>21. Recepción subsidio país origen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200" b="1" dirty="0">
                <a:latin typeface="Comic Sans MS" panose="030F0702030302020204" pitchFamily="66" charset="0"/>
              </a:rPr>
              <a:t>22. </a:t>
            </a:r>
            <a:r>
              <a:rPr lang="es-MX" sz="2200" b="1" dirty="0" smtClean="0">
                <a:latin typeface="Comic Sans MS" panose="030F0702030302020204" pitchFamily="66" charset="0"/>
              </a:rPr>
              <a:t>Condición subsistencia</a:t>
            </a:r>
            <a:endParaRPr lang="es-MX" sz="2200" b="1" dirty="0">
              <a:latin typeface="Comic Sans MS" panose="030F0702030302020204" pitchFamily="66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200" b="1" dirty="0">
                <a:latin typeface="Comic Sans MS" panose="030F0702030302020204" pitchFamily="66" charset="0"/>
              </a:rPr>
              <a:t>23. Residencia forzosa e inter si es necesario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200" b="1" dirty="0">
                <a:latin typeface="Comic Sans MS" panose="030F0702030302020204" pitchFamily="66" charset="0"/>
              </a:rPr>
              <a:t>24. Registro detenedora y </a:t>
            </a:r>
            <a:r>
              <a:rPr lang="es-MX" sz="2200" b="1" dirty="0" smtClean="0">
                <a:latin typeface="Comic Sans MS" panose="030F0702030302020204" pitchFamily="66" charset="0"/>
              </a:rPr>
              <a:t>comunicación</a:t>
            </a:r>
            <a:endParaRPr lang="es-MX" sz="2200" b="1" u="sng" dirty="0">
              <a:latin typeface="Comic Sans MS" panose="030F0702030302020204" pitchFamily="66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200" b="1" u="sng" dirty="0">
                <a:latin typeface="Comic Sans MS" panose="030F0702030302020204" pitchFamily="66" charset="0"/>
              </a:rPr>
              <a:t>Protectora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200" b="1" dirty="0">
                <a:latin typeface="Comic Sans MS" panose="030F0702030302020204" pitchFamily="66" charset="0"/>
              </a:rPr>
              <a:t>25. Transferencia, se cerciora </a:t>
            </a:r>
            <a:r>
              <a:rPr lang="es-MX" sz="2200" b="1" dirty="0" smtClean="0">
                <a:latin typeface="Comic Sans MS" panose="030F0702030302020204" pitchFamily="66" charset="0"/>
              </a:rPr>
              <a:t>cumplimiento </a:t>
            </a:r>
            <a:r>
              <a:rPr lang="es-MX" sz="2200" b="1" dirty="0">
                <a:latin typeface="Comic Sans MS" panose="030F0702030302020204" pitchFamily="66" charset="0"/>
              </a:rPr>
              <a:t>o </a:t>
            </a:r>
            <a:r>
              <a:rPr lang="es-MX" sz="2200" b="1" dirty="0" smtClean="0">
                <a:latin typeface="Comic Sans MS" panose="030F0702030302020204" pitchFamily="66" charset="0"/>
              </a:rPr>
              <a:t>devolución</a:t>
            </a:r>
            <a:endParaRPr lang="es-MX" sz="2200" b="1" dirty="0">
              <a:latin typeface="Comic Sans MS" panose="030F0702030302020204" pitchFamily="66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200" b="1" dirty="0">
                <a:latin typeface="Comic Sans MS" panose="030F0702030302020204" pitchFamily="66" charset="0"/>
              </a:rPr>
              <a:t>Territorio </a:t>
            </a:r>
            <a:r>
              <a:rPr lang="es-MX" sz="2200" b="1" dirty="0" smtClean="0">
                <a:latin typeface="Comic Sans MS" panose="030F0702030302020204" pitchFamily="66" charset="0"/>
              </a:rPr>
              <a:t>ocupado</a:t>
            </a:r>
            <a:endParaRPr lang="es-MX" sz="2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88088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2" y="476672"/>
            <a:ext cx="8208912" cy="561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400" b="1" dirty="0">
                <a:latin typeface="Comic Sans MS" panose="030F0702030302020204" pitchFamily="66" charset="0"/>
              </a:rPr>
              <a:t>26. Derechos </a:t>
            </a:r>
            <a:r>
              <a:rPr lang="es-MX" sz="2400" b="1" dirty="0" smtClean="0">
                <a:latin typeface="Comic Sans MS" panose="030F0702030302020204" pitchFamily="66" charset="0"/>
              </a:rPr>
              <a:t>intangibles</a:t>
            </a:r>
            <a:endParaRPr lang="es-MX" sz="2400" b="1" dirty="0">
              <a:latin typeface="Comic Sans MS" panose="030F0702030302020204" pitchFamily="66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400" b="1" dirty="0">
                <a:latin typeface="Comic Sans MS" panose="030F0702030302020204" pitchFamily="66" charset="0"/>
              </a:rPr>
              <a:t>27. Repatriación </a:t>
            </a:r>
            <a:r>
              <a:rPr lang="es-MX" sz="2400" b="1" dirty="0" smtClean="0">
                <a:latin typeface="Comic Sans MS" panose="030F0702030302020204" pitchFamily="66" charset="0"/>
              </a:rPr>
              <a:t>extranjeros</a:t>
            </a:r>
            <a:endParaRPr lang="es-MX" sz="2400" b="1" dirty="0">
              <a:latin typeface="Comic Sans MS" panose="030F0702030302020204" pitchFamily="66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400" b="1" dirty="0">
                <a:latin typeface="Comic Sans MS" panose="030F0702030302020204" pitchFamily="66" charset="0"/>
              </a:rPr>
              <a:t>28. </a:t>
            </a:r>
            <a:r>
              <a:rPr lang="es-MX" sz="2400" b="1" dirty="0" smtClean="0">
                <a:latin typeface="Comic Sans MS" panose="030F0702030302020204" pitchFamily="66" charset="0"/>
              </a:rPr>
              <a:t>Traslado individual </a:t>
            </a:r>
            <a:r>
              <a:rPr lang="es-MX" sz="2400" b="1" dirty="0">
                <a:latin typeface="Comic Sans MS" panose="030F0702030302020204" pitchFamily="66" charset="0"/>
              </a:rPr>
              <a:t>o col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400" b="1" dirty="0">
                <a:latin typeface="Comic Sans MS" panose="030F0702030302020204" pitchFamily="66" charset="0"/>
              </a:rPr>
              <a:t>29. </a:t>
            </a:r>
            <a:r>
              <a:rPr lang="es-MX" sz="2400" b="1" dirty="0" smtClean="0">
                <a:latin typeface="Comic Sans MS" panose="030F0702030302020204" pitchFamily="66" charset="0"/>
              </a:rPr>
              <a:t>Evacuación total </a:t>
            </a:r>
            <a:r>
              <a:rPr lang="es-MX" sz="2400" b="1" dirty="0">
                <a:latin typeface="Comic Sans MS" panose="030F0702030302020204" pitchFamily="66" charset="0"/>
              </a:rPr>
              <a:t>o </a:t>
            </a:r>
            <a:r>
              <a:rPr lang="es-MX" sz="2400" b="1" dirty="0" smtClean="0">
                <a:latin typeface="Comic Sans MS" panose="030F0702030302020204" pitchFamily="66" charset="0"/>
              </a:rPr>
              <a:t>parcial</a:t>
            </a:r>
            <a:endParaRPr lang="es-MX" sz="2400" b="1" dirty="0">
              <a:latin typeface="Comic Sans MS" panose="030F0702030302020204" pitchFamily="66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400" b="1" u="sng" dirty="0">
                <a:latin typeface="Comic Sans MS" panose="030F0702030302020204" pitchFamily="66" charset="0"/>
              </a:rPr>
              <a:t>30. Niños,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asistencia, educativa, manutención, registro filiación</a:t>
            </a:r>
            <a:endParaRPr lang="es-MX" sz="2400" b="1" u="sng" dirty="0">
              <a:latin typeface="Comic Sans MS" panose="030F0702030302020204" pitchFamily="66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400" b="1" u="sng" dirty="0">
                <a:latin typeface="Comic Sans MS" panose="030F0702030302020204" pitchFamily="66" charset="0"/>
              </a:rPr>
              <a:t>31.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Trabajo, </a:t>
            </a:r>
            <a:r>
              <a:rPr lang="es-MX" sz="2400" b="1" u="sng" dirty="0">
                <a:latin typeface="Comic Sans MS" panose="030F0702030302020204" pitchFamily="66" charset="0"/>
              </a:rPr>
              <a:t>no </a:t>
            </a:r>
            <a:r>
              <a:rPr lang="es-MX" sz="2400" b="1" u="sng" dirty="0" err="1">
                <a:latin typeface="Comic Sans MS" panose="030F0702030302020204" pitchFamily="66" charset="0"/>
              </a:rPr>
              <a:t>sevir</a:t>
            </a:r>
            <a:r>
              <a:rPr lang="es-MX" sz="2400" b="1" u="sng" dirty="0">
                <a:latin typeface="Comic Sans MS" panose="030F0702030302020204" pitchFamily="66" charset="0"/>
              </a:rPr>
              <a:t> FA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400" b="1" u="sng" dirty="0">
                <a:latin typeface="Comic Sans MS" panose="030F0702030302020204" pitchFamily="66" charset="0"/>
              </a:rPr>
              <a:t>32. Remunerado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400" b="1" u="sng" dirty="0">
                <a:latin typeface="Comic Sans MS" panose="030F0702030302020204" pitchFamily="66" charset="0"/>
              </a:rPr>
              <a:t>33.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Abastecimiento población</a:t>
            </a:r>
            <a:endParaRPr lang="es-MX" sz="2400" b="1" u="sng" dirty="0">
              <a:latin typeface="Comic Sans MS" panose="030F0702030302020204" pitchFamily="66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400" b="1" u="sng" dirty="0">
                <a:latin typeface="Comic Sans MS" panose="030F0702030302020204" pitchFamily="66" charset="0"/>
              </a:rPr>
              <a:t>34. Higiene y sanidad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400" b="1" u="sng" dirty="0">
                <a:latin typeface="Comic Sans MS" panose="030F0702030302020204" pitchFamily="66" charset="0"/>
              </a:rPr>
              <a:t>35.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Asistencia espiritual, socorro</a:t>
            </a:r>
            <a:endParaRPr lang="es-MX" sz="2400" b="1" u="sng" dirty="0">
              <a:latin typeface="Comic Sans MS" panose="030F0702030302020204" pitchFamily="66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400" b="1" u="sng" dirty="0">
                <a:latin typeface="Comic Sans MS" panose="030F0702030302020204" pitchFamily="66" charset="0"/>
              </a:rPr>
              <a:t>Potencia ocupante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MX" sz="2400" b="1" u="sng" dirty="0">
                <a:latin typeface="Comic Sans MS" panose="030F0702030302020204" pitchFamily="66" charset="0"/>
              </a:rPr>
              <a:t>36.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Abastecimiento, </a:t>
            </a:r>
            <a:r>
              <a:rPr lang="es-MX" sz="2400" b="1" u="sng" dirty="0">
                <a:latin typeface="Comic Sans MS" panose="030F0702030302020204" pitchFamily="66" charset="0"/>
              </a:rPr>
              <a:t>envíos gratuitos,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activa </a:t>
            </a:r>
            <a:r>
              <a:rPr lang="es-MX" sz="2400" b="1" u="sng" dirty="0">
                <a:latin typeface="Comic Sans MS" panose="030F0702030302020204" pitchFamily="66" charset="0"/>
              </a:rPr>
              <a:t>CICR </a:t>
            </a:r>
            <a:endParaRPr lang="es-MX" sz="2400" b="1" u="sng" dirty="0">
              <a:latin typeface="Comic Sans MS" panose="030F0702030302020204" pitchFamily="66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242110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516625"/>
              </p:ext>
            </p:extLst>
          </p:nvPr>
        </p:nvGraphicFramePr>
        <p:xfrm>
          <a:off x="107505" y="116632"/>
          <a:ext cx="8928990" cy="67924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1992"/>
                <a:gridCol w="2231992"/>
                <a:gridCol w="2232503"/>
                <a:gridCol w="2232503"/>
              </a:tblGrid>
              <a:tr h="8737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 Heridos y Enfermos</a:t>
                      </a:r>
                      <a:endParaRPr lang="es-MX" sz="1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II Heridos, enfermos y </a:t>
                      </a:r>
                      <a:r>
                        <a:rPr lang="es-MX" sz="18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náufragos</a:t>
                      </a:r>
                      <a:endParaRPr lang="es-MX" sz="1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III Prisionero de Guerra</a:t>
                      </a:r>
                      <a:endParaRPr lang="es-MX" sz="1800" b="1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IV Personas Civiles</a:t>
                      </a:r>
                      <a:endParaRPr lang="es-MX" sz="1800" b="1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46121" marR="46121" marT="0" marB="0"/>
                </a:tc>
              </a:tr>
              <a:tr h="58675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Sanciones penales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1. Medidas </a:t>
                      </a:r>
                      <a:r>
                        <a:rPr lang="es-MX" sz="1800" b="1" dirty="0" err="1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legisl</a:t>
                      </a:r>
                      <a:r>
                        <a:rPr lang="es-MX" sz="18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./ 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infracciones g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2. Buscar a quien cometió y ordenó y </a:t>
                      </a:r>
                      <a:r>
                        <a:rPr lang="es-MX" sz="1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comparez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ante </a:t>
                      </a:r>
                      <a:r>
                        <a:rPr lang="es-MX" sz="1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trib</a:t>
                      </a:r>
                      <a:endParaRPr lang="es-MX" sz="1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3. </a:t>
                      </a:r>
                      <a:r>
                        <a:rPr lang="es-MX" sz="1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Infracc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graves: </a:t>
                      </a:r>
                      <a:r>
                        <a:rPr lang="es-MX" sz="1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Homicido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s-MX" sz="1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intenc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, tortura, tratos, </a:t>
                      </a:r>
                      <a:r>
                        <a:rPr lang="es-MX" sz="1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exper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médico, </a:t>
                      </a:r>
                      <a:r>
                        <a:rPr lang="es-MX" sz="1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suf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fis, </a:t>
                      </a:r>
                      <a:r>
                        <a:rPr lang="es-MX" sz="1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destrucc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y </a:t>
                      </a:r>
                      <a:r>
                        <a:rPr lang="es-MX" sz="1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aprop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bien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4. Una parte no puede exonerar otra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5. Encuesta sobre </a:t>
                      </a:r>
                      <a:r>
                        <a:rPr lang="es-MX" sz="1800" b="1" dirty="0" err="1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viol</a:t>
                      </a:r>
                      <a:r>
                        <a:rPr lang="es-MX" sz="18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s-MX" sz="1800" b="1" dirty="0" err="1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ddhh</a:t>
                      </a:r>
                      <a:endParaRPr lang="es-MX" sz="1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Sanciones penales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1. Medidas </a:t>
                      </a:r>
                      <a:r>
                        <a:rPr lang="es-MX" sz="1800" b="1" dirty="0" err="1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legis</a:t>
                      </a:r>
                      <a:r>
                        <a:rPr lang="es-MX" sz="18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./ 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infracciones g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2. Buscar a quien cometió y ordenó y </a:t>
                      </a:r>
                      <a:r>
                        <a:rPr lang="es-MX" sz="1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comparez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ante </a:t>
                      </a:r>
                      <a:r>
                        <a:rPr lang="es-MX" sz="1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trib</a:t>
                      </a:r>
                      <a:endParaRPr lang="es-MX" sz="1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3. </a:t>
                      </a:r>
                      <a:r>
                        <a:rPr lang="es-MX" sz="1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Infracc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graves: </a:t>
                      </a:r>
                      <a:r>
                        <a:rPr lang="es-MX" sz="1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Homicido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s-MX" sz="1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intenc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, tortura, tratos, </a:t>
                      </a:r>
                      <a:r>
                        <a:rPr lang="es-MX" sz="1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exper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médico, </a:t>
                      </a:r>
                      <a:r>
                        <a:rPr lang="es-MX" sz="1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suf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fis, </a:t>
                      </a:r>
                      <a:r>
                        <a:rPr lang="es-MX" sz="1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destrucc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y </a:t>
                      </a:r>
                      <a:r>
                        <a:rPr lang="es-MX" sz="1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aprop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bien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4. Una parte no puede exonerar otra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5. Encuesta sobre </a:t>
                      </a:r>
                      <a:r>
                        <a:rPr lang="es-MX" sz="1800" b="1" dirty="0" err="1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viol</a:t>
                      </a:r>
                      <a:r>
                        <a:rPr lang="es-MX" sz="18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s-MX" sz="1800" b="1" dirty="0" err="1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ddhh</a:t>
                      </a:r>
                      <a:endParaRPr lang="es-MX" sz="1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u="sng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Sanciones Penales</a:t>
                      </a:r>
                      <a:endParaRPr lang="es-MX" sz="1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1. Medidas </a:t>
                      </a:r>
                      <a:r>
                        <a:rPr lang="es-MX" sz="1800" b="1" dirty="0" err="1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legisl</a:t>
                      </a:r>
                      <a:r>
                        <a:rPr lang="es-MX" sz="18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./ 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infracciones g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2. Buscar a quien cometió y ordenó y </a:t>
                      </a:r>
                      <a:r>
                        <a:rPr lang="es-MX" sz="1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comparez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ante </a:t>
                      </a:r>
                      <a:r>
                        <a:rPr lang="es-MX" sz="1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trib</a:t>
                      </a:r>
                      <a:endParaRPr lang="es-MX" sz="1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3. </a:t>
                      </a:r>
                      <a:r>
                        <a:rPr lang="es-MX" sz="1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Infracc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graves: </a:t>
                      </a:r>
                      <a:r>
                        <a:rPr lang="es-MX" sz="1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Homicido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s-MX" sz="1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intenc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, tortura, tratos, </a:t>
                      </a:r>
                      <a:r>
                        <a:rPr lang="es-MX" sz="1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exper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médico, </a:t>
                      </a:r>
                      <a:r>
                        <a:rPr lang="es-MX" sz="1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suf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fis, </a:t>
                      </a:r>
                      <a:r>
                        <a:rPr lang="es-MX" sz="1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destrucc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y </a:t>
                      </a:r>
                      <a:r>
                        <a:rPr lang="es-MX" sz="1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aprop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bien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4. Una parte no puede exonerar otra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5. Encuesta sobre </a:t>
                      </a:r>
                      <a:r>
                        <a:rPr lang="es-MX" sz="1800" b="1" dirty="0" err="1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viol</a:t>
                      </a:r>
                      <a:r>
                        <a:rPr lang="es-MX" sz="18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s-MX" sz="1800" b="1" dirty="0" err="1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ddhh</a:t>
                      </a:r>
                      <a:endParaRPr lang="es-MX" sz="1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u="none" strike="noStrike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s-MX" sz="1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Sanciones Pen </a:t>
                      </a:r>
                      <a:r>
                        <a:rPr lang="es-MX" sz="1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Pob</a:t>
                      </a:r>
                      <a:endParaRPr lang="es-MX" sz="1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1.Legislac </a:t>
                      </a:r>
                      <a:r>
                        <a:rPr lang="es-MX" sz="1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territ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s-MX" sz="1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ocup</a:t>
                      </a:r>
                      <a:endParaRPr lang="es-MX" sz="1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2.Trib </a:t>
                      </a:r>
                      <a:r>
                        <a:rPr lang="es-MX" sz="1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territ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s-MX" sz="1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ocup</a:t>
                      </a:r>
                      <a:endParaRPr lang="es-MX" sz="1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3. Ocupante disp. </a:t>
                      </a:r>
                      <a:r>
                        <a:rPr lang="es-MX" sz="18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Como </a:t>
                      </a:r>
                      <a:r>
                        <a:rPr lang="es-MX" sz="1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cump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Convenio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4. </a:t>
                      </a:r>
                      <a:r>
                        <a:rPr lang="es-MX" sz="1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Infrac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pen </a:t>
                      </a:r>
                      <a:r>
                        <a:rPr lang="es-MX" sz="1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Trib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s-MX" sz="1800" b="1" dirty="0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Militar</a:t>
                      </a:r>
                      <a:endParaRPr lang="es-MX" sz="1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5. </a:t>
                      </a:r>
                      <a:r>
                        <a:rPr lang="es-MX" sz="1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Ppios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s-MX" sz="1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Grales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Der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6. </a:t>
                      </a:r>
                      <a:r>
                        <a:rPr lang="es-MX" sz="1800" b="1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Prop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y No Nacional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7. Sanción encarcela y PM espionaje, sabotaje y muerte si ocupado </a:t>
                      </a:r>
                      <a:r>
                        <a:rPr lang="es-MX" sz="1800" b="1" dirty="0" err="1" smtClean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prvista</a:t>
                      </a:r>
                      <a:endParaRPr lang="es-MX" sz="1800" b="1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46121" marR="4612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905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8413</Words>
  <Application>Microsoft Office PowerPoint</Application>
  <PresentationFormat>Presentación en pantalla (4:3)</PresentationFormat>
  <Paragraphs>1402</Paragraphs>
  <Slides>103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103</vt:i4>
      </vt:variant>
    </vt:vector>
  </HeadingPairs>
  <TitlesOfParts>
    <vt:vector size="104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Tedy 10</dc:creator>
  <cp:lastModifiedBy>Tedy 10</cp:lastModifiedBy>
  <cp:revision>81</cp:revision>
  <dcterms:created xsi:type="dcterms:W3CDTF">2020-06-22T17:31:50Z</dcterms:created>
  <dcterms:modified xsi:type="dcterms:W3CDTF">2020-06-25T23:02:50Z</dcterms:modified>
</cp:coreProperties>
</file>