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sldIdLst>
    <p:sldId id="256" r:id="rId2"/>
    <p:sldId id="257" r:id="rId3"/>
    <p:sldId id="258" r:id="rId4"/>
    <p:sldId id="281" r:id="rId5"/>
    <p:sldId id="259" r:id="rId6"/>
    <p:sldId id="282" r:id="rId7"/>
    <p:sldId id="284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85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353" r:id="rId25"/>
    <p:sldId id="275" r:id="rId26"/>
    <p:sldId id="276" r:id="rId27"/>
    <p:sldId id="277" r:id="rId28"/>
    <p:sldId id="278" r:id="rId29"/>
    <p:sldId id="279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280" r:id="rId38"/>
    <p:sldId id="291" r:id="rId39"/>
    <p:sldId id="295" r:id="rId40"/>
    <p:sldId id="293" r:id="rId41"/>
    <p:sldId id="294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283" r:id="rId50"/>
    <p:sldId id="303" r:id="rId51"/>
    <p:sldId id="286" r:id="rId52"/>
    <p:sldId id="287" r:id="rId53"/>
    <p:sldId id="288" r:id="rId54"/>
    <p:sldId id="289" r:id="rId55"/>
    <p:sldId id="290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51" r:id="rId70"/>
    <p:sldId id="352" r:id="rId71"/>
    <p:sldId id="348" r:id="rId72"/>
    <p:sldId id="349" r:id="rId73"/>
    <p:sldId id="350" r:id="rId74"/>
    <p:sldId id="328" r:id="rId75"/>
    <p:sldId id="327" r:id="rId76"/>
    <p:sldId id="329" r:id="rId77"/>
    <p:sldId id="330" r:id="rId78"/>
    <p:sldId id="331" r:id="rId79"/>
    <p:sldId id="332" r:id="rId80"/>
    <p:sldId id="333" r:id="rId81"/>
    <p:sldId id="335" r:id="rId82"/>
    <p:sldId id="334" r:id="rId83"/>
    <p:sldId id="336" r:id="rId84"/>
    <p:sldId id="337" r:id="rId85"/>
    <p:sldId id="338" r:id="rId86"/>
    <p:sldId id="341" r:id="rId87"/>
    <p:sldId id="339" r:id="rId88"/>
    <p:sldId id="340" r:id="rId89"/>
    <p:sldId id="342" r:id="rId90"/>
    <p:sldId id="343" r:id="rId91"/>
    <p:sldId id="344" r:id="rId92"/>
    <p:sldId id="345" r:id="rId93"/>
    <p:sldId id="346" r:id="rId94"/>
    <p:sldId id="318" r:id="rId95"/>
    <p:sldId id="319" r:id="rId96"/>
    <p:sldId id="320" r:id="rId97"/>
    <p:sldId id="321" r:id="rId98"/>
    <p:sldId id="322" r:id="rId99"/>
    <p:sldId id="323" r:id="rId100"/>
    <p:sldId id="324" r:id="rId101"/>
    <p:sldId id="325" r:id="rId102"/>
    <p:sldId id="361" r:id="rId103"/>
    <p:sldId id="362" r:id="rId104"/>
    <p:sldId id="363" r:id="rId105"/>
    <p:sldId id="364" r:id="rId106"/>
    <p:sldId id="365" r:id="rId107"/>
    <p:sldId id="366" r:id="rId108"/>
    <p:sldId id="367" r:id="rId10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A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59AD2-CF2B-4D29-9EDC-576FEA523BEE}" type="datetimeFigureOut">
              <a:rPr lang="es-MX" smtClean="0"/>
              <a:t>02/07/2020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5C857-9913-4A43-A922-9404034C87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71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5C857-9913-4A43-A922-9404034C8763}" type="slidenum">
              <a:rPr lang="es-MX" smtClean="0"/>
              <a:t>55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9846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5C857-9913-4A43-A922-9404034C8763}" type="slidenum">
              <a:rPr lang="es-MX" smtClean="0"/>
              <a:t>96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370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6729-25B3-4967-80C7-A87947149559}" type="datetimeFigureOut">
              <a:rPr lang="es-MX" smtClean="0"/>
              <a:t>02/07/2020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1D1-38D8-490C-933A-70FC5B7798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378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6729-25B3-4967-80C7-A87947149559}" type="datetimeFigureOut">
              <a:rPr lang="es-MX" smtClean="0"/>
              <a:t>02/07/2020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1D1-38D8-490C-933A-70FC5B7798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012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6729-25B3-4967-80C7-A87947149559}" type="datetimeFigureOut">
              <a:rPr lang="es-MX" smtClean="0"/>
              <a:t>02/07/2020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1D1-38D8-490C-933A-70FC5B7798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717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6729-25B3-4967-80C7-A87947149559}" type="datetimeFigureOut">
              <a:rPr lang="es-MX" smtClean="0"/>
              <a:t>02/07/2020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1D1-38D8-490C-933A-70FC5B7798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698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6729-25B3-4967-80C7-A87947149559}" type="datetimeFigureOut">
              <a:rPr lang="es-MX" smtClean="0"/>
              <a:t>02/07/2020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1D1-38D8-490C-933A-70FC5B7798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915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6729-25B3-4967-80C7-A87947149559}" type="datetimeFigureOut">
              <a:rPr lang="es-MX" smtClean="0"/>
              <a:t>02/07/2020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1D1-38D8-490C-933A-70FC5B7798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264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6729-25B3-4967-80C7-A87947149559}" type="datetimeFigureOut">
              <a:rPr lang="es-MX" smtClean="0"/>
              <a:t>02/07/2020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1D1-38D8-490C-933A-70FC5B7798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81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6729-25B3-4967-80C7-A87947149559}" type="datetimeFigureOut">
              <a:rPr lang="es-MX" smtClean="0"/>
              <a:t>02/07/2020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1D1-38D8-490C-933A-70FC5B7798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271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6729-25B3-4967-80C7-A87947149559}" type="datetimeFigureOut">
              <a:rPr lang="es-MX" smtClean="0"/>
              <a:t>02/07/2020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1D1-38D8-490C-933A-70FC5B7798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04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6729-25B3-4967-80C7-A87947149559}" type="datetimeFigureOut">
              <a:rPr lang="es-MX" smtClean="0"/>
              <a:t>02/07/2020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1D1-38D8-490C-933A-70FC5B7798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402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6729-25B3-4967-80C7-A87947149559}" type="datetimeFigureOut">
              <a:rPr lang="es-MX" smtClean="0"/>
              <a:t>02/07/2020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1D1-38D8-490C-933A-70FC5B7798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84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16729-25B3-4967-80C7-A87947149559}" type="datetimeFigureOut">
              <a:rPr lang="es-MX" smtClean="0"/>
              <a:t>02/07/2020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161D1-38D8-490C-933A-70FC5B7798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971600" y="2360590"/>
            <a:ext cx="741682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1" dirty="0" smtClean="0">
                <a:latin typeface="Comic Sans MS" panose="030F0702030302020204" pitchFamily="66" charset="0"/>
              </a:rPr>
              <a:t>EL SISTEMA INTERNACIONAL DE LOS DERECHOS HUMANOS</a:t>
            </a:r>
          </a:p>
          <a:p>
            <a:endParaRPr lang="es-MX" sz="2000" b="1" dirty="0" smtClean="0">
              <a:latin typeface="Comic Sans MS" panose="030F0702030302020204" pitchFamily="66" charset="0"/>
            </a:endParaRPr>
          </a:p>
          <a:p>
            <a:endParaRPr lang="es-MX" sz="2000" b="1" dirty="0" smtClean="0">
              <a:latin typeface="Comic Sans MS" panose="030F0702030302020204" pitchFamily="66" charset="0"/>
            </a:endParaRPr>
          </a:p>
          <a:p>
            <a:endParaRPr lang="es-MX" sz="2000" dirty="0" smtClean="0"/>
          </a:p>
          <a:p>
            <a:pPr marL="609600" indent="-609600" algn="r">
              <a:lnSpc>
                <a:spcPct val="80000"/>
              </a:lnSpc>
              <a:defRPr/>
            </a:pPr>
            <a:r>
              <a:rPr lang="es-MX" sz="2000" b="1" dirty="0">
                <a:latin typeface="Comic Sans MS" pitchFamily="66" charset="0"/>
              </a:rPr>
              <a:t>MARÍA ELENA LUGO GARFIAS</a:t>
            </a:r>
          </a:p>
          <a:p>
            <a:pPr marL="609600" indent="-609600">
              <a:lnSpc>
                <a:spcPct val="80000"/>
              </a:lnSpc>
              <a:defRPr/>
            </a:pPr>
            <a:endParaRPr lang="es-MX" sz="2000" b="1" dirty="0">
              <a:latin typeface="Comic Sans MS" pitchFamily="66" charset="0"/>
            </a:endParaRPr>
          </a:p>
          <a:p>
            <a:pPr marL="609600" indent="-609600">
              <a:lnSpc>
                <a:spcPct val="80000"/>
              </a:lnSpc>
              <a:defRPr/>
            </a:pPr>
            <a:endParaRPr lang="es-MX" sz="2000" b="1" dirty="0">
              <a:latin typeface="Comic Sans MS" pitchFamily="66" charset="0"/>
            </a:endParaRPr>
          </a:p>
          <a:p>
            <a:pPr marL="609600" indent="-609600">
              <a:lnSpc>
                <a:spcPct val="80000"/>
              </a:lnSpc>
              <a:defRPr/>
            </a:pPr>
            <a:endParaRPr lang="es-MX" sz="2000" b="1" dirty="0">
              <a:latin typeface="Comic Sans MS" pitchFamily="66" charset="0"/>
            </a:endParaRPr>
          </a:p>
          <a:p>
            <a:pPr marL="609600" indent="-609600" algn="r">
              <a:lnSpc>
                <a:spcPct val="80000"/>
              </a:lnSpc>
              <a:defRPr/>
            </a:pPr>
            <a:r>
              <a:rPr lang="es-ES" sz="2000" b="1" dirty="0">
                <a:latin typeface="Comic Sans MS" pitchFamily="66" charset="0"/>
              </a:rPr>
              <a:t> </a:t>
            </a:r>
            <a:r>
              <a:rPr lang="es-ES" sz="2000" b="1" dirty="0" smtClean="0">
                <a:latin typeface="Comic Sans MS" pitchFamily="66" charset="0"/>
              </a:rPr>
              <a:t>2020</a:t>
            </a:r>
            <a:endParaRPr lang="es-ES" sz="20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614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55676" y="332803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Tribunal de Núremberg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Sentencia 1 de octubre de 1946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Ni eximente ni atenuante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Cumplimiento de órdenes superiores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259632" y="2276872"/>
            <a:ext cx="6624736" cy="4154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“Una idea fundamental  del Estatuto (del Tribunal de Núremberg ) es que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las obligaciones internacionales que se imponen a los individuos priman sobre un deber de obediencia al Estado al que pertenecen</a:t>
            </a:r>
            <a:r>
              <a:rPr lang="es-MX" sz="2400" b="1" dirty="0" smtClean="0">
                <a:latin typeface="Comic Sans MS" panose="030F0702030302020204" pitchFamily="66" charset="0"/>
              </a:rPr>
              <a:t>. Quien viola las leyes de la guerra no puede alegar, para justificarse, la orden que ha recibido del Estado, desde el momento en  que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el Estado al dar dicha orden ha excedido los poderes que le reconoce el derecho internacional”.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70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88640"/>
            <a:ext cx="80648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Competencia material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Enjuiciar crímenes de Guerra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 lesa Humanidad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Genocidio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Competencia personal y temporal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Obedecen al objetivo encomendado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TPIAY conoce de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cualquier crimen </a:t>
            </a:r>
            <a:r>
              <a:rPr lang="es-MX" sz="2400" b="1" dirty="0" smtClean="0">
                <a:latin typeface="Comic Sans MS" panose="030F0702030302020204" pitchFamily="66" charset="0"/>
              </a:rPr>
              <a:t>cometido por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cualquier persona en ese territorio</a:t>
            </a:r>
            <a:r>
              <a:rPr lang="es-MX" sz="2400" b="1" dirty="0" smtClean="0">
                <a:latin typeface="Comic Sans MS" panose="030F0702030302020204" pitchFamily="66" charset="0"/>
              </a:rPr>
              <a:t>, a partir del 1 de enero de 1991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TPIR </a:t>
            </a:r>
            <a:r>
              <a:rPr lang="es-MX" sz="2400" b="1" dirty="0">
                <a:latin typeface="Comic Sans MS" panose="030F0702030302020204" pitchFamily="66" charset="0"/>
              </a:rPr>
              <a:t>conoce de </a:t>
            </a:r>
            <a:r>
              <a:rPr lang="es-MX" sz="2400" b="1" u="sng" dirty="0">
                <a:latin typeface="Comic Sans MS" panose="030F0702030302020204" pitchFamily="66" charset="0"/>
              </a:rPr>
              <a:t>cualquier crimen </a:t>
            </a:r>
            <a:r>
              <a:rPr lang="es-MX" sz="2400" b="1" dirty="0">
                <a:latin typeface="Comic Sans MS" panose="030F0702030302020204" pitchFamily="66" charset="0"/>
              </a:rPr>
              <a:t>cometido por </a:t>
            </a:r>
            <a:r>
              <a:rPr lang="es-MX" sz="2400" b="1" u="sng" dirty="0">
                <a:latin typeface="Comic Sans MS" panose="030F0702030302020204" pitchFamily="66" charset="0"/>
              </a:rPr>
              <a:t>cualquier persona en ese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territorio </a:t>
            </a:r>
            <a:r>
              <a:rPr lang="es-MX" sz="2400" b="1" dirty="0" smtClean="0">
                <a:latin typeface="Comic Sans MS" panose="030F0702030302020204" pitchFamily="66" charset="0"/>
              </a:rPr>
              <a:t>o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por ruandeses en países vecinos</a:t>
            </a:r>
            <a:r>
              <a:rPr lang="es-MX" sz="2400" b="1" dirty="0" smtClean="0">
                <a:latin typeface="Comic Sans MS" panose="030F0702030302020204" pitchFamily="66" charset="0"/>
              </a:rPr>
              <a:t>, entre el </a:t>
            </a:r>
            <a:r>
              <a:rPr lang="es-MX" sz="2400" b="1" dirty="0">
                <a:latin typeface="Comic Sans MS" panose="030F0702030302020204" pitchFamily="66" charset="0"/>
              </a:rPr>
              <a:t>1 de enero </a:t>
            </a:r>
            <a:r>
              <a:rPr lang="es-MX" sz="2400" b="1" dirty="0" smtClean="0">
                <a:latin typeface="Comic Sans MS" panose="030F0702030302020204" pitchFamily="66" charset="0"/>
              </a:rPr>
              <a:t>y el 31 de diciembre de 1994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pPr algn="ctr"/>
            <a:r>
              <a:rPr lang="es-MX" sz="2400" b="1" dirty="0" smtClean="0">
                <a:latin typeface="Comic Sans MS" panose="030F0702030302020204" pitchFamily="66" charset="0"/>
              </a:rPr>
              <a:t>EJERCEN SU COMPETENCIA DE MODO AUTOMÁTICO Y CON PREFERENCIA A JURISDICCIONES NACIONALES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611560" y="402076"/>
            <a:ext cx="79928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TPIAY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Más de 120 procedimientos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Más de 160 sentenciados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Enjuiciados los principales dirigentes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Slobodan Milosevic falleció en 2006 antes de ser sentenciado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Radovan </a:t>
            </a:r>
            <a:r>
              <a:rPr lang="es-MX" sz="2400" b="1" u="sng" dirty="0" err="1" smtClean="0">
                <a:latin typeface="Comic Sans MS" panose="030F0702030302020204" pitchFamily="66" charset="0"/>
              </a:rPr>
              <a:t>Karadic</a:t>
            </a:r>
            <a:r>
              <a:rPr lang="es-MX" sz="2400" b="1" u="sng" dirty="0" smtClean="0">
                <a:latin typeface="Comic Sans MS" panose="030F0702030302020204" pitchFamily="66" charset="0"/>
              </a:rPr>
              <a:t>, líder serbiobosnio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Detenido en 2008, sentenciado 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40 años de prisión </a:t>
            </a:r>
            <a:r>
              <a:rPr lang="es-MX" sz="2400" b="1" dirty="0" smtClean="0">
                <a:latin typeface="Comic Sans MS" panose="030F0702030302020204" pitchFamily="66" charset="0"/>
              </a:rPr>
              <a:t>en 2016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Culpable de Genocidio y crímenes de lesa humanidad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Por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exterminio de miles de bosnios musulmanes </a:t>
            </a:r>
            <a:r>
              <a:rPr lang="es-MX" sz="2400" b="1" dirty="0" smtClean="0">
                <a:latin typeface="Comic Sans MS" panose="030F0702030302020204" pitchFamily="66" charset="0"/>
              </a:rPr>
              <a:t>tras la toma de Srebrenica (designada por UN como zona de seguridad)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Y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el asedio en Sarajevo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60313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1520" y="332656"/>
            <a:ext cx="820891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Resolución 1966 (2010) del Consejo de Seguridad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Cierre de los TPI 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Mecanismo Residual Internacional de los Tribunales Penales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 fin de juzgar a los más altos dirigentes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Continuó la jurisdicción, derechos y obligaciones de los TPIAY y TPIR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Resolución 2256 (2015) 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Determinó el cierre del TPIR al 31 de diciembre de 2015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Tras último fallo el 14 de diciembre de 2015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Resolución 2329 (2016)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TPIAY concluyera su labor a más tardar para el 30 de noviembre de 2017 y facilitó su cierre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8531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403648" y="1484784"/>
            <a:ext cx="63367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1" dirty="0">
                <a:latin typeface="Comic Sans MS" panose="030F0702030302020204" pitchFamily="66" charset="0"/>
              </a:rPr>
              <a:t>4.2.3 Los tribunales penales especiales, internacionalizados o híbridos. </a:t>
            </a:r>
            <a:r>
              <a:rPr lang="es-MX" dirty="0"/>
              <a:t>	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368856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9552" y="548680"/>
            <a:ext cx="78488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Tribunales internacionales de naturaleza mixta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Confluyen jueces internacionales y nacionales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Abogados defensores extranjeros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Derecho internacional y nacional, DDHH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Creados en el marco de OMP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Kosovo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Timor Oriental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Resoluciones del Consejo de Seguridad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Sierra Leona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Líbano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Acuerdo de UN y el Estado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Camboya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2460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692696"/>
            <a:ext cx="70567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Resolución 1315 (2000) Consejo de Seguridad, del 14 de agosto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Crea un TPI Sierra Leona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Remite a que las UN y el Estado celebraran un Acuerdo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Acuerdo entre el Gobierno de Sierra Leona y la UN sobre el establecimiento del Tribunal Especial para Sierra Leona, del 16 de enero de 2002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Según recomendaciones de los informes S/2002/246 y S/2002/267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69802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59632" y="908720"/>
            <a:ext cx="64807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Sala Especial de los Tribunales de Camboya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Para el enjuiciamiento de los crímenes cometidos durante el periodo de la Kampuchea Democrática, entre el 17 de abril de 1975 y el 6 de enero de 1979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Acuerdo del 6 de junio de 2003, </a:t>
            </a:r>
            <a:r>
              <a:rPr lang="es-MX" sz="2400" b="1" dirty="0" smtClean="0">
                <a:latin typeface="Comic Sans MS" panose="030F0702030302020204" pitchFamily="66" charset="0"/>
              </a:rPr>
              <a:t>solicitado a las UN por el Estado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Tras la caída del régimen de </a:t>
            </a:r>
            <a:r>
              <a:rPr lang="es-MX" sz="2400" b="1" dirty="0" err="1" smtClean="0">
                <a:latin typeface="Comic Sans MS" panose="030F0702030302020204" pitchFamily="66" charset="0"/>
              </a:rPr>
              <a:t>Khmeres</a:t>
            </a:r>
            <a:r>
              <a:rPr lang="es-MX" sz="2400" b="1" dirty="0" smtClean="0">
                <a:latin typeface="Comic Sans MS" panose="030F0702030302020204" pitchFamily="66" charset="0"/>
              </a:rPr>
              <a:t> Rojos 1975-1979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Para juzgar a los principales jefes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99885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1196752"/>
            <a:ext cx="75608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Resolución 1757 (2007) Consejo de Seguridad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Tribunal Especial para el Líbano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 solicitud del Estado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Para juzgar a los presuntos responsables del atentado realizado en Beirut en 2005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Que causó la muerte de  un antiguo 1er Ministro libanés y 22 personas más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88872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267744" y="2564904"/>
            <a:ext cx="3960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 smtClean="0">
                <a:latin typeface="Comic Sans MS" panose="030F0702030302020204" pitchFamily="66" charset="0"/>
              </a:rPr>
              <a:t>GRACIAS</a:t>
            </a:r>
            <a:endParaRPr lang="es-MX" sz="6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65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404664"/>
            <a:ext cx="76328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Responsabilidad del Estado  y 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Responsabilidad penal individual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Ambos tipos en unos mismos hechos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CIJ Croacia c. Serbia 2015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Aplicación de la Convención sobre la Prevención y Sanción  del Crimen de Genocidio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Se rigen por regímenes distintos y buscan fines diferentes,</a:t>
            </a:r>
            <a:r>
              <a:rPr lang="es-MX" sz="2400" b="1" dirty="0" smtClean="0">
                <a:latin typeface="Comic Sans MS" panose="030F0702030302020204" pitchFamily="66" charset="0"/>
              </a:rPr>
              <a:t> párr. 129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CIJ 2005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Actividades militares en el territorio del Congo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Uganda responsable de actos y omisiones de FA en territorio del Congo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Viola DIDH y </a:t>
            </a:r>
            <a:r>
              <a:rPr lang="es-MX" sz="2400" b="1" u="sng" dirty="0" err="1" smtClean="0">
                <a:latin typeface="Comic Sans MS" panose="030F0702030302020204" pitchFamily="66" charset="0"/>
              </a:rPr>
              <a:t>DIHumanitario</a:t>
            </a:r>
            <a:r>
              <a:rPr lang="es-MX" sz="2400" b="1" u="sng" dirty="0" smtClean="0">
                <a:latin typeface="Comic Sans MS" panose="030F0702030302020204" pitchFamily="66" charset="0"/>
              </a:rPr>
              <a:t>, párr. 180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15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404663"/>
            <a:ext cx="77768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Asamblea General R 95(I) 11 diciembre de 1946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Principios en Estatuto y Sentencia del Tribunal de Núremberg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Constituyen principios de Derecho Internacional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Comisión de Derecho Internacional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Proyecto de Código de Delitos contra la Paz y Seguridad Internacionales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1996 aprobó un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Proyecto</a:t>
            </a:r>
            <a:r>
              <a:rPr lang="es-MX" sz="2400" b="1" dirty="0" smtClean="0">
                <a:latin typeface="Comic Sans MS" panose="030F0702030302020204" pitchFamily="66" charset="0"/>
              </a:rPr>
              <a:t> de Código de Crímenes con la Paz y Seguridad de la Humanidad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AG R2391 (XXIII) del 26 de noviembre de 1968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Aprobó la Convención sobre la Imprescriptibilidad de los Crímenes de Guerra y de los Crímenes de Lesa Humanidad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51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548680"/>
            <a:ext cx="67687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Después de la Guerra Fría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Estatuto del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Tribunal Penal Internacional para la antigua Yugoeslavia </a:t>
            </a:r>
            <a:r>
              <a:rPr lang="es-MX" sz="2400" b="1" dirty="0" smtClean="0">
                <a:latin typeface="Comic Sans MS" panose="030F0702030302020204" pitchFamily="66" charset="0"/>
              </a:rPr>
              <a:t>1993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Estatuto del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Tribunal Penal Internacional para Ruanda</a:t>
            </a:r>
            <a:r>
              <a:rPr lang="es-MX" sz="2400" b="1" dirty="0" smtClean="0">
                <a:latin typeface="Comic Sans MS" panose="030F0702030302020204" pitchFamily="66" charset="0"/>
              </a:rPr>
              <a:t> 1994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Disposiciones  para juzgar conductas individuales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Corte Penal Internacional 1998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Estatuto de Roma dispone su competencia para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juzgar “los crímenes más graves de trascendencia para la comunidad internacional en su conjunto”, </a:t>
            </a:r>
            <a:r>
              <a:rPr lang="es-MX" sz="2400" b="1" dirty="0" smtClean="0">
                <a:latin typeface="Comic Sans MS" panose="030F0702030302020204" pitchFamily="66" charset="0"/>
              </a:rPr>
              <a:t>art, 5.1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0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07704" y="1124744"/>
            <a:ext cx="5112568" cy="40934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600" b="1" u="sng" dirty="0" smtClean="0">
                <a:latin typeface="Comic Sans MS" panose="030F0702030302020204" pitchFamily="66" charset="0"/>
              </a:rPr>
              <a:t>Derecho Internacional los Conflictos Armados</a:t>
            </a:r>
          </a:p>
          <a:p>
            <a:pPr algn="ctr"/>
            <a:r>
              <a:rPr lang="es-MX" sz="2600" b="1" u="sng" dirty="0" smtClean="0">
                <a:latin typeface="Comic Sans MS" panose="030F0702030302020204" pitchFamily="66" charset="0"/>
              </a:rPr>
              <a:t>“la defensa del ser humano </a:t>
            </a:r>
            <a:r>
              <a:rPr lang="es-MX" sz="2600" b="1" dirty="0" smtClean="0">
                <a:latin typeface="Comic Sans MS" panose="030F0702030302020204" pitchFamily="66" charset="0"/>
              </a:rPr>
              <a:t>frente a crímenes que por su naturaleza y magnitud </a:t>
            </a:r>
            <a:r>
              <a:rPr lang="es-MX" sz="2600" b="1" u="sng" dirty="0" smtClean="0">
                <a:latin typeface="Comic Sans MS" panose="030F0702030302020204" pitchFamily="66" charset="0"/>
              </a:rPr>
              <a:t>trascienden a las propias víctimas</a:t>
            </a:r>
            <a:r>
              <a:rPr lang="es-MX" sz="2600" b="1" dirty="0" smtClean="0">
                <a:latin typeface="Comic Sans MS" panose="030F0702030302020204" pitchFamily="66" charset="0"/>
              </a:rPr>
              <a:t>, siendo la </a:t>
            </a:r>
            <a:r>
              <a:rPr lang="es-MX" sz="2600" b="1" u="sng" dirty="0" smtClean="0">
                <a:latin typeface="Comic Sans MS" panose="030F0702030302020204" pitchFamily="66" charset="0"/>
              </a:rPr>
              <a:t>comunidad internacional</a:t>
            </a:r>
            <a:r>
              <a:rPr lang="es-MX" sz="2600" b="1" dirty="0" smtClean="0">
                <a:latin typeface="Comic Sans MS" panose="030F0702030302020204" pitchFamily="66" charset="0"/>
              </a:rPr>
              <a:t> en su conjunto </a:t>
            </a:r>
            <a:r>
              <a:rPr lang="es-MX" sz="2600" b="1" u="sng" dirty="0" smtClean="0">
                <a:latin typeface="Comic Sans MS" panose="030F0702030302020204" pitchFamily="66" charset="0"/>
              </a:rPr>
              <a:t>destinataria del bien jurídico protegido por tales normas”</a:t>
            </a:r>
            <a:endParaRPr lang="es-MX" sz="2600" b="1" u="sng" dirty="0">
              <a:latin typeface="Comic Sans MS" panose="030F0702030302020204" pitchFamily="66" charset="0"/>
            </a:endParaRPr>
          </a:p>
        </p:txBody>
      </p:sp>
      <p:sp>
        <p:nvSpPr>
          <p:cNvPr id="3" name="2 Estrella de 8 puntas"/>
          <p:cNvSpPr/>
          <p:nvPr/>
        </p:nvSpPr>
        <p:spPr>
          <a:xfrm>
            <a:off x="1763688" y="1988840"/>
            <a:ext cx="504056" cy="504056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</a:rPr>
              <a:t>1</a:t>
            </a:r>
            <a:endParaRPr lang="es-MX" sz="2400" b="1" dirty="0">
              <a:solidFill>
                <a:schemeClr val="tx1"/>
              </a:solidFill>
            </a:endParaRPr>
          </a:p>
        </p:txBody>
      </p:sp>
      <p:sp>
        <p:nvSpPr>
          <p:cNvPr id="4" name="3 Estrella de 8 puntas"/>
          <p:cNvSpPr/>
          <p:nvPr/>
        </p:nvSpPr>
        <p:spPr>
          <a:xfrm>
            <a:off x="3290245" y="2240868"/>
            <a:ext cx="504056" cy="504056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</a:rPr>
              <a:t>2</a:t>
            </a:r>
            <a:endParaRPr lang="es-MX" sz="2400" b="1" dirty="0">
              <a:solidFill>
                <a:schemeClr val="tx1"/>
              </a:solidFill>
            </a:endParaRPr>
          </a:p>
        </p:txBody>
      </p:sp>
      <p:sp>
        <p:nvSpPr>
          <p:cNvPr id="5" name="4 Estrella de 8 puntas"/>
          <p:cNvSpPr/>
          <p:nvPr/>
        </p:nvSpPr>
        <p:spPr>
          <a:xfrm>
            <a:off x="1619672" y="4509120"/>
            <a:ext cx="648072" cy="792088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</a:rPr>
              <a:t>3</a:t>
            </a:r>
            <a:endParaRPr lang="es-MX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6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907704" y="1772816"/>
            <a:ext cx="52565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b="1" dirty="0">
                <a:latin typeface="Comic Sans MS" panose="030F0702030302020204" pitchFamily="66" charset="0"/>
              </a:rPr>
              <a:t>Crímenes contra la Paz y la Seguridad </a:t>
            </a:r>
            <a:r>
              <a:rPr lang="es-MX" sz="2800" b="1" dirty="0" smtClean="0">
                <a:latin typeface="Comic Sans MS" panose="030F0702030302020204" pitchFamily="66" charset="0"/>
              </a:rPr>
              <a:t>Internacional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716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99592" y="548680"/>
            <a:ext cx="74168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 smtClean="0">
                <a:latin typeface="Comic Sans MS" panose="030F0702030302020204" pitchFamily="66" charset="0"/>
              </a:rPr>
              <a:t>Crímenes contra la Paz y la Seguridad Internacional</a:t>
            </a: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r>
              <a:rPr lang="es-MX" sz="2800" b="1" u="sng" dirty="0" smtClean="0">
                <a:latin typeface="Comic Sans MS" panose="030F0702030302020204" pitchFamily="66" charset="0"/>
              </a:rPr>
              <a:t>Categorías penales internacionales:</a:t>
            </a:r>
          </a:p>
          <a:p>
            <a:endParaRPr lang="es-MX" sz="28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es-MX" sz="2800" b="1" dirty="0" smtClean="0">
                <a:latin typeface="Comic Sans MS" panose="030F0702030302020204" pitchFamily="66" charset="0"/>
              </a:rPr>
              <a:t>Crímenes de guerra</a:t>
            </a:r>
          </a:p>
          <a:p>
            <a:pPr marL="342900" indent="-342900">
              <a:buFont typeface="+mj-lt"/>
              <a:buAutoNum type="alphaLcPeriod"/>
            </a:pPr>
            <a:r>
              <a:rPr lang="es-MX" sz="2800" b="1" dirty="0" smtClean="0">
                <a:latin typeface="Comic Sans MS" panose="030F0702030302020204" pitchFamily="66" charset="0"/>
              </a:rPr>
              <a:t>Crímenes de lesa humanidad</a:t>
            </a: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r>
              <a:rPr lang="es-MX" sz="2800" b="1" u="sng" dirty="0" smtClean="0">
                <a:latin typeface="Comic Sans MS" panose="030F0702030302020204" pitchFamily="66" charset="0"/>
              </a:rPr>
              <a:t>Tipos penales:</a:t>
            </a:r>
          </a:p>
          <a:p>
            <a:pPr marL="342900" indent="-342900">
              <a:buFont typeface="+mj-lt"/>
              <a:buAutoNum type="alphaLcPeriod"/>
            </a:pPr>
            <a:endParaRPr lang="es-MX" sz="28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es-MX" sz="2800" b="1" dirty="0" smtClean="0">
                <a:latin typeface="Comic Sans MS" panose="030F0702030302020204" pitchFamily="66" charset="0"/>
              </a:rPr>
              <a:t>Genocidio</a:t>
            </a:r>
          </a:p>
          <a:p>
            <a:pPr marL="342900" indent="-342900">
              <a:buFont typeface="+mj-lt"/>
              <a:buAutoNum type="alphaLcPeriod"/>
            </a:pPr>
            <a:r>
              <a:rPr lang="es-MX" sz="2800" b="1" dirty="0" smtClean="0">
                <a:latin typeface="Comic Sans MS" panose="030F0702030302020204" pitchFamily="66" charset="0"/>
              </a:rPr>
              <a:t>Agresión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207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734228"/>
            <a:ext cx="6912768" cy="452431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AGRESIÓN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Estatuto del Tribunal Militar Internacional de Núremberg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Planificar, preparar, iniciar o librar guerras de agresión</a:t>
            </a:r>
            <a:r>
              <a:rPr lang="es-MX" sz="2400" b="1" dirty="0" smtClean="0">
                <a:latin typeface="Comic Sans MS" panose="030F0702030302020204" pitchFamily="66" charset="0"/>
              </a:rPr>
              <a:t>, o una guerra que constituya una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violación de tratados, acuerdos o garantías internacionales</a:t>
            </a:r>
            <a:r>
              <a:rPr lang="es-MX" sz="2400" b="1" dirty="0" smtClean="0">
                <a:latin typeface="Comic Sans MS" panose="030F0702030302020204" pitchFamily="66" charset="0"/>
              </a:rPr>
              <a:t>, o participar en planes comunes o en una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conspiración </a:t>
            </a:r>
            <a:r>
              <a:rPr lang="es-MX" sz="2400" b="1" dirty="0" smtClean="0">
                <a:latin typeface="Comic Sans MS" panose="030F0702030302020204" pitchFamily="66" charset="0"/>
              </a:rPr>
              <a:t>para lograr alguno de los objetivos anteriormente indicados, Art. 6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803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85129" y="404664"/>
            <a:ext cx="76328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Carta de Naciones Unidas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Prohibición del uso de la fuerza, Art. 2.4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Consejo de Seguridad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Para mantener la paz y la seguridad internacionales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Que puede determinar “toda amenaza a la paz, quebrantamiento de la paz o acto de agresión”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Asamblea General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Declaración sobre los Principios de Derecho Internacional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Anexa a la Resolución 2625 (XXV) en 1970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“Una guerra de agresión constituye un crimen contra la paz</a:t>
            </a:r>
            <a:r>
              <a:rPr lang="es-MX" sz="2400" b="1" dirty="0" smtClean="0">
                <a:latin typeface="Comic Sans MS" panose="030F0702030302020204" pitchFamily="66" charset="0"/>
              </a:rPr>
              <a:t>, que con arreglo al derecho internacional,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entraña responsabilidad”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939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145371"/>
            <a:ext cx="813690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Asamblea General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Resolución 3314 (XXIX) 1974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Define la agresión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Pero el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Consejo de Seguridad sigue determinando los casos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Proyecto  de Código de Crímenes </a:t>
            </a:r>
            <a:r>
              <a:rPr lang="es-MX" sz="2400" b="1" dirty="0" smtClean="0">
                <a:latin typeface="Comic Sans MS" panose="030F0702030302020204" pitchFamily="66" charset="0"/>
              </a:rPr>
              <a:t>contra la Paz y la Seguridad de la Humanidad de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1996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Considera la agresión como un crimen dotado de autonomía, Art. 16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Estatuto de la Corte Penal internacional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Tiene competencia para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juzgar a los autores del crimen de agresión</a:t>
            </a:r>
            <a:r>
              <a:rPr lang="es-MX" sz="2400" b="1" dirty="0" smtClean="0">
                <a:latin typeface="Comic Sans MS" panose="030F0702030302020204" pitchFamily="66" charset="0"/>
              </a:rPr>
              <a:t>, Art. 5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Se trata de un acto que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no puede cometer una sola persona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Requiere la participación de medios armados, Estado 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42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620688"/>
            <a:ext cx="78488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UNIDAD IV 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VIOLACIONES GRAVES DE LOS DERECHOS HUMANOS 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4.1 La jurisdicción universal 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4.2 Los tribunales penales internacionales 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4.2.1 La Corte Penal Internacional 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4.2.2 Los tribunales penales ad hoc 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4.2.3 Los tribunales penales especiales, internacionalizados o </a:t>
            </a:r>
            <a:r>
              <a:rPr lang="es-MX" sz="2400" b="1" dirty="0" smtClean="0">
                <a:latin typeface="Comic Sans MS" panose="030F0702030302020204" pitchFamily="66" charset="0"/>
              </a:rPr>
              <a:t>híbridos</a:t>
            </a:r>
            <a:r>
              <a:rPr lang="es-MX" dirty="0" smtClean="0"/>
              <a:t>	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132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548680"/>
            <a:ext cx="77768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Conferencia de Revisión del Estatuto de la Corte Penal Internacional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Kampala, Uganda,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2010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Enmiendas /crimen de agresión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“Cuando estando en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condiciones de controlar o dirigir efectivamente la acción política o militar de un Estado</a:t>
            </a:r>
            <a:r>
              <a:rPr lang="es-MX" sz="2400" b="1" dirty="0" smtClean="0">
                <a:latin typeface="Comic Sans MS" panose="030F0702030302020204" pitchFamily="66" charset="0"/>
              </a:rPr>
              <a:t>, dicha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persona planifica, prepara, inicia o realiza un acto de agresión </a:t>
            </a:r>
            <a:r>
              <a:rPr lang="es-MX" sz="2400" b="1" dirty="0" smtClean="0">
                <a:latin typeface="Comic Sans MS" panose="030F0702030302020204" pitchFamily="66" charset="0"/>
              </a:rPr>
              <a:t>que por sus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características, gravedad y escala </a:t>
            </a:r>
            <a:r>
              <a:rPr lang="es-MX" sz="2400" b="1" dirty="0" smtClean="0">
                <a:latin typeface="Comic Sans MS" panose="030F0702030302020204" pitchFamily="66" charset="0"/>
              </a:rPr>
              <a:t>constituya una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VIOLACIÓN MANIFIESTA de la Carta </a:t>
            </a:r>
            <a:r>
              <a:rPr lang="es-MX" sz="2400" b="1" dirty="0" smtClean="0">
                <a:latin typeface="Comic Sans MS" panose="030F0702030302020204" pitchFamily="66" charset="0"/>
              </a:rPr>
              <a:t>de las Naciones Unidas”, Art. 8 Bis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pPr algn="ctr"/>
            <a:r>
              <a:rPr lang="es-MX" sz="2400" b="1" dirty="0" smtClean="0">
                <a:latin typeface="Comic Sans MS" panose="030F0702030302020204" pitchFamily="66" charset="0"/>
              </a:rPr>
              <a:t>EL FISCAL DEBE CONTAR CON LA DETERMINACIÓN DEL CONSEJO DE SEGURIDAD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546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71600" y="260648"/>
            <a:ext cx="748883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GENOCIDIO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Término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creado en 1944 por Raphael </a:t>
            </a:r>
            <a:r>
              <a:rPr lang="es-MX" sz="2400" b="1" u="sng" dirty="0" err="1" smtClean="0">
                <a:latin typeface="Comic Sans MS" panose="030F0702030302020204" pitchFamily="66" charset="0"/>
              </a:rPr>
              <a:t>Lemkin</a:t>
            </a:r>
            <a:endParaRPr lang="es-MX" sz="2400" b="1" u="sng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Designa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exterminio de grupos </a:t>
            </a:r>
            <a:r>
              <a:rPr lang="es-MX" sz="2400" b="1" dirty="0" smtClean="0">
                <a:latin typeface="Comic Sans MS" panose="030F0702030302020204" pitchFamily="66" charset="0"/>
              </a:rPr>
              <a:t>por motivos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raciales, nacionales o religiosos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Estatuto Tribunal Militar Internacional de Núremberg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“Persecución por motivos políticos, raciales o religiosos”,  </a:t>
            </a:r>
            <a:r>
              <a:rPr lang="es-MX" sz="2400" b="1" dirty="0" smtClean="0">
                <a:latin typeface="Comic Sans MS" panose="030F0702030302020204" pitchFamily="66" charset="0"/>
              </a:rPr>
              <a:t>en un crimen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contra la Paz o crimen de guerra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Después de la 2ª GM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Asamblea General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Convención para la prevención y sanción del delito de genocidio, 1948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Genocidio es un crimen autónomo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No necesariamente contra la paz o de guerra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905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69179" y="908720"/>
            <a:ext cx="7632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Convención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Genocidio delito de derecho internacional,</a:t>
            </a:r>
            <a:r>
              <a:rPr lang="es-MX" sz="2400" b="1" dirty="0" smtClean="0">
                <a:latin typeface="Comic Sans MS" panose="030F0702030302020204" pitchFamily="66" charset="0"/>
              </a:rPr>
              <a:t> Art. 1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“Actos perpetrado con la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intención de destruir, </a:t>
            </a:r>
            <a:r>
              <a:rPr lang="es-MX" sz="2400" b="1" dirty="0" smtClean="0">
                <a:latin typeface="Comic Sans MS" panose="030F0702030302020204" pitchFamily="66" charset="0"/>
              </a:rPr>
              <a:t>total o parcialmente</a:t>
            </a:r>
            <a:r>
              <a:rPr lang="es-MX" sz="2400" b="1" u="sng" dirty="0" smtClean="0">
                <a:latin typeface="Comic Sans MS" panose="030F0702030302020204" pitchFamily="66" charset="0"/>
              </a:rPr>
              <a:t>, a un grupo nacional, étnico, racial o religioso, como tal</a:t>
            </a:r>
            <a:r>
              <a:rPr lang="es-MX" sz="2400" b="1" dirty="0" smtClean="0">
                <a:latin typeface="Comic Sans MS" panose="030F0702030302020204" pitchFamily="66" charset="0"/>
              </a:rPr>
              <a:t>”, Art. 2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CIJ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Opinión Consultiva acerca de las reservas a la Convención sobre el Genocidio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Carácter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universal y erga omnes </a:t>
            </a:r>
            <a:r>
              <a:rPr lang="es-MX" sz="2400" b="1" dirty="0" smtClean="0">
                <a:latin typeface="Comic Sans MS" panose="030F0702030302020204" pitchFamily="66" charset="0"/>
              </a:rPr>
              <a:t>de la prohibición del genocidio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Por interés común y no propio del Estado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801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1052736"/>
            <a:ext cx="71287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Delito de Genocidio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AutoNum type="alphaLcPeriod"/>
            </a:pPr>
            <a:r>
              <a:rPr lang="es-MX" sz="2400" b="1" dirty="0" smtClean="0">
                <a:latin typeface="Comic Sans MS" panose="030F0702030302020204" pitchFamily="66" charset="0"/>
              </a:rPr>
              <a:t>El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acto o actos </a:t>
            </a:r>
            <a:r>
              <a:rPr lang="es-MX" sz="2400" b="1" dirty="0" smtClean="0">
                <a:latin typeface="Comic Sans MS" panose="030F0702030302020204" pitchFamily="66" charset="0"/>
              </a:rPr>
              <a:t>deben dirigirse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contra un grupo nacional, étnico, racial o religioso</a:t>
            </a:r>
          </a:p>
          <a:p>
            <a:pPr marL="342900" indent="-342900">
              <a:buAutoNum type="alphaLcPeriod"/>
            </a:pPr>
            <a:endParaRPr lang="es-MX" sz="2400" b="1" u="sng" dirty="0">
              <a:latin typeface="Comic Sans MS" panose="030F0702030302020204" pitchFamily="66" charset="0"/>
            </a:endParaRPr>
          </a:p>
          <a:p>
            <a:pPr marL="342900" indent="-342900">
              <a:buAutoNum type="alphaLcPeriod"/>
            </a:pPr>
            <a:r>
              <a:rPr lang="es-MX" sz="2400" b="1" dirty="0" smtClean="0">
                <a:latin typeface="Comic Sans MS" panose="030F0702030302020204" pitchFamily="66" charset="0"/>
              </a:rPr>
              <a:t>Deben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buscar la destrucción total o parcial </a:t>
            </a:r>
            <a:r>
              <a:rPr lang="es-MX" sz="2400" b="1" dirty="0" smtClean="0">
                <a:latin typeface="Comic Sans MS" panose="030F0702030302020204" pitchFamily="66" charset="0"/>
              </a:rPr>
              <a:t>de dicho grupo,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no sólo la intención</a:t>
            </a:r>
            <a:r>
              <a:rPr lang="es-MX" sz="2400" b="1" dirty="0" smtClean="0">
                <a:latin typeface="Comic Sans MS" panose="030F0702030302020204" pitchFamily="66" charset="0"/>
              </a:rPr>
              <a:t>, sino dentro del acto criminal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093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836712"/>
            <a:ext cx="81369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arenR"/>
            </a:pPr>
            <a:r>
              <a:rPr lang="es-MX" sz="2800" u="sng" dirty="0" smtClean="0">
                <a:latin typeface="Comic Sans MS" panose="030F0702030302020204" pitchFamily="66" charset="0"/>
              </a:rPr>
              <a:t>Matanza</a:t>
            </a:r>
            <a:r>
              <a:rPr lang="es-MX" sz="2800" dirty="0" smtClean="0">
                <a:latin typeface="Comic Sans MS" panose="030F0702030302020204" pitchFamily="66" charset="0"/>
              </a:rPr>
              <a:t> </a:t>
            </a:r>
            <a:r>
              <a:rPr lang="es-MX" sz="2800" dirty="0">
                <a:latin typeface="Comic Sans MS" panose="030F0702030302020204" pitchFamily="66" charset="0"/>
              </a:rPr>
              <a:t>de miembros del </a:t>
            </a:r>
            <a:r>
              <a:rPr lang="es-MX" sz="2800" dirty="0" smtClean="0">
                <a:latin typeface="Comic Sans MS" panose="030F0702030302020204" pitchFamily="66" charset="0"/>
              </a:rPr>
              <a:t>grupo</a:t>
            </a:r>
          </a:p>
          <a:p>
            <a:pPr marL="514350" indent="-514350">
              <a:buAutoNum type="alphaLcParenR"/>
            </a:pPr>
            <a:r>
              <a:rPr lang="es-MX" sz="2800" u="sng" dirty="0" smtClean="0">
                <a:latin typeface="Comic Sans MS" panose="030F0702030302020204" pitchFamily="66" charset="0"/>
              </a:rPr>
              <a:t>Lesión </a:t>
            </a:r>
            <a:r>
              <a:rPr lang="es-MX" sz="2800" u="sng" dirty="0">
                <a:latin typeface="Comic Sans MS" panose="030F0702030302020204" pitchFamily="66" charset="0"/>
              </a:rPr>
              <a:t>grave </a:t>
            </a:r>
            <a:r>
              <a:rPr lang="es-MX" sz="2800" dirty="0">
                <a:latin typeface="Comic Sans MS" panose="030F0702030302020204" pitchFamily="66" charset="0"/>
              </a:rPr>
              <a:t>a la integridad física o mental de los miembros del </a:t>
            </a:r>
            <a:r>
              <a:rPr lang="es-MX" sz="2800" dirty="0" smtClean="0">
                <a:latin typeface="Comic Sans MS" panose="030F0702030302020204" pitchFamily="66" charset="0"/>
              </a:rPr>
              <a:t>grupo</a:t>
            </a:r>
          </a:p>
          <a:p>
            <a:pPr marL="514350" indent="-514350">
              <a:buAutoNum type="alphaLcParenR"/>
            </a:pPr>
            <a:r>
              <a:rPr lang="es-MX" sz="2800" u="sng" dirty="0" smtClean="0">
                <a:latin typeface="Comic Sans MS" panose="030F0702030302020204" pitchFamily="66" charset="0"/>
              </a:rPr>
              <a:t>Sometimiento </a:t>
            </a:r>
            <a:r>
              <a:rPr lang="es-MX" sz="2800" u="sng" dirty="0">
                <a:latin typeface="Comic Sans MS" panose="030F0702030302020204" pitchFamily="66" charset="0"/>
              </a:rPr>
              <a:t>intencional del grupo a condiciones de existencia que hayan de acarrear su destrucción </a:t>
            </a:r>
            <a:r>
              <a:rPr lang="es-MX" sz="2800" dirty="0">
                <a:latin typeface="Comic Sans MS" panose="030F0702030302020204" pitchFamily="66" charset="0"/>
              </a:rPr>
              <a:t>física, total o </a:t>
            </a:r>
            <a:r>
              <a:rPr lang="es-MX" sz="2800" dirty="0" smtClean="0">
                <a:latin typeface="Comic Sans MS" panose="030F0702030302020204" pitchFamily="66" charset="0"/>
              </a:rPr>
              <a:t>parcial</a:t>
            </a:r>
          </a:p>
          <a:p>
            <a:pPr marL="514350" indent="-514350">
              <a:buAutoNum type="alphaLcParenR"/>
            </a:pPr>
            <a:r>
              <a:rPr lang="es-MX" sz="2800" u="sng" dirty="0" smtClean="0">
                <a:latin typeface="Comic Sans MS" panose="030F0702030302020204" pitchFamily="66" charset="0"/>
              </a:rPr>
              <a:t>Medidas </a:t>
            </a:r>
            <a:r>
              <a:rPr lang="es-MX" sz="2800" u="sng" dirty="0">
                <a:latin typeface="Comic Sans MS" panose="030F0702030302020204" pitchFamily="66" charset="0"/>
              </a:rPr>
              <a:t>destinadas a impedir nacimientos en el seno del </a:t>
            </a:r>
            <a:r>
              <a:rPr lang="es-MX" sz="2800" u="sng" dirty="0" smtClean="0">
                <a:latin typeface="Comic Sans MS" panose="030F0702030302020204" pitchFamily="66" charset="0"/>
              </a:rPr>
              <a:t>grupo</a:t>
            </a:r>
          </a:p>
          <a:p>
            <a:pPr marL="514350" indent="-514350">
              <a:buAutoNum type="alphaLcParenR"/>
            </a:pPr>
            <a:r>
              <a:rPr lang="es-MX" sz="2800" u="sng" dirty="0" smtClean="0">
                <a:latin typeface="Comic Sans MS" panose="030F0702030302020204" pitchFamily="66" charset="0"/>
              </a:rPr>
              <a:t>Traslado </a:t>
            </a:r>
            <a:r>
              <a:rPr lang="es-MX" sz="2800" u="sng" dirty="0">
                <a:latin typeface="Comic Sans MS" panose="030F0702030302020204" pitchFamily="66" charset="0"/>
              </a:rPr>
              <a:t>por la fuerza de niños del grupo a otro </a:t>
            </a:r>
            <a:r>
              <a:rPr lang="es-MX" sz="2800" u="sng" dirty="0" smtClean="0">
                <a:latin typeface="Comic Sans MS" panose="030F0702030302020204" pitchFamily="66" charset="0"/>
              </a:rPr>
              <a:t>grupo,</a:t>
            </a:r>
            <a:r>
              <a:rPr lang="es-MX" sz="2800" dirty="0" smtClean="0">
                <a:latin typeface="Comic Sans MS" panose="030F0702030302020204" pitchFamily="66" charset="0"/>
              </a:rPr>
              <a:t> Art. 6 ER</a:t>
            </a:r>
            <a:endParaRPr lang="es-MX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584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99592" y="908720"/>
            <a:ext cx="7488832" cy="48936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MX" sz="2400" b="1" u="sng" dirty="0">
                <a:latin typeface="Comic Sans MS" panose="030F0702030302020204" pitchFamily="66" charset="0"/>
              </a:rPr>
              <a:t>Tribunal Penal para la antigua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Yugoeslavia</a:t>
            </a:r>
          </a:p>
          <a:p>
            <a:pPr algn="ctr"/>
            <a:endParaRPr lang="es-MX" sz="2400" b="1" u="sng" dirty="0">
              <a:latin typeface="Comic Sans MS" panose="030F0702030302020204" pitchFamily="66" charset="0"/>
            </a:endParaRPr>
          </a:p>
          <a:p>
            <a:r>
              <a:rPr lang="es-MX" sz="2400" b="1" u="sng" dirty="0" err="1">
                <a:latin typeface="Comic Sans MS" panose="030F0702030302020204" pitchFamily="66" charset="0"/>
              </a:rPr>
              <a:t>Radilav</a:t>
            </a:r>
            <a:r>
              <a:rPr lang="es-MX" sz="2400" b="1" u="sng" dirty="0">
                <a:latin typeface="Comic Sans MS" panose="030F0702030302020204" pitchFamily="66" charset="0"/>
              </a:rPr>
              <a:t> </a:t>
            </a:r>
            <a:r>
              <a:rPr lang="es-MX" sz="2400" b="1" u="sng" dirty="0" err="1">
                <a:latin typeface="Comic Sans MS" panose="030F0702030302020204" pitchFamily="66" charset="0"/>
              </a:rPr>
              <a:t>Kristic</a:t>
            </a:r>
            <a:r>
              <a:rPr lang="es-MX" sz="2400" b="1" u="sng" dirty="0">
                <a:latin typeface="Comic Sans MS" panose="030F0702030302020204" pitchFamily="66" charset="0"/>
              </a:rPr>
              <a:t> </a:t>
            </a:r>
            <a:r>
              <a:rPr lang="es-MX" sz="2400" b="1" dirty="0">
                <a:latin typeface="Comic Sans MS" panose="030F0702030302020204" pitchFamily="66" charset="0"/>
              </a:rPr>
              <a:t>“la gravedad y escala del crimen de genocidio, normalmente, presume que </a:t>
            </a:r>
            <a:r>
              <a:rPr lang="es-MX" sz="2400" b="1" u="sng" dirty="0">
                <a:latin typeface="Comic Sans MS" panose="030F0702030302020204" pitchFamily="66" charset="0"/>
              </a:rPr>
              <a:t>varios protagonistas </a:t>
            </a:r>
            <a:r>
              <a:rPr lang="es-MX" sz="2400" b="1" dirty="0">
                <a:latin typeface="Comic Sans MS" panose="030F0702030302020204" pitchFamily="66" charset="0"/>
              </a:rPr>
              <a:t>están implicados en su perpetración. </a:t>
            </a:r>
            <a:r>
              <a:rPr lang="es-MX" sz="2400" b="1" u="sng" dirty="0">
                <a:latin typeface="Comic Sans MS" panose="030F0702030302020204" pitchFamily="66" charset="0"/>
              </a:rPr>
              <a:t>Aunque el motivo de cada participante puede diferir, el objetivo de la empresa criminal sigue siendo el mismo. </a:t>
            </a:r>
            <a:r>
              <a:rPr lang="es-MX" sz="2400" b="1" dirty="0">
                <a:latin typeface="Comic Sans MS" panose="030F0702030302020204" pitchFamily="66" charset="0"/>
              </a:rPr>
              <a:t>En tales casos de participación conjunta, </a:t>
            </a:r>
            <a:r>
              <a:rPr lang="es-MX" sz="2400" b="1" u="sng" dirty="0">
                <a:latin typeface="Comic Sans MS" panose="030F0702030302020204" pitchFamily="66" charset="0"/>
              </a:rPr>
              <a:t>la intención de destruir, total o parcialmente,  un grupo como tal debe ser discernida en el acto criminal mismo,</a:t>
            </a:r>
            <a:r>
              <a:rPr lang="es-MX" sz="2400" b="1" dirty="0">
                <a:latin typeface="Comic Sans MS" panose="030F0702030302020204" pitchFamily="66" charset="0"/>
              </a:rPr>
              <a:t> además de la intención de los sujetos particulares”, Case IT-98-33-T, párr. 549</a:t>
            </a:r>
          </a:p>
        </p:txBody>
      </p:sp>
    </p:spTree>
    <p:extLst>
      <p:ext uri="{BB962C8B-B14F-4D97-AF65-F5344CB8AC3E}">
        <p14:creationId xmlns:p14="http://schemas.microsoft.com/office/powerpoint/2010/main" val="2503485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980728"/>
            <a:ext cx="74168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CIJ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Aplicación de la Convención sobre la prevención y sanción del crimen de genocidio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Croacia c. Serbia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Elemento material:  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Actos dirigidos contra un grupo nacional, racial o religioso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Perseguían la expulsión de los grupos croatas no serbios para unificar el territorio étnicamente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Pero no implicaba la intención de exterminio (DOLO ESPECIAL), </a:t>
            </a:r>
            <a:r>
              <a:rPr lang="es-MX" sz="2400" b="1" dirty="0" err="1" smtClean="0">
                <a:latin typeface="Comic Sans MS" panose="030F0702030302020204" pitchFamily="66" charset="0"/>
              </a:rPr>
              <a:t>párrs</a:t>
            </a:r>
            <a:r>
              <a:rPr lang="es-MX" sz="2400" b="1" dirty="0" smtClean="0">
                <a:latin typeface="Comic Sans MS" panose="030F0702030302020204" pitchFamily="66" charset="0"/>
              </a:rPr>
              <a:t>. 419 a 430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366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331640" y="1052736"/>
            <a:ext cx="67687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CRÍMENES DE GUERRA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Categoría </a:t>
            </a:r>
            <a:r>
              <a:rPr lang="es-MX" sz="2400" b="1" dirty="0" smtClean="0">
                <a:latin typeface="Comic Sans MS" panose="030F0702030302020204" pitchFamily="66" charset="0"/>
              </a:rPr>
              <a:t>más antigua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Violaciones individuales graves de las normas de DI Humanitario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Protocolo I, 1977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Las VG del Protocolo I y de los Convenios de Ginebra de 1949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“se considerarán crímenes de Guerra”, </a:t>
            </a:r>
            <a:r>
              <a:rPr lang="es-MX" sz="2400" b="1" dirty="0" smtClean="0">
                <a:latin typeface="Comic Sans MS" panose="030F0702030302020204" pitchFamily="66" charset="0"/>
              </a:rPr>
              <a:t>Art. 85.5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846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528" y="188640"/>
            <a:ext cx="856895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El artículo 3 común a los Convenios de Ginebra de 1949 y el Protocolo II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SU VIOLACIÓN NO IMPORTABA CRÍMENES DE GUERRA,</a:t>
            </a:r>
            <a:r>
              <a:rPr lang="es-MX" sz="2400" b="1" dirty="0" smtClean="0">
                <a:latin typeface="Comic Sans MS" panose="030F0702030302020204" pitchFamily="66" charset="0"/>
              </a:rPr>
              <a:t> porque los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Estados parte consideraban que esos delitos se cometían bajo su soberanía</a:t>
            </a:r>
          </a:p>
          <a:p>
            <a:endParaRPr lang="es-MX" sz="2400" b="1" u="sng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Jurisprudencia del Tribunal Penal Internacional de la antigua Yugoeslavia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1ª Sala y la Sala de Apelación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“Desde el punto de vista de la responsabilidad penal internacional de los individuos carece de relevancia la distinción entre conflictos internacionales y conflictos no internacionales</a:t>
            </a:r>
            <a:r>
              <a:rPr lang="es-MX" sz="2400" b="1" dirty="0" smtClean="0">
                <a:latin typeface="Comic Sans MS" panose="030F0702030302020204" pitchFamily="66" charset="0"/>
              </a:rPr>
              <a:t>…  Si el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DI</a:t>
            </a:r>
            <a:r>
              <a:rPr lang="es-MX" sz="2400" b="1" dirty="0" smtClean="0">
                <a:latin typeface="Comic Sans MS" panose="030F0702030302020204" pitchFamily="66" charset="0"/>
              </a:rPr>
              <a:t> al tiempo que garantiza LOS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INTERESES LEGÍTIMOS DE LOS ESTADOS</a:t>
            </a:r>
            <a:r>
              <a:rPr lang="es-MX" sz="2400" b="1" dirty="0" smtClean="0">
                <a:latin typeface="Comic Sans MS" panose="030F0702030302020204" pitchFamily="66" charset="0"/>
              </a:rPr>
              <a:t>, tiene que progresivamente inclinarse a la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PROTECCIÓN DE LA PERSONA HUMANA</a:t>
            </a:r>
            <a:r>
              <a:rPr lang="es-MX" sz="2400" b="1" dirty="0" smtClean="0">
                <a:latin typeface="Comic Sans MS" panose="030F0702030302020204" pitchFamily="66" charset="0"/>
              </a:rPr>
              <a:t>,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es natural que la mencionada DICOTOMÍA GRADUALMENTE VAYA PERDIENDO IMPORTANCIA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162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87624" y="764704"/>
            <a:ext cx="69127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Crímenes de Guerra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Estatuto Corte Penal Internacional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Conductas que se cometen: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Como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parte de un plan o Política o como parte de la comisión </a:t>
            </a:r>
            <a:r>
              <a:rPr lang="es-MX" sz="2400" b="1" dirty="0" smtClean="0">
                <a:latin typeface="Comic Sans MS" panose="030F0702030302020204" pitchFamily="66" charset="0"/>
              </a:rPr>
              <a:t>en gran escala, Art. 8.1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u="sng" dirty="0" smtClean="0">
                <a:latin typeface="Comic Sans MS" panose="030F0702030302020204" pitchFamily="66" charset="0"/>
              </a:rPr>
              <a:t>Ataques contra el personal y bienes participantes en una misión de mantenimiento de la Paz o de asistencia humanitaria </a:t>
            </a:r>
            <a:r>
              <a:rPr lang="es-MX" sz="2400" b="1" dirty="0" smtClean="0">
                <a:latin typeface="Comic Sans MS" panose="030F0702030302020204" pitchFamily="66" charset="0"/>
              </a:rPr>
              <a:t>conforme a la Carta de UN, Art. 8.2.b)iii)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u="sng" dirty="0" smtClean="0">
                <a:latin typeface="Comic Sans MS" panose="030F0702030302020204" pitchFamily="66" charset="0"/>
              </a:rPr>
              <a:t>Reclutamiento de niños menores de 15 a, </a:t>
            </a:r>
            <a:r>
              <a:rPr lang="es-MX" sz="2400" b="1" dirty="0" smtClean="0">
                <a:latin typeface="Comic Sans MS" panose="030F0702030302020204" pitchFamily="66" charset="0"/>
              </a:rPr>
              <a:t>Art. 8.2.b)xxvi)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19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971600" y="2132856"/>
            <a:ext cx="73997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000" b="1" dirty="0" smtClean="0">
                <a:latin typeface="Comic Sans MS" panose="030F0702030302020204" pitchFamily="66" charset="0"/>
              </a:rPr>
              <a:t>4.1 La jurisdicción universal </a:t>
            </a:r>
          </a:p>
        </p:txBody>
      </p:sp>
    </p:spTree>
    <p:extLst>
      <p:ext uri="{BB962C8B-B14F-4D97-AF65-F5344CB8AC3E}">
        <p14:creationId xmlns:p14="http://schemas.microsoft.com/office/powerpoint/2010/main" val="294324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404664"/>
            <a:ext cx="80803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CRÍMENES DE LESA HUMANIDAD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 </a:t>
            </a:r>
            <a:r>
              <a:rPr lang="es-MX" sz="2400" b="1" dirty="0">
                <a:latin typeface="Comic Sans MS" panose="030F0702030302020204" pitchFamily="66" charset="0"/>
              </a:rPr>
              <a:t>1. A los efectos del presente Estatuto, se entenderá por "crimen de lesa humanidad" cualquiera de los actos siguientes cuando </a:t>
            </a:r>
            <a:r>
              <a:rPr lang="es-MX" sz="2400" b="1" u="sng" dirty="0">
                <a:latin typeface="Comic Sans MS" panose="030F0702030302020204" pitchFamily="66" charset="0"/>
              </a:rPr>
              <a:t>se cometa como parte de un ataque generalizado o sistemático contra una población civil y con conocimiento de dicho ataque</a:t>
            </a:r>
            <a:r>
              <a:rPr lang="es-MX" sz="2400" b="1" dirty="0">
                <a:latin typeface="Comic Sans MS" panose="030F0702030302020204" pitchFamily="66" charset="0"/>
              </a:rPr>
              <a:t>: 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pPr marL="457200" indent="-457200">
              <a:buAutoNum type="alphaLcParenR"/>
            </a:pPr>
            <a:r>
              <a:rPr lang="es-MX" sz="2400" b="1" dirty="0" smtClean="0">
                <a:latin typeface="Comic Sans MS" panose="030F0702030302020204" pitchFamily="66" charset="0"/>
              </a:rPr>
              <a:t>Asesinato</a:t>
            </a:r>
          </a:p>
          <a:p>
            <a:pPr marL="457200" indent="-457200">
              <a:buAutoNum type="alphaLcParenR"/>
            </a:pPr>
            <a:r>
              <a:rPr lang="es-MX" sz="2400" b="1" dirty="0" smtClean="0">
                <a:latin typeface="Comic Sans MS" panose="030F0702030302020204" pitchFamily="66" charset="0"/>
              </a:rPr>
              <a:t>Exterminio</a:t>
            </a:r>
          </a:p>
          <a:p>
            <a:pPr marL="457200" indent="-457200">
              <a:buAutoNum type="alphaLcParenR"/>
            </a:pPr>
            <a:r>
              <a:rPr lang="es-MX" sz="2400" b="1" dirty="0" smtClean="0">
                <a:latin typeface="Comic Sans MS" panose="030F0702030302020204" pitchFamily="66" charset="0"/>
              </a:rPr>
              <a:t>Esclavitud</a:t>
            </a:r>
          </a:p>
          <a:p>
            <a:pPr marL="457200" indent="-457200">
              <a:buAutoNum type="alphaLcParenR"/>
            </a:pPr>
            <a:r>
              <a:rPr lang="es-MX" sz="2400" b="1" dirty="0" smtClean="0">
                <a:latin typeface="Comic Sans MS" panose="030F0702030302020204" pitchFamily="66" charset="0"/>
              </a:rPr>
              <a:t>Deportación </a:t>
            </a:r>
            <a:r>
              <a:rPr lang="es-MX" sz="2400" b="1" dirty="0">
                <a:latin typeface="Comic Sans MS" panose="030F0702030302020204" pitchFamily="66" charset="0"/>
              </a:rPr>
              <a:t>o traslado forzoso de </a:t>
            </a:r>
            <a:r>
              <a:rPr lang="es-MX" sz="2400" b="1" dirty="0" smtClean="0">
                <a:latin typeface="Comic Sans MS" panose="030F0702030302020204" pitchFamily="66" charset="0"/>
              </a:rPr>
              <a:t>población</a:t>
            </a:r>
          </a:p>
          <a:p>
            <a:pPr marL="457200" indent="-457200">
              <a:buAutoNum type="alphaLcParenR"/>
            </a:pPr>
            <a:r>
              <a:rPr lang="es-MX" sz="2400" b="1" dirty="0" smtClean="0">
                <a:latin typeface="Comic Sans MS" panose="030F0702030302020204" pitchFamily="66" charset="0"/>
              </a:rPr>
              <a:t>Encarcelación </a:t>
            </a:r>
            <a:r>
              <a:rPr lang="es-MX" sz="2400" b="1" dirty="0">
                <a:latin typeface="Comic Sans MS" panose="030F0702030302020204" pitchFamily="66" charset="0"/>
              </a:rPr>
              <a:t>u otra </a:t>
            </a:r>
            <a:r>
              <a:rPr lang="es-MX" sz="2400" b="1" u="sng" dirty="0">
                <a:latin typeface="Comic Sans MS" panose="030F0702030302020204" pitchFamily="66" charset="0"/>
              </a:rPr>
              <a:t>privación grave de la libertad física </a:t>
            </a:r>
            <a:r>
              <a:rPr lang="es-MX" sz="2400" b="1" dirty="0">
                <a:latin typeface="Comic Sans MS" panose="030F0702030302020204" pitchFamily="66" charset="0"/>
              </a:rPr>
              <a:t>en violación de normas fundamentales de derecho </a:t>
            </a:r>
            <a:r>
              <a:rPr lang="es-MX" sz="2400" b="1" dirty="0" smtClean="0">
                <a:latin typeface="Comic Sans MS" panose="030F0702030302020204" pitchFamily="66" charset="0"/>
              </a:rPr>
              <a:t>internacional</a:t>
            </a:r>
          </a:p>
          <a:p>
            <a:pPr marL="457200" indent="-457200">
              <a:buAutoNum type="alphaLcParenR"/>
            </a:pPr>
            <a:r>
              <a:rPr lang="es-MX" sz="2400" b="1" dirty="0" smtClean="0">
                <a:latin typeface="Comic Sans MS" panose="030F0702030302020204" pitchFamily="66" charset="0"/>
              </a:rPr>
              <a:t>Tortura</a:t>
            </a:r>
          </a:p>
        </p:txBody>
      </p:sp>
    </p:spTree>
    <p:extLst>
      <p:ext uri="{BB962C8B-B14F-4D97-AF65-F5344CB8AC3E}">
        <p14:creationId xmlns:p14="http://schemas.microsoft.com/office/powerpoint/2010/main" val="1673058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260648"/>
            <a:ext cx="806489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Comic Sans MS" panose="030F0702030302020204" pitchFamily="66" charset="0"/>
              </a:rPr>
              <a:t>g) Violación, esclavitud sexual, prostitución forzada, embarazo forzado, esterilización forzada u otros abusos sexuales de gravedad </a:t>
            </a:r>
            <a:r>
              <a:rPr lang="es-MX" sz="2400" b="1" dirty="0" smtClean="0">
                <a:latin typeface="Comic Sans MS" panose="030F0702030302020204" pitchFamily="66" charset="0"/>
              </a:rPr>
              <a:t>comparable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h) </a:t>
            </a:r>
            <a:r>
              <a:rPr lang="es-MX" sz="2400" b="1" u="sng" dirty="0">
                <a:latin typeface="Comic Sans MS" panose="030F0702030302020204" pitchFamily="66" charset="0"/>
              </a:rPr>
              <a:t>Persecución de un grupo o colectividad con identidad propia fundada en motivos políticos, raciales, nacionales, étnicos, culturales, religiosos, de género</a:t>
            </a:r>
            <a:r>
              <a:rPr lang="es-MX" sz="2400" b="1" dirty="0">
                <a:latin typeface="Comic Sans MS" panose="030F0702030302020204" pitchFamily="66" charset="0"/>
              </a:rPr>
              <a:t> 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pPr marL="514350" indent="-514350">
              <a:buAutoNum type="romanLcParenR"/>
            </a:pPr>
            <a:r>
              <a:rPr lang="es-MX" sz="2400" b="1" dirty="0" smtClean="0">
                <a:latin typeface="Comic Sans MS" panose="030F0702030302020204" pitchFamily="66" charset="0"/>
              </a:rPr>
              <a:t>Desaparición </a:t>
            </a:r>
            <a:r>
              <a:rPr lang="es-MX" sz="2400" b="1" dirty="0">
                <a:latin typeface="Comic Sans MS" panose="030F0702030302020204" pitchFamily="66" charset="0"/>
              </a:rPr>
              <a:t>forzada de </a:t>
            </a:r>
            <a:r>
              <a:rPr lang="es-MX" sz="2400" b="1" dirty="0" smtClean="0">
                <a:latin typeface="Comic Sans MS" panose="030F0702030302020204" pitchFamily="66" charset="0"/>
              </a:rPr>
              <a:t>personas</a:t>
            </a:r>
          </a:p>
          <a:p>
            <a:pPr marL="514350" indent="-514350">
              <a:buAutoNum type="romanLcParenR"/>
            </a:pPr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j</a:t>
            </a:r>
            <a:r>
              <a:rPr lang="es-MX" sz="2400" b="1" dirty="0">
                <a:latin typeface="Comic Sans MS" panose="030F0702030302020204" pitchFamily="66" charset="0"/>
              </a:rPr>
              <a:t>) El crimen de </a:t>
            </a:r>
            <a:r>
              <a:rPr lang="es-MX" sz="2400" b="1" dirty="0" smtClean="0">
                <a:latin typeface="Comic Sans MS" panose="030F0702030302020204" pitchFamily="66" charset="0"/>
              </a:rPr>
              <a:t>apartheid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k</a:t>
            </a:r>
            <a:r>
              <a:rPr lang="es-MX" sz="2400" b="1" dirty="0">
                <a:latin typeface="Comic Sans MS" panose="030F0702030302020204" pitchFamily="66" charset="0"/>
              </a:rPr>
              <a:t>) </a:t>
            </a:r>
            <a:r>
              <a:rPr lang="es-MX" sz="2400" b="1" u="sng" dirty="0">
                <a:latin typeface="Comic Sans MS" panose="030F0702030302020204" pitchFamily="66" charset="0"/>
              </a:rPr>
              <a:t>Otros actos inhumanos </a:t>
            </a:r>
            <a:r>
              <a:rPr lang="es-MX" sz="2400" b="1" dirty="0">
                <a:latin typeface="Comic Sans MS" panose="030F0702030302020204" pitchFamily="66" charset="0"/>
              </a:rPr>
              <a:t>de carácter similar que causen </a:t>
            </a:r>
            <a:r>
              <a:rPr lang="es-MX" sz="2400" b="1" u="sng" dirty="0">
                <a:latin typeface="Comic Sans MS" panose="030F0702030302020204" pitchFamily="66" charset="0"/>
              </a:rPr>
              <a:t>intencionalmente grandes sufrimientos o atenten gravemente contra la integridad física o la salud mental o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física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380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548680"/>
            <a:ext cx="82089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Comic Sans MS" panose="030F0702030302020204" pitchFamily="66" charset="0"/>
              </a:rPr>
              <a:t>2. A los efectos del párrafo </a:t>
            </a:r>
            <a:r>
              <a:rPr lang="es-MX" sz="2400" b="1" dirty="0" smtClean="0">
                <a:latin typeface="Comic Sans MS" panose="030F0702030302020204" pitchFamily="66" charset="0"/>
              </a:rPr>
              <a:t>1</a:t>
            </a:r>
            <a:r>
              <a:rPr lang="es-MX" sz="2400" b="1" dirty="0">
                <a:latin typeface="Comic Sans MS" panose="030F0702030302020204" pitchFamily="66" charset="0"/>
              </a:rPr>
              <a:t>: 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pPr marL="457200" indent="-457200">
              <a:buAutoNum type="alphaLcParenR"/>
            </a:pPr>
            <a:r>
              <a:rPr lang="es-MX" sz="2400" b="1" dirty="0" smtClean="0">
                <a:latin typeface="Comic Sans MS" panose="030F0702030302020204" pitchFamily="66" charset="0"/>
              </a:rPr>
              <a:t>Por </a:t>
            </a:r>
            <a:r>
              <a:rPr lang="es-MX" sz="2400" b="1" dirty="0">
                <a:latin typeface="Comic Sans MS" panose="030F0702030302020204" pitchFamily="66" charset="0"/>
              </a:rPr>
              <a:t>"ataque contra una población civil" se entenderá una línea de conducta que implique la </a:t>
            </a:r>
            <a:r>
              <a:rPr lang="es-MX" sz="2400" b="1" u="sng" dirty="0">
                <a:latin typeface="Comic Sans MS" panose="030F0702030302020204" pitchFamily="66" charset="0"/>
              </a:rPr>
              <a:t>comisión múltiple de actos mencionados en el párrafo 1 contra una población civil</a:t>
            </a:r>
            <a:r>
              <a:rPr lang="es-MX" sz="2400" b="1" dirty="0">
                <a:latin typeface="Comic Sans MS" panose="030F0702030302020204" pitchFamily="66" charset="0"/>
              </a:rPr>
              <a:t>, de conformidad con </a:t>
            </a:r>
            <a:r>
              <a:rPr lang="es-MX" sz="2400" b="1" u="sng" dirty="0">
                <a:latin typeface="Comic Sans MS" panose="030F0702030302020204" pitchFamily="66" charset="0"/>
              </a:rPr>
              <a:t>la política de un Estado </a:t>
            </a:r>
            <a:r>
              <a:rPr lang="es-MX" sz="2400" b="1" dirty="0">
                <a:latin typeface="Comic Sans MS" panose="030F0702030302020204" pitchFamily="66" charset="0"/>
              </a:rPr>
              <a:t>o de una </a:t>
            </a:r>
            <a:r>
              <a:rPr lang="es-MX" sz="2400" b="1" u="sng" dirty="0">
                <a:latin typeface="Comic Sans MS" panose="030F0702030302020204" pitchFamily="66" charset="0"/>
              </a:rPr>
              <a:t>organización de cometer esos actos o para promover esa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política</a:t>
            </a:r>
          </a:p>
          <a:p>
            <a:pPr marL="457200" indent="-457200">
              <a:buAutoNum type="alphaLcParenR"/>
            </a:pPr>
            <a:endParaRPr lang="es-MX" sz="2400" b="1" dirty="0" smtClean="0">
              <a:latin typeface="Comic Sans MS" panose="030F0702030302020204" pitchFamily="66" charset="0"/>
            </a:endParaRPr>
          </a:p>
          <a:p>
            <a:pPr marL="457200" indent="-457200">
              <a:buAutoNum type="alphaLcParenR"/>
            </a:pPr>
            <a:r>
              <a:rPr lang="es-MX" sz="2400" b="1" u="sng" dirty="0" smtClean="0">
                <a:latin typeface="Comic Sans MS" panose="030F0702030302020204" pitchFamily="66" charset="0"/>
              </a:rPr>
              <a:t>El </a:t>
            </a:r>
            <a:r>
              <a:rPr lang="es-MX" sz="2400" b="1" u="sng" dirty="0">
                <a:latin typeface="Comic Sans MS" panose="030F0702030302020204" pitchFamily="66" charset="0"/>
              </a:rPr>
              <a:t>"exterminio" comprenderá la imposición intencional de condiciones de vida, la privación del acceso a alimentos o medicinas </a:t>
            </a:r>
            <a:r>
              <a:rPr lang="es-MX" sz="2400" b="1" dirty="0">
                <a:latin typeface="Comic Sans MS" panose="030F0702030302020204" pitchFamily="66" charset="0"/>
              </a:rPr>
              <a:t>entre otras, encaminadas a </a:t>
            </a:r>
            <a:r>
              <a:rPr lang="es-MX" sz="2400" b="1" u="sng" dirty="0">
                <a:latin typeface="Comic Sans MS" panose="030F0702030302020204" pitchFamily="66" charset="0"/>
              </a:rPr>
              <a:t>causar la destrucción de parte de una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población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183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55576" y="620688"/>
            <a:ext cx="7272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Comic Sans MS" panose="030F0702030302020204" pitchFamily="66" charset="0"/>
              </a:rPr>
              <a:t>c) Por "esclavitud" se entenderá el ejercicio de los atributos del derecho de </a:t>
            </a:r>
            <a:r>
              <a:rPr lang="es-MX" sz="2400" b="1" u="sng" dirty="0">
                <a:latin typeface="Comic Sans MS" panose="030F0702030302020204" pitchFamily="66" charset="0"/>
              </a:rPr>
              <a:t>propiedad sobre una persona,</a:t>
            </a:r>
            <a:r>
              <a:rPr lang="es-MX" sz="2400" b="1" dirty="0">
                <a:latin typeface="Comic Sans MS" panose="030F0702030302020204" pitchFamily="66" charset="0"/>
              </a:rPr>
              <a:t> o de algunos de ellos, </a:t>
            </a:r>
            <a:r>
              <a:rPr lang="es-MX" sz="2400" b="1" u="sng" dirty="0">
                <a:latin typeface="Comic Sans MS" panose="030F0702030302020204" pitchFamily="66" charset="0"/>
              </a:rPr>
              <a:t>incluido</a:t>
            </a:r>
            <a:r>
              <a:rPr lang="es-MX" sz="2400" b="1" dirty="0">
                <a:latin typeface="Comic Sans MS" panose="030F0702030302020204" pitchFamily="66" charset="0"/>
              </a:rPr>
              <a:t> el ejercicio de esos atributos en el </a:t>
            </a:r>
            <a:r>
              <a:rPr lang="es-MX" sz="2400" b="1" u="sng" dirty="0">
                <a:latin typeface="Comic Sans MS" panose="030F0702030302020204" pitchFamily="66" charset="0"/>
              </a:rPr>
              <a:t>tráfico de personas, en particular mujeres y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niños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</a:t>
            </a:r>
            <a:r>
              <a:rPr lang="es-MX" sz="2400" b="1" dirty="0">
                <a:latin typeface="Comic Sans MS" panose="030F0702030302020204" pitchFamily="66" charset="0"/>
              </a:rPr>
              <a:t>) Por "deportación o traslado forzoso de población" se entenderá el </a:t>
            </a:r>
            <a:r>
              <a:rPr lang="es-MX" sz="2400" b="1" u="sng" dirty="0">
                <a:latin typeface="Comic Sans MS" panose="030F0702030302020204" pitchFamily="66" charset="0"/>
              </a:rPr>
              <a:t>desplazamiento de las personas afectadas, por expulsión u otros actos coactivos,</a:t>
            </a:r>
            <a:r>
              <a:rPr lang="es-MX" sz="2400" b="1" dirty="0">
                <a:latin typeface="Comic Sans MS" panose="030F0702030302020204" pitchFamily="66" charset="0"/>
              </a:rPr>
              <a:t> de la zona en que estén legítimamente presentes, sin motivos autorizados por el derecho internacional; </a:t>
            </a:r>
          </a:p>
        </p:txBody>
      </p:sp>
    </p:spTree>
    <p:extLst>
      <p:ext uri="{BB962C8B-B14F-4D97-AF65-F5344CB8AC3E}">
        <p14:creationId xmlns:p14="http://schemas.microsoft.com/office/powerpoint/2010/main" val="1832555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27584" y="548680"/>
            <a:ext cx="69847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Comic Sans MS" panose="030F0702030302020204" pitchFamily="66" charset="0"/>
              </a:rPr>
              <a:t>e) Por "tortura" se entenderá </a:t>
            </a:r>
            <a:r>
              <a:rPr lang="es-MX" sz="2400" b="1" u="sng" dirty="0">
                <a:latin typeface="Comic Sans MS" panose="030F0702030302020204" pitchFamily="66" charset="0"/>
              </a:rPr>
              <a:t>causar intencionalmente dolor o sufrimientos graves, ya sean físicos o mentales, a una persona que el acusado tenga bajo su custodia o control;</a:t>
            </a:r>
            <a:r>
              <a:rPr lang="es-MX" sz="2400" b="1" dirty="0">
                <a:latin typeface="Comic Sans MS" panose="030F0702030302020204" pitchFamily="66" charset="0"/>
              </a:rPr>
              <a:t> sin embargo, no se entenderá por tortura el dolor o los sufrimientos que se deriven únicamente de sanciones lícitas o que sean consecuencia normal o fortuita de </a:t>
            </a:r>
            <a:r>
              <a:rPr lang="es-MX" sz="2400" b="1" dirty="0" smtClean="0">
                <a:latin typeface="Comic Sans MS" panose="030F0702030302020204" pitchFamily="66" charset="0"/>
              </a:rPr>
              <a:t>ellas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>
                <a:latin typeface="Comic Sans MS" panose="030F0702030302020204" pitchFamily="66" charset="0"/>
              </a:rPr>
              <a:t>f) Por "embarazo forzado" se entenderá el </a:t>
            </a:r>
            <a:r>
              <a:rPr lang="es-MX" sz="2400" b="1" u="sng" dirty="0">
                <a:latin typeface="Comic Sans MS" panose="030F0702030302020204" pitchFamily="66" charset="0"/>
              </a:rPr>
              <a:t>confinamiento ilícito de una mujer a la que se ha dejado embarazada por la fuerza</a:t>
            </a:r>
            <a:r>
              <a:rPr lang="es-MX" sz="2400" b="1" dirty="0">
                <a:latin typeface="Comic Sans MS" panose="030F0702030302020204" pitchFamily="66" charset="0"/>
              </a:rPr>
              <a:t>, con la intención de </a:t>
            </a:r>
            <a:r>
              <a:rPr lang="es-MX" sz="2400" b="1" u="sng" dirty="0">
                <a:latin typeface="Comic Sans MS" panose="030F0702030302020204" pitchFamily="66" charset="0"/>
              </a:rPr>
              <a:t>modificar la composición étnica de una población </a:t>
            </a:r>
            <a:r>
              <a:rPr lang="es-MX" sz="2400" b="1" dirty="0">
                <a:latin typeface="Comic Sans MS" panose="030F0702030302020204" pitchFamily="66" charset="0"/>
              </a:rPr>
              <a:t>o de cometer otras violaciones graves del derecho </a:t>
            </a:r>
            <a:r>
              <a:rPr lang="es-MX" sz="2400" b="1" dirty="0" smtClean="0">
                <a:latin typeface="Comic Sans MS" panose="030F0702030302020204" pitchFamily="66" charset="0"/>
              </a:rPr>
              <a:t>internacional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378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27584" y="476672"/>
            <a:ext cx="75608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Comic Sans MS" panose="030F0702030302020204" pitchFamily="66" charset="0"/>
              </a:rPr>
              <a:t>g) Por "persecución" se entenderá la </a:t>
            </a:r>
            <a:r>
              <a:rPr lang="es-MX" sz="2400" b="1" u="sng" dirty="0">
                <a:latin typeface="Comic Sans MS" panose="030F0702030302020204" pitchFamily="66" charset="0"/>
              </a:rPr>
              <a:t>privación intencional y grave de derechos fundamentales </a:t>
            </a:r>
            <a:r>
              <a:rPr lang="es-MX" sz="2400" b="1" dirty="0">
                <a:latin typeface="Comic Sans MS" panose="030F0702030302020204" pitchFamily="66" charset="0"/>
              </a:rPr>
              <a:t>en contravención del derecho internacional en </a:t>
            </a:r>
            <a:r>
              <a:rPr lang="es-MX" sz="2400" b="1" u="sng" dirty="0">
                <a:latin typeface="Comic Sans MS" panose="030F0702030302020204" pitchFamily="66" charset="0"/>
              </a:rPr>
              <a:t>razón de la identidad del grupo o de la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colectividad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h</a:t>
            </a:r>
            <a:r>
              <a:rPr lang="es-MX" sz="2400" b="1" dirty="0">
                <a:latin typeface="Comic Sans MS" panose="030F0702030302020204" pitchFamily="66" charset="0"/>
              </a:rPr>
              <a:t>) Por "el crimen de apartheid" se entenderán los </a:t>
            </a:r>
            <a:r>
              <a:rPr lang="es-MX" sz="2400" b="1" u="sng" dirty="0">
                <a:latin typeface="Comic Sans MS" panose="030F0702030302020204" pitchFamily="66" charset="0"/>
              </a:rPr>
              <a:t>actos inhumanos </a:t>
            </a:r>
            <a:r>
              <a:rPr lang="es-MX" sz="2400" b="1" dirty="0">
                <a:latin typeface="Comic Sans MS" panose="030F0702030302020204" pitchFamily="66" charset="0"/>
              </a:rPr>
              <a:t>de carácter similar a los mencionados en el párrafo 1 cometidos en el contexto de un régimen institucionalizado de </a:t>
            </a:r>
            <a:r>
              <a:rPr lang="es-MX" sz="2400" b="1" u="sng" dirty="0">
                <a:latin typeface="Comic Sans MS" panose="030F0702030302020204" pitchFamily="66" charset="0"/>
              </a:rPr>
              <a:t>opresión y dominación sistemáticas de un grupo racial sobre uno o más grupos raciales y con la intención de mantener ese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régimen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26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404663"/>
            <a:ext cx="777686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LcParenR"/>
            </a:pPr>
            <a:r>
              <a:rPr lang="es-MX" sz="2400" b="1" dirty="0" smtClean="0">
                <a:latin typeface="Comic Sans MS" panose="030F0702030302020204" pitchFamily="66" charset="0"/>
              </a:rPr>
              <a:t>Por </a:t>
            </a:r>
            <a:r>
              <a:rPr lang="es-MX" sz="2400" b="1" dirty="0">
                <a:latin typeface="Comic Sans MS" panose="030F0702030302020204" pitchFamily="66" charset="0"/>
              </a:rPr>
              <a:t>"desaparición forzada de personas" se entenderá la </a:t>
            </a:r>
            <a:r>
              <a:rPr lang="es-MX" sz="2400" b="1" u="sng" dirty="0">
                <a:latin typeface="Comic Sans MS" panose="030F0702030302020204" pitchFamily="66" charset="0"/>
              </a:rPr>
              <a:t>aprehensión, la detención o el secuestro de personas por un Estado o una organización política, o con su autorización, apoyo o aquiescencia</a:t>
            </a:r>
            <a:r>
              <a:rPr lang="es-MX" sz="2400" b="1" dirty="0">
                <a:latin typeface="Comic Sans MS" panose="030F0702030302020204" pitchFamily="66" charset="0"/>
              </a:rPr>
              <a:t>, seguido de la </a:t>
            </a:r>
            <a:r>
              <a:rPr lang="es-MX" sz="2400" b="1" u="sng" dirty="0">
                <a:latin typeface="Comic Sans MS" panose="030F0702030302020204" pitchFamily="66" charset="0"/>
              </a:rPr>
              <a:t>negativa a informar sobre la privación de libertad o dar información sobre la suerte o el paradero de esas personas</a:t>
            </a:r>
            <a:r>
              <a:rPr lang="es-MX" sz="2400" b="1" dirty="0">
                <a:latin typeface="Comic Sans MS" panose="030F0702030302020204" pitchFamily="66" charset="0"/>
              </a:rPr>
              <a:t>, con la intención de </a:t>
            </a:r>
            <a:r>
              <a:rPr lang="es-MX" sz="2400" b="1" u="sng" dirty="0">
                <a:latin typeface="Comic Sans MS" panose="030F0702030302020204" pitchFamily="66" charset="0"/>
              </a:rPr>
              <a:t>dejarlas fuera del amparo de la ley por un período prolongado. </a:t>
            </a:r>
            <a:endParaRPr lang="es-MX" sz="2400" b="1" u="sng" dirty="0" smtClean="0">
              <a:latin typeface="Comic Sans MS" panose="030F0702030302020204" pitchFamily="66" charset="0"/>
            </a:endParaRPr>
          </a:p>
          <a:p>
            <a:pPr marL="514350" indent="-514350">
              <a:buAutoNum type="romanLcParenR"/>
            </a:pPr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3</a:t>
            </a:r>
            <a:r>
              <a:rPr lang="es-MX" sz="2400" b="1" dirty="0">
                <a:latin typeface="Comic Sans MS" panose="030F0702030302020204" pitchFamily="66" charset="0"/>
              </a:rPr>
              <a:t>. A los efectos del presente Estatuto se entenderá que el </a:t>
            </a:r>
            <a:r>
              <a:rPr lang="es-MX" sz="2400" b="1" u="sng" dirty="0">
                <a:latin typeface="Comic Sans MS" panose="030F0702030302020204" pitchFamily="66" charset="0"/>
              </a:rPr>
              <a:t>término "género" se refiere a los dos sexos, masculino y femenino, en el contexto de la sociedad.</a:t>
            </a:r>
            <a:r>
              <a:rPr lang="es-MX" sz="2400" b="1" dirty="0">
                <a:latin typeface="Comic Sans MS" panose="030F0702030302020204" pitchFamily="66" charset="0"/>
              </a:rPr>
              <a:t> El término "género" no tendrá más acepción que la que antecede.</a:t>
            </a:r>
          </a:p>
        </p:txBody>
      </p:sp>
    </p:spTree>
    <p:extLst>
      <p:ext uri="{BB962C8B-B14F-4D97-AF65-F5344CB8AC3E}">
        <p14:creationId xmlns:p14="http://schemas.microsoft.com/office/powerpoint/2010/main" val="3994896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467544" y="1976039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smtClean="0">
                <a:latin typeface="Comic Sans MS" panose="030F0702030302020204" pitchFamily="66" charset="0"/>
              </a:rPr>
              <a:t>VIOLACIONES GRAVES DE LOS DDHH</a:t>
            </a:r>
            <a:endParaRPr lang="es-MX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51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71600" y="620688"/>
            <a:ext cx="73448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Resolución 1235 (XLII) del 6 de junio de 1967, ECOSOC UN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Autoriza a la Comisión de Derechos Humanos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“Examinar la información pertinente sobre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violaciones notorias de los DDHH </a:t>
            </a:r>
            <a:r>
              <a:rPr lang="es-MX" sz="2400" b="1" dirty="0" smtClean="0">
                <a:latin typeface="Comic Sans MS" panose="030F0702030302020204" pitchFamily="66" charset="0"/>
              </a:rPr>
              <a:t>y las libertades fundamentales”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Apartheid en Sudáfrica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Discriminación Racial en </a:t>
            </a:r>
            <a:r>
              <a:rPr lang="es-MX" sz="2400" b="1" dirty="0" err="1" smtClean="0">
                <a:latin typeface="Comic Sans MS" panose="030F0702030302020204" pitchFamily="66" charset="0"/>
              </a:rPr>
              <a:t>Rodhesia</a:t>
            </a:r>
            <a:r>
              <a:rPr lang="es-MX" sz="2400" b="1" dirty="0" smtClean="0">
                <a:latin typeface="Comic Sans MS" panose="030F0702030302020204" pitchFamily="66" charset="0"/>
              </a:rPr>
              <a:t> del Sur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pPr algn="ctr"/>
            <a:r>
              <a:rPr lang="es-MX" sz="2400" b="1" u="sng" dirty="0" smtClean="0">
                <a:latin typeface="Comic Sans MS" panose="030F0702030302020204" pitchFamily="66" charset="0"/>
              </a:rPr>
              <a:t>Graves, flagrantes, masivas, </a:t>
            </a:r>
          </a:p>
          <a:p>
            <a:pPr algn="ctr"/>
            <a:r>
              <a:rPr lang="es-MX" sz="2400" b="1" u="sng" dirty="0" smtClean="0">
                <a:latin typeface="Comic Sans MS" panose="030F0702030302020204" pitchFamily="66" charset="0"/>
              </a:rPr>
              <a:t>manifiestas o serias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794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87624" y="764704"/>
            <a:ext cx="70567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1" u="sng" dirty="0">
                <a:latin typeface="Comic Sans MS" panose="030F0702030302020204" pitchFamily="66" charset="0"/>
              </a:rPr>
              <a:t>Criterios de los sistemas universal y regionales</a:t>
            </a:r>
          </a:p>
          <a:p>
            <a:r>
              <a:rPr lang="es-MX" sz="2800" b="1" u="sng" dirty="0">
                <a:latin typeface="Comic Sans MS" panose="030F0702030302020204" pitchFamily="66" charset="0"/>
              </a:rPr>
              <a:t>Para identificar VG a los DDHH</a:t>
            </a:r>
          </a:p>
          <a:p>
            <a:endParaRPr lang="es-MX" sz="2800" b="1" dirty="0" smtClean="0">
              <a:latin typeface="Comic Sans MS" panose="030F0702030302020204" pitchFamily="66" charset="0"/>
            </a:endParaRP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2800" b="1" dirty="0">
                <a:latin typeface="Comic Sans MS" panose="030F0702030302020204" pitchFamily="66" charset="0"/>
              </a:rPr>
              <a:t>TIPO/NATURALEZA DEL DERECHO VIOLADO</a:t>
            </a:r>
          </a:p>
          <a:p>
            <a:r>
              <a:rPr lang="es-MX" sz="2800" b="1" u="sng" dirty="0">
                <a:latin typeface="Comic Sans MS" panose="030F0702030302020204" pitchFamily="66" charset="0"/>
              </a:rPr>
              <a:t>Derechos inderogables o </a:t>
            </a:r>
            <a:r>
              <a:rPr lang="es-MX" sz="2800" b="1" u="sng" dirty="0" err="1">
                <a:latin typeface="Comic Sans MS" panose="030F0702030302020204" pitchFamily="66" charset="0"/>
              </a:rPr>
              <a:t>insuspendibles</a:t>
            </a:r>
            <a:endParaRPr lang="es-MX" sz="28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45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512" y="2252235"/>
            <a:ext cx="4176464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Represión de las Infracciones del Derecho Internacional Humanitario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5076056" y="260648"/>
            <a:ext cx="3888432" cy="16858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JURISDICCIÓN ESTATAL</a:t>
            </a:r>
          </a:p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Tribunales Internos de cada Estado</a:t>
            </a:r>
            <a:endParaRPr lang="es-MX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4572000" y="4293096"/>
            <a:ext cx="4392488" cy="23762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Tribunales Penales Internacionales Ad Hoc</a:t>
            </a:r>
          </a:p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TPI para la Ex Yugoeslavia</a:t>
            </a:r>
          </a:p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TPI para Ruanda</a:t>
            </a:r>
            <a:endParaRPr lang="es-MX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4860032" y="2252235"/>
            <a:ext cx="4104456" cy="1608813"/>
          </a:xfrm>
          <a:prstGeom prst="roundRect">
            <a:avLst/>
          </a:prstGeom>
          <a:solidFill>
            <a:srgbClr val="BDA0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JURISDICCIÓN UNIVERSAL</a:t>
            </a:r>
          </a:p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Tribunal Interno de un Estado</a:t>
            </a:r>
            <a:endParaRPr lang="es-MX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5 Abrir llave"/>
          <p:cNvSpPr/>
          <p:nvPr/>
        </p:nvSpPr>
        <p:spPr>
          <a:xfrm>
            <a:off x="4355976" y="116632"/>
            <a:ext cx="216024" cy="6552728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0011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428273"/>
              </p:ext>
            </p:extLst>
          </p:nvPr>
        </p:nvGraphicFramePr>
        <p:xfrm>
          <a:off x="0" y="41239"/>
          <a:ext cx="9144000" cy="68441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/>
                <a:gridCol w="3048000"/>
                <a:gridCol w="3048000"/>
              </a:tblGrid>
              <a:tr h="445665">
                <a:tc>
                  <a:txBody>
                    <a:bodyPr/>
                    <a:lstStyle/>
                    <a:p>
                      <a:pPr algn="ctr"/>
                      <a:r>
                        <a:rPr lang="es-MX" sz="2200" b="1" dirty="0" err="1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PIDCyP</a:t>
                      </a:r>
                      <a:endParaRPr lang="es-MX" sz="2200" b="1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CADH</a:t>
                      </a:r>
                      <a:endParaRPr lang="es-MX" sz="2200" b="1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CPEUM</a:t>
                      </a:r>
                      <a:endParaRPr lang="es-MX" sz="2200" b="1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6398480">
                <a:tc>
                  <a:txBody>
                    <a:bodyPr/>
                    <a:lstStyle/>
                    <a:p>
                      <a:r>
                        <a:rPr lang="es-MX" sz="2200" b="1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Art. 4</a:t>
                      </a:r>
                    </a:p>
                    <a:p>
                      <a:r>
                        <a:rPr lang="es-MX" sz="2200" b="1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Prohibición de la discriminación</a:t>
                      </a:r>
                    </a:p>
                    <a:p>
                      <a:r>
                        <a:rPr lang="es-MX" sz="2200" b="1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 Vida</a:t>
                      </a:r>
                    </a:p>
                    <a:p>
                      <a:r>
                        <a:rPr lang="es-MX" sz="2200" b="1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7</a:t>
                      </a:r>
                      <a:r>
                        <a:rPr lang="es-MX" sz="2200" b="1" baseline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Prohibición de la Tortura y los Tratos Crueles, Inhumanos o Degradantes</a:t>
                      </a:r>
                    </a:p>
                    <a:p>
                      <a:r>
                        <a:rPr lang="es-MX" sz="2200" b="1" baseline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8, </a:t>
                      </a:r>
                      <a:r>
                        <a:rPr lang="es-MX" sz="2200" b="1" baseline="0" dirty="0" err="1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párrs</a:t>
                      </a:r>
                      <a:r>
                        <a:rPr lang="es-MX" sz="2200" b="1" baseline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. 1 y 2 Prohibición de la Esclavitud y Servidumbre</a:t>
                      </a:r>
                    </a:p>
                    <a:p>
                      <a:r>
                        <a:rPr lang="es-MX" sz="2200" b="1" baseline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11 Cárcel por incumplimiento contractual</a:t>
                      </a:r>
                    </a:p>
                    <a:p>
                      <a:r>
                        <a:rPr lang="es-MX" sz="2200" b="1" baseline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15 Exacta aplicación de la 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200" b="1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Art. 27</a:t>
                      </a:r>
                    </a:p>
                    <a:p>
                      <a:r>
                        <a:rPr lang="es-MX" sz="2200" b="1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Prohibición de la discriminación</a:t>
                      </a:r>
                    </a:p>
                    <a:p>
                      <a:r>
                        <a:rPr lang="es-MX" sz="2200" b="1" kern="1200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 Derecho al Reconocimiento de la Personalidad Jurídica</a:t>
                      </a:r>
                    </a:p>
                    <a:p>
                      <a:r>
                        <a:rPr lang="es-MX" sz="2200" b="1" kern="1200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 Vida</a:t>
                      </a:r>
                    </a:p>
                    <a:p>
                      <a:r>
                        <a:rPr lang="es-MX" sz="2200" b="1" kern="1200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5 Integridad Personal</a:t>
                      </a:r>
                    </a:p>
                    <a:p>
                      <a:r>
                        <a:rPr lang="es-MX" sz="2200" b="1" kern="1200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6 Prohibición de la Esclavitud y Servidumbre</a:t>
                      </a:r>
                    </a:p>
                    <a:p>
                      <a:r>
                        <a:rPr lang="es-MX" sz="2200" b="1" kern="1200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9 Legalidad y de Retroactividad</a:t>
                      </a:r>
                    </a:p>
                    <a:p>
                      <a:r>
                        <a:rPr lang="es-MX" sz="2200" b="1" kern="1200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12Libertad de Conciencia y de Religión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200" b="1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Art. 29</a:t>
                      </a:r>
                    </a:p>
                    <a:p>
                      <a:r>
                        <a:rPr lang="es-MX" sz="2200" b="1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Prohibición de la discriminación</a:t>
                      </a:r>
                    </a:p>
                    <a:p>
                      <a:r>
                        <a:rPr lang="es-MX" sz="2200" b="1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Reconocimiento de la personalidad jurídica</a:t>
                      </a:r>
                    </a:p>
                    <a:p>
                      <a:r>
                        <a:rPr lang="es-MX" sz="2200" b="1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Vida</a:t>
                      </a:r>
                    </a:p>
                    <a:p>
                      <a:r>
                        <a:rPr lang="es-MX" sz="2200" b="1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Integridad personal</a:t>
                      </a:r>
                    </a:p>
                    <a:p>
                      <a:r>
                        <a:rPr lang="es-MX" sz="2200" b="1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Protección a la familia</a:t>
                      </a:r>
                    </a:p>
                    <a:p>
                      <a:r>
                        <a:rPr lang="es-MX" sz="2200" b="1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Al nombre</a:t>
                      </a:r>
                    </a:p>
                    <a:p>
                      <a:r>
                        <a:rPr lang="es-MX" sz="2200" b="1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Nacionalidad</a:t>
                      </a:r>
                    </a:p>
                    <a:p>
                      <a:r>
                        <a:rPr lang="es-MX" sz="2200" b="1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Derechos de la niñez</a:t>
                      </a:r>
                    </a:p>
                    <a:p>
                      <a:r>
                        <a:rPr lang="es-MX" sz="2200" b="1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Derechos políticos</a:t>
                      </a:r>
                    </a:p>
                    <a:p>
                      <a:r>
                        <a:rPr lang="es-MX" sz="2200" b="1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Libertades de pensamiento, conciencia y de profesar creencia religiosa alguna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405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48125"/>
              </p:ext>
            </p:extLst>
          </p:nvPr>
        </p:nvGraphicFramePr>
        <p:xfrm>
          <a:off x="29732" y="69273"/>
          <a:ext cx="9036495" cy="6400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39752"/>
                <a:gridCol w="3240360"/>
                <a:gridCol w="34563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err="1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PIDCyP</a:t>
                      </a:r>
                      <a:endParaRPr lang="es-MX" sz="2400" b="1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CADH</a:t>
                      </a:r>
                      <a:endParaRPr lang="es-MX" sz="2400" b="1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CPEUM</a:t>
                      </a:r>
                      <a:endParaRPr lang="es-MX" sz="2400" b="1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b="1" baseline="0" dirty="0" smtClean="0">
                          <a:latin typeface="Comic Sans MS" panose="030F0702030302020204" pitchFamily="66" charset="0"/>
                        </a:rPr>
                        <a:t>16 Personalidad jurídica</a:t>
                      </a:r>
                    </a:p>
                    <a:p>
                      <a:r>
                        <a:rPr lang="es-MX" sz="2400" b="1" baseline="0" dirty="0" smtClean="0">
                          <a:latin typeface="Comic Sans MS" panose="030F0702030302020204" pitchFamily="66" charset="0"/>
                        </a:rPr>
                        <a:t>18 Libertad de pensamiento, conciencia y religión</a:t>
                      </a:r>
                      <a:endParaRPr lang="es-MX" sz="2400" b="1" dirty="0" smtClean="0">
                        <a:latin typeface="Comic Sans MS" panose="030F0702030302020204" pitchFamily="66" charset="0"/>
                      </a:endParaRPr>
                    </a:p>
                    <a:p>
                      <a:endParaRPr lang="es-MX" sz="24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b="1" kern="1200" dirty="0" smtClean="0">
                          <a:effectLst/>
                          <a:latin typeface="Comic Sans MS" panose="030F0702030302020204" pitchFamily="66" charset="0"/>
                        </a:rPr>
                        <a:t>17 Protección a la Familia</a:t>
                      </a:r>
                    </a:p>
                    <a:p>
                      <a:r>
                        <a:rPr lang="es-MX" sz="2400" b="1" kern="1200" dirty="0" smtClean="0">
                          <a:effectLst/>
                          <a:latin typeface="Comic Sans MS" panose="030F0702030302020204" pitchFamily="66" charset="0"/>
                        </a:rPr>
                        <a:t>18 Derecho al Nombre</a:t>
                      </a:r>
                    </a:p>
                    <a:p>
                      <a:r>
                        <a:rPr lang="es-MX" sz="2400" b="1" kern="1200" dirty="0" smtClean="0">
                          <a:effectLst/>
                          <a:latin typeface="Comic Sans MS" panose="030F0702030302020204" pitchFamily="66" charset="0"/>
                        </a:rPr>
                        <a:t>19 Derechos del Niño</a:t>
                      </a:r>
                    </a:p>
                    <a:p>
                      <a:r>
                        <a:rPr lang="es-MX" sz="2400" b="1" kern="1200" dirty="0" smtClean="0">
                          <a:effectLst/>
                          <a:latin typeface="Comic Sans MS" panose="030F0702030302020204" pitchFamily="66" charset="0"/>
                        </a:rPr>
                        <a:t>20 Derecho a la Nacionalidad</a:t>
                      </a:r>
                    </a:p>
                    <a:p>
                      <a:r>
                        <a:rPr lang="es-MX" sz="2400" b="1" kern="1200" dirty="0" smtClean="0">
                          <a:effectLst/>
                          <a:latin typeface="Comic Sans MS" panose="030F0702030302020204" pitchFamily="66" charset="0"/>
                        </a:rPr>
                        <a:t>23 Derechos Políticos</a:t>
                      </a:r>
                    </a:p>
                    <a:p>
                      <a:r>
                        <a:rPr lang="es-MX" sz="2400" b="1" kern="1200" dirty="0" smtClean="0">
                          <a:effectLst/>
                          <a:latin typeface="Comic Sans MS" panose="030F0702030302020204" pitchFamily="66" charset="0"/>
                        </a:rPr>
                        <a:t>Ni de las garantías judiciales indispensables para la protección de tales derechos</a:t>
                      </a:r>
                      <a:endParaRPr lang="es-MX" sz="2400" b="1" dirty="0" smtClean="0">
                        <a:latin typeface="Comic Sans MS" panose="030F0702030302020204" pitchFamily="66" charset="0"/>
                      </a:endParaRPr>
                    </a:p>
                    <a:p>
                      <a:endParaRPr lang="es-MX" sz="24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b="1" dirty="0" smtClean="0">
                          <a:latin typeface="Comic Sans MS" panose="030F0702030302020204" pitchFamily="66" charset="0"/>
                        </a:rPr>
                        <a:t>Principio de legalidad y retroactividad</a:t>
                      </a:r>
                    </a:p>
                    <a:p>
                      <a:r>
                        <a:rPr lang="es-MX" sz="2400" b="1" dirty="0" smtClean="0">
                          <a:latin typeface="Comic Sans MS" panose="030F0702030302020204" pitchFamily="66" charset="0"/>
                        </a:rPr>
                        <a:t>Prohibición de la PM</a:t>
                      </a:r>
                    </a:p>
                    <a:p>
                      <a:r>
                        <a:rPr lang="es-MX" sz="2400" b="1" dirty="0" smtClean="0">
                          <a:latin typeface="Comic Sans MS" panose="030F0702030302020204" pitchFamily="66" charset="0"/>
                        </a:rPr>
                        <a:t>Prohibición de la esclavitud y la servidumbre</a:t>
                      </a:r>
                    </a:p>
                    <a:p>
                      <a:r>
                        <a:rPr lang="es-MX" sz="2400" b="1" dirty="0" smtClean="0">
                          <a:latin typeface="Comic Sans MS" panose="030F0702030302020204" pitchFamily="66" charset="0"/>
                        </a:rPr>
                        <a:t>Prohibición de la desaparición forzada y la tortura</a:t>
                      </a:r>
                    </a:p>
                    <a:p>
                      <a:r>
                        <a:rPr lang="es-MX" sz="2400" b="1" dirty="0" smtClean="0">
                          <a:latin typeface="Comic Sans MS" panose="030F0702030302020204" pitchFamily="66" charset="0"/>
                        </a:rPr>
                        <a:t>Ni las garantías judiciales indispensables para la protección de tales derechos</a:t>
                      </a:r>
                    </a:p>
                    <a:p>
                      <a:endParaRPr lang="es-MX" sz="24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139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19672" y="1080236"/>
            <a:ext cx="65527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 smtClean="0">
                <a:latin typeface="Comic Sans MS" panose="030F0702030302020204" pitchFamily="66" charset="0"/>
              </a:rPr>
              <a:t>Jurisprudencia en el SIDH</a:t>
            </a:r>
          </a:p>
          <a:p>
            <a:endParaRPr lang="es-MX" sz="2800" b="1" dirty="0" smtClean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Legalidad</a:t>
            </a: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Garantías judiciales de protección</a:t>
            </a: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Juicio de Amparo</a:t>
            </a: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Tortura</a:t>
            </a: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Ejecuciones sumarias, extralegales</a:t>
            </a: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Desaparición forzada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880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71600" y="1268760"/>
            <a:ext cx="74888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800" b="1" dirty="0" smtClean="0">
                <a:latin typeface="Comic Sans MS" panose="030F0702030302020204" pitchFamily="66" charset="0"/>
              </a:rPr>
              <a:t>LA ESCALA O MAGNITUD DE LA VIOLACIÓN</a:t>
            </a: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Un solo hecho de grandes dimensiones</a:t>
            </a:r>
          </a:p>
          <a:p>
            <a:endParaRPr lang="es-MX" sz="2800" b="1" dirty="0" smtClean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Diversos casos individuales</a:t>
            </a:r>
          </a:p>
          <a:p>
            <a:endParaRPr lang="es-MX" sz="2800" b="1" dirty="0" smtClean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Patrón de violaciones o sistematicidad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1184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331640" y="1268759"/>
            <a:ext cx="68407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2800" b="1" dirty="0" smtClean="0">
                <a:latin typeface="Comic Sans MS" panose="030F0702030302020204" pitchFamily="66" charset="0"/>
              </a:rPr>
              <a:t>EL ESTATUS DE LA VÍCTIMA EN CIERTAS CIRCUNSTANCIAS</a:t>
            </a: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Vulnerabilidad, como en el caso de los niños</a:t>
            </a: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Vulnerabilidad provocada por los hechos violatorios, </a:t>
            </a:r>
            <a:r>
              <a:rPr lang="es-MX" sz="2800" b="1" dirty="0" err="1" smtClean="0">
                <a:latin typeface="Comic Sans MS" panose="030F0702030302020204" pitchFamily="66" charset="0"/>
              </a:rPr>
              <a:t>interseccionalidad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0918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99592" y="332656"/>
            <a:ext cx="748883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EL IMPACTO DE LAS VIOLACIONES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Efectos </a:t>
            </a:r>
            <a:r>
              <a:rPr lang="es-MX" sz="2400" b="1" dirty="0" err="1" smtClean="0">
                <a:latin typeface="Comic Sans MS" panose="030F0702030302020204" pitchFamily="66" charset="0"/>
              </a:rPr>
              <a:t>lascerantes</a:t>
            </a:r>
            <a:r>
              <a:rPr lang="es-MX" sz="2400" b="1" dirty="0" smtClean="0">
                <a:latin typeface="Comic Sans MS" panose="030F0702030302020204" pitchFamily="66" charset="0"/>
              </a:rPr>
              <a:t> y de sufrimiento a víctimas y familiares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Jurisprudencia de la Corte IDH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b="1" u="sng" dirty="0" smtClean="0">
                <a:latin typeface="Comic Sans MS" panose="030F0702030302020204" pitchFamily="66" charset="0"/>
              </a:rPr>
              <a:t>Multiplicidad de violaciones </a:t>
            </a:r>
            <a:r>
              <a:rPr lang="es-MX" sz="2400" b="1" dirty="0" smtClean="0">
                <a:latin typeface="Comic Sans MS" panose="030F0702030302020204" pitchFamily="66" charset="0"/>
              </a:rPr>
              <a:t>comprendidas dentro del fenómeno o hecho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b="1" u="sng" dirty="0" smtClean="0">
                <a:latin typeface="Comic Sans MS" panose="030F0702030302020204" pitchFamily="66" charset="0"/>
              </a:rPr>
              <a:t>Especial magnitud </a:t>
            </a:r>
            <a:r>
              <a:rPr lang="es-MX" sz="2400" b="1" dirty="0" smtClean="0">
                <a:latin typeface="Comic Sans MS" panose="030F0702030302020204" pitchFamily="66" charset="0"/>
              </a:rPr>
              <a:t>de las violaciones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en relación con la naturaleza de los derechos afectados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b="1" u="sng" dirty="0" smtClean="0">
                <a:latin typeface="Comic Sans MS" panose="030F0702030302020204" pitchFamily="66" charset="0"/>
              </a:rPr>
              <a:t>Una participación de agentes estatales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b="1" u="sng" dirty="0" smtClean="0">
                <a:latin typeface="Comic Sans MS" panose="030F0702030302020204" pitchFamily="66" charset="0"/>
              </a:rPr>
              <a:t>La situación de la vulnerabilidad de la víctima</a:t>
            </a:r>
            <a:r>
              <a:rPr lang="es-MX" sz="2400" b="1" dirty="0" smtClean="0">
                <a:latin typeface="Comic Sans MS" panose="030F0702030302020204" pitchFamily="66" charset="0"/>
              </a:rPr>
              <a:t>, ya sea por su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condición personal, situación específica,</a:t>
            </a:r>
            <a:r>
              <a:rPr lang="es-MX" sz="2400" b="1" dirty="0" smtClean="0">
                <a:latin typeface="Comic Sans MS" panose="030F0702030302020204" pitchFamily="66" charset="0"/>
              </a:rPr>
              <a:t> frente a la cual el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estado tiene una obligación especial de protección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33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99592" y="692696"/>
            <a:ext cx="74888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 smtClean="0">
                <a:latin typeface="Comic Sans MS" panose="030F0702030302020204" pitchFamily="66" charset="0"/>
              </a:rPr>
              <a:t>Suprema Corte de Justicia de la Nación</a:t>
            </a:r>
          </a:p>
          <a:p>
            <a:endParaRPr lang="es-MX" sz="2800" b="1" u="sng" dirty="0">
              <a:latin typeface="Comic Sans MS" panose="030F0702030302020204" pitchFamily="66" charset="0"/>
            </a:endParaRPr>
          </a:p>
          <a:p>
            <a:r>
              <a:rPr lang="es-MX" sz="2800" b="1" u="sng" dirty="0" smtClean="0">
                <a:latin typeface="Comic Sans MS" panose="030F0702030302020204" pitchFamily="66" charset="0"/>
              </a:rPr>
              <a:t>Criterio cuantitativo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2800" b="1" dirty="0" smtClean="0">
                <a:latin typeface="Comic Sans MS" panose="030F0702030302020204" pitchFamily="66" charset="0"/>
              </a:rPr>
              <a:t>Reiteración o continuidad en las violaciones a DDHH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2800" b="1" dirty="0" smtClean="0">
                <a:latin typeface="Comic Sans MS" panose="030F0702030302020204" pitchFamily="66" charset="0"/>
              </a:rPr>
              <a:t>Alcance o magnitud en sus efectos individuales o colectivos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2800" b="1" dirty="0" smtClean="0">
                <a:latin typeface="Comic Sans MS" panose="030F0702030302020204" pitchFamily="66" charset="0"/>
              </a:rPr>
              <a:t>Frecuencia o prolongación en el tiempo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2800" b="1" dirty="0" smtClean="0">
                <a:latin typeface="Comic Sans MS" panose="030F0702030302020204" pitchFamily="66" charset="0"/>
              </a:rPr>
              <a:t>Intensidad y/o amplitud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2800" b="1" dirty="0" smtClean="0">
                <a:latin typeface="Comic Sans MS" panose="030F0702030302020204" pitchFamily="66" charset="0"/>
              </a:rPr>
              <a:t>Combinación de varios de estos aspectos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8938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99592" y="188640"/>
            <a:ext cx="748883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Criterio cualitativo</a:t>
            </a:r>
          </a:p>
          <a:p>
            <a:endParaRPr lang="es-MX" sz="2400" b="1" u="sng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b="1" u="sng" dirty="0" smtClean="0">
                <a:latin typeface="Comic Sans MS" panose="030F0702030302020204" pitchFamily="66" charset="0"/>
              </a:rPr>
              <a:t>Acuerdo entre autoridades </a:t>
            </a:r>
            <a:r>
              <a:rPr lang="es-MX" sz="2400" b="1" dirty="0" smtClean="0">
                <a:latin typeface="Comic Sans MS" panose="030F0702030302020204" pitchFamily="66" charset="0"/>
              </a:rPr>
              <a:t>de dos o más poderes federales o locales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para afectar deliberadamente los derechos de una persona</a:t>
            </a:r>
            <a:r>
              <a:rPr lang="es-MX" sz="2400" b="1" dirty="0" smtClean="0">
                <a:latin typeface="Comic Sans MS" panose="030F0702030302020204" pitchFamily="66" charset="0"/>
              </a:rPr>
              <a:t>, desconociendo el sistema de distribución de competencias establecido en la Constitución o el principio de división de poderes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MX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b="1" u="sng" dirty="0" smtClean="0">
                <a:latin typeface="Comic Sans MS" panose="030F0702030302020204" pitchFamily="66" charset="0"/>
              </a:rPr>
              <a:t>Entrega de información manipulada, incompleta o simple impedimento a la comunidad de conocer la verdad</a:t>
            </a:r>
            <a:r>
              <a:rPr lang="es-MX" sz="2400" b="1" dirty="0" smtClean="0">
                <a:latin typeface="Comic Sans MS" panose="030F0702030302020204" pitchFamily="66" charset="0"/>
              </a:rPr>
              <a:t>, afectando con ello la formación de la voluntad general y generando una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cultura de engaño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MX" sz="2400" b="1" u="sng" dirty="0">
              <a:latin typeface="Comic Sans MS" panose="030F0702030302020204" pitchFamily="66" charset="0"/>
            </a:endParaRPr>
          </a:p>
          <a:p>
            <a:pPr algn="ctr"/>
            <a:r>
              <a:rPr lang="es-MX" sz="2400" b="1" u="sng" dirty="0" smtClean="0">
                <a:latin typeface="Comic Sans MS" panose="030F0702030302020204" pitchFamily="66" charset="0"/>
              </a:rPr>
              <a:t>INTENSIDAD EN LA RUPTURA DEL ORDEN CONSTITUCIONAL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4958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87624" y="1124744"/>
            <a:ext cx="6768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Mixto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Multiplicidad </a:t>
            </a:r>
            <a:r>
              <a:rPr lang="es-MX" sz="2400" b="1" dirty="0" smtClean="0">
                <a:latin typeface="Comic Sans MS" panose="030F0702030302020204" pitchFamily="66" charset="0"/>
              </a:rPr>
              <a:t>de derechos violados y personas afectadas (Cuantitativo)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Y</a:t>
            </a:r>
            <a:r>
              <a:rPr lang="es-MX" sz="2400" b="1" dirty="0" smtClean="0">
                <a:latin typeface="Comic Sans MS" panose="030F0702030302020204" pitchFamily="66" charset="0"/>
              </a:rPr>
              <a:t> el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Incumplimiento de la autoridad garante de los DDHH </a:t>
            </a:r>
            <a:r>
              <a:rPr lang="es-MX" sz="2400" b="1" dirty="0" smtClean="0">
                <a:latin typeface="Comic Sans MS" panose="030F0702030302020204" pitchFamily="66" charset="0"/>
              </a:rPr>
              <a:t>(Expectativa que se promueva, respete, proteja y garantice los DDHH)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pPr algn="ctr"/>
            <a:r>
              <a:rPr lang="es-MX" sz="2400" b="1" dirty="0" smtClean="0">
                <a:latin typeface="Comic Sans MS" panose="030F0702030302020204" pitchFamily="66" charset="0"/>
              </a:rPr>
              <a:t>IMPACTO A LA COMUNIDAD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132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692696"/>
            <a:ext cx="4896544" cy="5632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Art. 102, apartado B, último párrafo, CPEUM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Art. 6, fracción XV de la Ley CNDH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Dictamen de la Cámara de Senadores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Facultades de autoridad investigadora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Citar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Diligencias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Uso de fuerza pública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Acceso a toda la información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Objetivo esclarecer la verdad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(Se trata de hechos que le importan a toda la sociedad)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539502" y="1154360"/>
            <a:ext cx="3384376" cy="47089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Senado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Maximizar el resultado de la investigación</a:t>
            </a:r>
          </a:p>
          <a:p>
            <a:r>
              <a:rPr lang="es-MX" sz="6000" b="1" dirty="0">
                <a:latin typeface="Comic Sans MS" panose="030F0702030302020204" pitchFamily="66" charset="0"/>
              </a:rPr>
              <a:t>=</a:t>
            </a:r>
            <a:endParaRPr lang="es-MX" sz="6000" b="1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Acciones o denuncias ante autoridad competente</a:t>
            </a:r>
            <a:r>
              <a:rPr lang="es-MX" sz="2400" b="1" dirty="0" smtClean="0">
                <a:latin typeface="Comic Sans MS" panose="030F0702030302020204" pitchFamily="66" charset="0"/>
              </a:rPr>
              <a:t>, Arts. 102.b, segundo párrafo CPEUM y 6,III LCNDH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88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188640"/>
            <a:ext cx="792088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>
                <a:latin typeface="Comic Sans MS" panose="030F0702030302020204" pitchFamily="66" charset="0"/>
              </a:rPr>
              <a:t>Infracciones</a:t>
            </a:r>
            <a:r>
              <a:rPr lang="es-MX" sz="2400" b="1" dirty="0">
                <a:latin typeface="Comic Sans MS" panose="030F0702030302020204" pitchFamily="66" charset="0"/>
              </a:rPr>
              <a:t> del Derecho Internacional Humanitario</a:t>
            </a:r>
          </a:p>
          <a:p>
            <a:r>
              <a:rPr lang="es-MX" sz="2400" b="1" u="sng" dirty="0">
                <a:latin typeface="Comic Sans MS" panose="030F0702030302020204" pitchFamily="66" charset="0"/>
              </a:rPr>
              <a:t>Reprimidas por los Tribunales internos de cada Estado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>
                <a:latin typeface="Comic Sans MS" panose="030F0702030302020204" pitchFamily="66" charset="0"/>
              </a:rPr>
              <a:t>Principio de Territorialidad </a:t>
            </a:r>
            <a:r>
              <a:rPr lang="es-MX" sz="2400" b="1" dirty="0">
                <a:latin typeface="Comic Sans MS" panose="030F0702030302020204" pitchFamily="66" charset="0"/>
              </a:rPr>
              <a:t>(Lugar en el que se cometieron las infracciones)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>
                <a:latin typeface="Comic Sans MS" panose="030F0702030302020204" pitchFamily="66" charset="0"/>
              </a:rPr>
              <a:t>Estados Parte en los Convenios de Ginebra 1949,</a:t>
            </a:r>
            <a:r>
              <a:rPr lang="es-MX" sz="2400" b="1" dirty="0">
                <a:latin typeface="Comic Sans MS" panose="030F0702030302020204" pitchFamily="66" charset="0"/>
              </a:rPr>
              <a:t> tienen la obligación de </a:t>
            </a:r>
            <a:r>
              <a:rPr lang="es-MX" sz="2400" b="1" u="sng" dirty="0">
                <a:latin typeface="Comic Sans MS" panose="030F0702030302020204" pitchFamily="66" charset="0"/>
              </a:rPr>
              <a:t>hacer comparecer a los infractores ante sus tribunales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>
                <a:latin typeface="Comic Sans MS" panose="030F0702030302020204" pitchFamily="66" charset="0"/>
              </a:rPr>
              <a:t>Puede hacerlo otra parte contratante interesada, según su legislación,</a:t>
            </a:r>
            <a:r>
              <a:rPr lang="es-MX" sz="2400" b="1" dirty="0">
                <a:latin typeface="Comic Sans MS" panose="030F0702030302020204" pitchFamily="66" charset="0"/>
              </a:rPr>
              <a:t> si formuló cargos suficientes, Arts. 49, 50, 129 y 146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>
                <a:latin typeface="Comic Sans MS" panose="030F0702030302020204" pitchFamily="66" charset="0"/>
              </a:rPr>
              <a:t>Principio de Personalidad Activa o Pasiva </a:t>
            </a:r>
            <a:r>
              <a:rPr lang="es-MX" sz="2400" b="1" dirty="0">
                <a:latin typeface="Comic Sans MS" panose="030F0702030302020204" pitchFamily="66" charset="0"/>
              </a:rPr>
              <a:t>(Nacionalidad de los autores o víctimas</a:t>
            </a:r>
            <a:r>
              <a:rPr lang="es-MX" sz="2400" b="1" dirty="0" smtClean="0">
                <a:latin typeface="Comic Sans MS" panose="030F0702030302020204" pitchFamily="66" charset="0"/>
              </a:rPr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89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63688" y="1700808"/>
            <a:ext cx="5544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latin typeface="Comic Sans MS" panose="030F0702030302020204" pitchFamily="66" charset="0"/>
              </a:rPr>
              <a:t>Reparación </a:t>
            </a:r>
          </a:p>
          <a:p>
            <a:endParaRPr lang="es-MX" sz="2800" b="1" dirty="0" smtClean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Acompañamiento  de la víctima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8975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31640" y="1340768"/>
            <a:ext cx="64087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1" dirty="0">
                <a:latin typeface="Comic Sans MS" panose="030F0702030302020204" pitchFamily="66" charset="0"/>
              </a:rPr>
              <a:t>4.2 Los tribunales penales internacionales </a:t>
            </a: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r>
              <a:rPr lang="es-MX" sz="2800" b="1" dirty="0">
                <a:latin typeface="Comic Sans MS" panose="030F0702030302020204" pitchFamily="66" charset="0"/>
              </a:rPr>
              <a:t>4.2.1 La Corte Penal Internacional </a:t>
            </a:r>
          </a:p>
        </p:txBody>
      </p:sp>
    </p:spTree>
    <p:extLst>
      <p:ext uri="{BB962C8B-B14F-4D97-AF65-F5344CB8AC3E}">
        <p14:creationId xmlns:p14="http://schemas.microsoft.com/office/powerpoint/2010/main" val="1162229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99592" y="620688"/>
            <a:ext cx="73448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Comic Sans MS" panose="030F0702030302020204" pitchFamily="66" charset="0"/>
              </a:rPr>
              <a:t>Corte Penal Internacional 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Estatuto de la Corte Penal Internacional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Adoptado en Roma el 17 de julio de 1998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Entró en vigor el 1 de julio de 2002 </a:t>
            </a:r>
            <a:r>
              <a:rPr lang="es-MX" sz="2400" b="1" dirty="0" smtClean="0">
                <a:latin typeface="Comic Sans MS" panose="030F0702030302020204" pitchFamily="66" charset="0"/>
              </a:rPr>
              <a:t>con 60 ratificaciones</a:t>
            </a:r>
            <a:endParaRPr lang="es-MX" sz="2400" b="1" dirty="0">
              <a:latin typeface="Comic Sans MS" panose="030F0702030302020204" pitchFamily="66" charset="0"/>
            </a:endParaRP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Regida por su Estatuto y 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Los elementos de los crímenes</a:t>
            </a:r>
            <a:r>
              <a:rPr lang="es-MX" sz="2400" b="1" dirty="0" smtClean="0">
                <a:latin typeface="Comic Sans MS" panose="030F0702030302020204" pitchFamily="66" charset="0"/>
              </a:rPr>
              <a:t>, aprobados por la Asamblea de los Estados Parte, Art. 9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Reglas de procedimiento y prueba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Naturaleza de la CPI, como órgano judicial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Organización Internacional de ámbito universal independiente, aunque vinculada con las NU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5723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71600" y="692696"/>
            <a:ext cx="68407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CPI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Como organización internacional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Asamblea de los Estados Partes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Sede La Haya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1ª Jurisdicción internacional con carácter permanente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Juzgar individuos </a:t>
            </a:r>
            <a:r>
              <a:rPr lang="es-MX" sz="2400" b="1" dirty="0" smtClean="0">
                <a:latin typeface="Comic Sans MS" panose="030F0702030302020204" pitchFamily="66" charset="0"/>
              </a:rPr>
              <a:t>por la comisión de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“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Crímenes más graves de trascendencia para la comunidad internacional en su conjunto”, </a:t>
            </a:r>
            <a:r>
              <a:rPr lang="es-MX" sz="2400" b="1" dirty="0" smtClean="0">
                <a:latin typeface="Comic Sans MS" panose="030F0702030302020204" pitchFamily="66" charset="0"/>
              </a:rPr>
              <a:t>Art. 5.1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2350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627784" y="332656"/>
            <a:ext cx="3831498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s-MX" sz="2800" b="1" dirty="0">
                <a:latin typeface="Comic Sans MS" panose="030F0702030302020204" pitchFamily="66" charset="0"/>
              </a:rPr>
              <a:t>Conferencia de Roma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033380" y="1501003"/>
            <a:ext cx="2520280" cy="21602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Jurisdicción Penal Fuerte e Independiente</a:t>
            </a:r>
          </a:p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Estados afines</a:t>
            </a:r>
            <a:endParaRPr lang="es-MX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982826" y="1530696"/>
            <a:ext cx="3528392" cy="21602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Consejo de Seguridad en posición privilegiada en la CPI</a:t>
            </a:r>
          </a:p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Estados miembros permanentes del Consejo de Seguridad</a:t>
            </a:r>
            <a:endParaRPr lang="es-MX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6" name="5 Conector recto de flecha"/>
          <p:cNvCxnSpPr/>
          <p:nvPr/>
        </p:nvCxnSpPr>
        <p:spPr>
          <a:xfrm flipH="1">
            <a:off x="2123728" y="797142"/>
            <a:ext cx="1224136" cy="70386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5453996" y="869150"/>
            <a:ext cx="1311219" cy="63185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Igual que"/>
          <p:cNvSpPr/>
          <p:nvPr/>
        </p:nvSpPr>
        <p:spPr>
          <a:xfrm>
            <a:off x="2843808" y="3861048"/>
            <a:ext cx="3247897" cy="648072"/>
          </a:xfrm>
          <a:prstGeom prst="mathEqua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814766" y="4531924"/>
            <a:ext cx="4644516" cy="11521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Estatuto  de la Corte Penal Internacional</a:t>
            </a:r>
            <a:endParaRPr lang="es-MX" sz="32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6588224" y="3690936"/>
            <a:ext cx="2555776" cy="316706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No </a:t>
            </a:r>
            <a:r>
              <a:rPr lang="es-MX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Rat</a:t>
            </a:r>
            <a:endParaRPr lang="es-MX" sz="24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EUA, Rusia, China, India, Pakistán, Israel, Irán, Siria</a:t>
            </a:r>
            <a:endParaRPr lang="es-MX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930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19672" y="980728"/>
            <a:ext cx="52565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>
                <a:latin typeface="Comic Sans MS" panose="030F0702030302020204" pitchFamily="66" charset="0"/>
              </a:rPr>
              <a:t>CPI, Art. 34 Estatuto</a:t>
            </a:r>
          </a:p>
          <a:p>
            <a:pPr algn="ctr"/>
            <a:endParaRPr lang="es-MX" sz="3200" b="1" dirty="0">
              <a:latin typeface="Comic Sans MS" panose="030F0702030302020204" pitchFamily="66" charset="0"/>
            </a:endParaRPr>
          </a:p>
          <a:p>
            <a:pPr algn="ctr"/>
            <a:r>
              <a:rPr lang="es-MX" sz="3200" b="1" dirty="0" smtClean="0">
                <a:latin typeface="Comic Sans MS" panose="030F0702030302020204" pitchFamily="66" charset="0"/>
              </a:rPr>
              <a:t>Presidencia</a:t>
            </a:r>
          </a:p>
          <a:p>
            <a:pPr algn="ctr"/>
            <a:r>
              <a:rPr lang="es-MX" sz="3200" b="1" dirty="0" smtClean="0">
                <a:latin typeface="Comic Sans MS" panose="030F0702030302020204" pitchFamily="66" charset="0"/>
              </a:rPr>
              <a:t>Salas</a:t>
            </a:r>
          </a:p>
          <a:p>
            <a:pPr algn="ctr"/>
            <a:r>
              <a:rPr lang="es-MX" sz="3200" b="1" dirty="0" smtClean="0">
                <a:latin typeface="Comic Sans MS" panose="030F0702030302020204" pitchFamily="66" charset="0"/>
              </a:rPr>
              <a:t>Fiscalía</a:t>
            </a:r>
          </a:p>
          <a:p>
            <a:pPr algn="ctr"/>
            <a:r>
              <a:rPr lang="es-MX" sz="3200" b="1" dirty="0" smtClean="0">
                <a:latin typeface="Comic Sans MS" panose="030F0702030302020204" pitchFamily="66" charset="0"/>
              </a:rPr>
              <a:t>Secretaría</a:t>
            </a:r>
            <a:endParaRPr lang="es-MX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616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476672"/>
            <a:ext cx="74168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Presidencia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Un Presidente y dos Vicepresidentes (Magistrados)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Elegidos por mayoría absoluta por los magistrados que componen la Corte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3 años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Ordenación administrativa de la Corte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Salas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Órganos deliberantes de la Corte, a los que corresponde la adopción de todas las decisiones judiciales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Sala Sección de Cuestiones Preliminares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Sala Sección de Primera Instancia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Sala Sección de apelaciones</a:t>
            </a:r>
          </a:p>
        </p:txBody>
      </p:sp>
    </p:spTree>
    <p:extLst>
      <p:ext uri="{BB962C8B-B14F-4D97-AF65-F5344CB8AC3E}">
        <p14:creationId xmlns:p14="http://schemas.microsoft.com/office/powerpoint/2010/main" val="8364809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117693"/>
            <a:ext cx="792088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Comic Sans MS" panose="030F0702030302020204" pitchFamily="66" charset="0"/>
              </a:rPr>
              <a:t>18 Magistrados</a:t>
            </a:r>
          </a:p>
          <a:p>
            <a:r>
              <a:rPr lang="es-MX" sz="2400" b="1" dirty="0">
                <a:latin typeface="Comic Sans MS" panose="030F0702030302020204" pitchFamily="66" charset="0"/>
              </a:rPr>
              <a:t>Elegidos por la Asamblea de los Estados Partes</a:t>
            </a:r>
          </a:p>
          <a:p>
            <a:r>
              <a:rPr lang="es-MX" sz="2400" b="1" dirty="0">
                <a:latin typeface="Comic Sans MS" panose="030F0702030302020204" pitchFamily="66" charset="0"/>
              </a:rPr>
              <a:t>9 años, no reelección, Art. 36.9</a:t>
            </a:r>
          </a:p>
          <a:p>
            <a:r>
              <a:rPr lang="es-MX" sz="2400" b="1" dirty="0">
                <a:latin typeface="Comic Sans MS" panose="030F0702030302020204" pitchFamily="66" charset="0"/>
              </a:rPr>
              <a:t>Reparto geográfico equitativo</a:t>
            </a:r>
          </a:p>
          <a:p>
            <a:r>
              <a:rPr lang="es-MX" sz="2400" b="1" dirty="0">
                <a:latin typeface="Comic Sans MS" panose="030F0702030302020204" pitchFamily="66" charset="0"/>
              </a:rPr>
              <a:t>Principales sistemas jurídicos en el mundo</a:t>
            </a:r>
          </a:p>
          <a:p>
            <a:r>
              <a:rPr lang="es-MX" sz="2400" b="1" dirty="0">
                <a:latin typeface="Comic Sans MS" panose="030F0702030302020204" pitchFamily="66" charset="0"/>
              </a:rPr>
              <a:t>Magistrados hombres y </a:t>
            </a:r>
            <a:r>
              <a:rPr lang="es-MX" sz="2400" b="1" dirty="0" smtClean="0">
                <a:latin typeface="Comic Sans MS" panose="030F0702030302020204" pitchFamily="66" charset="0"/>
              </a:rPr>
              <a:t>mujeres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Fiscalía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Órgano separado de la Corte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Función: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Recibir información sobre los hechos que entren dentro de la competencia de la CPI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Llevar a cabo las investigaciones necesarias para conducir el procesamiento de una persona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Ejercer la acción penal ante la Corte</a:t>
            </a:r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Un fiscal y dos fiscales adjuntos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Elegidos por la Asamblea de los Estados Parte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9 años, no reelegibles, Art. 42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2948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1052736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Secretaría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Órgano no responsable de los aspectos no judiciales de la administración </a:t>
            </a:r>
            <a:r>
              <a:rPr lang="es-MX" sz="2400" b="1" dirty="0" smtClean="0">
                <a:latin typeface="Comic Sans MS" panose="030F0702030302020204" pitchFamily="66" charset="0"/>
              </a:rPr>
              <a:t>de la Corte y de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prestarle los servicios que sean necesarios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Un Secretario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Elegido por mayoría absoluta de los Magistrados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5 años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Actúa bajo la autoridad del Presidente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722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1520" y="188640"/>
            <a:ext cx="867645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CPI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Competencia material restringida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Puede enjuiciar crímenes de: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GENOCIDIO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LESA HUMANIDAD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 GUERRA (tanto en el marco de conflictos armados internacionales como de conflictos armados internos)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Arts. 6 a 8 del Estatuto y Elementos del Crimen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AGRESIÓN (Determinada por el Consejo de Seguridad)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No puede ser modificada de forma permanente por los Estados partes</a:t>
            </a:r>
          </a:p>
          <a:p>
            <a:endParaRPr lang="es-MX" sz="2400" b="1" u="sng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Excepción Cláusula </a:t>
            </a:r>
            <a:r>
              <a:rPr lang="es-MX" sz="2400" b="1" i="1" u="sng" dirty="0" err="1" smtClean="0">
                <a:latin typeface="Comic Sans MS" panose="030F0702030302020204" pitchFamily="66" charset="0"/>
              </a:rPr>
              <a:t>opting</a:t>
            </a:r>
            <a:r>
              <a:rPr lang="es-MX" sz="2400" b="1" i="1" u="sng" dirty="0" smtClean="0">
                <a:latin typeface="Comic Sans MS" panose="030F0702030302020204" pitchFamily="66" charset="0"/>
              </a:rPr>
              <a:t> </a:t>
            </a:r>
            <a:r>
              <a:rPr lang="es-MX" sz="2400" b="1" i="1" u="sng" dirty="0" err="1" smtClean="0">
                <a:latin typeface="Comic Sans MS" panose="030F0702030302020204" pitchFamily="66" charset="0"/>
              </a:rPr>
              <a:t>out</a:t>
            </a:r>
            <a:r>
              <a:rPr lang="es-MX" sz="2400" b="1" u="sng" dirty="0" smtClean="0">
                <a:latin typeface="Comic Sans MS" panose="030F0702030302020204" pitchFamily="66" charset="0"/>
              </a:rPr>
              <a:t> temporal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Un Estado puede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suspender la competencia </a:t>
            </a:r>
            <a:r>
              <a:rPr lang="es-MX" sz="2400" b="1" dirty="0" smtClean="0">
                <a:latin typeface="Comic Sans MS" panose="030F0702030302020204" pitchFamily="66" charset="0"/>
              </a:rPr>
              <a:t>de la Corte durante los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1os 7ª desde la entrada en vigor del Estatuto para dicho Estado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29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1520" y="897066"/>
            <a:ext cx="76328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Jurisdicción universal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Crímenes de Guerra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Crímenes de Lesa Humanidad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Genocidio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Principio de jurisdicción universal es “aquél en virtud del cual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se asigna competencia a las autoridades de un Estado para la represión de delitos </a:t>
            </a:r>
            <a:r>
              <a:rPr lang="es-MX" sz="2400" b="1" dirty="0" smtClean="0">
                <a:latin typeface="Comic Sans MS" panose="030F0702030302020204" pitchFamily="66" charset="0"/>
              </a:rPr>
              <a:t>que,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independientemente del lugar de su comisión y de la nacionalidad </a:t>
            </a:r>
            <a:r>
              <a:rPr lang="es-MX" sz="2400" b="1" dirty="0" smtClean="0">
                <a:latin typeface="Comic Sans MS" panose="030F0702030302020204" pitchFamily="66" charset="0"/>
              </a:rPr>
              <a:t>de los autores o víctimas,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atentan contra bienes jurídicos internacionales o supranacionales de especial importancia</a:t>
            </a:r>
            <a:r>
              <a:rPr lang="es-MX" sz="2400" b="1" dirty="0" smtClean="0">
                <a:latin typeface="Comic Sans MS" panose="030F0702030302020204" pitchFamily="66" charset="0"/>
              </a:rPr>
              <a:t>, y que por ello,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trascienden las esfera de intereses individuales y específicos de uno o varios Estados </a:t>
            </a:r>
            <a:r>
              <a:rPr lang="es-MX" sz="2400" b="1" dirty="0" smtClean="0">
                <a:latin typeface="Comic Sans MS" panose="030F0702030302020204" pitchFamily="66" charset="0"/>
              </a:rPr>
              <a:t>en particular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4175448" y="32970"/>
            <a:ext cx="4968552" cy="17281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Autores de crímenes graves</a:t>
            </a:r>
          </a:p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No evadan la acción de la justicia</a:t>
            </a:r>
          </a:p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 lugares de refugio seguro</a:t>
            </a:r>
            <a:endParaRPr lang="es-MX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742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908720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latin typeface="Comic Sans MS" panose="030F0702030302020204" pitchFamily="66" charset="0"/>
              </a:rPr>
              <a:t>CPI</a:t>
            </a:r>
          </a:p>
          <a:p>
            <a:r>
              <a:rPr lang="es-MX" sz="2800" b="1" u="sng" dirty="0" smtClean="0">
                <a:latin typeface="Comic Sans MS" panose="030F0702030302020204" pitchFamily="66" charset="0"/>
              </a:rPr>
              <a:t>Competencia personal</a:t>
            </a: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Cualquier individuo mayor de 18 años</a:t>
            </a: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Sin exclusión alguna por la posición o cargo en el Sistema jurídico político del Estado o en alguno de sus órganos</a:t>
            </a: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r>
              <a:rPr lang="es-MX" sz="2800" b="1" u="sng" dirty="0" smtClean="0">
                <a:latin typeface="Comic Sans MS" panose="030F0702030302020204" pitchFamily="66" charset="0"/>
              </a:rPr>
              <a:t>Competencia temporal</a:t>
            </a: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Hechos posteriores a su entrada en vigor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1767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512" y="260648"/>
            <a:ext cx="896448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Complementariedad de la CPI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Estado afectado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no puede  o no quiere ejercer su jurisdicción nacional</a:t>
            </a:r>
            <a:r>
              <a:rPr lang="es-MX" sz="2400" b="1" dirty="0" smtClean="0">
                <a:latin typeface="Comic Sans MS" panose="030F0702030302020204" pitchFamily="66" charset="0"/>
              </a:rPr>
              <a:t> para reprimir los hechos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O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se haya ejercido de forma inadecuada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u="sng" dirty="0" smtClean="0">
                <a:latin typeface="Comic Sans MS" panose="030F0702030302020204" pitchFamily="66" charset="0"/>
              </a:rPr>
              <a:t>La jurisdicción de la Corte es complementaria </a:t>
            </a:r>
            <a:r>
              <a:rPr lang="es-MX" sz="2400" b="1" dirty="0" smtClean="0">
                <a:latin typeface="Comic Sans MS" panose="030F0702030302020204" pitchFamily="66" charset="0"/>
              </a:rPr>
              <a:t>de la del Estado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El Estado competente puede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impugnar la competencia de la Corte</a:t>
            </a:r>
            <a:r>
              <a:rPr lang="es-MX" sz="2400" b="1" dirty="0" smtClean="0">
                <a:latin typeface="Comic Sans MS" panose="030F0702030302020204" pitchFamily="66" charset="0"/>
              </a:rPr>
              <a:t> o alegar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causas de inadmisibilidad</a:t>
            </a:r>
            <a:r>
              <a:rPr lang="es-MX" sz="2400" b="1" dirty="0" smtClean="0">
                <a:latin typeface="Comic Sans MS" panose="030F0702030302020204" pitchFamily="66" charset="0"/>
              </a:rPr>
              <a:t>, Arts. 17 a 19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En último caso la jurisdicción puede ser internacional y corresponder a la CPI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La CPI puede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pronunciarse sobre su propia competencia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También puede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revocar el valor de cosa juzgada de una sentencia nacional</a:t>
            </a:r>
            <a:r>
              <a:rPr lang="es-MX" sz="2400" b="1" dirty="0" smtClean="0">
                <a:latin typeface="Comic Sans MS" panose="030F0702030302020204" pitchFamily="66" charset="0"/>
              </a:rPr>
              <a:t>, si la jurisdicción nacional no ha actuado conforme a la justicia, Art. 20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8267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74010" y="260648"/>
            <a:ext cx="819047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CPI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Competencia obligatoria no universal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Crímenes con nexo jurisdiccional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Estado parte ratifique el Estatuto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CPI y Consejo de Seguridad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Competencia de la CPI está subordinada al Consejo de Seguridad</a:t>
            </a:r>
          </a:p>
          <a:p>
            <a:pPr marL="342900" indent="-342900">
              <a:buAutoNum type="arabicPeriod"/>
            </a:pPr>
            <a:r>
              <a:rPr lang="es-MX" sz="2400" b="1" dirty="0" smtClean="0">
                <a:latin typeface="Comic Sans MS" panose="030F0702030302020204" pitchFamily="66" charset="0"/>
              </a:rPr>
              <a:t>AMPLIACIÓN DE LA COMPETENCIA DE LA CPI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Si el Consejo de Seguridad remite un asunto </a:t>
            </a:r>
            <a:r>
              <a:rPr lang="es-MX" sz="2400" b="1" dirty="0" smtClean="0">
                <a:latin typeface="Comic Sans MS" panose="030F0702030302020204" pitchFamily="66" charset="0"/>
              </a:rPr>
              <a:t>a la Corte (Actuación conforme al Capítulo VII de la Carta UN)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Aun sin ratificación del Estatuto por el Estado interesado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Caso Sudán Resolución 1593 en 2005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Caso Libia Resolución 1970 en 2011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6046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260648"/>
            <a:ext cx="820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2. RESTRICCIÓN DE LA COMPETENCIA DE LA CPI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El Consejo de Seguridad puede solicitar que la CPI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no inicie o suspenda una investigación o procesamiento en curso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Por 12 meses, pudiendo renovarse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Como en el caso de personas integradas en operaciones de mantenimiento de la paz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1403648" y="3154328"/>
            <a:ext cx="6336704" cy="15708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Aportación del Estatuto de Roma</a:t>
            </a:r>
          </a:p>
          <a:p>
            <a:r>
              <a:rPr lang="es-MX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Consejo de Seguridad – Político</a:t>
            </a:r>
          </a:p>
          <a:p>
            <a:r>
              <a:rPr lang="es-MX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CPI – Órgano jurisdiccional permanente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1691680" y="5301208"/>
            <a:ext cx="5760640" cy="14401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La situación de amenaza a la paz y seguridad esté ligada a la sanción de la responsabilidad del individuo</a:t>
            </a:r>
          </a:p>
        </p:txBody>
      </p:sp>
      <p:sp>
        <p:nvSpPr>
          <p:cNvPr id="5" name="4 Igual que"/>
          <p:cNvSpPr/>
          <p:nvPr/>
        </p:nvSpPr>
        <p:spPr>
          <a:xfrm>
            <a:off x="2627784" y="4725144"/>
            <a:ext cx="3672408" cy="576064"/>
          </a:xfrm>
          <a:prstGeom prst="mathEqua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343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454580"/>
            <a:ext cx="75608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latin typeface="Comic Sans MS" panose="030F0702030302020204" pitchFamily="66" charset="0"/>
              </a:rPr>
              <a:t>Procedimiento</a:t>
            </a: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A instancia de :</a:t>
            </a: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Un Estado</a:t>
            </a: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Consejo de Seguridad de Naciones Unidas</a:t>
            </a: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Fiscal con el dictamen favorable de la Sala de Cuestiones Preliminares, Arts. 13 a 15</a:t>
            </a: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Las víctimas no pueden presentar denuncia</a:t>
            </a: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Sólo transmiten información al Fiscal, acceso indirecto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1529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9552" y="153577"/>
            <a:ext cx="813690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Sentencias condenatorias: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1. 14 de marzo de 2012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Thomas </a:t>
            </a:r>
            <a:r>
              <a:rPr lang="es-MX" sz="2400" b="1" dirty="0" err="1" smtClean="0">
                <a:latin typeface="Comic Sans MS" panose="030F0702030302020204" pitchFamily="66" charset="0"/>
              </a:rPr>
              <a:t>Lubanga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Culpable de reclutar niños soldados menores de 15 años entre 2002 y 2003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En la República Democrática del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Congo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Sentencia firme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Confirmada por la Sala de Apelaciones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1 de diciembre de 2014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2. 7 de marzo de 2014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Germain Katanga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Dirigente rebelde de la República Democrática </a:t>
            </a:r>
            <a:r>
              <a:rPr lang="es-MX" sz="2400" b="1" dirty="0" err="1" smtClean="0">
                <a:latin typeface="Comic Sans MS" panose="030F0702030302020204" pitchFamily="66" charset="0"/>
              </a:rPr>
              <a:t>delCongo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Culpable de Crímenes de Guerra y de Lesa Humanidad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Cometidos en 2003 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4539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332656"/>
            <a:ext cx="792088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s-MX" sz="2400" b="1" u="sng" dirty="0" smtClean="0">
                <a:latin typeface="Comic Sans MS" panose="030F0702030302020204" pitchFamily="66" charset="0"/>
              </a:rPr>
              <a:t>9 de junio de 2014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Jefe Militar Bosco </a:t>
            </a:r>
            <a:r>
              <a:rPr lang="es-MX" sz="2400" b="1" dirty="0" err="1" smtClean="0">
                <a:latin typeface="Comic Sans MS" panose="030F0702030302020204" pitchFamily="66" charset="0"/>
              </a:rPr>
              <a:t>Ntaganda</a:t>
            </a:r>
            <a:r>
              <a:rPr lang="es-MX" sz="2400" b="1" dirty="0" smtClean="0">
                <a:latin typeface="Comic Sans MS" panose="030F0702030302020204" pitchFamily="66" charset="0"/>
              </a:rPr>
              <a:t> (alias </a:t>
            </a:r>
            <a:r>
              <a:rPr lang="es-MX" sz="2400" b="1" dirty="0" err="1" smtClean="0">
                <a:latin typeface="Comic Sans MS" panose="030F0702030302020204" pitchFamily="66" charset="0"/>
              </a:rPr>
              <a:t>Terminator</a:t>
            </a:r>
            <a:r>
              <a:rPr lang="es-MX" sz="2400" b="1" dirty="0" smtClean="0">
                <a:latin typeface="Comic Sans MS" panose="030F0702030302020204" pitchFamily="66" charset="0"/>
              </a:rPr>
              <a:t>)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Papel central en los crímenes étnicos cometidos en el Este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República Democrática del Congo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Violaciones a menores de ambos sexos, 2002-2003</a:t>
            </a:r>
          </a:p>
          <a:p>
            <a:endParaRPr lang="es-MX" sz="2400" b="1" u="sng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4. 21 de marzo de 2016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Líder rebelde y político de la </a:t>
            </a:r>
            <a:r>
              <a:rPr lang="es-MX" sz="2400" b="1" dirty="0">
                <a:latin typeface="Comic Sans MS" panose="030F0702030302020204" pitchFamily="66" charset="0"/>
              </a:rPr>
              <a:t>República Democrática del Congo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Juan Pierre Bemba </a:t>
            </a:r>
            <a:r>
              <a:rPr lang="es-MX" sz="2400" b="1" dirty="0" err="1" smtClean="0">
                <a:latin typeface="Comic Sans MS" panose="030F0702030302020204" pitchFamily="66" charset="0"/>
              </a:rPr>
              <a:t>Gombo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Crímenes de Guerra y Crímenes contra la Humanidad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Por actos de violación y asesinato en República Centroafricana en 2002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Primera sentencia condenatoria por violencia sexual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9610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827584" y="332656"/>
            <a:ext cx="7272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5. 27 de septiembre de 2016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Al </a:t>
            </a:r>
            <a:r>
              <a:rPr lang="es-MX" sz="2400" b="1" dirty="0" err="1" smtClean="0">
                <a:latin typeface="Comic Sans MS" panose="030F0702030302020204" pitchFamily="66" charset="0"/>
              </a:rPr>
              <a:t>Mahdi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Crímenes de Guerra por destrucción de patrimonio histórico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Mausoleos de Tombuctú en Mali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3 de enero de 2015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Palestina </a:t>
            </a:r>
            <a:r>
              <a:rPr lang="es-MX" sz="2400" b="1" dirty="0" smtClean="0">
                <a:latin typeface="Comic Sans MS" panose="030F0702030302020204" pitchFamily="66" charset="0"/>
              </a:rPr>
              <a:t>depositó su ratificación al Estatuto de Roma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Fiscal consideró que era prima facie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Examen preliminar de la situación de Palestina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Fiscal debe considerar la actuación de ambos bandos en Gaza, Cisjordania y Jerusalén Este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 –Palestinos e Israelíes-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Israel se niega</a:t>
            </a:r>
            <a:r>
              <a:rPr lang="es-MX" sz="2400" b="1" dirty="0" smtClean="0">
                <a:latin typeface="Comic Sans MS" panose="030F0702030302020204" pitchFamily="66" charset="0"/>
              </a:rPr>
              <a:t> a reconocer la competencia CPI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9356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332656"/>
            <a:ext cx="734481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CPI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Investiga crímenes cometidos en: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Uganda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Sudán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República Democrática del Congo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Libia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Costa de Marfil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Kenia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República Centroafricana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Cooperación de los Estados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Investigación y juicio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Armonización legislativa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Cumplimiento de las penas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Ofrecimiento del Estado para recibir penados en sus instituciones penitenciarias nacionales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8775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663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403648" y="1949446"/>
            <a:ext cx="61926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dirty="0">
                <a:latin typeface="Comic Sans MS" panose="030F0702030302020204" pitchFamily="66" charset="0"/>
              </a:rPr>
              <a:t>Responsabilidad Internacional </a:t>
            </a:r>
            <a:endParaRPr lang="es-MX" sz="3200" b="1" dirty="0" smtClean="0">
              <a:latin typeface="Comic Sans MS" panose="030F0702030302020204" pitchFamily="66" charset="0"/>
            </a:endParaRPr>
          </a:p>
          <a:p>
            <a:pPr algn="ctr"/>
            <a:r>
              <a:rPr lang="es-MX" sz="3200" b="1" dirty="0" smtClean="0">
                <a:latin typeface="Comic Sans MS" panose="030F0702030302020204" pitchFamily="66" charset="0"/>
              </a:rPr>
              <a:t>Estatal e Individual</a:t>
            </a:r>
            <a:endParaRPr lang="es-MX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0057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60632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2274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24528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4862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664" y="0"/>
            <a:ext cx="12313368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6251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404664"/>
            <a:ext cx="792088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Reparación en el caso Katanga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297 </a:t>
            </a:r>
            <a:r>
              <a:rPr lang="es-MX" sz="2400" b="1" dirty="0">
                <a:latin typeface="Comic Sans MS" panose="030F0702030302020204" pitchFamily="66" charset="0"/>
              </a:rPr>
              <a:t>víctimas una compensación simbólica de USD 250 por </a:t>
            </a:r>
            <a:r>
              <a:rPr lang="es-MX" sz="2400" b="1" dirty="0" smtClean="0">
                <a:latin typeface="Comic Sans MS" panose="030F0702030302020204" pitchFamily="66" charset="0"/>
              </a:rPr>
              <a:t>víctima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Reparaciones </a:t>
            </a:r>
            <a:r>
              <a:rPr lang="es-MX" sz="2400" b="1" dirty="0">
                <a:latin typeface="Comic Sans MS" panose="030F0702030302020204" pitchFamily="66" charset="0"/>
              </a:rPr>
              <a:t>colectivas </a:t>
            </a:r>
            <a:r>
              <a:rPr lang="es-MX" sz="2400" b="1" dirty="0" smtClean="0">
                <a:latin typeface="Comic Sans MS" panose="030F0702030302020204" pitchFamily="66" charset="0"/>
              </a:rPr>
              <a:t>: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Apoyo </a:t>
            </a:r>
            <a:r>
              <a:rPr lang="es-MX" sz="2400" b="1" dirty="0">
                <a:latin typeface="Comic Sans MS" panose="030F0702030302020204" pitchFamily="66" charset="0"/>
              </a:rPr>
              <a:t>para </a:t>
            </a:r>
            <a:r>
              <a:rPr lang="es-MX" sz="2400" b="1" dirty="0" smtClean="0">
                <a:latin typeface="Comic Sans MS" panose="030F0702030302020204" pitchFamily="66" charset="0"/>
              </a:rPr>
              <a:t>vivienda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Apoyo </a:t>
            </a:r>
            <a:r>
              <a:rPr lang="es-MX" sz="2400" b="1" dirty="0">
                <a:latin typeface="Comic Sans MS" panose="030F0702030302020204" pitchFamily="66" charset="0"/>
              </a:rPr>
              <a:t>para actividades generadoras de </a:t>
            </a:r>
            <a:r>
              <a:rPr lang="es-MX" sz="2400" b="1" dirty="0" smtClean="0">
                <a:latin typeface="Comic Sans MS" panose="030F0702030302020204" pitchFamily="66" charset="0"/>
              </a:rPr>
              <a:t>ingresos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Ayuda educativa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Apoyo psicológico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>
                <a:latin typeface="Comic Sans MS" panose="030F0702030302020204" pitchFamily="66" charset="0"/>
              </a:rPr>
              <a:t>Fondo Fiduciario para las Víctimas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Indigencia </a:t>
            </a:r>
            <a:r>
              <a:rPr lang="es-MX" sz="2400" b="1" dirty="0">
                <a:latin typeface="Comic Sans MS" panose="030F0702030302020204" pitchFamily="66" charset="0"/>
              </a:rPr>
              <a:t>del señor </a:t>
            </a:r>
            <a:r>
              <a:rPr lang="es-MX" sz="2400" b="1" dirty="0" smtClean="0">
                <a:latin typeface="Comic Sans MS" panose="030F0702030302020204" pitchFamily="66" charset="0"/>
              </a:rPr>
              <a:t>Katanga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Considerar </a:t>
            </a:r>
            <a:r>
              <a:rPr lang="es-MX" sz="2400" b="1" dirty="0">
                <a:latin typeface="Comic Sans MS" panose="030F0702030302020204" pitchFamily="66" charset="0"/>
              </a:rPr>
              <a:t>el uso de sus recursos para las </a:t>
            </a:r>
            <a:r>
              <a:rPr lang="es-MX" sz="2400" b="1" dirty="0" smtClean="0">
                <a:latin typeface="Comic Sans MS" panose="030F0702030302020204" pitchFamily="66" charset="0"/>
              </a:rPr>
              <a:t>reparaciones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Presentar </a:t>
            </a:r>
            <a:r>
              <a:rPr lang="es-MX" sz="2400" b="1" dirty="0">
                <a:latin typeface="Comic Sans MS" panose="030F0702030302020204" pitchFamily="66" charset="0"/>
              </a:rPr>
              <a:t>un plan de implementación antes del 27 de junio de </a:t>
            </a:r>
            <a:r>
              <a:rPr lang="es-MX" sz="2400" b="1" dirty="0" smtClean="0">
                <a:latin typeface="Comic Sans MS" panose="030F0702030302020204" pitchFamily="66" charset="0"/>
              </a:rPr>
              <a:t>2017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776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1935591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smtClean="0">
                <a:latin typeface="Comic Sans MS" panose="030F0702030302020204" pitchFamily="66" charset="0"/>
              </a:rPr>
              <a:t>Obligaciones del Estado Mexicano</a:t>
            </a:r>
            <a:endParaRPr lang="es-MX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885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117693"/>
            <a:ext cx="849694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i="1" dirty="0" smtClean="0">
                <a:latin typeface="Comic Sans MS" panose="030F0702030302020204" pitchFamily="66" charset="0"/>
              </a:rPr>
              <a:t>México, obligación de juzgar</a:t>
            </a:r>
          </a:p>
          <a:p>
            <a:endParaRPr lang="es-MX" sz="2400" b="1" i="1" dirty="0" smtClean="0">
              <a:latin typeface="Comic Sans MS" panose="030F0702030302020204" pitchFamily="66" charset="0"/>
            </a:endParaRPr>
          </a:p>
          <a:p>
            <a:r>
              <a:rPr lang="es-MX" sz="2400" b="1" i="1" dirty="0" smtClean="0">
                <a:latin typeface="Comic Sans MS" panose="030F0702030302020204" pitchFamily="66" charset="0"/>
              </a:rPr>
              <a:t>“</a:t>
            </a:r>
            <a:r>
              <a:rPr lang="es-MX" sz="2400" b="1" dirty="0">
                <a:latin typeface="Comic Sans MS" panose="030F0702030302020204" pitchFamily="66" charset="0"/>
              </a:rPr>
              <a:t>Afirmando que los </a:t>
            </a:r>
            <a:r>
              <a:rPr lang="es-MX" sz="2400" b="1" u="sng" dirty="0">
                <a:latin typeface="Comic Sans MS" panose="030F0702030302020204" pitchFamily="66" charset="0"/>
              </a:rPr>
              <a:t>crímenes más graves de trascendencia para la comunidad internacional </a:t>
            </a:r>
            <a:r>
              <a:rPr lang="es-MX" sz="2400" b="1" dirty="0">
                <a:latin typeface="Comic Sans MS" panose="030F0702030302020204" pitchFamily="66" charset="0"/>
              </a:rPr>
              <a:t>en su conjunto </a:t>
            </a:r>
            <a:r>
              <a:rPr lang="es-MX" sz="2400" b="1" u="sng" dirty="0">
                <a:latin typeface="Comic Sans MS" panose="030F0702030302020204" pitchFamily="66" charset="0"/>
              </a:rPr>
              <a:t>no deben quedar sin castigo </a:t>
            </a:r>
            <a:r>
              <a:rPr lang="es-MX" sz="2400" b="1" dirty="0">
                <a:latin typeface="Comic Sans MS" panose="030F0702030302020204" pitchFamily="66" charset="0"/>
              </a:rPr>
              <a:t>y que, a tal fin, hay que adoptar medidas en el plano nacional e intensificar la cooperación internacional para asegurar que sean efectivamente sometidos a la acción de la </a:t>
            </a:r>
            <a:r>
              <a:rPr lang="es-MX" sz="2400" b="1" dirty="0" smtClean="0">
                <a:latin typeface="Comic Sans MS" panose="030F0702030302020204" pitchFamily="66" charset="0"/>
              </a:rPr>
              <a:t>justicia</a:t>
            </a:r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>
                <a:latin typeface="Comic Sans MS" panose="030F0702030302020204" pitchFamily="66" charset="0"/>
              </a:rPr>
              <a:t>Recordando que</a:t>
            </a:r>
            <a:r>
              <a:rPr lang="es-MX" sz="2400" b="1" u="sng" dirty="0">
                <a:latin typeface="Comic Sans MS" panose="030F0702030302020204" pitchFamily="66" charset="0"/>
              </a:rPr>
              <a:t> es deber de todo Estado ejercer su jurisdicción penal contra los responsables de crímenes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internacionales</a:t>
            </a:r>
            <a:endParaRPr lang="es-MX" sz="2400" b="1" u="sng" dirty="0">
              <a:latin typeface="Comic Sans MS" panose="030F0702030302020204" pitchFamily="66" charset="0"/>
            </a:endParaRPr>
          </a:p>
          <a:p>
            <a:r>
              <a:rPr lang="es-MX" sz="2400" b="1" dirty="0">
                <a:latin typeface="Comic Sans MS" panose="030F0702030302020204" pitchFamily="66" charset="0"/>
              </a:rPr>
              <a:t>Destacando que la </a:t>
            </a:r>
            <a:r>
              <a:rPr lang="es-MX" sz="2400" b="1" i="1" u="sng" dirty="0">
                <a:latin typeface="Comic Sans MS" panose="030F0702030302020204" pitchFamily="66" charset="0"/>
              </a:rPr>
              <a:t>[CPI]</a:t>
            </a:r>
            <a:r>
              <a:rPr lang="es-MX" sz="2400" b="1" u="sng" dirty="0">
                <a:latin typeface="Comic Sans MS" panose="030F0702030302020204" pitchFamily="66" charset="0"/>
              </a:rPr>
              <a:t>… será complementaria </a:t>
            </a:r>
          </a:p>
          <a:p>
            <a:r>
              <a:rPr lang="es-MX" sz="2400" b="1" dirty="0">
                <a:latin typeface="Comic Sans MS" panose="030F0702030302020204" pitchFamily="66" charset="0"/>
              </a:rPr>
              <a:t>de las jurisdicciones penales nacionales” </a:t>
            </a:r>
            <a:r>
              <a:rPr lang="es-MX" sz="2400" b="1" dirty="0" smtClean="0">
                <a:latin typeface="Comic Sans MS" panose="030F0702030302020204" pitchFamily="66" charset="0"/>
              </a:rPr>
              <a:t>Art</a:t>
            </a:r>
            <a:r>
              <a:rPr lang="es-MX" sz="2400" b="1" dirty="0">
                <a:latin typeface="Comic Sans MS" panose="030F0702030302020204" pitchFamily="66" charset="0"/>
              </a:rPr>
              <a:t>. </a:t>
            </a:r>
            <a:r>
              <a:rPr lang="es-MX" sz="2400" b="1" dirty="0" smtClean="0">
                <a:latin typeface="Comic Sans MS" panose="030F0702030302020204" pitchFamily="66" charset="0"/>
              </a:rPr>
              <a:t>1</a:t>
            </a:r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>
                <a:latin typeface="Comic Sans MS" panose="030F0702030302020204" pitchFamily="66" charset="0"/>
              </a:rPr>
              <a:t>La Corte resolverá que un asunto es admisible </a:t>
            </a:r>
            <a:r>
              <a:rPr lang="es-MX" sz="2400" b="1" dirty="0">
                <a:latin typeface="Comic Sans MS" panose="030F0702030302020204" pitchFamily="66" charset="0"/>
              </a:rPr>
              <a:t>sólo </a:t>
            </a:r>
            <a:r>
              <a:rPr lang="es-MX" sz="2400" b="1" dirty="0" smtClean="0">
                <a:latin typeface="Comic Sans MS" panose="030F0702030302020204" pitchFamily="66" charset="0"/>
              </a:rPr>
              <a:t>cuando </a:t>
            </a:r>
            <a:r>
              <a:rPr lang="es-MX" sz="2400" b="1" dirty="0">
                <a:latin typeface="Comic Sans MS" panose="030F0702030302020204" pitchFamily="66" charset="0"/>
              </a:rPr>
              <a:t>un </a:t>
            </a:r>
            <a:r>
              <a:rPr lang="es-MX" sz="2400" b="1" u="sng" dirty="0">
                <a:latin typeface="Comic Sans MS" panose="030F0702030302020204" pitchFamily="66" charset="0"/>
              </a:rPr>
              <a:t>Estado </a:t>
            </a:r>
            <a:r>
              <a:rPr lang="es-MX" sz="2400" b="1" i="1" u="sng" dirty="0">
                <a:latin typeface="Comic Sans MS" panose="030F0702030302020204" pitchFamily="66" charset="0"/>
              </a:rPr>
              <a:t>“no esté dispuesto a llevar a </a:t>
            </a:r>
            <a:r>
              <a:rPr lang="es-MX" sz="2400" b="1" i="1" u="sng" dirty="0" smtClean="0">
                <a:latin typeface="Comic Sans MS" panose="030F0702030302020204" pitchFamily="66" charset="0"/>
              </a:rPr>
              <a:t>cabo la </a:t>
            </a:r>
            <a:r>
              <a:rPr lang="es-MX" sz="2400" b="1" i="1" u="sng" dirty="0">
                <a:latin typeface="Comic Sans MS" panose="030F0702030302020204" pitchFamily="66" charset="0"/>
              </a:rPr>
              <a:t>investigación o el enjuiciamiento o no pueda </a:t>
            </a:r>
            <a:endParaRPr lang="es-MX" sz="2400" b="1" u="sng" dirty="0">
              <a:latin typeface="Comic Sans MS" panose="030F0702030302020204" pitchFamily="66" charset="0"/>
            </a:endParaRPr>
          </a:p>
          <a:p>
            <a:r>
              <a:rPr lang="es-MX" sz="2400" b="1" i="1" u="sng" dirty="0">
                <a:latin typeface="Comic Sans MS" panose="030F0702030302020204" pitchFamily="66" charset="0"/>
              </a:rPr>
              <a:t>realmente hacerlo” </a:t>
            </a:r>
            <a:r>
              <a:rPr lang="es-MX" sz="2400" b="1" i="1" u="sng" dirty="0" smtClean="0">
                <a:latin typeface="Comic Sans MS" panose="030F0702030302020204" pitchFamily="66" charset="0"/>
              </a:rPr>
              <a:t>,</a:t>
            </a:r>
            <a:r>
              <a:rPr lang="es-MX" sz="2400" b="1" i="1" dirty="0" smtClean="0">
                <a:latin typeface="Comic Sans MS" panose="030F0702030302020204" pitchFamily="66" charset="0"/>
              </a:rPr>
              <a:t>  A</a:t>
            </a:r>
            <a:r>
              <a:rPr lang="es-MX" sz="2400" b="1" dirty="0" smtClean="0">
                <a:latin typeface="Comic Sans MS" panose="030F0702030302020204" pitchFamily="66" charset="0"/>
              </a:rPr>
              <a:t>rt</a:t>
            </a:r>
            <a:r>
              <a:rPr lang="es-MX" sz="2400" b="1" dirty="0">
                <a:latin typeface="Comic Sans MS" panose="030F0702030302020204" pitchFamily="66" charset="0"/>
              </a:rPr>
              <a:t>. </a:t>
            </a:r>
            <a:r>
              <a:rPr lang="es-MX" sz="2400" b="1" dirty="0" smtClean="0">
                <a:latin typeface="Comic Sans MS" panose="030F0702030302020204" pitchFamily="66" charset="0"/>
              </a:rPr>
              <a:t>17.1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697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8753" y="0"/>
            <a:ext cx="903649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i="1" dirty="0">
                <a:latin typeface="Comic Sans MS" panose="030F0702030302020204" pitchFamily="66" charset="0"/>
              </a:rPr>
              <a:t>“</a:t>
            </a:r>
            <a:r>
              <a:rPr lang="es-MX" sz="2400" b="1" dirty="0">
                <a:latin typeface="Comic Sans MS" panose="030F0702030302020204" pitchFamily="66" charset="0"/>
              </a:rPr>
              <a:t>Cada Estado Parte adoptará todas las medidas legales, administrativas y de otra índole que procedan para implementar la presente Convención, incluida la </a:t>
            </a:r>
            <a:r>
              <a:rPr lang="es-MX" sz="2400" b="1" u="sng" dirty="0">
                <a:latin typeface="Comic Sans MS" panose="030F0702030302020204" pitchFamily="66" charset="0"/>
              </a:rPr>
              <a:t>imposición de sanciones penales para prevenir y reprimir cualquier actividad prohibida a los Estados Parte </a:t>
            </a:r>
            <a:r>
              <a:rPr lang="es-MX" sz="2400" b="1" dirty="0">
                <a:latin typeface="Comic Sans MS" panose="030F0702030302020204" pitchFamily="66" charset="0"/>
              </a:rPr>
              <a:t>conforme a la presente Convención que haya sido </a:t>
            </a:r>
            <a:r>
              <a:rPr lang="es-MX" sz="2400" b="1" u="sng" dirty="0">
                <a:latin typeface="Comic Sans MS" panose="030F0702030302020204" pitchFamily="66" charset="0"/>
              </a:rPr>
              <a:t>cometida por personas o en territorio bajo su jurisdicción o control</a:t>
            </a:r>
            <a:r>
              <a:rPr lang="es-MX" sz="2400" b="1" dirty="0">
                <a:latin typeface="Comic Sans MS" panose="030F0702030302020204" pitchFamily="66" charset="0"/>
              </a:rPr>
              <a:t>”. </a:t>
            </a:r>
          </a:p>
          <a:p>
            <a:pPr algn="r"/>
            <a:r>
              <a:rPr lang="es-MX" sz="2000" b="1" i="1" dirty="0">
                <a:latin typeface="Comic Sans MS" panose="030F0702030302020204" pitchFamily="66" charset="0"/>
              </a:rPr>
              <a:t>Convención sobre Municiones en Racimo, art. 9 </a:t>
            </a:r>
            <a:endParaRPr lang="es-MX" sz="2000" b="1" dirty="0">
              <a:latin typeface="Comic Sans MS" panose="030F0702030302020204" pitchFamily="66" charset="0"/>
            </a:endParaRPr>
          </a:p>
          <a:p>
            <a:pPr algn="r"/>
            <a:r>
              <a:rPr lang="es-MX" sz="2000" b="1" i="1" dirty="0">
                <a:latin typeface="Comic Sans MS" panose="030F0702030302020204" pitchFamily="66" charset="0"/>
              </a:rPr>
              <a:t>Convención sobre Minas Antipersonal, art. 9 </a:t>
            </a:r>
            <a:endParaRPr lang="es-MX" sz="2000" b="1" i="1" dirty="0" smtClean="0">
              <a:latin typeface="Comic Sans MS" panose="030F0702030302020204" pitchFamily="66" charset="0"/>
            </a:endParaRPr>
          </a:p>
          <a:p>
            <a:endParaRPr lang="es-MX" sz="2000" b="1" i="1" dirty="0">
              <a:latin typeface="Comic Sans MS" panose="030F0702030302020204" pitchFamily="66" charset="0"/>
            </a:endParaRPr>
          </a:p>
          <a:p>
            <a:r>
              <a:rPr lang="es-MX" sz="2400" b="1" dirty="0">
                <a:latin typeface="Comic Sans MS" panose="030F0702030302020204" pitchFamily="66" charset="0"/>
              </a:rPr>
              <a:t>“</a:t>
            </a:r>
            <a:r>
              <a:rPr lang="es-MX" sz="2400" b="1" u="sng" dirty="0">
                <a:latin typeface="Comic Sans MS" panose="030F0702030302020204" pitchFamily="66" charset="0"/>
              </a:rPr>
              <a:t>Cada Estado Parte prohibirá a las personas físicas y jurídicas </a:t>
            </a:r>
            <a:r>
              <a:rPr lang="es-MX" sz="2400" b="1" dirty="0">
                <a:latin typeface="Comic Sans MS" panose="030F0702030302020204" pitchFamily="66" charset="0"/>
              </a:rPr>
              <a:t>que se encuentren en cualquier lugar de su territorio o en cualquier otro lugar bajo su jurisdicción, reconocido por el derecho internacional, </a:t>
            </a:r>
            <a:r>
              <a:rPr lang="es-MX" sz="2400" b="1" u="sng" dirty="0">
                <a:latin typeface="Comic Sans MS" panose="030F0702030302020204" pitchFamily="66" charset="0"/>
              </a:rPr>
              <a:t>que realicen cualquier actividad prohibida a un Estado Parte por la presente Convención, y promulgará también leyes penales con respecto a esas actividades;” </a:t>
            </a:r>
          </a:p>
          <a:p>
            <a:pPr algn="r"/>
            <a:r>
              <a:rPr lang="es-MX" sz="2000" b="1" i="1" dirty="0">
                <a:latin typeface="Comic Sans MS" panose="030F0702030302020204" pitchFamily="66" charset="0"/>
              </a:rPr>
              <a:t>Convención sobre Armas Químicas, art. VII</a:t>
            </a:r>
            <a:endParaRPr lang="es-MX" sz="2000" b="1" dirty="0">
              <a:latin typeface="Comic Sans MS" panose="030F0702030302020204" pitchFamily="66" charset="0"/>
            </a:endParaRPr>
          </a:p>
        </p:txBody>
      </p:sp>
      <p:sp>
        <p:nvSpPr>
          <p:cNvPr id="3" name="2 Elipse"/>
          <p:cNvSpPr/>
          <p:nvPr/>
        </p:nvSpPr>
        <p:spPr>
          <a:xfrm>
            <a:off x="179512" y="2564904"/>
            <a:ext cx="3096344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Obligación de tipificar</a:t>
            </a:r>
            <a:endParaRPr lang="es-MX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2897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6982" y="332656"/>
            <a:ext cx="886750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CPEUM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Art. 1°, párrafo primero Parámetro de Regularidad Constitucional – CPEUM y TI-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Párrafo 2°Interpretación conforme y pro persona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Párrafo 3° Obligaciones de las autoridades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i="1" dirty="0" smtClean="0">
                <a:latin typeface="Comic Sans MS" panose="030F0702030302020204" pitchFamily="66" charset="0"/>
              </a:rPr>
              <a:t>SCJN</a:t>
            </a:r>
          </a:p>
          <a:p>
            <a:r>
              <a:rPr lang="es-MX" sz="2400" b="1" i="1" dirty="0" smtClean="0">
                <a:latin typeface="Comic Sans MS" panose="030F0702030302020204" pitchFamily="66" charset="0"/>
              </a:rPr>
              <a:t>Tratados </a:t>
            </a:r>
            <a:r>
              <a:rPr lang="es-MX" sz="2400" b="1" i="1" dirty="0">
                <a:latin typeface="Comic Sans MS" panose="030F0702030302020204" pitchFamily="66" charset="0"/>
              </a:rPr>
              <a:t>Internacionales de los que el Estado Mexicano es parte en los que se reconocen derechos humanos: </a:t>
            </a:r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>
                <a:latin typeface="Comic Sans MS" panose="030F0702030302020204" pitchFamily="66" charset="0"/>
              </a:rPr>
              <a:t>… </a:t>
            </a:r>
          </a:p>
          <a:p>
            <a:r>
              <a:rPr lang="es-MX" sz="2400" b="1" dirty="0">
                <a:latin typeface="Comic Sans MS" panose="030F0702030302020204" pitchFamily="66" charset="0"/>
              </a:rPr>
              <a:t>1. Convención Internacional contra la </a:t>
            </a:r>
            <a:r>
              <a:rPr lang="es-MX" sz="2400" b="1" u="sng" dirty="0">
                <a:latin typeface="Comic Sans MS" panose="030F0702030302020204" pitchFamily="66" charset="0"/>
              </a:rPr>
              <a:t>Toma de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Rehenes</a:t>
            </a:r>
            <a:r>
              <a:rPr lang="es-MX" sz="2400" b="1" dirty="0" smtClean="0">
                <a:latin typeface="Comic Sans MS" panose="030F0702030302020204" pitchFamily="66" charset="0"/>
              </a:rPr>
              <a:t> </a:t>
            </a:r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>
                <a:latin typeface="Comic Sans MS" panose="030F0702030302020204" pitchFamily="66" charset="0"/>
              </a:rPr>
              <a:t>2. Convención sobre </a:t>
            </a:r>
            <a:r>
              <a:rPr lang="es-MX" sz="2400" b="1" u="sng" dirty="0">
                <a:latin typeface="Comic Sans MS" panose="030F0702030302020204" pitchFamily="66" charset="0"/>
              </a:rPr>
              <a:t>Deberes y Derechos de los Estados en Caso de Luchas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Civiles</a:t>
            </a:r>
            <a:endParaRPr lang="es-MX" sz="2400" b="1" u="sng" dirty="0">
              <a:latin typeface="Comic Sans MS" panose="030F0702030302020204" pitchFamily="66" charset="0"/>
            </a:endParaRPr>
          </a:p>
          <a:p>
            <a:r>
              <a:rPr lang="es-MX" sz="2400" b="1" dirty="0">
                <a:latin typeface="Comic Sans MS" panose="030F0702030302020204" pitchFamily="66" charset="0"/>
              </a:rPr>
              <a:t>3. Convención sobre la </a:t>
            </a:r>
            <a:r>
              <a:rPr lang="es-MX" sz="2400" b="1" u="sng" dirty="0">
                <a:latin typeface="Comic Sans MS" panose="030F0702030302020204" pitchFamily="66" charset="0"/>
              </a:rPr>
              <a:t>Imprescriptibilidad de los Crímenes de Guerra y de los Crímenes de Lesa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Humanidad</a:t>
            </a:r>
            <a:r>
              <a:rPr lang="es-MX" sz="2400" b="1" dirty="0" smtClean="0">
                <a:latin typeface="Comic Sans MS" panose="030F0702030302020204" pitchFamily="66" charset="0"/>
              </a:rPr>
              <a:t> </a:t>
            </a:r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>
                <a:latin typeface="Comic Sans MS" panose="030F0702030302020204" pitchFamily="66" charset="0"/>
              </a:rPr>
              <a:t>4. </a:t>
            </a:r>
            <a:r>
              <a:rPr lang="es-MX" sz="2400" b="1" u="sng" dirty="0">
                <a:latin typeface="Comic Sans MS" panose="030F0702030302020204" pitchFamily="66" charset="0"/>
              </a:rPr>
              <a:t>Convenio I de Ginebra</a:t>
            </a:r>
            <a:r>
              <a:rPr lang="es-MX" sz="2400" b="1" dirty="0">
                <a:latin typeface="Comic Sans MS" panose="030F0702030302020204" pitchFamily="66" charset="0"/>
              </a:rPr>
              <a:t> para Mejorar la Suerte de los Heridos y Enfermos de las Fuerzas Armadas en Campaña.</a:t>
            </a:r>
            <a:r>
              <a:rPr lang="es-MX" sz="2400" b="1" dirty="0" smtClean="0">
                <a:latin typeface="Comic Sans MS" panose="030F0702030302020204" pitchFamily="66" charset="0"/>
              </a:rPr>
              <a:t> 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2267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24555" y="188640"/>
            <a:ext cx="813690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Comic Sans MS" panose="030F0702030302020204" pitchFamily="66" charset="0"/>
              </a:rPr>
              <a:t>5. </a:t>
            </a:r>
            <a:r>
              <a:rPr lang="es-MX" sz="2400" b="1" u="sng" dirty="0">
                <a:latin typeface="Comic Sans MS" panose="030F0702030302020204" pitchFamily="66" charset="0"/>
              </a:rPr>
              <a:t>Convenio II de Ginebra </a:t>
            </a:r>
            <a:r>
              <a:rPr lang="es-MX" sz="2400" b="1" dirty="0">
                <a:latin typeface="Comic Sans MS" panose="030F0702030302020204" pitchFamily="66" charset="0"/>
              </a:rPr>
              <a:t>para Mejorar la Suerte de los Heridos, Enfermos y Náufragos de las Fuerzas Armadas en el </a:t>
            </a:r>
            <a:r>
              <a:rPr lang="es-MX" sz="2400" b="1" dirty="0" smtClean="0">
                <a:latin typeface="Comic Sans MS" panose="030F0702030302020204" pitchFamily="66" charset="0"/>
              </a:rPr>
              <a:t>Mar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 </a:t>
            </a:r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>
                <a:latin typeface="Comic Sans MS" panose="030F0702030302020204" pitchFamily="66" charset="0"/>
              </a:rPr>
              <a:t>6. </a:t>
            </a:r>
            <a:r>
              <a:rPr lang="es-MX" sz="2400" b="1" u="sng" dirty="0">
                <a:latin typeface="Comic Sans MS" panose="030F0702030302020204" pitchFamily="66" charset="0"/>
              </a:rPr>
              <a:t>Convenio III de Ginebra </a:t>
            </a:r>
            <a:r>
              <a:rPr lang="es-MX" sz="2400" b="1" dirty="0">
                <a:latin typeface="Comic Sans MS" panose="030F0702030302020204" pitchFamily="66" charset="0"/>
              </a:rPr>
              <a:t>relativo al Trato de los Prisioneros de Guerra. 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7</a:t>
            </a:r>
            <a:r>
              <a:rPr lang="es-MX" sz="2400" b="1" dirty="0">
                <a:latin typeface="Comic Sans MS" panose="030F0702030302020204" pitchFamily="66" charset="0"/>
              </a:rPr>
              <a:t>. </a:t>
            </a:r>
            <a:r>
              <a:rPr lang="es-MX" sz="2400" b="1" u="sng" dirty="0">
                <a:latin typeface="Comic Sans MS" panose="030F0702030302020204" pitchFamily="66" charset="0"/>
              </a:rPr>
              <a:t>Convenio IV de Ginebra </a:t>
            </a:r>
            <a:r>
              <a:rPr lang="es-MX" sz="2400" b="1" dirty="0">
                <a:latin typeface="Comic Sans MS" panose="030F0702030302020204" pitchFamily="66" charset="0"/>
              </a:rPr>
              <a:t>relativo a la Protección de Personas Civiles en Tiempo de Guerra. 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8</a:t>
            </a:r>
            <a:r>
              <a:rPr lang="es-MX" sz="2400" b="1" dirty="0">
                <a:latin typeface="Comic Sans MS" panose="030F0702030302020204" pitchFamily="66" charset="0"/>
              </a:rPr>
              <a:t>. </a:t>
            </a:r>
            <a:r>
              <a:rPr lang="es-MX" sz="2400" b="1" u="sng" dirty="0">
                <a:latin typeface="Comic Sans MS" panose="030F0702030302020204" pitchFamily="66" charset="0"/>
              </a:rPr>
              <a:t>Protocolo Adicional </a:t>
            </a:r>
            <a:r>
              <a:rPr lang="es-MX" sz="2400" b="1" dirty="0">
                <a:latin typeface="Comic Sans MS" panose="030F0702030302020204" pitchFamily="66" charset="0"/>
              </a:rPr>
              <a:t>a los Convenios de Ginebra del 12 de agosto de 1949, relativo a la aprobación de un Signo Distintivo Adicional. 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9</a:t>
            </a:r>
            <a:r>
              <a:rPr lang="es-MX" sz="2400" b="1" dirty="0">
                <a:latin typeface="Comic Sans MS" panose="030F0702030302020204" pitchFamily="66" charset="0"/>
              </a:rPr>
              <a:t>. </a:t>
            </a:r>
            <a:r>
              <a:rPr lang="es-MX" sz="2400" b="1" u="sng" dirty="0">
                <a:latin typeface="Comic Sans MS" panose="030F0702030302020204" pitchFamily="66" charset="0"/>
              </a:rPr>
              <a:t>Segundo Protocolo de la Convención de La Haya de 1954 sobre la Protección de los Bienes Culturales en Caso de Conflicto Armado 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4988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31640" y="1268760"/>
            <a:ext cx="67687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Comic Sans MS" panose="030F0702030302020204" pitchFamily="66" charset="0"/>
              </a:rPr>
              <a:t>Art. 13: “…</a:t>
            </a:r>
            <a:r>
              <a:rPr lang="es-MX" sz="2400" b="1" u="sng" dirty="0">
                <a:latin typeface="Comic Sans MS" panose="030F0702030302020204" pitchFamily="66" charset="0"/>
              </a:rPr>
              <a:t>Subsiste el fuero de guerra para los delitos y faltas contra la disciplina militar</a:t>
            </a:r>
            <a:r>
              <a:rPr lang="es-MX" sz="2400" b="1" dirty="0">
                <a:latin typeface="Comic Sans MS" panose="030F0702030302020204" pitchFamily="66" charset="0"/>
              </a:rPr>
              <a:t>; pero los tribunales militares en ningún caso y </a:t>
            </a:r>
            <a:r>
              <a:rPr lang="es-MX" sz="2400" b="1" u="sng" dirty="0">
                <a:latin typeface="Comic Sans MS" panose="030F0702030302020204" pitchFamily="66" charset="0"/>
              </a:rPr>
              <a:t>por ningún motivo podrán extender su jurisdicción sobre personas que no pertenezcan al Ejército</a:t>
            </a:r>
            <a:r>
              <a:rPr lang="es-MX" sz="2400" b="1" dirty="0">
                <a:latin typeface="Comic Sans MS" panose="030F0702030302020204" pitchFamily="66" charset="0"/>
              </a:rPr>
              <a:t>. Cuando en un delito o falta del orden militar </a:t>
            </a:r>
            <a:r>
              <a:rPr lang="es-MX" sz="2400" b="1" u="sng" dirty="0">
                <a:latin typeface="Comic Sans MS" panose="030F0702030302020204" pitchFamily="66" charset="0"/>
              </a:rPr>
              <a:t>estuviese complicado un paisano, conocerá del caso la autoridad civil que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corresponda” 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35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9552" y="836712"/>
            <a:ext cx="81369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Responsabilidad Internacional Individual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Derecho Internacional de los Conflictos Armados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Imputa a individuos </a:t>
            </a:r>
            <a:r>
              <a:rPr lang="es-MX" sz="2400" b="1" dirty="0" smtClean="0">
                <a:latin typeface="Comic Sans MS" panose="030F0702030302020204" pitchFamily="66" charset="0"/>
              </a:rPr>
              <a:t>violación de normas internacionales (Crímenes de Guerra)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Importancia de los Tribunales de Núremberg y Tokio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Responsabilidad de los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individuos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Responsabilidad por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crímenes contra la paz y crímenes contra la humanidad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6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404664"/>
            <a:ext cx="820891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Comic Sans MS" panose="030F0702030302020204" pitchFamily="66" charset="0"/>
              </a:rPr>
              <a:t>Art. 14: “… Nadie podrá ser privado de la libertad o de sus propiedades, posesiones o derechos, sino mediante </a:t>
            </a:r>
            <a:r>
              <a:rPr lang="es-MX" sz="2400" b="1" u="sng" dirty="0">
                <a:latin typeface="Comic Sans MS" panose="030F0702030302020204" pitchFamily="66" charset="0"/>
              </a:rPr>
              <a:t>juicio seguido ante los tribunales previamente establecidos</a:t>
            </a:r>
            <a:r>
              <a:rPr lang="es-MX" sz="2400" b="1" dirty="0">
                <a:latin typeface="Comic Sans MS" panose="030F0702030302020204" pitchFamily="66" charset="0"/>
              </a:rPr>
              <a:t>, en el que se cumplan las </a:t>
            </a:r>
            <a:r>
              <a:rPr lang="es-MX" sz="2400" b="1" u="sng" dirty="0">
                <a:latin typeface="Comic Sans MS" panose="030F0702030302020204" pitchFamily="66" charset="0"/>
              </a:rPr>
              <a:t>formalidades esenciales del procedimiento y conforme a las Leyes expedidas con anterioridad al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hecho</a:t>
            </a:r>
            <a:endParaRPr lang="es-MX" sz="2400" b="1" u="sng" dirty="0">
              <a:latin typeface="Comic Sans MS" panose="030F0702030302020204" pitchFamily="66" charset="0"/>
            </a:endParaRP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En </a:t>
            </a:r>
            <a:r>
              <a:rPr lang="es-MX" sz="2400" b="1" dirty="0">
                <a:latin typeface="Comic Sans MS" panose="030F0702030302020204" pitchFamily="66" charset="0"/>
              </a:rPr>
              <a:t>los juicios del orden criminal queda prohibido imponer, por simple analogía, y aún por mayoría de razón, pena alguna que no esté decretada por una </a:t>
            </a:r>
            <a:r>
              <a:rPr lang="es-MX" sz="2400" b="1" u="sng" dirty="0">
                <a:latin typeface="Comic Sans MS" panose="030F0702030302020204" pitchFamily="66" charset="0"/>
              </a:rPr>
              <a:t>ley exactamente aplicable al delito de que se trata…” 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Art</a:t>
            </a:r>
            <a:r>
              <a:rPr lang="es-MX" sz="2400" b="1" dirty="0">
                <a:latin typeface="Comic Sans MS" panose="030F0702030302020204" pitchFamily="66" charset="0"/>
              </a:rPr>
              <a:t>. 21, párrafo octavo</a:t>
            </a:r>
            <a:r>
              <a:rPr lang="es-MX" sz="2400" b="1" u="sng" dirty="0">
                <a:latin typeface="Comic Sans MS" panose="030F0702030302020204" pitchFamily="66" charset="0"/>
              </a:rPr>
              <a:t>: “El Ejecutivo Federal podrá, con la aprobación del Senado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EN CADA CASO, </a:t>
            </a:r>
            <a:r>
              <a:rPr lang="es-MX" sz="2400" b="1" u="sng" dirty="0">
                <a:latin typeface="Comic Sans MS" panose="030F0702030302020204" pitchFamily="66" charset="0"/>
              </a:rPr>
              <a:t>reconocer la jurisdicción de la Corte Penal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Internacional” 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17353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548680"/>
            <a:ext cx="777686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Comic Sans MS" panose="030F0702030302020204" pitchFamily="66" charset="0"/>
              </a:rPr>
              <a:t>Código Penal Federal </a:t>
            </a:r>
            <a:r>
              <a:rPr lang="es-MX" sz="2400" b="1" dirty="0" smtClean="0">
                <a:latin typeface="Comic Sans MS" panose="030F0702030302020204" pitchFamily="66" charset="0"/>
              </a:rPr>
              <a:t>1931 </a:t>
            </a:r>
            <a:endParaRPr lang="es-MX" sz="2400" b="1" dirty="0">
              <a:latin typeface="Comic Sans MS" panose="030F0702030302020204" pitchFamily="66" charset="0"/>
            </a:endParaRP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CAPITULO </a:t>
            </a:r>
            <a:r>
              <a:rPr lang="es-MX" sz="2400" b="1" dirty="0">
                <a:latin typeface="Comic Sans MS" panose="030F0702030302020204" pitchFamily="66" charset="0"/>
              </a:rPr>
              <a:t>II Violación de inmunidad y de neutralidad 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Artículo 148</a:t>
            </a:r>
            <a:r>
              <a:rPr lang="es-MX" sz="2400" b="1" dirty="0">
                <a:latin typeface="Comic Sans MS" panose="030F0702030302020204" pitchFamily="66" charset="0"/>
              </a:rPr>
              <a:t>.- Se aplicará prisión de tres días a dos años y multa de cien a dos mil pesos, </a:t>
            </a:r>
            <a:r>
              <a:rPr lang="es-MX" sz="2400" b="1" dirty="0" smtClean="0">
                <a:latin typeface="Comic Sans MS" panose="030F0702030302020204" pitchFamily="66" charset="0"/>
              </a:rPr>
              <a:t>por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…</a:t>
            </a:r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IV</a:t>
            </a:r>
            <a:r>
              <a:rPr lang="es-MX" sz="2400" b="1" dirty="0">
                <a:latin typeface="Comic Sans MS" panose="030F0702030302020204" pitchFamily="66" charset="0"/>
              </a:rPr>
              <a:t>.- </a:t>
            </a:r>
            <a:r>
              <a:rPr lang="es-MX" sz="2400" b="1" u="sng" dirty="0">
                <a:latin typeface="Comic Sans MS" panose="030F0702030302020204" pitchFamily="66" charset="0"/>
              </a:rPr>
              <a:t>Todo ataque o violencia </a:t>
            </a:r>
            <a:r>
              <a:rPr lang="es-MX" sz="2400" b="1" dirty="0">
                <a:latin typeface="Comic Sans MS" panose="030F0702030302020204" pitchFamily="66" charset="0"/>
              </a:rPr>
              <a:t>de cualquier género </a:t>
            </a:r>
            <a:r>
              <a:rPr lang="es-MX" sz="2400" b="1" u="sng" dirty="0">
                <a:latin typeface="Comic Sans MS" panose="030F0702030302020204" pitchFamily="66" charset="0"/>
              </a:rPr>
              <a:t>a los escudos, emblemas o pabellones de una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POTENCIA AMIGA. </a:t>
            </a:r>
            <a:r>
              <a:rPr lang="es-MX" sz="2400" b="1" dirty="0">
                <a:latin typeface="Comic Sans MS" panose="030F0702030302020204" pitchFamily="66" charset="0"/>
              </a:rPr>
              <a:t>En el caso de la fracción III, y si las circunstancias lo ameritan, los jueces podrán imponer hasta seis años de prisión. </a:t>
            </a:r>
          </a:p>
        </p:txBody>
      </p:sp>
    </p:spTree>
    <p:extLst>
      <p:ext uri="{BB962C8B-B14F-4D97-AF65-F5344CB8AC3E}">
        <p14:creationId xmlns:p14="http://schemas.microsoft.com/office/powerpoint/2010/main" val="33170473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188640"/>
            <a:ext cx="8640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Libro Segundo, </a:t>
            </a:r>
            <a:r>
              <a:rPr lang="es-MX" sz="2400" b="1" dirty="0">
                <a:latin typeface="Comic Sans MS" panose="030F0702030302020204" pitchFamily="66" charset="0"/>
              </a:rPr>
              <a:t>Titulo Tercero - Delitos contra la humanidad </a:t>
            </a:r>
          </a:p>
          <a:p>
            <a:r>
              <a:rPr lang="es-MX" sz="2400" b="1" dirty="0">
                <a:latin typeface="Comic Sans MS" panose="030F0702030302020204" pitchFamily="66" charset="0"/>
              </a:rPr>
              <a:t>Capítulo I- Violación de los deberes de humanidad </a:t>
            </a:r>
          </a:p>
          <a:p>
            <a:r>
              <a:rPr lang="es-MX" sz="2400" b="1" dirty="0">
                <a:latin typeface="Comic Sans MS" panose="030F0702030302020204" pitchFamily="66" charset="0"/>
              </a:rPr>
              <a:t>Art. 149. “</a:t>
            </a:r>
            <a:r>
              <a:rPr lang="es-MX" sz="2400" b="1" u="sng" dirty="0">
                <a:latin typeface="Comic Sans MS" panose="030F0702030302020204" pitchFamily="66" charset="0"/>
              </a:rPr>
              <a:t>Al que violare los deberes de humanidad en los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PRISIONEROS Y REHENES DE GUERRA, EN LOS HERIDOS, O EN LOS HOSPITALES DE SANGRE</a:t>
            </a:r>
            <a:r>
              <a:rPr lang="es-MX" sz="2400" b="1" dirty="0" smtClean="0">
                <a:latin typeface="Comic Sans MS" panose="030F0702030302020204" pitchFamily="66" charset="0"/>
              </a:rPr>
              <a:t>, </a:t>
            </a:r>
            <a:r>
              <a:rPr lang="es-MX" sz="2400" b="1" dirty="0">
                <a:latin typeface="Comic Sans MS" panose="030F0702030302020204" pitchFamily="66" charset="0"/>
              </a:rPr>
              <a:t>se le aplicará por ese sólo hecho: prisión de tres a seis años, salvo lo dispuesto, para los casos especiales, en las leyes militares.” 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No </a:t>
            </a:r>
            <a:r>
              <a:rPr lang="es-MX" sz="2400" b="1" dirty="0">
                <a:latin typeface="Comic Sans MS" panose="030F0702030302020204" pitchFamily="66" charset="0"/>
              </a:rPr>
              <a:t>abarca todas las personas protegidas por el DIH (heridos, enfermos, náufragos, prisioneros de guerra, población civil) 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>
                <a:latin typeface="Comic Sans MS" panose="030F0702030302020204" pitchFamily="66" charset="0"/>
              </a:rPr>
              <a:t>Algunas conductas tipificadas en lo individual</a:t>
            </a:r>
            <a:r>
              <a:rPr lang="es-MX" sz="2400" b="1" dirty="0">
                <a:latin typeface="Comic Sans MS" panose="030F0702030302020204" pitchFamily="66" charset="0"/>
              </a:rPr>
              <a:t> (sin el elemento contextual) en CPF y leyes especiales: </a:t>
            </a:r>
            <a:r>
              <a:rPr lang="es-MX" sz="2400" b="1" dirty="0" err="1">
                <a:latin typeface="Comic Sans MS" panose="030F0702030302020204" pitchFamily="66" charset="0"/>
              </a:rPr>
              <a:t>ej</a:t>
            </a:r>
            <a:r>
              <a:rPr lang="es-MX" sz="2400" b="1" dirty="0">
                <a:latin typeface="Comic Sans MS" panose="030F0702030302020204" pitchFamily="66" charset="0"/>
              </a:rPr>
              <a:t>: homicidio, apropiación de </a:t>
            </a:r>
            <a:r>
              <a:rPr lang="es-MX" sz="2400" b="1" dirty="0" smtClean="0">
                <a:latin typeface="Comic Sans MS" panose="030F0702030302020204" pitchFamily="66" charset="0"/>
              </a:rPr>
              <a:t>bienes 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6119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9512" y="116632"/>
            <a:ext cx="878497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Comic Sans MS" panose="030F0702030302020204" pitchFamily="66" charset="0"/>
              </a:rPr>
              <a:t>CAPITULO II Genocidio 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Artículo </a:t>
            </a:r>
            <a:r>
              <a:rPr lang="es-MX" sz="2400" b="1" dirty="0">
                <a:latin typeface="Comic Sans MS" panose="030F0702030302020204" pitchFamily="66" charset="0"/>
              </a:rPr>
              <a:t>149-Bis.- Comete el delito de </a:t>
            </a:r>
            <a:r>
              <a:rPr lang="es-MX" sz="2400" b="1" u="sng" dirty="0">
                <a:latin typeface="Comic Sans MS" panose="030F0702030302020204" pitchFamily="66" charset="0"/>
              </a:rPr>
              <a:t>genocidio el que con el propósito de destruir, total o parcialmente a uno o más grupos </a:t>
            </a:r>
            <a:r>
              <a:rPr lang="es-MX" sz="2400" b="1" dirty="0">
                <a:latin typeface="Comic Sans MS" panose="030F0702030302020204" pitchFamily="66" charset="0"/>
              </a:rPr>
              <a:t>nacionales o de carácter étnico, racial o religioso, perpetrase por cualquier medio, </a:t>
            </a:r>
            <a:r>
              <a:rPr lang="es-MX" sz="2400" b="1" u="sng" dirty="0">
                <a:latin typeface="Comic Sans MS" panose="030F0702030302020204" pitchFamily="66" charset="0"/>
              </a:rPr>
              <a:t>delitos contra la vida de miembros de aquellos, o impusiese la esterilización masiva </a:t>
            </a:r>
            <a:r>
              <a:rPr lang="es-MX" sz="2400" b="1" dirty="0">
                <a:latin typeface="Comic Sans MS" panose="030F0702030302020204" pitchFamily="66" charset="0"/>
              </a:rPr>
              <a:t>con el fin de impedir la reproducción del grupo. Por tal delito se impondrán de veinte a cuarenta años de prisión y multa de quince mil a veinte mil pesos</a:t>
            </a:r>
            <a:r>
              <a:rPr lang="es-MX" sz="2400" b="1" dirty="0" smtClean="0">
                <a:latin typeface="Comic Sans MS" panose="030F0702030302020204" pitchFamily="66" charset="0"/>
              </a:rPr>
              <a:t>.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>
                <a:latin typeface="Comic Sans MS" panose="030F0702030302020204" pitchFamily="66" charset="0"/>
              </a:rPr>
              <a:t>Si con idéntico propósito se llevaren a cabo </a:t>
            </a:r>
            <a:r>
              <a:rPr lang="es-MX" sz="2400" b="1" u="sng" dirty="0">
                <a:latin typeface="Comic Sans MS" panose="030F0702030302020204" pitchFamily="66" charset="0"/>
              </a:rPr>
              <a:t>ataques a la integridad corporal o a la salud de los miembros de dichas comunidades o se trasladaren de ellas a otros grupos menores de dieciocho años,</a:t>
            </a:r>
            <a:r>
              <a:rPr lang="es-MX" sz="2400" b="1" dirty="0">
                <a:latin typeface="Comic Sans MS" panose="030F0702030302020204" pitchFamily="66" charset="0"/>
              </a:rPr>
              <a:t> empleando para ello la </a:t>
            </a:r>
            <a:r>
              <a:rPr lang="es-MX" sz="2400" b="1" u="sng" dirty="0">
                <a:latin typeface="Comic Sans MS" panose="030F0702030302020204" pitchFamily="66" charset="0"/>
              </a:rPr>
              <a:t>violencia física o moral</a:t>
            </a:r>
            <a:r>
              <a:rPr lang="es-MX" sz="2400" b="1" dirty="0">
                <a:latin typeface="Comic Sans MS" panose="030F0702030302020204" pitchFamily="66" charset="0"/>
              </a:rPr>
              <a:t>, la sanción será de cinco a veinte años de prisión y multa de dos mil a siete mil pesos. Párrafo reformado DOF 09-03-2018 </a:t>
            </a:r>
            <a:endParaRPr lang="es-MX" sz="2400" b="1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541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55576" y="404664"/>
            <a:ext cx="75608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Comic Sans MS" panose="030F0702030302020204" pitchFamily="66" charset="0"/>
              </a:rPr>
              <a:t>Se aplicarán las mismas sanciones señaladas en el párrafo anterior, a quien con igual propósito </a:t>
            </a:r>
            <a:r>
              <a:rPr lang="es-MX" sz="2400" b="1" u="sng" dirty="0">
                <a:latin typeface="Comic Sans MS" panose="030F0702030302020204" pitchFamily="66" charset="0"/>
              </a:rPr>
              <a:t>someta intencionalmente al grupo a condiciones de existencia que hayan de acarrear su destrucción física, total o parcial</a:t>
            </a:r>
            <a:r>
              <a:rPr lang="es-MX" sz="2400" b="1" dirty="0">
                <a:latin typeface="Comic Sans MS" panose="030F0702030302020204" pitchFamily="66" charset="0"/>
              </a:rPr>
              <a:t>. 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En </a:t>
            </a:r>
            <a:r>
              <a:rPr lang="es-MX" sz="2400" b="1" dirty="0">
                <a:latin typeface="Comic Sans MS" panose="030F0702030302020204" pitchFamily="66" charset="0"/>
              </a:rPr>
              <a:t>caso de que los </a:t>
            </a:r>
            <a:r>
              <a:rPr lang="es-MX" sz="2400" b="1" u="sng" dirty="0">
                <a:latin typeface="Comic Sans MS" panose="030F0702030302020204" pitchFamily="66" charset="0"/>
              </a:rPr>
              <a:t>responsables de dichos delitos fueran gobernantes, funcionarios o empleados públicos y las cometieren en ejercicio de sus funciones o con motivo de ellas</a:t>
            </a:r>
            <a:r>
              <a:rPr lang="es-MX" sz="2400" b="1" dirty="0">
                <a:latin typeface="Comic Sans MS" panose="030F0702030302020204" pitchFamily="66" charset="0"/>
              </a:rPr>
              <a:t>, además de las sanciones establecidas en este artículo se les aplicarán las penas señaladas en el artículo 15 de la Ley de Responsabilidades de los Funcionarios y Empleados de la Federación.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2007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259632" y="404664"/>
            <a:ext cx="6512234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Comic Sans MS" panose="030F0702030302020204" pitchFamily="66" charset="0"/>
              </a:rPr>
              <a:t>Código de </a:t>
            </a:r>
            <a:r>
              <a:rPr lang="pt-BR" sz="2800" b="1" dirty="0" err="1">
                <a:latin typeface="Comic Sans MS" panose="030F0702030302020204" pitchFamily="66" charset="0"/>
              </a:rPr>
              <a:t>Justicia</a:t>
            </a:r>
            <a:r>
              <a:rPr lang="pt-BR" sz="2800" b="1" dirty="0">
                <a:latin typeface="Comic Sans MS" panose="030F0702030302020204" pitchFamily="66" charset="0"/>
              </a:rPr>
              <a:t> Militar </a:t>
            </a:r>
            <a:r>
              <a:rPr lang="pt-BR" sz="2800" b="1" dirty="0" smtClean="0">
                <a:latin typeface="Comic Sans MS" panose="030F0702030302020204" pitchFamily="66" charset="0"/>
              </a:rPr>
              <a:t>1933 </a:t>
            </a:r>
            <a:endParaRPr lang="pt-BR" sz="2800" b="1" dirty="0">
              <a:latin typeface="Comic Sans MS" panose="030F0702030302020204" pitchFamily="66" charset="0"/>
            </a:endParaRPr>
          </a:p>
          <a:p>
            <a:endParaRPr lang="es-MX" sz="2800" b="1" dirty="0" smtClean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Art</a:t>
            </a:r>
            <a:r>
              <a:rPr lang="es-MX" sz="2800" b="1" dirty="0">
                <a:latin typeface="Comic Sans MS" panose="030F0702030302020204" pitchFamily="66" charset="0"/>
              </a:rPr>
              <a:t>. 209 </a:t>
            </a:r>
            <a:r>
              <a:rPr lang="es-MX" sz="2800" b="1" dirty="0" smtClean="0">
                <a:latin typeface="Comic Sans MS" panose="030F0702030302020204" pitchFamily="66" charset="0"/>
              </a:rPr>
              <a:t>Ataque </a:t>
            </a:r>
            <a:r>
              <a:rPr lang="es-MX" sz="2800" b="1" dirty="0">
                <a:latin typeface="Comic Sans MS" panose="030F0702030302020204" pitchFamily="66" charset="0"/>
              </a:rPr>
              <a:t>o saqueo de instalaciones sanitarias o </a:t>
            </a:r>
            <a:r>
              <a:rPr lang="es-MX" sz="2800" b="1" dirty="0" smtClean="0">
                <a:latin typeface="Comic Sans MS" panose="030F0702030302020204" pitchFamily="66" charset="0"/>
              </a:rPr>
              <a:t>monumentos</a:t>
            </a:r>
          </a:p>
          <a:p>
            <a:endParaRPr lang="es-MX" sz="2800" b="1" dirty="0" smtClean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Art</a:t>
            </a:r>
            <a:r>
              <a:rPr lang="es-MX" sz="2800" b="1" dirty="0">
                <a:latin typeface="Comic Sans MS" panose="030F0702030302020204" pitchFamily="66" charset="0"/>
              </a:rPr>
              <a:t>. 324 </a:t>
            </a:r>
            <a:r>
              <a:rPr lang="es-MX" sz="2800" b="1" dirty="0" smtClean="0">
                <a:latin typeface="Comic Sans MS" panose="030F0702030302020204" pitchFamily="66" charset="0"/>
              </a:rPr>
              <a:t>Maltrato </a:t>
            </a:r>
            <a:r>
              <a:rPr lang="es-MX" sz="2800" b="1" dirty="0">
                <a:latin typeface="Comic Sans MS" panose="030F0702030302020204" pitchFamily="66" charset="0"/>
              </a:rPr>
              <a:t>a prisioneros, detenidos, presos o </a:t>
            </a:r>
            <a:r>
              <a:rPr lang="es-MX" sz="2800" b="1" dirty="0" smtClean="0">
                <a:latin typeface="Comic Sans MS" panose="030F0702030302020204" pitchFamily="66" charset="0"/>
              </a:rPr>
              <a:t>heridos</a:t>
            </a:r>
          </a:p>
          <a:p>
            <a:endParaRPr lang="es-MX" sz="2800" b="1" dirty="0" smtClean="0">
              <a:latin typeface="Comic Sans MS" panose="030F0702030302020204" pitchFamily="66" charset="0"/>
            </a:endParaRPr>
          </a:p>
          <a:p>
            <a:r>
              <a:rPr lang="es-MX" sz="2800" b="1" dirty="0">
                <a:latin typeface="Comic Sans MS" panose="030F0702030302020204" pitchFamily="66" charset="0"/>
              </a:rPr>
              <a:t>A</a:t>
            </a:r>
            <a:r>
              <a:rPr lang="es-MX" sz="2800" b="1" dirty="0" smtClean="0">
                <a:latin typeface="Comic Sans MS" panose="030F0702030302020204" pitchFamily="66" charset="0"/>
              </a:rPr>
              <a:t>rt</a:t>
            </a:r>
            <a:r>
              <a:rPr lang="es-MX" sz="2800" b="1" dirty="0">
                <a:latin typeface="Comic Sans MS" panose="030F0702030302020204" pitchFamily="66" charset="0"/>
              </a:rPr>
              <a:t>. 330 </a:t>
            </a:r>
            <a:r>
              <a:rPr lang="es-MX" sz="2800" b="1" dirty="0" smtClean="0">
                <a:latin typeface="Comic Sans MS" panose="030F0702030302020204" pitchFamily="66" charset="0"/>
              </a:rPr>
              <a:t>uso </a:t>
            </a:r>
            <a:r>
              <a:rPr lang="es-MX" sz="2800" b="1" dirty="0">
                <a:latin typeface="Comic Sans MS" panose="030F0702030302020204" pitchFamily="66" charset="0"/>
              </a:rPr>
              <a:t>innecesario de </a:t>
            </a:r>
            <a:r>
              <a:rPr lang="es-MX" sz="2800" b="1" dirty="0" smtClean="0">
                <a:latin typeface="Comic Sans MS" panose="030F0702030302020204" pitchFamily="66" charset="0"/>
              </a:rPr>
              <a:t>armas</a:t>
            </a: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Arts</a:t>
            </a:r>
            <a:r>
              <a:rPr lang="es-MX" sz="2800" b="1" dirty="0">
                <a:latin typeface="Comic Sans MS" panose="030F0702030302020204" pitchFamily="66" charset="0"/>
              </a:rPr>
              <a:t>. 334 a 336 </a:t>
            </a:r>
            <a:r>
              <a:rPr lang="es-MX" sz="2800" b="1" dirty="0" smtClean="0">
                <a:latin typeface="Comic Sans MS" panose="030F0702030302020204" pitchFamily="66" charset="0"/>
              </a:rPr>
              <a:t>Apropiación </a:t>
            </a:r>
            <a:r>
              <a:rPr lang="es-MX" sz="2800" b="1" dirty="0">
                <a:latin typeface="Comic Sans MS" panose="030F0702030302020204" pitchFamily="66" charset="0"/>
              </a:rPr>
              <a:t>de </a:t>
            </a:r>
            <a:r>
              <a:rPr lang="es-MX" sz="2800" b="1" dirty="0" smtClean="0">
                <a:latin typeface="Comic Sans MS" panose="030F0702030302020204" pitchFamily="66" charset="0"/>
              </a:rPr>
              <a:t>bienes</a:t>
            </a:r>
            <a:endParaRPr lang="es-MX" sz="2800" b="1" dirty="0">
              <a:latin typeface="Comic Sans MS" panose="030F0702030302020204" pitchFamily="66" charset="0"/>
            </a:endParaRPr>
          </a:p>
          <a:p>
            <a:endParaRPr lang="es-MX" sz="2200" b="1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3087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117693"/>
            <a:ext cx="83529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>
                <a:latin typeface="Comic Sans MS" panose="030F0702030302020204" pitchFamily="66" charset="0"/>
              </a:rPr>
              <a:t>Art. 57.- “Son delitos contra la disciplina militar: 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 </a:t>
            </a:r>
            <a:endParaRPr lang="es-MX" sz="2400" b="1" u="sng" dirty="0">
              <a:latin typeface="Comic Sans MS" panose="030F0702030302020204" pitchFamily="66" charset="0"/>
            </a:endParaRPr>
          </a:p>
          <a:p>
            <a:r>
              <a:rPr lang="es-MX" sz="2400" b="1" u="sng" dirty="0">
                <a:latin typeface="Comic Sans MS" panose="030F0702030302020204" pitchFamily="66" charset="0"/>
              </a:rPr>
              <a:t>II.-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Los </a:t>
            </a:r>
            <a:r>
              <a:rPr lang="es-MX" sz="2400" b="1" u="sng" dirty="0">
                <a:latin typeface="Comic Sans MS" panose="030F0702030302020204" pitchFamily="66" charset="0"/>
              </a:rPr>
              <a:t>del orden común o federal, </a:t>
            </a:r>
            <a:r>
              <a:rPr lang="es-MX" sz="2400" b="1" dirty="0">
                <a:latin typeface="Comic Sans MS" panose="030F0702030302020204" pitchFamily="66" charset="0"/>
              </a:rPr>
              <a:t>siempre y cuando </a:t>
            </a:r>
            <a:r>
              <a:rPr lang="es-MX" sz="2400" b="1" u="sng" dirty="0">
                <a:latin typeface="Comic Sans MS" panose="030F0702030302020204" pitchFamily="66" charset="0"/>
              </a:rPr>
              <a:t>no tenga la condición de civil el sujeto pasivo que resiente sobre su persona la afectación </a:t>
            </a:r>
            <a:r>
              <a:rPr lang="es-MX" sz="2400" b="1" dirty="0">
                <a:latin typeface="Comic Sans MS" panose="030F0702030302020204" pitchFamily="66" charset="0"/>
              </a:rPr>
              <a:t>producida por la conducta delictiva o la persona titular del bien jurídico tutelado o puesto en peligro por la acción u omisión prevista en ley penal como delito, en los siguientes supuestos: </a:t>
            </a:r>
          </a:p>
          <a:p>
            <a:r>
              <a:rPr lang="es-MX" sz="2400" b="1" dirty="0">
                <a:latin typeface="Comic Sans MS" panose="030F0702030302020204" pitchFamily="66" charset="0"/>
              </a:rPr>
              <a:t>a).- </a:t>
            </a:r>
            <a:r>
              <a:rPr lang="es-MX" sz="2400" b="1" u="sng" dirty="0">
                <a:latin typeface="Comic Sans MS" panose="030F0702030302020204" pitchFamily="66" charset="0"/>
              </a:rPr>
              <a:t>Que fueren cometidos por militares en los momentos de estar en servicio o con motivo de actos del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mismo</a:t>
            </a:r>
            <a:r>
              <a:rPr lang="es-MX" sz="2400" b="1" dirty="0" smtClean="0">
                <a:latin typeface="Comic Sans MS" panose="030F0702030302020204" pitchFamily="66" charset="0"/>
              </a:rPr>
              <a:t> </a:t>
            </a:r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>
                <a:latin typeface="Comic Sans MS" panose="030F0702030302020204" pitchFamily="66" charset="0"/>
              </a:rPr>
              <a:t>b).- </a:t>
            </a:r>
            <a:r>
              <a:rPr lang="es-MX" sz="2400" b="1" u="sng" dirty="0">
                <a:latin typeface="Comic Sans MS" panose="030F0702030302020204" pitchFamily="66" charset="0"/>
              </a:rPr>
              <a:t>Que fueren cometidos por militares en un buque de guerra o en edificio o punto militar u ocupado militarmente</a:t>
            </a:r>
            <a:r>
              <a:rPr lang="es-MX" sz="2400" b="1" dirty="0">
                <a:latin typeface="Comic Sans MS" panose="030F0702030302020204" pitchFamily="66" charset="0"/>
              </a:rPr>
              <a:t>, siempre que, como consecuencia, se produzca tumulto o desorden en la tropa que se encuentre en el sitio donde el delito se haya cometido o se interrumpa o perjudique el servicio </a:t>
            </a:r>
            <a:r>
              <a:rPr lang="es-MX" sz="2400" b="1" dirty="0" smtClean="0">
                <a:latin typeface="Comic Sans MS" panose="030F0702030302020204" pitchFamily="66" charset="0"/>
              </a:rPr>
              <a:t>militar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6473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99592" y="764704"/>
            <a:ext cx="74888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>
                <a:latin typeface="Comic Sans MS" panose="030F0702030302020204" pitchFamily="66" charset="0"/>
              </a:rPr>
              <a:t>Los delitos del orden común o federal que fueren cometidos por militares en tiempo de guerra, </a:t>
            </a:r>
            <a:r>
              <a:rPr lang="es-MX" sz="2400" b="1" dirty="0">
                <a:latin typeface="Comic Sans MS" panose="030F0702030302020204" pitchFamily="66" charset="0"/>
              </a:rPr>
              <a:t>territorio declarado en ley marcial, o cualquiera de los supuestos previstos en la Constitución, </a:t>
            </a:r>
            <a:r>
              <a:rPr lang="es-MX" sz="2400" b="1" u="sng" dirty="0">
                <a:latin typeface="Comic Sans MS" panose="030F0702030302020204" pitchFamily="66" charset="0"/>
              </a:rPr>
              <a:t>corresponderán a la jurisdicción militar siempre y cuando el sujeto pasivo no tenga la condición de civil. </a:t>
            </a:r>
            <a:r>
              <a:rPr lang="es-MX" sz="2400" b="1" dirty="0">
                <a:latin typeface="Comic Sans MS" panose="030F0702030302020204" pitchFamily="66" charset="0"/>
              </a:rPr>
              <a:t>Párrafo adicionado DOF 13-06-2014 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En </a:t>
            </a:r>
            <a:r>
              <a:rPr lang="es-MX" sz="2400" b="1" dirty="0">
                <a:latin typeface="Comic Sans MS" panose="030F0702030302020204" pitchFamily="66" charset="0"/>
              </a:rPr>
              <a:t>todos los casos, cuando concurran militares y civiles como sujetos activos, solo los primeros podrán ser juzgados por la justicia militar. Párrafo reformado DOF 13-06-2014 </a:t>
            </a:r>
            <a:endParaRPr lang="es-MX" sz="2400" b="1" u="sng" dirty="0">
              <a:latin typeface="Comic Sans MS" panose="030F0702030302020204" pitchFamily="66" charset="0"/>
            </a:endParaRPr>
          </a:p>
          <a:p>
            <a:endParaRPr lang="es-MX" sz="2400" b="1" u="sng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9056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43608" y="764704"/>
            <a:ext cx="73448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1" dirty="0">
                <a:latin typeface="Comic Sans MS" panose="030F0702030302020204" pitchFamily="66" charset="0"/>
              </a:rPr>
              <a:t>Art. 58.- “Cuando en virtud de lo mandado en el artículo anterior</a:t>
            </a:r>
            <a:r>
              <a:rPr lang="es-MX" sz="2800" b="1" u="sng" dirty="0">
                <a:latin typeface="Comic Sans MS" panose="030F0702030302020204" pitchFamily="66" charset="0"/>
              </a:rPr>
              <a:t>, los tribunales militares conozcan de delitos </a:t>
            </a:r>
            <a:r>
              <a:rPr lang="es-MX" sz="2800" b="1" dirty="0">
                <a:latin typeface="Comic Sans MS" panose="030F0702030302020204" pitchFamily="66" charset="0"/>
              </a:rPr>
              <a:t>del orden común, aplicarán el Código Penal que estuviere vigente en el lugar de los hechos al cometerse el delito; y </a:t>
            </a:r>
            <a:r>
              <a:rPr lang="es-MX" sz="2800" b="1" u="sng" dirty="0">
                <a:latin typeface="Comic Sans MS" panose="030F0702030302020204" pitchFamily="66" charset="0"/>
              </a:rPr>
              <a:t>si éste fuere de orden federal, el Código Penal que rija en el distrito y territorios federales.” 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5374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404664"/>
            <a:ext cx="77048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Obligaciones de Imprescriptibilidad</a:t>
            </a:r>
          </a:p>
          <a:p>
            <a:r>
              <a:rPr lang="es-MX" sz="2400" b="1" i="1" dirty="0" smtClean="0">
                <a:latin typeface="Comic Sans MS" panose="030F0702030302020204" pitchFamily="66" charset="0"/>
              </a:rPr>
              <a:t>Convención </a:t>
            </a:r>
            <a:r>
              <a:rPr lang="es-MX" sz="2400" b="1" i="1" dirty="0">
                <a:latin typeface="Comic Sans MS" panose="030F0702030302020204" pitchFamily="66" charset="0"/>
              </a:rPr>
              <a:t>sobre la Imprescriptibilidad de los Crímenes de Guerra y de los Crímenes de Lesa Humanidad </a:t>
            </a:r>
            <a:r>
              <a:rPr lang="es-MX" sz="2400" b="1" dirty="0">
                <a:latin typeface="Comic Sans MS" panose="030F0702030302020204" pitchFamily="66" charset="0"/>
              </a:rPr>
              <a:t>(1970) 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No </a:t>
            </a:r>
            <a:r>
              <a:rPr lang="es-MX" sz="2400" b="1" dirty="0">
                <a:latin typeface="Comic Sans MS" panose="030F0702030302020204" pitchFamily="66" charset="0"/>
              </a:rPr>
              <a:t>reflejada en la legislación penal mexicana </a:t>
            </a:r>
            <a:r>
              <a:rPr lang="es-MX" sz="2400" b="1" dirty="0" smtClean="0">
                <a:latin typeface="Comic Sans MS" panose="030F0702030302020204" pitchFamily="66" charset="0"/>
              </a:rPr>
              <a:t>CPF</a:t>
            </a:r>
            <a:r>
              <a:rPr lang="es-MX" sz="2400" b="1" dirty="0">
                <a:latin typeface="Comic Sans MS" panose="030F0702030302020204" pitchFamily="66" charset="0"/>
              </a:rPr>
              <a:t>, </a:t>
            </a:r>
            <a:r>
              <a:rPr lang="es-MX" sz="2400" b="1" dirty="0" smtClean="0">
                <a:latin typeface="Comic Sans MS" panose="030F0702030302020204" pitchFamily="66" charset="0"/>
              </a:rPr>
              <a:t>Art</a:t>
            </a:r>
            <a:r>
              <a:rPr lang="es-MX" sz="2400" b="1" dirty="0">
                <a:latin typeface="Comic Sans MS" panose="030F0702030302020204" pitchFamily="66" charset="0"/>
              </a:rPr>
              <a:t>. 105: </a:t>
            </a:r>
            <a:r>
              <a:rPr lang="es-MX" sz="2400" b="1" dirty="0" smtClean="0">
                <a:latin typeface="Comic Sans MS" panose="030F0702030302020204" pitchFamily="66" charset="0"/>
              </a:rPr>
              <a:t>La </a:t>
            </a:r>
            <a:r>
              <a:rPr lang="es-MX" sz="2400" b="1" dirty="0">
                <a:latin typeface="Comic Sans MS" panose="030F0702030302020204" pitchFamily="66" charset="0"/>
              </a:rPr>
              <a:t>acción penal prescribirá en un </a:t>
            </a:r>
            <a:r>
              <a:rPr lang="es-MX" sz="2400" b="1" u="sng" dirty="0">
                <a:latin typeface="Comic Sans MS" panose="030F0702030302020204" pitchFamily="66" charset="0"/>
              </a:rPr>
              <a:t>plazo igual al término medio aritmético de la pena privativa de la libertad que señala la ley para el delito de que se trate</a:t>
            </a:r>
            <a:r>
              <a:rPr lang="es-MX" sz="2400" b="1" dirty="0">
                <a:latin typeface="Comic Sans MS" panose="030F0702030302020204" pitchFamily="66" charset="0"/>
              </a:rPr>
              <a:t>, pero en ningún caso será menor de tres </a:t>
            </a:r>
            <a:r>
              <a:rPr lang="es-MX" sz="2400" b="1" dirty="0" smtClean="0">
                <a:latin typeface="Comic Sans MS" panose="030F0702030302020204" pitchFamily="66" charset="0"/>
              </a:rPr>
              <a:t>años </a:t>
            </a:r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CJM</a:t>
            </a:r>
            <a:r>
              <a:rPr lang="es-MX" sz="2400" b="1" dirty="0">
                <a:latin typeface="Comic Sans MS" panose="030F0702030302020204" pitchFamily="66" charset="0"/>
              </a:rPr>
              <a:t>, </a:t>
            </a:r>
            <a:r>
              <a:rPr lang="es-MX" sz="2400" b="1" dirty="0" smtClean="0">
                <a:latin typeface="Comic Sans MS" panose="030F0702030302020204" pitchFamily="66" charset="0"/>
              </a:rPr>
              <a:t>Art</a:t>
            </a:r>
            <a:r>
              <a:rPr lang="es-MX" sz="2400" b="1" dirty="0">
                <a:latin typeface="Comic Sans MS" panose="030F0702030302020204" pitchFamily="66" charset="0"/>
              </a:rPr>
              <a:t>. </a:t>
            </a:r>
            <a:r>
              <a:rPr lang="es-MX" sz="2400" b="1" dirty="0" smtClean="0">
                <a:latin typeface="Comic Sans MS" panose="030F0702030302020204" pitchFamily="66" charset="0"/>
              </a:rPr>
              <a:t>190 Las </a:t>
            </a:r>
            <a:r>
              <a:rPr lang="es-MX" sz="2400" b="1" dirty="0">
                <a:latin typeface="Comic Sans MS" panose="030F0702030302020204" pitchFamily="66" charset="0"/>
              </a:rPr>
              <a:t>acciones penales </a:t>
            </a:r>
            <a:r>
              <a:rPr lang="es-MX" sz="2400" b="1" dirty="0" smtClean="0">
                <a:latin typeface="Comic Sans MS" panose="030F0702030302020204" pitchFamily="66" charset="0"/>
              </a:rPr>
              <a:t>prescribirán </a:t>
            </a:r>
            <a:r>
              <a:rPr lang="es-MX" sz="2400" b="1" dirty="0">
                <a:latin typeface="Comic Sans MS" panose="030F0702030302020204" pitchFamily="66" charset="0"/>
              </a:rPr>
              <a:t>en: 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iii</a:t>
            </a:r>
            <a:r>
              <a:rPr lang="es-MX" sz="2400" b="1" dirty="0">
                <a:latin typeface="Comic Sans MS" panose="030F0702030302020204" pitchFamily="66" charset="0"/>
              </a:rPr>
              <a:t>) </a:t>
            </a:r>
            <a:r>
              <a:rPr lang="es-MX" sz="2400" b="1" dirty="0" smtClean="0">
                <a:latin typeface="Comic Sans MS" panose="030F0702030302020204" pitchFamily="66" charset="0"/>
              </a:rPr>
              <a:t>En </a:t>
            </a:r>
            <a:r>
              <a:rPr lang="es-MX" sz="2400" b="1" u="sng" dirty="0">
                <a:latin typeface="Comic Sans MS" panose="030F0702030302020204" pitchFamily="66" charset="0"/>
              </a:rPr>
              <a:t>un tiempo igual al término medio de la pena si éste excede de 3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años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78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21296" y="620688"/>
            <a:ext cx="80111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Tribunal Militar Internacional de Núremberg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Estatuto adjunto </a:t>
            </a:r>
            <a:r>
              <a:rPr lang="es-MX" sz="2400" b="1" dirty="0" smtClean="0">
                <a:latin typeface="Comic Sans MS" panose="030F0702030302020204" pitchFamily="66" charset="0"/>
              </a:rPr>
              <a:t>al acuerdo adoptado en Londres el 8 de agosto de 1945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EUA, Unión Soviética, Reino Unido, Francia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Juzgar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criminales de guerra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u="sng" dirty="0" smtClean="0">
                <a:latin typeface="Comic Sans MS" panose="030F0702030302020204" pitchFamily="66" charset="0"/>
              </a:rPr>
              <a:t>Sin localización geográfica precisa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u="sng" dirty="0" smtClean="0">
                <a:latin typeface="Comic Sans MS" panose="030F0702030302020204" pitchFamily="66" charset="0"/>
              </a:rPr>
              <a:t>Acusados individualmente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O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Miembros de organizaciones o de grupos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O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ambas </a:t>
            </a:r>
            <a:r>
              <a:rPr lang="es-MX" sz="2400" b="1" dirty="0" smtClean="0">
                <a:latin typeface="Comic Sans MS" panose="030F0702030302020204" pitchFamily="66" charset="0"/>
              </a:rPr>
              <a:t>condiciones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79512" y="5173741"/>
            <a:ext cx="3456384" cy="9541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s-MX" sz="2800" b="1" dirty="0" smtClean="0">
                <a:latin typeface="Comic Sans MS" panose="030F0702030302020204" pitchFamily="66" charset="0"/>
              </a:rPr>
              <a:t>Delitos cometidos por los hombres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5364088" y="5389184"/>
            <a:ext cx="3579826" cy="5232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s-MX" sz="2800" b="1" dirty="0" smtClean="0">
                <a:latin typeface="Comic Sans MS" panose="030F0702030302020204" pitchFamily="66" charset="0"/>
              </a:rPr>
              <a:t>Castigo a individuos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  <p:sp>
        <p:nvSpPr>
          <p:cNvPr id="5" name="4 Igual que"/>
          <p:cNvSpPr/>
          <p:nvPr/>
        </p:nvSpPr>
        <p:spPr>
          <a:xfrm>
            <a:off x="3851920" y="5173741"/>
            <a:ext cx="1368152" cy="954107"/>
          </a:xfrm>
          <a:prstGeom prst="mathEqua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10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80151" y="116632"/>
            <a:ext cx="813690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Responsabilidad independiente del </a:t>
            </a:r>
            <a:r>
              <a:rPr lang="es-MX" sz="2400" b="1" u="sng" dirty="0">
                <a:latin typeface="Comic Sans MS" panose="030F0702030302020204" pitchFamily="66" charset="0"/>
              </a:rPr>
              <a:t>cargo oficial 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Art</a:t>
            </a:r>
            <a:r>
              <a:rPr lang="es-MX" sz="2400" b="1" dirty="0">
                <a:latin typeface="Comic Sans MS" panose="030F0702030302020204" pitchFamily="66" charset="0"/>
              </a:rPr>
              <a:t>. 27 Estatuto de </a:t>
            </a:r>
            <a:r>
              <a:rPr lang="es-MX" sz="2400" b="1" dirty="0" smtClean="0">
                <a:latin typeface="Comic Sans MS" panose="030F0702030302020204" pitchFamily="66" charset="0"/>
              </a:rPr>
              <a:t>Roma E</a:t>
            </a:r>
            <a:r>
              <a:rPr lang="es-MX" sz="2400" b="1" i="1" dirty="0" smtClean="0">
                <a:latin typeface="Comic Sans MS" panose="030F0702030302020204" pitchFamily="66" charset="0"/>
              </a:rPr>
              <a:t>l </a:t>
            </a:r>
            <a:r>
              <a:rPr lang="es-MX" sz="2400" b="1" i="1" dirty="0">
                <a:latin typeface="Comic Sans MS" panose="030F0702030302020204" pitchFamily="66" charset="0"/>
              </a:rPr>
              <a:t>cargo oficial de </a:t>
            </a:r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i="1" dirty="0" smtClean="0">
                <a:latin typeface="Comic Sans MS" panose="030F0702030302020204" pitchFamily="66" charset="0"/>
              </a:rPr>
              <a:t>una </a:t>
            </a:r>
            <a:r>
              <a:rPr lang="es-MX" sz="2400" b="1" i="1" dirty="0">
                <a:latin typeface="Comic Sans MS" panose="030F0702030302020204" pitchFamily="66" charset="0"/>
              </a:rPr>
              <a:t>persona</a:t>
            </a:r>
            <a:r>
              <a:rPr lang="es-MX" sz="2400" b="1" i="1" dirty="0" smtClean="0">
                <a:latin typeface="Comic Sans MS" panose="030F0702030302020204" pitchFamily="66" charset="0"/>
              </a:rPr>
              <a:t>, en </a:t>
            </a:r>
            <a:r>
              <a:rPr lang="es-MX" sz="2400" b="1" i="1" dirty="0">
                <a:latin typeface="Comic Sans MS" panose="030F0702030302020204" pitchFamily="66" charset="0"/>
              </a:rPr>
              <a:t>ningún caso la eximirá de responsabilidad penal ni constituirá per se motivo para reducir la </a:t>
            </a:r>
            <a:r>
              <a:rPr lang="es-MX" sz="2400" b="1" i="1" dirty="0" smtClean="0">
                <a:latin typeface="Comic Sans MS" panose="030F0702030302020204" pitchFamily="66" charset="0"/>
              </a:rPr>
              <a:t>pena</a:t>
            </a:r>
          </a:p>
          <a:p>
            <a:r>
              <a:rPr lang="es-MX" sz="2400" b="1" i="1" dirty="0" smtClean="0">
                <a:latin typeface="Comic Sans MS" panose="030F0702030302020204" pitchFamily="66" charset="0"/>
              </a:rPr>
              <a:t> </a:t>
            </a:r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Arts. </a:t>
            </a:r>
            <a:r>
              <a:rPr lang="es-MX" sz="2400" b="1" dirty="0">
                <a:latin typeface="Comic Sans MS" panose="030F0702030302020204" pitchFamily="66" charset="0"/>
              </a:rPr>
              <a:t>108 a 111 </a:t>
            </a:r>
            <a:r>
              <a:rPr lang="es-MX" sz="2400" b="1" dirty="0" smtClean="0">
                <a:latin typeface="Comic Sans MS" panose="030F0702030302020204" pitchFamily="66" charset="0"/>
              </a:rPr>
              <a:t>CPEUM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Juicio </a:t>
            </a:r>
            <a:r>
              <a:rPr lang="es-MX" sz="2400" b="1" dirty="0">
                <a:latin typeface="Comic Sans MS" panose="030F0702030302020204" pitchFamily="66" charset="0"/>
              </a:rPr>
              <a:t>P</a:t>
            </a:r>
            <a:r>
              <a:rPr lang="es-MX" sz="2400" b="1" dirty="0" smtClean="0">
                <a:latin typeface="Comic Sans MS" panose="030F0702030302020204" pitchFamily="66" charset="0"/>
              </a:rPr>
              <a:t>olítico </a:t>
            </a:r>
            <a:r>
              <a:rPr lang="es-MX" sz="2400" b="1" dirty="0">
                <a:latin typeface="Comic Sans MS" panose="030F0702030302020204" pitchFamily="66" charset="0"/>
              </a:rPr>
              <a:t>por</a:t>
            </a:r>
            <a:r>
              <a:rPr lang="es-MX" sz="2400" b="1" dirty="0" smtClean="0">
                <a:latin typeface="Comic Sans MS" panose="030F0702030302020204" pitchFamily="66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Traición </a:t>
            </a:r>
            <a:r>
              <a:rPr lang="es-MX" sz="2400" b="1" dirty="0">
                <a:latin typeface="Comic Sans MS" panose="030F0702030302020204" pitchFamily="66" charset="0"/>
              </a:rPr>
              <a:t>a la patria y delitos graves del orden común, tratándose del Presidente de la República, en cuyo caso resuelve el </a:t>
            </a:r>
            <a:r>
              <a:rPr lang="es-MX" sz="2400" b="1" dirty="0" smtClean="0">
                <a:latin typeface="Comic Sans MS" panose="030F0702030302020204" pitchFamily="66" charset="0"/>
              </a:rPr>
              <a:t>Senado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Violaciones </a:t>
            </a:r>
            <a:r>
              <a:rPr lang="es-MX" sz="2400" b="1" dirty="0">
                <a:latin typeface="Comic Sans MS" panose="030F0702030302020204" pitchFamily="66" charset="0"/>
              </a:rPr>
              <a:t>a la constitución y leyes federales, tratándose de otros servidores públicos, en cuyo caso resuelve la Cámara de </a:t>
            </a:r>
            <a:r>
              <a:rPr lang="es-MX" sz="2400" b="1" dirty="0" smtClean="0">
                <a:latin typeface="Comic Sans MS" panose="030F0702030302020204" pitchFamily="66" charset="0"/>
              </a:rPr>
              <a:t>Diputados </a:t>
            </a:r>
            <a:endParaRPr lang="es-MX" sz="2400" b="1" dirty="0">
              <a:latin typeface="Comic Sans MS" panose="030F0702030302020204" pitchFamily="66" charset="0"/>
            </a:endParaRPr>
          </a:p>
          <a:p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83905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31640" y="980728"/>
            <a:ext cx="64087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1" dirty="0">
                <a:latin typeface="Comic Sans MS" panose="030F0702030302020204" pitchFamily="66" charset="0"/>
              </a:rPr>
              <a:t>Art. </a:t>
            </a:r>
            <a:r>
              <a:rPr lang="es-MX" sz="2800" b="1" dirty="0" smtClean="0">
                <a:latin typeface="Comic Sans MS" panose="030F0702030302020204" pitchFamily="66" charset="0"/>
              </a:rPr>
              <a:t>111 </a:t>
            </a:r>
            <a:r>
              <a:rPr lang="es-MX" sz="2800" b="1" u="sng" dirty="0" smtClean="0">
                <a:latin typeface="Comic Sans MS" panose="030F0702030302020204" pitchFamily="66" charset="0"/>
              </a:rPr>
              <a:t>Si </a:t>
            </a:r>
            <a:r>
              <a:rPr lang="es-MX" sz="2800" b="1" u="sng" dirty="0">
                <a:latin typeface="Comic Sans MS" panose="030F0702030302020204" pitchFamily="66" charset="0"/>
              </a:rPr>
              <a:t>la resolución de la Cámara fuese negativa</a:t>
            </a:r>
            <a:r>
              <a:rPr lang="es-MX" sz="2800" b="1" dirty="0">
                <a:latin typeface="Comic Sans MS" panose="030F0702030302020204" pitchFamily="66" charset="0"/>
              </a:rPr>
              <a:t> se suspenderá todo procedimiento ulterior, pero ello no será obstáculo para que </a:t>
            </a:r>
            <a:r>
              <a:rPr lang="es-MX" sz="2800" b="1" u="sng" dirty="0">
                <a:latin typeface="Comic Sans MS" panose="030F0702030302020204" pitchFamily="66" charset="0"/>
              </a:rPr>
              <a:t>la imputación por la comisión del delito continúe su curso cuando el inculpado haya concluido el ejercicio de su encargo</a:t>
            </a:r>
            <a:r>
              <a:rPr lang="es-MX" sz="2800" b="1" u="sng" dirty="0" smtClean="0">
                <a:latin typeface="Comic Sans MS" panose="030F0702030302020204" pitchFamily="66" charset="0"/>
              </a:rPr>
              <a:t>”</a:t>
            </a:r>
            <a:endParaRPr lang="es-MX" sz="28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20897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45693" y="36240"/>
            <a:ext cx="856895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Responsabilidad </a:t>
            </a:r>
            <a:r>
              <a:rPr lang="es-MX" sz="2400" b="1" dirty="0">
                <a:latin typeface="Comic Sans MS" panose="030F0702030302020204" pitchFamily="66" charset="0"/>
              </a:rPr>
              <a:t>del superior </a:t>
            </a:r>
            <a:r>
              <a:rPr lang="es-MX" sz="2400" b="1" dirty="0" smtClean="0">
                <a:latin typeface="Comic Sans MS" panose="030F0702030302020204" pitchFamily="66" charset="0"/>
              </a:rPr>
              <a:t>jerárquico</a:t>
            </a:r>
            <a:endParaRPr lang="es-MX" sz="2400" b="1" dirty="0">
              <a:latin typeface="Comic Sans MS" panose="030F0702030302020204" pitchFamily="66" charset="0"/>
            </a:endParaRP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Arts. </a:t>
            </a:r>
            <a:r>
              <a:rPr lang="es-MX" sz="2400" b="1" dirty="0">
                <a:latin typeface="Comic Sans MS" panose="030F0702030302020204" pitchFamily="66" charset="0"/>
              </a:rPr>
              <a:t>49, 50, 129 y 146 de los </a:t>
            </a:r>
            <a:r>
              <a:rPr lang="es-MX" sz="2400" b="1" dirty="0" smtClean="0">
                <a:latin typeface="Comic Sans MS" panose="030F0702030302020204" pitchFamily="66" charset="0"/>
              </a:rPr>
              <a:t>4 </a:t>
            </a:r>
            <a:r>
              <a:rPr lang="es-MX" sz="2400" b="1" dirty="0">
                <a:latin typeface="Comic Sans MS" panose="030F0702030302020204" pitchFamily="66" charset="0"/>
              </a:rPr>
              <a:t>Convenios de </a:t>
            </a:r>
            <a:r>
              <a:rPr lang="es-MX" sz="2400" b="1" dirty="0" smtClean="0">
                <a:latin typeface="Comic Sans MS" panose="030F0702030302020204" pitchFamily="66" charset="0"/>
              </a:rPr>
              <a:t>Ginebra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Responsabilidad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ordene </a:t>
            </a:r>
            <a:r>
              <a:rPr lang="es-MX" sz="2400" b="1" u="sng" dirty="0">
                <a:latin typeface="Comic Sans MS" panose="030F0702030302020204" pitchFamily="66" charset="0"/>
              </a:rPr>
              <a:t>la comisión de un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crimen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Art</a:t>
            </a:r>
            <a:r>
              <a:rPr lang="es-MX" sz="2400" b="1" dirty="0">
                <a:latin typeface="Comic Sans MS" panose="030F0702030302020204" pitchFamily="66" charset="0"/>
              </a:rPr>
              <a:t>. 28 Estatuto de </a:t>
            </a:r>
            <a:r>
              <a:rPr lang="es-MX" sz="2400" b="1" dirty="0" smtClean="0">
                <a:latin typeface="Comic Sans MS" panose="030F0702030302020204" pitchFamily="66" charset="0"/>
              </a:rPr>
              <a:t>Roma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Responsabilidad </a:t>
            </a:r>
            <a:r>
              <a:rPr lang="es-MX" sz="2400" b="1" dirty="0">
                <a:latin typeface="Comic Sans MS" panose="030F0702030302020204" pitchFamily="66" charset="0"/>
              </a:rPr>
              <a:t>para el </a:t>
            </a:r>
            <a:r>
              <a:rPr lang="es-MX" sz="2400" b="1" u="sng" dirty="0">
                <a:latin typeface="Comic Sans MS" panose="030F0702030302020204" pitchFamily="66" charset="0"/>
              </a:rPr>
              <a:t>superior jerárquico</a:t>
            </a:r>
            <a:r>
              <a:rPr lang="es-MX" sz="2400" b="1" dirty="0">
                <a:latin typeface="Comic Sans MS" panose="030F0702030302020204" pitchFamily="66" charset="0"/>
              </a:rPr>
              <a:t> del </a:t>
            </a:r>
            <a:r>
              <a:rPr lang="es-MX" sz="2400" b="1" u="sng" dirty="0">
                <a:latin typeface="Comic Sans MS" panose="030F0702030302020204" pitchFamily="66" charset="0"/>
              </a:rPr>
              <a:t>subordinado que cometa crímenes</a:t>
            </a:r>
            <a:r>
              <a:rPr lang="es-MX" sz="2400" b="1" dirty="0">
                <a:latin typeface="Comic Sans MS" panose="030F0702030302020204" pitchFamily="66" charset="0"/>
              </a:rPr>
              <a:t>, </a:t>
            </a:r>
            <a:r>
              <a:rPr lang="es-MX" sz="2400" b="1" dirty="0" smtClean="0">
                <a:latin typeface="Comic Sans MS" panose="030F0702030302020204" pitchFamily="66" charset="0"/>
              </a:rPr>
              <a:t>cuando:</a:t>
            </a:r>
          </a:p>
          <a:p>
            <a:pPr marL="400050" indent="-400050">
              <a:buAutoNum type="romanLcPeriod"/>
            </a:pPr>
            <a:r>
              <a:rPr lang="es-MX" sz="2400" b="1" u="sng" dirty="0" smtClean="0">
                <a:latin typeface="Comic Sans MS" panose="030F0702030302020204" pitchFamily="66" charset="0"/>
              </a:rPr>
              <a:t>Hubiere </a:t>
            </a:r>
            <a:r>
              <a:rPr lang="es-MX" sz="2400" b="1" u="sng" dirty="0">
                <a:latin typeface="Comic Sans MS" panose="030F0702030302020204" pitchFamily="66" charset="0"/>
              </a:rPr>
              <a:t>tenido conocimiento </a:t>
            </a:r>
            <a:r>
              <a:rPr lang="es-MX" sz="2400" b="1" dirty="0">
                <a:latin typeface="Comic Sans MS" panose="030F0702030302020204" pitchFamily="66" charset="0"/>
              </a:rPr>
              <a:t>de “información que indicase que los </a:t>
            </a:r>
            <a:r>
              <a:rPr lang="es-MX" sz="2400" b="1" u="sng" dirty="0">
                <a:latin typeface="Comic Sans MS" panose="030F0702030302020204" pitchFamily="66" charset="0"/>
              </a:rPr>
              <a:t>subordinados estaban cometiendo esos crímenes o se proponían cometerlos</a:t>
            </a:r>
            <a:r>
              <a:rPr lang="es-MX" sz="2400" b="1" dirty="0" smtClean="0">
                <a:latin typeface="Comic Sans MS" panose="030F0702030302020204" pitchFamily="66" charset="0"/>
              </a:rPr>
              <a:t>”</a:t>
            </a:r>
          </a:p>
          <a:p>
            <a:pPr marL="400050" indent="-400050">
              <a:buAutoNum type="romanLcPeriod"/>
            </a:pPr>
            <a:r>
              <a:rPr lang="es-MX" sz="2400" b="1" u="sng" dirty="0" smtClean="0">
                <a:latin typeface="Comic Sans MS" panose="030F0702030302020204" pitchFamily="66" charset="0"/>
              </a:rPr>
              <a:t>Los </a:t>
            </a:r>
            <a:r>
              <a:rPr lang="es-MX" sz="2400" b="1" u="sng" dirty="0">
                <a:latin typeface="Comic Sans MS" panose="030F0702030302020204" pitchFamily="66" charset="0"/>
              </a:rPr>
              <a:t>crímenes “guardaren relación con actividades </a:t>
            </a:r>
            <a:r>
              <a:rPr lang="es-MX" sz="2400" b="1" dirty="0">
                <a:latin typeface="Comic Sans MS" panose="030F0702030302020204" pitchFamily="66" charset="0"/>
              </a:rPr>
              <a:t>bajo su responsabilidad y control efectivo</a:t>
            </a:r>
            <a:r>
              <a:rPr lang="es-MX" sz="2400" b="1" dirty="0" smtClean="0">
                <a:latin typeface="Comic Sans MS" panose="030F0702030302020204" pitchFamily="66" charset="0"/>
              </a:rPr>
              <a:t>”</a:t>
            </a:r>
          </a:p>
          <a:p>
            <a:pPr marL="400050" indent="-400050">
              <a:buAutoNum type="romanLcPeriod"/>
            </a:pPr>
            <a:r>
              <a:rPr lang="es-MX" sz="2400" b="1" u="sng" dirty="0" smtClean="0">
                <a:latin typeface="Comic Sans MS" panose="030F0702030302020204" pitchFamily="66" charset="0"/>
              </a:rPr>
              <a:t>“</a:t>
            </a:r>
            <a:r>
              <a:rPr lang="es-MX" sz="2400" b="1" u="sng" dirty="0">
                <a:latin typeface="Comic Sans MS" panose="030F0702030302020204" pitchFamily="66" charset="0"/>
              </a:rPr>
              <a:t>No hubiere adoptado todas las medidas necesarias y razonables a su alcance para prevenir o reprimir su comisión</a:t>
            </a:r>
            <a:r>
              <a:rPr lang="es-MX" sz="2400" b="1" dirty="0">
                <a:latin typeface="Comic Sans MS" panose="030F0702030302020204" pitchFamily="66" charset="0"/>
              </a:rPr>
              <a:t> o para poner el asunto en </a:t>
            </a:r>
            <a:r>
              <a:rPr lang="es-MX" sz="2400" b="1" u="sng" dirty="0">
                <a:latin typeface="Comic Sans MS" panose="030F0702030302020204" pitchFamily="66" charset="0"/>
              </a:rPr>
              <a:t>conocimiento de las autoridades competentes</a:t>
            </a:r>
            <a:r>
              <a:rPr lang="es-MX" sz="2400" b="1" dirty="0">
                <a:latin typeface="Comic Sans MS" panose="030F0702030302020204" pitchFamily="66" charset="0"/>
              </a:rPr>
              <a:t> a los efectos de su investigación y </a:t>
            </a:r>
            <a:r>
              <a:rPr lang="es-MX" sz="2400" b="1" dirty="0" smtClean="0">
                <a:latin typeface="Comic Sans MS" panose="030F0702030302020204" pitchFamily="66" charset="0"/>
              </a:rPr>
              <a:t>enjuiciamien</a:t>
            </a:r>
            <a:r>
              <a:rPr lang="es-MX" sz="2400" b="1" i="1" dirty="0" smtClean="0">
                <a:latin typeface="Comic Sans MS" panose="030F0702030302020204" pitchFamily="66" charset="0"/>
              </a:rPr>
              <a:t>to” 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4225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476672"/>
            <a:ext cx="792088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1" dirty="0" smtClean="0">
                <a:latin typeface="Comic Sans MS" panose="030F0702030302020204" pitchFamily="66" charset="0"/>
              </a:rPr>
              <a:t>CPF</a:t>
            </a: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Art</a:t>
            </a:r>
            <a:r>
              <a:rPr lang="es-MX" sz="2800" b="1" dirty="0">
                <a:latin typeface="Comic Sans MS" panose="030F0702030302020204" pitchFamily="66" charset="0"/>
              </a:rPr>
              <a:t>. 13 f. I, II y VI.- </a:t>
            </a:r>
            <a:r>
              <a:rPr lang="es-MX" sz="2800" b="1" u="sng" dirty="0" smtClean="0">
                <a:latin typeface="Comic Sans MS" panose="030F0702030302020204" pitchFamily="66" charset="0"/>
              </a:rPr>
              <a:t>Son </a:t>
            </a:r>
            <a:r>
              <a:rPr lang="es-MX" sz="2800" b="1" u="sng" dirty="0">
                <a:latin typeface="Comic Sans MS" panose="030F0702030302020204" pitchFamily="66" charset="0"/>
              </a:rPr>
              <a:t>autores o partícipes del delito</a:t>
            </a:r>
            <a:r>
              <a:rPr lang="es-MX" sz="2800" b="1" dirty="0">
                <a:latin typeface="Comic Sans MS" panose="030F0702030302020204" pitchFamily="66" charset="0"/>
              </a:rPr>
              <a:t> los que </a:t>
            </a:r>
            <a:r>
              <a:rPr lang="es-MX" sz="2800" b="1" u="sng" dirty="0">
                <a:latin typeface="Comic Sans MS" panose="030F0702030302020204" pitchFamily="66" charset="0"/>
              </a:rPr>
              <a:t>acuerden o preparen su realización</a:t>
            </a:r>
            <a:r>
              <a:rPr lang="es-MX" sz="2800" b="1" dirty="0">
                <a:latin typeface="Comic Sans MS" panose="030F0702030302020204" pitchFamily="66" charset="0"/>
              </a:rPr>
              <a:t>, los que </a:t>
            </a:r>
            <a:r>
              <a:rPr lang="es-MX" sz="2800" b="1" u="sng" dirty="0">
                <a:latin typeface="Comic Sans MS" panose="030F0702030302020204" pitchFamily="66" charset="0"/>
              </a:rPr>
              <a:t>lo realicen por sí, los que dolosamente presten ayuda o auxilien</a:t>
            </a:r>
            <a:r>
              <a:rPr lang="es-MX" sz="2800" b="1" dirty="0">
                <a:latin typeface="Comic Sans MS" panose="030F0702030302020204" pitchFamily="66" charset="0"/>
              </a:rPr>
              <a:t> para su </a:t>
            </a:r>
            <a:r>
              <a:rPr lang="es-MX" sz="2800" b="1" dirty="0" smtClean="0">
                <a:latin typeface="Comic Sans MS" panose="030F0702030302020204" pitchFamily="66" charset="0"/>
              </a:rPr>
              <a:t>comisión </a:t>
            </a:r>
            <a:endParaRPr lang="es-MX" sz="2800" b="1" dirty="0">
              <a:latin typeface="Comic Sans MS" panose="030F0702030302020204" pitchFamily="66" charset="0"/>
            </a:endParaRPr>
          </a:p>
          <a:p>
            <a:endParaRPr lang="es-MX" sz="2800" b="1" dirty="0" smtClean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CJM</a:t>
            </a: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Art</a:t>
            </a:r>
            <a:r>
              <a:rPr lang="es-MX" sz="2800" b="1" dirty="0">
                <a:latin typeface="Comic Sans MS" panose="030F0702030302020204" pitchFamily="66" charset="0"/>
              </a:rPr>
              <a:t>. 110.- Siempre que el cumplimiento de una orden del servicio implicare la </a:t>
            </a:r>
            <a:r>
              <a:rPr lang="es-MX" sz="2800" b="1" u="sng" dirty="0">
                <a:latin typeface="Comic Sans MS" panose="030F0702030302020204" pitchFamily="66" charset="0"/>
              </a:rPr>
              <a:t>violación de una Ley Penal</a:t>
            </a:r>
            <a:r>
              <a:rPr lang="es-MX" sz="2800" b="1" dirty="0">
                <a:latin typeface="Comic Sans MS" panose="030F0702030302020204" pitchFamily="66" charset="0"/>
              </a:rPr>
              <a:t>, serán responsables </a:t>
            </a:r>
            <a:r>
              <a:rPr lang="es-MX" sz="2800" b="1" u="sng" dirty="0">
                <a:latin typeface="Comic Sans MS" panose="030F0702030302020204" pitchFamily="66" charset="0"/>
              </a:rPr>
              <a:t>el superior que hubiere dictado esa orden y los inferiores que la </a:t>
            </a:r>
            <a:r>
              <a:rPr lang="es-MX" sz="2800" b="1" u="sng" dirty="0" smtClean="0">
                <a:latin typeface="Comic Sans MS" panose="030F0702030302020204" pitchFamily="66" charset="0"/>
              </a:rPr>
              <a:t>ejecutaren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920016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31985" y="2209219"/>
            <a:ext cx="75151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b="1" dirty="0">
                <a:latin typeface="Comic Sans MS" panose="030F0702030302020204" pitchFamily="66" charset="0"/>
              </a:rPr>
              <a:t>4.2.2 Los tribunales penales ad hoc </a:t>
            </a:r>
          </a:p>
        </p:txBody>
      </p:sp>
    </p:spTree>
    <p:extLst>
      <p:ext uri="{BB962C8B-B14F-4D97-AF65-F5344CB8AC3E}">
        <p14:creationId xmlns:p14="http://schemas.microsoft.com/office/powerpoint/2010/main" val="421614133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548680"/>
            <a:ext cx="72728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 smtClean="0">
                <a:latin typeface="Comic Sans MS" panose="030F0702030302020204" pitchFamily="66" charset="0"/>
              </a:rPr>
              <a:t>Consejo de Seguridad creó los 1os Tribunales Ad Hoc en los 90</a:t>
            </a: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PR RAZONES DE EXTREMA URGENCIA</a:t>
            </a:r>
            <a:endParaRPr lang="es-MX" sz="2800" b="1" dirty="0">
              <a:latin typeface="Comic Sans MS" panose="030F0702030302020204" pitchFamily="66" charset="0"/>
            </a:endParaRPr>
          </a:p>
          <a:p>
            <a:endParaRPr lang="es-MX" sz="2800" b="1" dirty="0" smtClean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Por los conflictos  en los territorios de:</a:t>
            </a:r>
          </a:p>
          <a:p>
            <a:endParaRPr lang="es-MX" sz="2800" b="1" dirty="0" smtClean="0"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2800" b="1" dirty="0" smtClean="0">
                <a:latin typeface="Comic Sans MS" panose="030F0702030302020204" pitchFamily="66" charset="0"/>
              </a:rPr>
              <a:t>Antigua Yugoeslavia, Resolución 808 (1993), del 22 de febrero y Resolución 827 (1993), del 25 de mayo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2800" b="1" dirty="0" smtClean="0">
                <a:latin typeface="Comic Sans MS" panose="030F0702030302020204" pitchFamily="66" charset="0"/>
              </a:rPr>
              <a:t>Ruanda, Resolución 955 (1994) del 8 de noviembre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38907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512" y="80864"/>
            <a:ext cx="8784976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La extrema urgencia se relacionó con la represión de los crímenes de guerra, lesa humanidad y genocidio que se habían cometido en esos estados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Los conflictos de la Antigua Yugoeslavia y Ruanda fueron independientes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Tribunales peales internacionales con características comunes: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1ª </a:t>
            </a:r>
            <a:r>
              <a:rPr lang="es-MX" sz="2400" b="1" dirty="0" smtClean="0">
                <a:latin typeface="Comic Sans MS" panose="030F0702030302020204" pitchFamily="66" charset="0"/>
              </a:rPr>
              <a:t>Creados por el Consejo de Seguridad por situaciones que constituían amenazas para la paz y la seguridad internacionales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2ª Fundamento es el Capítulo VII Carta </a:t>
            </a:r>
            <a:r>
              <a:rPr lang="es-MX" sz="2400" b="1" dirty="0" smtClean="0">
                <a:latin typeface="Comic Sans MS" panose="030F0702030302020204" pitchFamily="66" charset="0"/>
              </a:rPr>
              <a:t>UN (A</a:t>
            </a:r>
            <a:r>
              <a:rPr lang="es-MX" sz="2000" b="1" dirty="0" smtClean="0">
                <a:latin typeface="Comic Sans MS" panose="030F0702030302020204" pitchFamily="66" charset="0"/>
              </a:rPr>
              <a:t>cción en amenazas a la paz, quebrantamientos de la paz o actos de agresión)</a:t>
            </a:r>
            <a:endParaRPr lang="es-MX" sz="2000" b="1" dirty="0" smtClean="0">
              <a:latin typeface="Comic Sans MS" panose="030F0702030302020204" pitchFamily="66" charset="0"/>
            </a:endParaRP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3ª Al tratarse de resoluciones obligatorias no precisaron del consentimiento de los Estados</a:t>
            </a:r>
          </a:p>
        </p:txBody>
      </p:sp>
    </p:spTree>
    <p:extLst>
      <p:ext uri="{BB962C8B-B14F-4D97-AF65-F5344CB8AC3E}">
        <p14:creationId xmlns:p14="http://schemas.microsoft.com/office/powerpoint/2010/main" val="19346086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43608" y="404664"/>
            <a:ext cx="69127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Comic Sans MS" panose="030F0702030302020204" pitchFamily="66" charset="0"/>
              </a:rPr>
              <a:t>4ª Naturaleza de los TPI órganos subsidiarios del Consejo de seguridad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5ª </a:t>
            </a:r>
            <a:r>
              <a:rPr lang="es-MX" sz="2400" b="1" dirty="0">
                <a:latin typeface="Comic Sans MS" panose="030F0702030302020204" pitchFamily="66" charset="0"/>
              </a:rPr>
              <a:t>Órganos comunes: Fiscalía y Sala de Apelaciones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6ª </a:t>
            </a:r>
            <a:r>
              <a:rPr lang="es-MX" sz="2400" b="1" dirty="0">
                <a:latin typeface="Comic Sans MS" panose="030F0702030302020204" pitchFamily="66" charset="0"/>
              </a:rPr>
              <a:t>TPI temporales para juzgar crímenes cometidos en conflictos y periodos determinados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7ª </a:t>
            </a:r>
            <a:r>
              <a:rPr lang="es-MX" sz="2400" b="1" dirty="0">
                <a:latin typeface="Comic Sans MS" panose="030F0702030302020204" pitchFamily="66" charset="0"/>
              </a:rPr>
              <a:t>Tribunal para la Antigua Yugoeslavia, sede La Haya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8ª </a:t>
            </a:r>
            <a:r>
              <a:rPr lang="es-MX" sz="2400" b="1" dirty="0">
                <a:latin typeface="Comic Sans MS" panose="030F0702030302020204" pitchFamily="66" charset="0"/>
              </a:rPr>
              <a:t>Tribunal para Ruanda, sede </a:t>
            </a:r>
            <a:r>
              <a:rPr lang="es-MX" sz="2400" b="1" dirty="0" err="1">
                <a:latin typeface="Comic Sans MS" panose="030F0702030302020204" pitchFamily="66" charset="0"/>
              </a:rPr>
              <a:t>Arusha</a:t>
            </a:r>
            <a:r>
              <a:rPr lang="es-MX" sz="2400" b="1" dirty="0">
                <a:latin typeface="Comic Sans MS" panose="030F0702030302020204" pitchFamily="66" charset="0"/>
              </a:rPr>
              <a:t>, Tanzania</a:t>
            </a:r>
          </a:p>
        </p:txBody>
      </p:sp>
    </p:spTree>
    <p:extLst>
      <p:ext uri="{BB962C8B-B14F-4D97-AF65-F5344CB8AC3E}">
        <p14:creationId xmlns:p14="http://schemas.microsoft.com/office/powerpoint/2010/main" val="289074684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4846" y="0"/>
            <a:ext cx="910915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TPI </a:t>
            </a:r>
            <a:r>
              <a:rPr lang="es-MX" sz="2400" b="1" i="1" dirty="0" smtClean="0">
                <a:latin typeface="Comic Sans MS" panose="030F0702030302020204" pitchFamily="66" charset="0"/>
              </a:rPr>
              <a:t>Ad </a:t>
            </a:r>
            <a:r>
              <a:rPr lang="es-MX" sz="2400" b="1" i="1" dirty="0" smtClean="0">
                <a:latin typeface="Comic Sans MS" panose="030F0702030302020204" pitchFamily="66" charset="0"/>
              </a:rPr>
              <a:t>Hoc (Tribunal para un fin específico)</a:t>
            </a:r>
            <a:endParaRPr lang="es-MX" sz="2400" b="1" i="1" dirty="0" smtClean="0">
              <a:latin typeface="Comic Sans MS" panose="030F0702030302020204" pitchFamily="66" charset="0"/>
            </a:endParaRPr>
          </a:p>
          <a:p>
            <a:pPr algn="ctr"/>
            <a:r>
              <a:rPr lang="es-MX" sz="2400" b="1" u="sng" dirty="0" smtClean="0">
                <a:latin typeface="Comic Sans MS" panose="030F0702030302020204" pitchFamily="66" charset="0"/>
              </a:rPr>
              <a:t>Estructura</a:t>
            </a:r>
          </a:p>
          <a:p>
            <a:pPr algn="ctr"/>
            <a:r>
              <a:rPr lang="es-MX" sz="2400" b="1" dirty="0" smtClean="0">
                <a:latin typeface="Comic Sans MS" panose="030F0702030302020204" pitchFamily="66" charset="0"/>
              </a:rPr>
              <a:t>Jueces</a:t>
            </a:r>
          </a:p>
          <a:p>
            <a:pPr algn="ctr"/>
            <a:r>
              <a:rPr lang="es-MX" sz="2400" b="1" dirty="0" smtClean="0">
                <a:latin typeface="Comic Sans MS" panose="030F0702030302020204" pitchFamily="66" charset="0"/>
              </a:rPr>
              <a:t>Fiscal</a:t>
            </a:r>
          </a:p>
          <a:p>
            <a:pPr algn="ctr"/>
            <a:r>
              <a:rPr lang="es-MX" sz="2400" b="1" dirty="0" smtClean="0">
                <a:latin typeface="Comic Sans MS" panose="030F0702030302020204" pitchFamily="66" charset="0"/>
              </a:rPr>
              <a:t>Secretaria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14 Jueces Tribunal Antigua Yugoeslavia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16 Jueces Tribunal Ruanda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Elegidos por la Asamblea General de las UN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 propuesta del Consejo de Seguridad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Lista de candidatos presentada por los Estados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4 años, reelegibles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2000, el Consejo de Seguridad crea el Juez </a:t>
            </a:r>
            <a:r>
              <a:rPr lang="es-MX" sz="2400" b="1" i="1" dirty="0" smtClean="0">
                <a:latin typeface="Comic Sans MS" panose="030F0702030302020204" pitchFamily="66" charset="0"/>
              </a:rPr>
              <a:t>ad </a:t>
            </a:r>
            <a:r>
              <a:rPr lang="es-MX" sz="2400" b="1" i="1" dirty="0" err="1" smtClean="0">
                <a:latin typeface="Comic Sans MS" panose="030F0702030302020204" pitchFamily="66" charset="0"/>
              </a:rPr>
              <a:t>litem</a:t>
            </a:r>
            <a:r>
              <a:rPr lang="es-MX" sz="2400" b="1" i="1" dirty="0" smtClean="0">
                <a:latin typeface="Comic Sans MS" panose="030F0702030302020204" pitchFamily="66" charset="0"/>
              </a:rPr>
              <a:t>, </a:t>
            </a:r>
            <a:r>
              <a:rPr lang="es-MX" sz="2400" b="1" dirty="0" smtClean="0">
                <a:latin typeface="Comic Sans MS" panose="030F0702030302020204" pitchFamily="66" charset="0"/>
              </a:rPr>
              <a:t>que se incorporan según se requiere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Jueces eligen a su presidente y se distribuyen en Salas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Sala de Primera Instancia, autónomas y diferenciadas para cada uno de los Tribunales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Sala de Apelaciones, ÚNICA, unificar la jurisprudencia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37750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260648"/>
            <a:ext cx="748883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Fiscal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Órgano encargado de la investigación de los casos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Prepara las actas de acusación que deberán ser confirmadas por las Salas de Primera Instancia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Dando inicio al proceso de sujetos determinados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Elegido por el Consejo de Seguridad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4 años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Fiscalía a su cargo con personal administrativo y profesional, que lleva a cabo actividades de investigación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ÚNICA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Fiscal Adjunto para el TPI Ruanda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Secretaría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Presta apoyo administrativo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Como oficina judicial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132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7009</Words>
  <Application>Microsoft Office PowerPoint</Application>
  <PresentationFormat>Presentación en pantalla (4:3)</PresentationFormat>
  <Paragraphs>805</Paragraphs>
  <Slides>108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108</vt:i4>
      </vt:variant>
    </vt:vector>
  </HeadingPairs>
  <TitlesOfParts>
    <vt:vector size="10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Tedy 10</dc:creator>
  <cp:lastModifiedBy>Tedy 10</cp:lastModifiedBy>
  <cp:revision>96</cp:revision>
  <dcterms:created xsi:type="dcterms:W3CDTF">2020-06-29T23:10:03Z</dcterms:created>
  <dcterms:modified xsi:type="dcterms:W3CDTF">2020-07-03T01:01:14Z</dcterms:modified>
</cp:coreProperties>
</file>