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306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0" r:id="rId35"/>
    <p:sldId id="288" r:id="rId36"/>
    <p:sldId id="289" r:id="rId37"/>
    <p:sldId id="291" r:id="rId38"/>
    <p:sldId id="292" r:id="rId39"/>
    <p:sldId id="293" r:id="rId40"/>
    <p:sldId id="296" r:id="rId41"/>
    <p:sldId id="294" r:id="rId42"/>
    <p:sldId id="295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8" r:id="rId51"/>
    <p:sldId id="304" r:id="rId52"/>
    <p:sldId id="307" r:id="rId53"/>
    <p:sldId id="305" r:id="rId54"/>
    <p:sldId id="309" r:id="rId55"/>
    <p:sldId id="310" r:id="rId56"/>
    <p:sldId id="311" r:id="rId57"/>
    <p:sldId id="312" r:id="rId58"/>
    <p:sldId id="313" r:id="rId59"/>
    <p:sldId id="316" r:id="rId60"/>
    <p:sldId id="315" r:id="rId61"/>
    <p:sldId id="317" r:id="rId62"/>
    <p:sldId id="318" r:id="rId63"/>
    <p:sldId id="319" r:id="rId64"/>
    <p:sldId id="338" r:id="rId65"/>
    <p:sldId id="352" r:id="rId66"/>
    <p:sldId id="353" r:id="rId67"/>
    <p:sldId id="364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1" r:id="rId76"/>
    <p:sldId id="362" r:id="rId77"/>
    <p:sldId id="363" r:id="rId78"/>
    <p:sldId id="368" r:id="rId79"/>
    <p:sldId id="369" r:id="rId80"/>
    <p:sldId id="370" r:id="rId81"/>
    <p:sldId id="349" r:id="rId82"/>
    <p:sldId id="365" r:id="rId83"/>
    <p:sldId id="366" r:id="rId84"/>
    <p:sldId id="367" r:id="rId85"/>
    <p:sldId id="350" r:id="rId86"/>
    <p:sldId id="371" r:id="rId87"/>
    <p:sldId id="372" r:id="rId88"/>
    <p:sldId id="351" r:id="rId89"/>
    <p:sldId id="373" r:id="rId90"/>
    <p:sldId id="374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23" r:id="rId10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F42"/>
    <a:srgbClr val="9AEB49"/>
    <a:srgbClr val="E7934D"/>
    <a:srgbClr val="E4E84C"/>
    <a:srgbClr val="F319D9"/>
    <a:srgbClr val="52D1E2"/>
    <a:srgbClr val="F242B7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5" autoAdjust="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05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51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1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94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359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69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7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4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86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4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38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613B-FAF6-4EBF-8650-15B58221AC47}" type="datetimeFigureOut">
              <a:rPr lang="es-MX" smtClean="0"/>
              <a:t>11/06/2020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3E8C-F6D4-4DCF-90CD-5D3BA4DAFD6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50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971600" y="2132856"/>
            <a:ext cx="7848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Comic Sans MS" panose="030F0702030302020204" pitchFamily="66" charset="0"/>
              </a:rPr>
              <a:t>EL SISTEMA INTERNACIONAL DE LOS DERECHOS HUMANOS</a:t>
            </a:r>
          </a:p>
          <a:p>
            <a:endParaRPr lang="es-MX" sz="3600" b="1" dirty="0">
              <a:latin typeface="Comic Sans MS" panose="030F0702030302020204" pitchFamily="66" charset="0"/>
            </a:endParaRPr>
          </a:p>
          <a:p>
            <a:endParaRPr lang="es-MX" sz="3600" b="1" dirty="0" smtClean="0">
              <a:latin typeface="Comic Sans MS" panose="030F0702030302020204" pitchFamily="66" charset="0"/>
            </a:endParaRPr>
          </a:p>
          <a:p>
            <a:endParaRPr lang="es-MX" dirty="0"/>
          </a:p>
          <a:p>
            <a:pPr marL="609600" indent="-609600" algn="r">
              <a:lnSpc>
                <a:spcPct val="80000"/>
              </a:lnSpc>
              <a:defRPr/>
            </a:pPr>
            <a:r>
              <a:rPr lang="es-MX" b="1" dirty="0">
                <a:latin typeface="Comic Sans MS" pitchFamily="66" charset="0"/>
              </a:rPr>
              <a:t>MARÍA ELENA LUGO GARFIAS</a:t>
            </a:r>
          </a:p>
          <a:p>
            <a:pPr marL="609600" indent="-609600">
              <a:lnSpc>
                <a:spcPct val="80000"/>
              </a:lnSpc>
              <a:defRPr/>
            </a:pPr>
            <a:endParaRPr lang="es-MX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b="1" dirty="0"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defRPr/>
            </a:pPr>
            <a:endParaRPr lang="es-MX" b="1" dirty="0">
              <a:latin typeface="Comic Sans MS" pitchFamily="66" charset="0"/>
            </a:endParaRPr>
          </a:p>
          <a:p>
            <a:pPr marL="609600" indent="-609600" algn="r">
              <a:lnSpc>
                <a:spcPct val="80000"/>
              </a:lnSpc>
              <a:defRPr/>
            </a:pPr>
            <a:r>
              <a:rPr lang="es-ES" b="1" dirty="0">
                <a:latin typeface="Comic Sans MS" pitchFamily="66" charset="0"/>
              </a:rPr>
              <a:t> 2019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19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47045" y="332656"/>
            <a:ext cx="7973658" cy="6001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eriod"/>
            </a:pPr>
            <a:r>
              <a:rPr lang="es-MX" sz="2400" b="1" dirty="0">
                <a:latin typeface="Comic Sans MS" panose="030F0702030302020204" pitchFamily="66" charset="0"/>
              </a:rPr>
              <a:t>El sistema europeo de </a:t>
            </a:r>
            <a:r>
              <a:rPr lang="es-MX" sz="2400" b="1" dirty="0" smtClean="0">
                <a:latin typeface="Comic Sans MS" panose="030F0702030302020204" pitchFamily="66" charset="0"/>
              </a:rPr>
              <a:t>Estados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Siglos XV y XVI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Los Estados nacionales soberanos sustituyen a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Res pública cristiana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Los tratados de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Osnabruck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y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Münster</a:t>
            </a:r>
            <a:r>
              <a:rPr lang="es-MX" sz="2400" b="1" dirty="0" smtClean="0">
                <a:latin typeface="Comic Sans MS" panose="030F0702030302020204" pitchFamily="66" charset="0"/>
              </a:rPr>
              <a:t> dan lugar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 la Paz de Westfalia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-Emancipación de política y religión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-Respeto de límites territoriales de los Estados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-Principio de jurisdicción territorial estatal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-Principio de igualdad soberana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-Principio de no intervención en los asuntos internos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 otros Estados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6228184" y="8531"/>
            <a:ext cx="2915816" cy="151216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Derecho público e internacional clásico europeo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71550" y="549275"/>
            <a:ext cx="76327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CONTENIDO DE LA REPARACIÓN</a:t>
            </a:r>
          </a:p>
          <a:p>
            <a:pPr>
              <a:spcBef>
                <a:spcPct val="50000"/>
              </a:spcBef>
            </a:pPr>
            <a:endParaRPr lang="es-MX" altLang="es-MX" sz="3200" b="1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Restitución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Cesación del comportamiento ilícito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Satisfacción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Indemnización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Garantía de no repetición del hecho ilícito</a:t>
            </a:r>
            <a:r>
              <a:rPr lang="es-ES" altLang="es-MX" sz="3200" b="1" dirty="0">
                <a:latin typeface="Comic Sans MS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9777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5776" y="2276872"/>
            <a:ext cx="4176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>
                <a:latin typeface="Comic Sans MS" panose="030F0702030302020204" pitchFamily="66" charset="0"/>
              </a:rPr>
              <a:t>GRACIAS</a:t>
            </a:r>
            <a:endParaRPr lang="es-MX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1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692696"/>
            <a:ext cx="7704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b. El </a:t>
            </a:r>
            <a:r>
              <a:rPr lang="es-MX" sz="2400" b="1" dirty="0">
                <a:latin typeface="Comic Sans MS" panose="030F0702030302020204" pitchFamily="66" charset="0"/>
              </a:rPr>
              <a:t>sistema de Estados de Civilización C</a:t>
            </a:r>
            <a:r>
              <a:rPr lang="es-MX" sz="2400" b="1" dirty="0" smtClean="0">
                <a:latin typeface="Comic Sans MS" panose="030F0702030302020204" pitchFamily="66" charset="0"/>
              </a:rPr>
              <a:t>ristiana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Siglos XVIII y XIX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Independencia de EUA y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 Estados Latinoamericanos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Principio de las nacionalidades,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de los pueblos a disponer de sí mismos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Sistema europeo y americano proveniente de la civilización cristiana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620688"/>
            <a:ext cx="826059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c. La </a:t>
            </a:r>
            <a:r>
              <a:rPr lang="es-MX" sz="2400" b="1" dirty="0">
                <a:latin typeface="Comic Sans MS" panose="030F0702030302020204" pitchFamily="66" charset="0"/>
              </a:rPr>
              <a:t>sociedad de Estados </a:t>
            </a:r>
            <a:r>
              <a:rPr lang="es-MX" sz="2400" b="1" dirty="0" smtClean="0">
                <a:latin typeface="Comic Sans MS" panose="030F0702030302020204" pitchFamily="66" charset="0"/>
              </a:rPr>
              <a:t>civilizados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Siglo XIX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amplía a Lejano Oriente y África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(Turquía, China, Japón, Tailandia, Corea, Afganistán)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Las Conferencias de Paz de La Haya 1899 y 1907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Visualizaron la nueva sociedad de Estados Civilizados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11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88640"/>
            <a:ext cx="842493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latin typeface="Comic Sans MS" panose="030F0702030302020204" pitchFamily="66" charset="0"/>
              </a:rPr>
              <a:t>d. </a:t>
            </a:r>
            <a:r>
              <a:rPr lang="es-MX" sz="2400" b="1" dirty="0" smtClean="0">
                <a:latin typeface="Comic Sans MS" panose="030F0702030302020204" pitchFamily="66" charset="0"/>
              </a:rPr>
              <a:t>La </a:t>
            </a:r>
            <a:r>
              <a:rPr lang="es-MX" sz="2400" b="1" dirty="0">
                <a:latin typeface="Comic Sans MS" panose="030F0702030302020204" pitchFamily="66" charset="0"/>
              </a:rPr>
              <a:t>sociedad internacional mundial o </a:t>
            </a:r>
            <a:r>
              <a:rPr lang="es-MX" sz="2400" b="1" dirty="0" smtClean="0">
                <a:latin typeface="Comic Sans MS" panose="030F0702030302020204" pitchFamily="66" charset="0"/>
              </a:rPr>
              <a:t>global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Siglos XIX y XX – 1ª GM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Estados y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Organizaciones internacionales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Pueblos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ONG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Empresas trasnacionales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Como resultado de: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 industrialización </a:t>
            </a:r>
            <a:r>
              <a:rPr lang="es-MX" sz="2400" b="1" dirty="0" smtClean="0">
                <a:latin typeface="Comic Sans MS" panose="030F0702030302020204" pitchFamily="66" charset="0"/>
              </a:rPr>
              <a:t>– mercado global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 construcción del Estado racional </a:t>
            </a:r>
            <a:r>
              <a:rPr lang="es-MX" sz="2400" b="1" dirty="0" smtClean="0">
                <a:latin typeface="Comic Sans MS" panose="030F0702030302020204" pitchFamily="66" charset="0"/>
              </a:rPr>
              <a:t>– competencia administrativa centralizada y territorio nacional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Las ideologías de progreso </a:t>
            </a:r>
            <a:r>
              <a:rPr lang="es-MX" sz="2400" b="1" dirty="0" smtClean="0">
                <a:latin typeface="Comic Sans MS" panose="030F0702030302020204" pitchFamily="66" charset="0"/>
              </a:rPr>
              <a:t>– Liberalismo moderno, socialismo, nacionalismo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79512" y="260648"/>
            <a:ext cx="8856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U</a:t>
            </a:r>
            <a:r>
              <a:rPr lang="es-MX" sz="2400" b="1" dirty="0" smtClean="0">
                <a:latin typeface="Comic Sans MS" panose="030F0702030302020204" pitchFamily="66" charset="0"/>
              </a:rPr>
              <a:t>niversalización del Sistema de Estados derivado de: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Fin de la 1ª GM que supuso la desaparición de los imperios austro húngaro y otomano y aparecieron nuevos Estados en Europa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(Principio de nacionalidades)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b. La descolonización de los territorio de Asia y África</a:t>
            </a:r>
            <a:br>
              <a:rPr lang="es-MX" sz="2400" b="1" dirty="0" smtClean="0">
                <a:latin typeface="Comic Sans MS" panose="030F0702030302020204" pitchFamily="66" charset="0"/>
              </a:rPr>
            </a:br>
            <a:r>
              <a:rPr lang="es-MX" sz="2400" b="1" dirty="0" smtClean="0">
                <a:latin typeface="Comic Sans MS" panose="030F0702030302020204" pitchFamily="66" charset="0"/>
              </a:rPr>
              <a:t>   tras la 2ª GM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 </a:t>
            </a:r>
            <a:r>
              <a:rPr lang="es-MX" sz="2400" b="1" dirty="0" smtClean="0">
                <a:latin typeface="Comic Sans MS" panose="030F0702030302020204" pitchFamily="66" charset="0"/>
              </a:rPr>
              <a:t> 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(Principio de libre determinación de los pueblos)</a:t>
            </a:r>
          </a:p>
          <a:p>
            <a:pPr marL="342900" indent="-342900">
              <a:buAutoNum type="alphaLcPeriod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c. El colapso del sistema comunista en Europa, caída del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 </a:t>
            </a:r>
            <a:r>
              <a:rPr lang="es-MX" sz="2400" b="1" dirty="0" smtClean="0">
                <a:latin typeface="Comic Sans MS" panose="030F0702030302020204" pitchFamily="66" charset="0"/>
              </a:rPr>
              <a:t>  muro de Berlín en 1989, desintegración de la URSS,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 </a:t>
            </a:r>
            <a:r>
              <a:rPr lang="es-MX" sz="2400" b="1" dirty="0" smtClean="0">
                <a:latin typeface="Comic Sans MS" panose="030F0702030302020204" pitchFamily="66" charset="0"/>
              </a:rPr>
              <a:t>  Yugoeslavia, Checoslovaquia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d.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Institucionalización de la sociedad internacional </a:t>
            </a:r>
            <a:r>
              <a:rPr lang="es-MX" sz="2400" b="1" dirty="0" smtClean="0">
                <a:latin typeface="Comic Sans MS" panose="030F0702030302020204" pitchFamily="66" charset="0"/>
              </a:rPr>
              <a:t>– 1919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 </a:t>
            </a:r>
            <a:r>
              <a:rPr lang="es-MX" sz="2400" b="1" dirty="0" smtClean="0">
                <a:latin typeface="Comic Sans MS" panose="030F0702030302020204" pitchFamily="66" charset="0"/>
              </a:rPr>
              <a:t>  Sociedad de las Naciones y 1945  Organización de las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 </a:t>
            </a:r>
            <a:r>
              <a:rPr lang="es-MX" sz="2400" b="1" dirty="0" smtClean="0">
                <a:latin typeface="Comic Sans MS" panose="030F0702030302020204" pitchFamily="66" charset="0"/>
              </a:rPr>
              <a:t>  Naciones Unidas y sus organismos especializados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06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476672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Relaciones internacionales</a:t>
            </a: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La tradición del pensamiento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hobbesiana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o realista</a:t>
            </a:r>
          </a:p>
          <a:p>
            <a:r>
              <a:rPr lang="es-MX" sz="2400" dirty="0" smtClean="0">
                <a:latin typeface="Comic Sans MS" panose="030F0702030302020204" pitchFamily="66" charset="0"/>
              </a:rPr>
              <a:t>Son un </a:t>
            </a:r>
            <a:r>
              <a:rPr lang="es-MX" sz="2400" u="sng" dirty="0" smtClean="0">
                <a:latin typeface="Comic Sans MS" panose="030F0702030302020204" pitchFamily="66" charset="0"/>
              </a:rPr>
              <a:t>estado de guerra permanente</a:t>
            </a:r>
          </a:p>
          <a:p>
            <a:r>
              <a:rPr lang="es-MX" sz="2400" dirty="0" smtClean="0">
                <a:latin typeface="Comic Sans MS" panose="030F0702030302020204" pitchFamily="66" charset="0"/>
              </a:rPr>
              <a:t>Los Estados o tienen </a:t>
            </a:r>
            <a:r>
              <a:rPr lang="es-MX" sz="2400" u="sng" dirty="0" smtClean="0">
                <a:latin typeface="Comic Sans MS" panose="030F0702030302020204" pitchFamily="66" charset="0"/>
              </a:rPr>
              <a:t>restricciones morales o legales</a:t>
            </a:r>
          </a:p>
          <a:p>
            <a:r>
              <a:rPr lang="es-MX" sz="2400" dirty="0" smtClean="0">
                <a:latin typeface="Comic Sans MS" panose="030F0702030302020204" pitchFamily="66" charset="0"/>
              </a:rPr>
              <a:t>Para perseguir sus intereses</a:t>
            </a: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Kantiana o universalista</a:t>
            </a:r>
          </a:p>
          <a:p>
            <a:r>
              <a:rPr lang="es-MX" sz="2400" dirty="0" smtClean="0">
                <a:latin typeface="Comic Sans MS" panose="030F0702030302020204" pitchFamily="66" charset="0"/>
              </a:rPr>
              <a:t>Lo esencial son </a:t>
            </a:r>
            <a:r>
              <a:rPr lang="es-MX" sz="2400" u="sng" dirty="0" smtClean="0">
                <a:latin typeface="Comic Sans MS" panose="030F0702030302020204" pitchFamily="66" charset="0"/>
              </a:rPr>
              <a:t>las obligaciones sociales trasnacionales </a:t>
            </a:r>
          </a:p>
          <a:p>
            <a:r>
              <a:rPr lang="es-MX" sz="2400" u="sng" dirty="0" smtClean="0">
                <a:latin typeface="Comic Sans MS" panose="030F0702030302020204" pitchFamily="66" charset="0"/>
              </a:rPr>
              <a:t>Que vinculan a los seres humanos individuales en la comunidad humana</a:t>
            </a:r>
          </a:p>
          <a:p>
            <a:r>
              <a:rPr lang="es-MX" sz="2400" dirty="0" smtClean="0">
                <a:latin typeface="Comic Sans MS" panose="030F0702030302020204" pitchFamily="66" charset="0"/>
              </a:rPr>
              <a:t>Por encima de las relaciones de los Estados</a:t>
            </a:r>
          </a:p>
          <a:p>
            <a:r>
              <a:rPr lang="es-MX" sz="2400" u="sng" dirty="0" smtClean="0">
                <a:latin typeface="Comic Sans MS" panose="030F0702030302020204" pitchFamily="66" charset="0"/>
              </a:rPr>
              <a:t>Los Estados están sometidos a imperativos morales para limitar su acción </a:t>
            </a: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8749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980728"/>
            <a:ext cx="612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err="1" smtClean="0">
                <a:latin typeface="Comic Sans MS" panose="030F0702030302020204" pitchFamily="66" charset="0"/>
              </a:rPr>
              <a:t>Grociana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internacionalista</a:t>
            </a: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Describe la realidad internacional como una </a:t>
            </a:r>
            <a:r>
              <a:rPr lang="es-MX" sz="2400" u="sng" dirty="0" smtClean="0">
                <a:latin typeface="Comic Sans MS" panose="030F0702030302020204" pitchFamily="66" charset="0"/>
              </a:rPr>
              <a:t>sociedad de Estados o internacional</a:t>
            </a:r>
          </a:p>
          <a:p>
            <a:endParaRPr lang="es-MX" sz="2400" u="sng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Los miembros principales son </a:t>
            </a:r>
            <a:r>
              <a:rPr lang="es-MX" sz="2400" u="sng" dirty="0" smtClean="0">
                <a:latin typeface="Comic Sans MS" panose="030F0702030302020204" pitchFamily="66" charset="0"/>
              </a:rPr>
              <a:t>los Estados</a:t>
            </a:r>
          </a:p>
          <a:p>
            <a:endParaRPr lang="es-MX" sz="2400" u="sng" dirty="0" smtClean="0">
              <a:latin typeface="Comic Sans MS" panose="030F0702030302020204" pitchFamily="66" charset="0"/>
            </a:endParaRPr>
          </a:p>
          <a:p>
            <a:r>
              <a:rPr lang="es-MX" sz="2400" u="sng" dirty="0" smtClean="0">
                <a:latin typeface="Comic Sans MS" panose="030F0702030302020204" pitchFamily="66" charset="0"/>
              </a:rPr>
              <a:t>Las relaciones están reguladas por normas jurídicas e instituciones</a:t>
            </a:r>
            <a:endParaRPr lang="es-MX" sz="2400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0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764704"/>
            <a:ext cx="7560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Estructura relacional.-  </a:t>
            </a:r>
            <a:r>
              <a:rPr lang="es-MX" sz="2400" dirty="0" smtClean="0">
                <a:latin typeface="Comic Sans MS" panose="030F0702030302020204" pitchFamily="66" charset="0"/>
              </a:rPr>
              <a:t>Coexistencia de Estados, cuyas relaciones se rigen por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principios de soberanía y no intervención - Bilateral</a:t>
            </a: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Estructura institucional.- </a:t>
            </a:r>
            <a:r>
              <a:rPr lang="es-MX" sz="2400" dirty="0" smtClean="0">
                <a:latin typeface="Comic Sans MS" panose="030F0702030302020204" pitchFamily="66" charset="0"/>
              </a:rPr>
              <a:t>Creadas por intereses comunes de los Estados (Sociedad de las Naciones, OIT, ONU y Organismos especializados)</a:t>
            </a: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Estructura comunitaria.- </a:t>
            </a:r>
            <a:r>
              <a:rPr lang="es-MX" sz="2400" dirty="0" smtClean="0">
                <a:latin typeface="Comic Sans MS" panose="030F0702030302020204" pitchFamily="66" charset="0"/>
              </a:rPr>
              <a:t>Declaración del Milenio, valores fundamentales en las relaciones internacionales del siglo XXI son: Libertad, igualdad, solidaridad, tolerancia, respeto de los DDHH, de la naturaleza y responsabilidad común </a:t>
            </a:r>
            <a:endParaRPr lang="es-MX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7504" y="0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La estructura comunitaria tiene: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Normas de interés público</a:t>
            </a:r>
            <a:r>
              <a:rPr lang="es-MX" sz="2400" b="1" dirty="0" smtClean="0">
                <a:latin typeface="Comic Sans MS" panose="030F0702030302020204" pitchFamily="66" charset="0"/>
              </a:rPr>
              <a:t>.- Que protegen intereses generales de la comunidad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Normas de IUS COGENS</a:t>
            </a:r>
            <a:r>
              <a:rPr lang="es-MX" sz="2400" b="1" dirty="0" smtClean="0">
                <a:latin typeface="Comic Sans MS" panose="030F0702030302020204" pitchFamily="66" charset="0"/>
              </a:rPr>
              <a:t>.-  Que protegen intereses esenciales de la misma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Obligaciones ERGA OMNES</a:t>
            </a:r>
            <a:r>
              <a:rPr lang="es-MX" sz="2400" b="1" dirty="0" smtClean="0">
                <a:latin typeface="Comic Sans MS" panose="030F0702030302020204" pitchFamily="66" charset="0"/>
              </a:rPr>
              <a:t>.-  Obligaciones debidas a toda la comunidad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Normas que prohíben y sancionan crímenes internacionales</a:t>
            </a:r>
            <a:r>
              <a:rPr lang="es-MX" sz="2400" b="1" dirty="0" smtClean="0">
                <a:latin typeface="Comic Sans MS" panose="030F0702030302020204" pitchFamily="66" charset="0"/>
              </a:rPr>
              <a:t> (Genocidio)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Regímenes internacionales que regulan y protegen valores e intereses </a:t>
            </a:r>
            <a:r>
              <a:rPr lang="es-MX" sz="2400" b="1" dirty="0" smtClean="0">
                <a:latin typeface="Comic Sans MS" panose="030F0702030302020204" pitchFamily="66" charset="0"/>
              </a:rPr>
              <a:t>(DDHH, cambio climático)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Instituciones internacionales que aplican las normas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24949" y="0"/>
            <a:ext cx="8928992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800" b="1" dirty="0">
                <a:latin typeface="Comic Sans MS" pitchFamily="66" charset="0"/>
              </a:rPr>
              <a:t>ALCANCE DE LAS </a:t>
            </a:r>
            <a:r>
              <a:rPr lang="es-MX" altLang="es-MX" sz="2800" b="1" dirty="0" smtClean="0">
                <a:latin typeface="Comic Sans MS" pitchFamily="66" charset="0"/>
              </a:rPr>
              <a:t>OBLIGACIONES</a:t>
            </a:r>
          </a:p>
          <a:p>
            <a:pPr>
              <a:spcBef>
                <a:spcPct val="50000"/>
              </a:spcBef>
            </a:pPr>
            <a:endParaRPr lang="es-MX" altLang="es-MX" sz="20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 i="1" dirty="0" smtClean="0">
                <a:latin typeface="Comic Sans MS" pitchFamily="66" charset="0"/>
              </a:rPr>
              <a:t>IUS COGENS.- </a:t>
            </a:r>
            <a:r>
              <a:rPr lang="es-MX" altLang="es-MX" sz="2000" b="1" i="1" dirty="0" err="1" smtClean="0">
                <a:latin typeface="Comic Sans MS" pitchFamily="66" charset="0"/>
              </a:rPr>
              <a:t>Imperatividad</a:t>
            </a:r>
            <a:r>
              <a:rPr lang="es-MX" altLang="es-MX" sz="2000" b="1" i="1" dirty="0" smtClean="0">
                <a:latin typeface="Comic Sans MS" pitchFamily="66" charset="0"/>
              </a:rPr>
              <a:t> del Derecho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Aceptada y reconocida por la comunidad internacional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No admite acuerdo en contrario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Sólo se modifica por norma ulterior</a:t>
            </a:r>
            <a:endParaRPr lang="es-MX" altLang="es-MX" sz="2000" b="1" i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s-MX" altLang="es-MX" sz="2000" b="1" i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 i="1" dirty="0">
                <a:latin typeface="Comic Sans MS" pitchFamily="66" charset="0"/>
              </a:rPr>
              <a:t>ERGA </a:t>
            </a:r>
            <a:r>
              <a:rPr lang="es-MX" altLang="es-MX" sz="2800" b="1" i="1" dirty="0" smtClean="0">
                <a:latin typeface="Comic Sans MS" pitchFamily="66" charset="0"/>
              </a:rPr>
              <a:t>OMNES.- </a:t>
            </a:r>
            <a:r>
              <a:rPr lang="es-MX" altLang="es-MX" sz="2000" b="1" i="1" dirty="0" smtClean="0">
                <a:latin typeface="Comic Sans MS" pitchFamily="66" charset="0"/>
              </a:rPr>
              <a:t>Abarca todos los destinatarios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Frente a la comunidad internacional e interamericana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Frente a Estados Parte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Frente a todos los individuos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endParaRPr lang="es-MX" altLang="es-MX" sz="2000" b="1" i="1" dirty="0"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MX" sz="2800" b="1" i="1" dirty="0" smtClean="0">
                <a:latin typeface="Comic Sans MS" pitchFamily="66" charset="0"/>
              </a:rPr>
              <a:t>PACTA SUNT SERVANDA</a:t>
            </a:r>
            <a:r>
              <a:rPr lang="es-MX" altLang="es-MX" sz="2000" b="1" i="1" dirty="0" smtClean="0">
                <a:latin typeface="Comic Sans MS" pitchFamily="66" charset="0"/>
              </a:rPr>
              <a:t>.- Lo pactado obliga</a:t>
            </a:r>
            <a:endParaRPr lang="es-ES" altLang="es-MX" sz="2000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9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242088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>
                <a:latin typeface="Comic Sans MS" panose="030F0702030302020204" pitchFamily="66" charset="0"/>
              </a:rPr>
              <a:t>TABLA DE CONTENIDO</a:t>
            </a:r>
            <a:endParaRPr lang="es-MX" sz="4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04664"/>
            <a:ext cx="72728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Organización de la Comunidad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Tres fases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Siglo XIX a fin de la 1ª GM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Formación de antecedentes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1919 a 1945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Inicio y desarrollo de las Organizaciones Internacionales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Sociedad de las Naciones y OIT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 partir de 1945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Expansión de las organizaciones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ONU y otras más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43388" y="1124744"/>
            <a:ext cx="76328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Antecedentes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Concierto europeo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1856 Congreso de París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-Inclusión del Imperio Otomano, no cristiano, admitido con ventajas de derecho público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Tx/>
              <a:buChar char="-"/>
            </a:pPr>
            <a:r>
              <a:rPr lang="es-MX" sz="2400" b="1" dirty="0" smtClean="0">
                <a:latin typeface="Comic Sans MS" panose="030F0702030302020204" pitchFamily="66" charset="0"/>
              </a:rPr>
              <a:t>También se adopta la Declaración que fijaba normas para la guerra marítima</a:t>
            </a:r>
          </a:p>
          <a:p>
            <a:pPr marL="342900" indent="-342900">
              <a:buFontTx/>
              <a:buChar char="-"/>
            </a:pP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9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836712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Comisiones fluviales internacionales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1815 </a:t>
            </a:r>
            <a:r>
              <a:rPr lang="es-MX" sz="2400" b="1" u="sng" dirty="0">
                <a:latin typeface="Comic Sans MS" panose="030F0702030302020204" pitchFamily="66" charset="0"/>
              </a:rPr>
              <a:t>Congreso de Viena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dirty="0">
                <a:latin typeface="Comic Sans MS" panose="030F0702030302020204" pitchFamily="66" charset="0"/>
              </a:rPr>
              <a:t>Estableció un régimen internacional para los ríos que atraviesan varios Estados, proclamando la </a:t>
            </a:r>
            <a:r>
              <a:rPr lang="es-MX" sz="2400" b="1" u="sng" dirty="0">
                <a:latin typeface="Comic Sans MS" panose="030F0702030302020204" pitchFamily="66" charset="0"/>
              </a:rPr>
              <a:t>libertad de navegación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</a:t>
            </a:r>
            <a:r>
              <a:rPr lang="es-MX" sz="2400" b="1" dirty="0">
                <a:latin typeface="Comic Sans MS" panose="030F0702030302020204" pitchFamily="66" charset="0"/>
              </a:rPr>
              <a:t>También se creó la </a:t>
            </a:r>
            <a:r>
              <a:rPr lang="es-MX" sz="2400" b="1" u="sng" dirty="0">
                <a:latin typeface="Comic Sans MS" panose="030F0702030302020204" pitchFamily="66" charset="0"/>
              </a:rPr>
              <a:t>Comisión central para la navegación del Rin</a:t>
            </a:r>
            <a:r>
              <a:rPr lang="es-MX" sz="2400" b="1" dirty="0">
                <a:latin typeface="Comic Sans MS" panose="030F0702030302020204" pitchFamily="66" charset="0"/>
              </a:rPr>
              <a:t>, creaba las normas de </a:t>
            </a:r>
            <a:r>
              <a:rPr lang="es-MX" sz="2400" b="1" dirty="0" smtClean="0">
                <a:latin typeface="Comic Sans MS" panose="030F0702030302020204" pitchFamily="66" charset="0"/>
              </a:rPr>
              <a:t>navegación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-Ejercía funciones de carácter judicial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620688"/>
            <a:ext cx="71287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1856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Congreso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-Estableció la </a:t>
            </a:r>
            <a:r>
              <a:rPr lang="es-MX" sz="2400" b="1" u="sng" dirty="0">
                <a:latin typeface="Comic Sans MS" panose="030F0702030302020204" pitchFamily="66" charset="0"/>
              </a:rPr>
              <a:t>Comisión Europea del Danubio</a:t>
            </a:r>
            <a:r>
              <a:rPr lang="es-MX" sz="2400" b="1" dirty="0">
                <a:latin typeface="Comic Sans MS" panose="030F0702030302020204" pitchFamily="66" charset="0"/>
              </a:rPr>
              <a:t>, formada por Estados ribereños y no ribereños (Francia, Gran Bretaña y Cerdeña)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Tenía </a:t>
            </a:r>
            <a:r>
              <a:rPr lang="es-MX" sz="2400" b="1" dirty="0">
                <a:latin typeface="Comic Sans MS" panose="030F0702030302020204" pitchFamily="66" charset="0"/>
              </a:rPr>
              <a:t>competencias operativas en la dirección de obras públicas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Facultades </a:t>
            </a:r>
            <a:r>
              <a:rPr lang="es-MX" sz="2400" b="1" dirty="0">
                <a:latin typeface="Comic Sans MS" panose="030F0702030302020204" pitchFamily="66" charset="0"/>
              </a:rPr>
              <a:t>fiscales, cobraba tasas para sufragar las obras públicas</a:t>
            </a:r>
          </a:p>
        </p:txBody>
      </p:sp>
    </p:spTree>
    <p:extLst>
      <p:ext uri="{BB962C8B-B14F-4D97-AF65-F5344CB8AC3E}">
        <p14:creationId xmlns:p14="http://schemas.microsoft.com/office/powerpoint/2010/main" val="40701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76672"/>
            <a:ext cx="76328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Las Uniones Administrativas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Antecedente de los organismos especializados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Basadas en tratados multilaterales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Facilitar la cooperación entre los Estados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Reuniones periódicas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Estados representados por los jefes de los servicios administrativos correspondientes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Oficinas reducidas para los contactos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 comunicación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Transportes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Gestión administrativa de los progresos científicos y técnicos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86764" y="692696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1865 Unión telegráfica universal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Actual Unión Internacional de Telecomunicaciones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1878 Unión Postal Universal  para la cooperación internacional en el ámbito de los correos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1883 Unión  para la protección de la propiedad industrial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1886 Unión para la protección  de la propiedad intelectual y artística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41711"/>
            <a:ext cx="849694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u="sng" dirty="0" smtClean="0">
                <a:latin typeface="Comic Sans MS" panose="030F0702030302020204" pitchFamily="66" charset="0"/>
              </a:rPr>
              <a:t>Conferencias de Paz de 1899 y 1907</a:t>
            </a:r>
          </a:p>
          <a:p>
            <a:endParaRPr lang="es-MX" sz="2200" b="1" u="sng" dirty="0">
              <a:latin typeface="Comic Sans MS" panose="030F0702030302020204" pitchFamily="66" charset="0"/>
            </a:endParaRPr>
          </a:p>
          <a:p>
            <a:r>
              <a:rPr lang="es-MX" sz="2200" b="1" u="sng" dirty="0" smtClean="0">
                <a:latin typeface="Comic Sans MS" panose="030F0702030302020204" pitchFamily="66" charset="0"/>
              </a:rPr>
              <a:t>1899 Conferencia de Paz en La Haya</a:t>
            </a: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A iniciativa del zar Nicolás II de Rusia</a:t>
            </a: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Por la carrera armamentista</a:t>
            </a: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26 Estados</a:t>
            </a:r>
          </a:p>
          <a:p>
            <a:r>
              <a:rPr lang="es-MX" sz="2200" b="1" u="sng" dirty="0" smtClean="0">
                <a:latin typeface="Comic Sans MS" panose="030F0702030302020204" pitchFamily="66" charset="0"/>
              </a:rPr>
              <a:t>Tres objetivos:</a:t>
            </a:r>
          </a:p>
          <a:p>
            <a:endParaRPr lang="es-MX" sz="22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200" b="1" u="sng" dirty="0" smtClean="0">
                <a:latin typeface="Comic Sans MS" panose="030F0702030302020204" pitchFamily="66" charset="0"/>
              </a:rPr>
              <a:t>Limitación de los armamentos – No se alcanzaron resultados</a:t>
            </a:r>
          </a:p>
          <a:p>
            <a:pPr marL="342900" indent="-342900">
              <a:buAutoNum type="alphaLcPeriod"/>
            </a:pPr>
            <a:endParaRPr lang="es-MX" sz="22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200" b="1" u="sng" dirty="0" smtClean="0">
                <a:latin typeface="Comic Sans MS" panose="030F0702030302020204" pitchFamily="66" charset="0"/>
              </a:rPr>
              <a:t>El Derecho de la Guerra </a:t>
            </a:r>
            <a:r>
              <a:rPr lang="es-MX" sz="2200" b="1" dirty="0" smtClean="0">
                <a:latin typeface="Comic Sans MS" panose="030F0702030302020204" pitchFamily="66" charset="0"/>
              </a:rPr>
              <a:t>– Se aprobaron diferentes convenios, entre ellos, el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Convenio para el arreglo pacífico de los conflictos internacionales</a:t>
            </a:r>
          </a:p>
          <a:p>
            <a:pPr marL="342900" indent="-342900">
              <a:buAutoNum type="alphaLcPeriod"/>
            </a:pPr>
            <a:endParaRPr lang="es-MX" sz="22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200" b="1" dirty="0" smtClean="0">
                <a:latin typeface="Comic Sans MS" panose="030F0702030302020204" pitchFamily="66" charset="0"/>
              </a:rPr>
              <a:t>La solución pacífica de los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conflictos internacionales – No hubo acuerdo para jurisdicción internacional obligatoria</a:t>
            </a: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      -Se generaron medios de </a:t>
            </a:r>
            <a:r>
              <a:rPr lang="es-MX" sz="2200" b="1" u="sng" dirty="0" smtClean="0">
                <a:latin typeface="Comic Sans MS" panose="030F0702030302020204" pitchFamily="66" charset="0"/>
              </a:rPr>
              <a:t>arreglo pacífico diplomático </a:t>
            </a:r>
          </a:p>
          <a:p>
            <a:r>
              <a:rPr lang="es-MX" sz="2200" b="1" dirty="0">
                <a:latin typeface="Comic Sans MS" panose="030F0702030302020204" pitchFamily="66" charset="0"/>
              </a:rPr>
              <a:t> </a:t>
            </a:r>
            <a:r>
              <a:rPr lang="es-MX" sz="2200" b="1" dirty="0" smtClean="0">
                <a:latin typeface="Comic Sans MS" panose="030F0702030302020204" pitchFamily="66" charset="0"/>
              </a:rPr>
              <a:t>     -</a:t>
            </a:r>
            <a:r>
              <a:rPr lang="es-MX" sz="2200" b="1" u="sng" dirty="0" smtClean="0">
                <a:latin typeface="Comic Sans MS" panose="030F0702030302020204" pitchFamily="66" charset="0"/>
              </a:rPr>
              <a:t>Tribunal Permanente de Arbitraje</a:t>
            </a:r>
            <a:endParaRPr lang="es-MX" sz="22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6" y="116632"/>
            <a:ext cx="770485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1907 </a:t>
            </a:r>
            <a:r>
              <a:rPr lang="es-MX" sz="2400" b="1" u="sng" dirty="0">
                <a:latin typeface="Comic Sans MS" panose="030F0702030302020204" pitchFamily="66" charset="0"/>
              </a:rPr>
              <a:t>Conferencia de Paz en La Haya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Seguimiento y atención de asuntos pendientes en la conferencia de 1899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44 Estados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Logros: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Convención Drago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Porter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 smtClean="0">
                <a:latin typeface="Comic Sans MS" panose="030F0702030302020204" pitchFamily="66" charset="0"/>
              </a:rPr>
              <a:t>(Luis María Drago argentino y General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Porter</a:t>
            </a:r>
            <a:r>
              <a:rPr lang="es-MX" sz="2400" b="1" dirty="0" smtClean="0">
                <a:latin typeface="Comic Sans MS" panose="030F0702030302020204" pitchFamily="66" charset="0"/>
              </a:rPr>
              <a:t> estadounidense)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Objeto.- 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a. Prohibir el uso de la fuerza para el cobro de deudas contractuales 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b. Prohibir del uso de la fuerza en las relaciones internacionales (salvo ámbito económico)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88640"/>
            <a:ext cx="87129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Respecto a otras experiencias internacionales, las Conferencias de Paz: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Universalidad</a:t>
            </a:r>
            <a:r>
              <a:rPr lang="es-MX" sz="2400" b="1" dirty="0" smtClean="0">
                <a:latin typeface="Comic Sans MS" panose="030F0702030302020204" pitchFamily="66" charset="0"/>
              </a:rPr>
              <a:t> en la participación, por todos los Estados que existían en ese entonces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Condiciones de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igualdad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NORMAS JURÍDICAS EN ABSTRACTO , TRATO DE PROBLEMÁTICAS EN LO GENERAL</a:t>
            </a:r>
          </a:p>
          <a:p>
            <a:pPr marL="342900" indent="-342900">
              <a:buAutoNum type="alphaLcPeriod"/>
            </a:pPr>
            <a:endParaRPr lang="es-MX" sz="2400" b="1" u="sng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u="sng" dirty="0" smtClean="0">
                <a:latin typeface="Comic Sans MS" panose="030F0702030302020204" pitchFamily="66" charset="0"/>
              </a:rPr>
              <a:t>Uso de métodos parlamentarios</a:t>
            </a:r>
            <a:r>
              <a:rPr lang="es-MX" sz="2400" b="1" dirty="0" smtClean="0">
                <a:latin typeface="Comic Sans MS" panose="030F0702030302020204" pitchFamily="66" charset="0"/>
              </a:rPr>
              <a:t>, (nombramiento de comisiones, sesiones plenarias, elección de mesas, presidencias de las sesiones, adopción de textos mediante votaciones y aprobación de declaraciones y resoluciones no obligatorias)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0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87129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La Sociedad de las Naciones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1918 el Presidente Wilson en mensaje al Congreso EUA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14 puntos  base de las relaciones internacionales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Uno de los cuales fue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crearse una “Asociación General de Naciones’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Para garantía de los Estados de: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Independencia política e Integridad territorial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1919 Conferencia de Paz en París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I. Se aprobaron tratados de Paz, los que incluían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‘Pacto de la Sociedad de las Naciones’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Preámbulo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crea ‘para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fomentar la cooperación entre las naciones y para garantizar la paz y la seguridad</a:t>
            </a:r>
            <a:r>
              <a:rPr lang="es-MX" sz="2400" b="1" dirty="0" smtClean="0">
                <a:latin typeface="Comic Sans MS" panose="030F0702030302020204" pitchFamily="66" charset="0"/>
              </a:rPr>
              <a:t>’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5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116632"/>
            <a:ext cx="842493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r>
              <a:rPr lang="es-MX" dirty="0"/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UNIDAD I </a:t>
            </a:r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PROCESO HISTÓRICO DE </a:t>
            </a:r>
            <a:r>
              <a:rPr lang="es-MX" sz="2400" b="1" dirty="0" smtClean="0">
                <a:latin typeface="Comic Sans MS" panose="030F0702030302020204" pitchFamily="66" charset="0"/>
              </a:rPr>
              <a:t>NTERNACIONALIZACIÓN </a:t>
            </a:r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DE LA PROTECCIÓN DE LOS DERECHOS HUMANOS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1.1 Cuestiones generales y evolución histórica </a:t>
            </a:r>
            <a:endParaRPr lang="es-MX" sz="2400" dirty="0" smtClean="0">
              <a:latin typeface="Comic Sans MS" panose="030F0702030302020204" pitchFamily="66" charset="0"/>
            </a:endParaRP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2.2 Alcance y significación jurídica de la protección de derechos y libertades en </a:t>
            </a:r>
            <a:r>
              <a:rPr lang="es-MX" sz="2400" dirty="0" smtClean="0">
                <a:latin typeface="Comic Sans MS" panose="030F0702030302020204" pitchFamily="66" charset="0"/>
              </a:rPr>
              <a:t>Derecho </a:t>
            </a:r>
            <a:r>
              <a:rPr lang="es-MX" sz="2400" dirty="0">
                <a:latin typeface="Comic Sans MS" panose="030F0702030302020204" pitchFamily="66" charset="0"/>
              </a:rPr>
              <a:t>internacional. </a:t>
            </a:r>
            <a:endParaRPr lang="es-MX" sz="2400" dirty="0" smtClean="0">
              <a:latin typeface="Comic Sans MS" panose="030F0702030302020204" pitchFamily="66" charset="0"/>
            </a:endParaRP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2.3 La Carta Internacional de los Derechos Humanos: la Declaración Universal de </a:t>
            </a:r>
            <a:r>
              <a:rPr lang="es-MX" sz="2400" dirty="0" smtClean="0">
                <a:latin typeface="Comic Sans MS" panose="030F0702030302020204" pitchFamily="66" charset="0"/>
              </a:rPr>
              <a:t>Derechos </a:t>
            </a:r>
            <a:r>
              <a:rPr lang="es-MX" sz="2400" dirty="0">
                <a:latin typeface="Comic Sans MS" panose="030F0702030302020204" pitchFamily="66" charset="0"/>
              </a:rPr>
              <a:t>Humanos de 1948, los Pactos de Naciones Unidas de 1966 y </a:t>
            </a:r>
            <a:r>
              <a:rPr lang="es-MX" sz="2400" dirty="0" smtClean="0">
                <a:latin typeface="Comic Sans MS" panose="030F0702030302020204" pitchFamily="66" charset="0"/>
              </a:rPr>
              <a:t>sus Protocolos </a:t>
            </a:r>
            <a:r>
              <a:rPr lang="es-MX" sz="2400" dirty="0">
                <a:latin typeface="Comic Sans MS" panose="030F0702030302020204" pitchFamily="66" charset="0"/>
              </a:rPr>
              <a:t>facultativos. </a:t>
            </a:r>
            <a:endParaRPr lang="es-MX" sz="2400" dirty="0" smtClean="0">
              <a:latin typeface="Comic Sans MS" panose="030F0702030302020204" pitchFamily="66" charset="0"/>
            </a:endParaRP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2.4 La formación del (Derecho Internacional de los Derechos Humanos) y la función </a:t>
            </a:r>
            <a:r>
              <a:rPr lang="es-MX" sz="2400" dirty="0" smtClean="0">
                <a:latin typeface="Comic Sans MS" panose="030F0702030302020204" pitchFamily="66" charset="0"/>
              </a:rPr>
              <a:t>de </a:t>
            </a:r>
            <a:r>
              <a:rPr lang="es-MX" sz="2400" dirty="0">
                <a:latin typeface="Comic Sans MS" panose="030F0702030302020204" pitchFamily="66" charset="0"/>
              </a:rPr>
              <a:t>impulso de Naciones Unidas. </a:t>
            </a:r>
            <a:r>
              <a:rPr lang="es-MX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57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116632"/>
            <a:ext cx="878497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PSN 26 artículos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Abierto a la adhesión de otros Estados de una lista adjunta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Estructura orgánica de la Sociedad de las Naciones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Asamblea</a:t>
            </a:r>
            <a:r>
              <a:rPr lang="es-MX" sz="2400" b="1" dirty="0" smtClean="0">
                <a:latin typeface="Comic Sans MS" panose="030F0702030302020204" pitchFamily="66" charset="0"/>
              </a:rPr>
              <a:t> (Representantes de los Estados miembros)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Consejo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Secretaría permanente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Decisiones por unanimidad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Sede Ginebra, Suiza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Mecanismos de paz y seguridad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Tríptico de Ginebra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Desarme.-</a:t>
            </a:r>
            <a:r>
              <a:rPr lang="es-MX" sz="2400" b="1" dirty="0" smtClean="0">
                <a:latin typeface="Comic Sans MS" panose="030F0702030302020204" pitchFamily="66" charset="0"/>
              </a:rPr>
              <a:t> Art. 8 Planes de reducción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Arbitraje.-</a:t>
            </a:r>
            <a:r>
              <a:rPr lang="es-MX" sz="2400" b="1" dirty="0" smtClean="0">
                <a:latin typeface="Comic Sans MS" panose="030F0702030302020204" pitchFamily="66" charset="0"/>
              </a:rPr>
              <a:t> Art. 15 en sentido genérico, respecto a la Asamblea y al Consejo</a:t>
            </a:r>
          </a:p>
        </p:txBody>
      </p:sp>
    </p:spTree>
    <p:extLst>
      <p:ext uri="{BB962C8B-B14F-4D97-AF65-F5344CB8AC3E}">
        <p14:creationId xmlns:p14="http://schemas.microsoft.com/office/powerpoint/2010/main" val="94779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382013"/>
            <a:ext cx="77768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Seguridad colectiva.-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14 </a:t>
            </a:r>
            <a:r>
              <a:rPr lang="es-MX" sz="2400" b="1" u="sng" dirty="0">
                <a:latin typeface="Comic Sans MS" panose="030F0702030302020204" pitchFamily="66" charset="0"/>
              </a:rPr>
              <a:t>Proyecto de Tribunal Permanente de Justicia Internacional</a:t>
            </a:r>
            <a:r>
              <a:rPr lang="es-MX" sz="2400" b="1" dirty="0">
                <a:latin typeface="Comic Sans MS" panose="030F0702030302020204" pitchFamily="66" charset="0"/>
              </a:rPr>
              <a:t>, funcionó desde 1921 en La Haya.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</a:t>
            </a:r>
            <a:r>
              <a:rPr lang="es-MX" sz="2400" b="1" dirty="0">
                <a:latin typeface="Comic Sans MS" panose="030F0702030302020204" pitchFamily="66" charset="0"/>
              </a:rPr>
              <a:t>. 16.1 </a:t>
            </a:r>
            <a:r>
              <a:rPr lang="es-MX" sz="2400" b="1" u="sng" dirty="0">
                <a:latin typeface="Comic Sans MS" panose="030F0702030302020204" pitchFamily="66" charset="0"/>
              </a:rPr>
              <a:t>Si un miembro recurriera a la guerra </a:t>
            </a:r>
            <a:r>
              <a:rPr lang="es-MX" sz="2400" b="1" dirty="0">
                <a:latin typeface="Comic Sans MS" panose="030F0702030302020204" pitchFamily="66" charset="0"/>
              </a:rPr>
              <a:t>a pesar de los compromisos, se considerará </a:t>
            </a:r>
            <a:r>
              <a:rPr lang="es-MX" sz="2400" b="1" u="sng" dirty="0">
                <a:latin typeface="Comic Sans MS" panose="030F0702030302020204" pitchFamily="66" charset="0"/>
              </a:rPr>
              <a:t>como si fuera contra todos</a:t>
            </a:r>
          </a:p>
        </p:txBody>
      </p:sp>
    </p:spTree>
    <p:extLst>
      <p:ext uri="{BB962C8B-B14F-4D97-AF65-F5344CB8AC3E}">
        <p14:creationId xmlns:p14="http://schemas.microsoft.com/office/powerpoint/2010/main" val="199547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17693"/>
            <a:ext cx="8784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1919 Conferencia de Paz en París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II. Se crea la Organización Internacional del Trabajo (OIT)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Objeto.- </a:t>
            </a:r>
            <a:r>
              <a:rPr lang="es-MX" sz="2400" b="1" dirty="0" smtClean="0">
                <a:latin typeface="Comic Sans MS" panose="030F0702030302020204" pitchFamily="66" charset="0"/>
              </a:rPr>
              <a:t>Mejorar las condiciones de los trabajadores e impulsar la justicia social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Actividad esencialmente normativa</a:t>
            </a:r>
            <a:r>
              <a:rPr lang="es-MX" sz="2400" b="1" dirty="0" smtClean="0">
                <a:latin typeface="Comic Sans MS" panose="030F0702030302020204" pitchFamily="66" charset="0"/>
              </a:rPr>
              <a:t> mediante la adopción de convenios y recomendaciones en materia laboral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Conferencia.- Órgano plenario, con representación de todos los Estados miembros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2 delegados del gobierno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 por cada organización patronal y obrera más representativa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70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764704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Consejo de Administración </a:t>
            </a:r>
            <a:r>
              <a:rPr lang="es-MX" sz="2800" b="1" dirty="0" smtClean="0">
                <a:latin typeface="Comic Sans MS" panose="030F0702030302020204" pitchFamily="66" charset="0"/>
              </a:rPr>
              <a:t>mismo criterio de representatividad tripartito (Gobierno, empleadores y trabajadores)</a:t>
            </a: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Secretariado</a:t>
            </a:r>
          </a:p>
          <a:p>
            <a:r>
              <a:rPr lang="es-MX" sz="2800" b="1" u="sng" dirty="0" smtClean="0">
                <a:latin typeface="Comic Sans MS" panose="030F0702030302020204" pitchFamily="66" charset="0"/>
              </a:rPr>
              <a:t>Sede Ginebra, Suiza</a:t>
            </a:r>
            <a:endParaRPr lang="es-MX" sz="2800" b="1" u="sng" dirty="0">
              <a:latin typeface="Comic Sans MS" panose="030F0702030302020204" pitchFamily="66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8181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88640"/>
            <a:ext cx="2232248" cy="1656184"/>
          </a:xfrm>
          <a:prstGeom prst="rect">
            <a:avLst/>
          </a:prstGeom>
          <a:solidFill>
            <a:srgbClr val="3399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lphaLcPeriod"/>
            </a:pPr>
            <a:r>
              <a:rPr lang="es-MX" sz="2000" b="1" dirty="0">
                <a:latin typeface="Comic Sans MS" panose="030F0702030302020204" pitchFamily="66" charset="0"/>
              </a:rPr>
              <a:t>El sistema europeo de Estados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907704" y="1448780"/>
            <a:ext cx="2448272" cy="1800200"/>
          </a:xfrm>
          <a:prstGeom prst="rect">
            <a:avLst/>
          </a:prstGeom>
          <a:solidFill>
            <a:srgbClr val="F242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b. El </a:t>
            </a:r>
            <a:r>
              <a:rPr lang="es-MX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sistema de </a:t>
            </a:r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Estados </a:t>
            </a:r>
            <a:r>
              <a:rPr lang="es-MX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de Civilización cristiana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23928" y="2780928"/>
            <a:ext cx="2664296" cy="1800200"/>
          </a:xfrm>
          <a:prstGeom prst="rect">
            <a:avLst/>
          </a:prstGeom>
          <a:solidFill>
            <a:srgbClr val="52D1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c. La </a:t>
            </a:r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sociedad de Estados civilizados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444208" y="4365104"/>
            <a:ext cx="2592288" cy="1728192"/>
          </a:xfrm>
          <a:prstGeom prst="rect">
            <a:avLst/>
          </a:prstGeom>
          <a:solidFill>
            <a:srgbClr val="F24F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atin typeface="Comic Sans MS" panose="030F0702030302020204" pitchFamily="66" charset="0"/>
              </a:rPr>
              <a:t>d. </a:t>
            </a:r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La </a:t>
            </a:r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sociedad internacional mundial o global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Flecha derecha"/>
          <p:cNvSpPr/>
          <p:nvPr/>
        </p:nvSpPr>
        <p:spPr>
          <a:xfrm>
            <a:off x="179512" y="4869160"/>
            <a:ext cx="7128792" cy="24482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Estados y </a:t>
            </a:r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Organizaciones </a:t>
            </a:r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internacionales</a:t>
            </a:r>
          </a:p>
          <a:p>
            <a:pPr algn="ctr"/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Pueblos, ONG y Empresas </a:t>
            </a:r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trasnacionales</a:t>
            </a:r>
          </a:p>
        </p:txBody>
      </p:sp>
      <p:sp>
        <p:nvSpPr>
          <p:cNvPr id="7" name="6 Flecha derecha"/>
          <p:cNvSpPr/>
          <p:nvPr/>
        </p:nvSpPr>
        <p:spPr>
          <a:xfrm>
            <a:off x="2627784" y="-603448"/>
            <a:ext cx="6732240" cy="259228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Relaciones internacionales, estructura comunitaria, antecedentes, instituciones, Conferencias de Paz, Sociedad de las Naciones, ONU</a:t>
            </a:r>
            <a:endParaRPr lang="es-MX" sz="2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7 Flecha derecha"/>
          <p:cNvSpPr/>
          <p:nvPr/>
        </p:nvSpPr>
        <p:spPr>
          <a:xfrm>
            <a:off x="4499992" y="692696"/>
            <a:ext cx="4536504" cy="255628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Principio de igualdad soberana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Principio </a:t>
            </a:r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de no intervención en los asuntos </a:t>
            </a:r>
            <a:r>
              <a:rPr lang="es-MX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internos de </a:t>
            </a:r>
            <a:r>
              <a:rPr lang="es-MX" b="1" dirty="0">
                <a:solidFill>
                  <a:schemeClr val="tx1"/>
                </a:solidFill>
                <a:latin typeface="Comic Sans MS" panose="030F0702030302020204" pitchFamily="66" charset="0"/>
              </a:rPr>
              <a:t>otros Estados</a:t>
            </a:r>
          </a:p>
        </p:txBody>
      </p:sp>
    </p:spTree>
    <p:extLst>
      <p:ext uri="{BB962C8B-B14F-4D97-AF65-F5344CB8AC3E}">
        <p14:creationId xmlns:p14="http://schemas.microsoft.com/office/powerpoint/2010/main" val="2042682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1844824"/>
            <a:ext cx="6768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2.2 Alcance y significación jurídica de la protección de derechos y libertades en Derecho </a:t>
            </a:r>
            <a:r>
              <a:rPr lang="es-MX" sz="2800" b="1" dirty="0" smtClean="0">
                <a:latin typeface="Comic Sans MS" panose="030F0702030302020204" pitchFamily="66" charset="0"/>
              </a:rPr>
              <a:t>internacional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3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476672"/>
            <a:ext cx="4824536" cy="397031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Estados – Derecho Internacional Clásico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Obligaciones de trato a los extranjeros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Potestad de represión de prácticas como la piratería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2195736" y="1448780"/>
            <a:ext cx="360040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3 Flecha abajo"/>
          <p:cNvSpPr/>
          <p:nvPr/>
        </p:nvSpPr>
        <p:spPr>
          <a:xfrm>
            <a:off x="2123728" y="2708920"/>
            <a:ext cx="504056" cy="36004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Rectángulo redondeado"/>
          <p:cNvSpPr/>
          <p:nvPr/>
        </p:nvSpPr>
        <p:spPr>
          <a:xfrm>
            <a:off x="4499992" y="3645024"/>
            <a:ext cx="4104456" cy="2664296"/>
          </a:xfrm>
          <a:prstGeom prst="roundRect">
            <a:avLst/>
          </a:prstGeom>
          <a:solidFill>
            <a:srgbClr val="F31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Régimen de Minorías Nacionales</a:t>
            </a:r>
            <a:endParaRPr lang="es-MX" sz="4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621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1403648" y="764704"/>
            <a:ext cx="2448272" cy="122413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1ª GM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827584" y="1844824"/>
            <a:ext cx="3600400" cy="21602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Imperios perdedores</a:t>
            </a:r>
          </a:p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Austro húngaro y otomano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971600" y="3837352"/>
            <a:ext cx="3672408" cy="2471967"/>
          </a:xfrm>
          <a:prstGeom prst="ellipse">
            <a:avLst/>
          </a:prstGeom>
          <a:solidFill>
            <a:srgbClr val="F31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Nuevos Estados con Minorías Nacionales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788024" y="0"/>
            <a:ext cx="4176464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Tratados de Paz</a:t>
            </a:r>
          </a:p>
          <a:p>
            <a:pPr algn="ctr"/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Obligaciones del vencido</a:t>
            </a:r>
          </a:p>
          <a:p>
            <a:pPr algn="ctr"/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 proteger los derechos de las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Minorías Nacionales</a:t>
            </a:r>
          </a:p>
          <a:p>
            <a:pPr algn="ctr"/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Igualdad de derechos entre minoría y nacionales y autonomía cultural</a:t>
            </a:r>
          </a:p>
          <a:p>
            <a:pPr algn="ctr"/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Por medio de </a:t>
            </a:r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tratados bilaterales</a:t>
            </a:r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entre Polonia y Alemania, entre Hungría y Rumania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89204" y="260648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u="sng" dirty="0" smtClean="0">
                <a:latin typeface="Comic Sans MS" panose="030F0702030302020204" pitchFamily="66" charset="0"/>
              </a:rPr>
              <a:t>Garantía de los DD de las Minorías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 cargo del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Consejo de la Sociedad de las Naciones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Mediante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Comités de examen de las violaciones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Alcance Regional de Europa del Este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06257" y="5157191"/>
            <a:ext cx="4394152" cy="1384995"/>
          </a:xfrm>
          <a:prstGeom prst="rect">
            <a:avLst/>
          </a:prstGeom>
          <a:solidFill>
            <a:srgbClr val="52D1E2"/>
          </a:solidFill>
        </p:spPr>
        <p:txBody>
          <a:bodyPr wrap="none">
            <a:spAutoFit/>
          </a:bodyPr>
          <a:lstStyle/>
          <a:p>
            <a:pPr algn="ctr"/>
            <a:r>
              <a:rPr lang="es-MX" sz="2800" b="1" dirty="0">
                <a:latin typeface="Comic Sans MS" panose="030F0702030302020204" pitchFamily="66" charset="0"/>
              </a:rPr>
              <a:t>El uso del medio </a:t>
            </a:r>
            <a:r>
              <a:rPr lang="es-MX" sz="2800" b="1" dirty="0" smtClean="0">
                <a:latin typeface="Comic Sans MS" panose="030F0702030302020204" pitchFamily="66" charset="0"/>
              </a:rPr>
              <a:t>político</a:t>
            </a: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Temporal</a:t>
            </a: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Subsidiario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2849" y="5157192"/>
            <a:ext cx="4320480" cy="1384995"/>
          </a:xfrm>
          <a:prstGeom prst="rect">
            <a:avLst/>
          </a:prstGeom>
          <a:solidFill>
            <a:srgbClr val="F319D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Finalidad</a:t>
            </a: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Conseguir la protección del Estado involucrado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6" name="5 Igual que"/>
          <p:cNvSpPr/>
          <p:nvPr/>
        </p:nvSpPr>
        <p:spPr>
          <a:xfrm>
            <a:off x="3203848" y="4509119"/>
            <a:ext cx="2376264" cy="648071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41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23528" y="548680"/>
            <a:ext cx="2664296" cy="12961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2ª GM</a:t>
            </a:r>
            <a:endParaRPr lang="es-MX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763688" y="1595055"/>
            <a:ext cx="4176464" cy="2016224"/>
          </a:xfrm>
          <a:prstGeom prst="roundRect">
            <a:avLst/>
          </a:prstGeom>
          <a:solidFill>
            <a:srgbClr val="F24F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Reconocimiento y protección de los DDHH de los individuos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659716" y="3573016"/>
            <a:ext cx="6408712" cy="2880320"/>
          </a:xfrm>
          <a:prstGeom prst="rect">
            <a:avLst/>
          </a:prstGeom>
          <a:solidFill>
            <a:srgbClr val="E79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1975,  al final de la Guerra Fría</a:t>
            </a:r>
          </a:p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Conferencia sobre Seguridad y Cooperación en Europa</a:t>
            </a:r>
          </a:p>
          <a:p>
            <a:pPr algn="ctr"/>
            <a:endParaRPr lang="es-MX" sz="2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1995 El Consejo de Europa adoptó al </a:t>
            </a:r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Convención marco para la Protección de las Minorías Nacionales</a:t>
            </a:r>
            <a:endParaRPr lang="es-MX" sz="24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6228184" y="188640"/>
            <a:ext cx="2736304" cy="165618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Individuos y Minorías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Nacionales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553318"/>
            <a:ext cx="842493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UNIDAD II </a:t>
            </a:r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INSTRUMENTOS INTERNACIONALES DE PROTECCIÓN DE LOS DERECHOS HUMANOS </a:t>
            </a:r>
            <a:endParaRPr lang="es-MX" sz="2400" dirty="0">
              <a:latin typeface="Comic Sans MS" panose="030F0702030302020204" pitchFamily="66" charset="0"/>
            </a:endParaRP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2.1 </a:t>
            </a:r>
            <a:r>
              <a:rPr lang="es-MX" sz="2400" dirty="0">
                <a:latin typeface="Comic Sans MS" panose="030F0702030302020204" pitchFamily="66" charset="0"/>
              </a:rPr>
              <a:t>Instrumentos normativos </a:t>
            </a:r>
          </a:p>
          <a:p>
            <a:r>
              <a:rPr lang="es-MX" sz="2400" dirty="0" smtClean="0">
                <a:latin typeface="Comic Sans MS" panose="030F0702030302020204" pitchFamily="66" charset="0"/>
              </a:rPr>
              <a:t>2.1.1 </a:t>
            </a:r>
            <a:r>
              <a:rPr lang="es-MX" sz="2400" dirty="0">
                <a:latin typeface="Comic Sans MS" panose="030F0702030302020204" pitchFamily="66" charset="0"/>
              </a:rPr>
              <a:t>Especificidades en el ámbito del DIDH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2.2 </a:t>
            </a:r>
            <a:r>
              <a:rPr lang="es-MX" sz="2400" dirty="0">
                <a:latin typeface="Comic Sans MS" panose="030F0702030302020204" pitchFamily="66" charset="0"/>
              </a:rPr>
              <a:t>Instrumentos garantistas </a:t>
            </a:r>
          </a:p>
          <a:p>
            <a:r>
              <a:rPr lang="es-MX" sz="2400" dirty="0">
                <a:latin typeface="Comic Sans MS" panose="030F0702030302020204" pitchFamily="66" charset="0"/>
              </a:rPr>
              <a:t>2.2.1 Los mecanismos de promoción del cumplimiento </a:t>
            </a:r>
          </a:p>
          <a:p>
            <a:r>
              <a:rPr lang="es-MX" sz="2400" dirty="0">
                <a:latin typeface="Comic Sans MS" panose="030F0702030302020204" pitchFamily="66" charset="0"/>
              </a:rPr>
              <a:t>2.2.2 Los mecanismos de control </a:t>
            </a:r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2.2.3 Los mecanismos jurisdiccionales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2.3 </a:t>
            </a:r>
            <a:r>
              <a:rPr lang="es-MX" sz="2400" dirty="0">
                <a:latin typeface="Comic Sans MS" panose="030F0702030302020204" pitchFamily="66" charset="0"/>
              </a:rPr>
              <a:t>El papel de las Organizaciones no Gubernamentales (ONG) y la opinión pública </a:t>
            </a:r>
            <a:r>
              <a:rPr lang="es-MX" sz="2400" dirty="0" smtClean="0">
                <a:latin typeface="Comic Sans MS" panose="030F0702030302020204" pitchFamily="66" charset="0"/>
              </a:rPr>
              <a:t>internacional</a:t>
            </a:r>
            <a:r>
              <a:rPr lang="es-MX" sz="2400" dirty="0">
                <a:latin typeface="Comic Sans MS" panose="030F0702030302020204" pitchFamily="66" charset="0"/>
              </a:rPr>
              <a:t>. 	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7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116632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Régimen internacional de protección de los DDHH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800" b="1" dirty="0" smtClean="0">
                <a:latin typeface="Comic Sans MS" panose="030F0702030302020204" pitchFamily="66" charset="0"/>
              </a:rPr>
              <a:t>Interés protegido – Dignidad</a:t>
            </a:r>
          </a:p>
          <a:p>
            <a:pPr marL="342900" indent="-342900">
              <a:buAutoNum type="arabicPeriod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800" b="1" dirty="0" smtClean="0">
                <a:latin typeface="Comic Sans MS" panose="030F0702030302020204" pitchFamily="66" charset="0"/>
              </a:rPr>
              <a:t>La protección de los DDHH es una preocupación internacional</a:t>
            </a:r>
          </a:p>
          <a:p>
            <a:pPr marL="342900" indent="-342900">
              <a:buAutoNum type="arabicPeriod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800" b="1" dirty="0" smtClean="0">
                <a:latin typeface="Comic Sans MS" panose="030F0702030302020204" pitchFamily="66" charset="0"/>
              </a:rPr>
              <a:t>Universal</a:t>
            </a:r>
          </a:p>
          <a:p>
            <a:pPr marL="342900" indent="-342900">
              <a:buAutoNum type="arabicPeriod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800" b="1" dirty="0" smtClean="0">
                <a:latin typeface="Comic Sans MS" panose="030F0702030302020204" pitchFamily="66" charset="0"/>
              </a:rPr>
              <a:t>Tipos de fuentes normativas</a:t>
            </a:r>
          </a:p>
          <a:p>
            <a:pPr marL="342900" indent="-342900">
              <a:buAutoNum type="arabicPeriod"/>
            </a:pPr>
            <a:endParaRPr lang="es-MX" sz="28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800" b="1" dirty="0" smtClean="0">
                <a:latin typeface="Comic Sans MS" panose="030F0702030302020204" pitchFamily="66" charset="0"/>
              </a:rPr>
              <a:t>Estructura descentralizada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6.  Responsabilidad específica por violación de DDHH 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63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21013" y="122840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DIGNIDAD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2 Llamada de flecha a la izquierda"/>
          <p:cNvSpPr/>
          <p:nvPr/>
        </p:nvSpPr>
        <p:spPr>
          <a:xfrm>
            <a:off x="3562106" y="44624"/>
            <a:ext cx="5580112" cy="2952328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Régimen Internacional sobre Protección de los DDHH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Igual que"/>
          <p:cNvSpPr/>
          <p:nvPr/>
        </p:nvSpPr>
        <p:spPr>
          <a:xfrm>
            <a:off x="971600" y="2996952"/>
            <a:ext cx="1728192" cy="864096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31540" y="4293096"/>
            <a:ext cx="2952328" cy="2088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DDHH</a:t>
            </a:r>
            <a:endParaRPr lang="es-MX" sz="4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5 Llamada de flecha a la izquierda"/>
          <p:cNvSpPr/>
          <p:nvPr/>
        </p:nvSpPr>
        <p:spPr>
          <a:xfrm>
            <a:off x="3635896" y="3284984"/>
            <a:ext cx="5508104" cy="3573016"/>
          </a:xfrm>
          <a:prstGeom prst="left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Fundamento de los </a:t>
            </a:r>
            <a:r>
              <a:rPr lang="es-MX" sz="2800" b="1" u="sng" dirty="0" smtClean="0">
                <a:latin typeface="Comic Sans MS" panose="030F0702030302020204" pitchFamily="66" charset="0"/>
              </a:rPr>
              <a:t>valores más importantes </a:t>
            </a:r>
            <a:r>
              <a:rPr lang="es-MX" sz="2800" b="1" dirty="0" smtClean="0">
                <a:latin typeface="Comic Sans MS" panose="030F0702030302020204" pitchFamily="66" charset="0"/>
              </a:rPr>
              <a:t>de la Comunidad Internacional</a:t>
            </a:r>
          </a:p>
          <a:p>
            <a:pPr algn="ctr"/>
            <a:r>
              <a:rPr 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Libertad</a:t>
            </a:r>
          </a:p>
          <a:p>
            <a:pPr algn="ctr"/>
            <a:r>
              <a:rPr 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Justicia</a:t>
            </a:r>
          </a:p>
          <a:p>
            <a:pPr algn="ctr"/>
            <a:r>
              <a:rPr 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Paz</a:t>
            </a:r>
            <a:endParaRPr lang="es-MX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8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1124744"/>
            <a:ext cx="77768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Comunidad internacional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Tiene interés jurídico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Para proteger y reaccionar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En caso de Violaciones Graves a los DDHH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25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2060848"/>
            <a:ext cx="34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smtClean="0">
                <a:latin typeface="Comic Sans MS" panose="030F0702030302020204" pitchFamily="66" charset="0"/>
              </a:rPr>
              <a:t>Universalidad</a:t>
            </a:r>
            <a:endParaRPr lang="es-MX" sz="4000" b="1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067944" y="188640"/>
            <a:ext cx="48965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DDHH universales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Como estándar legal de protección mínima para la dignidad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 las normas de DDHH, por: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Dar lugar a normas consuetudinarias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Ser interpretación autorizada de la Carta de la ONU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Crear Principios Generales del Derecho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4" name="3 Abrir llave"/>
          <p:cNvSpPr/>
          <p:nvPr/>
        </p:nvSpPr>
        <p:spPr>
          <a:xfrm>
            <a:off x="3635896" y="188640"/>
            <a:ext cx="432048" cy="540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222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69127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Tipos de fuente normativa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Convencional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Consuetudinaria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Principios generales del derecho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Instrumentos de </a:t>
            </a:r>
            <a:r>
              <a:rPr lang="es-MX" sz="2800" b="1" i="1" dirty="0" err="1" smtClean="0">
                <a:latin typeface="Comic Sans MS" panose="030F0702030302020204" pitchFamily="66" charset="0"/>
              </a:rPr>
              <a:t>soft</a:t>
            </a:r>
            <a:r>
              <a:rPr lang="es-MX" sz="2800" b="1" i="1" dirty="0" smtClean="0">
                <a:latin typeface="Comic Sans MS" panose="030F0702030302020204" pitchFamily="66" charset="0"/>
              </a:rPr>
              <a:t> </a:t>
            </a:r>
            <a:r>
              <a:rPr lang="es-MX" sz="2800" b="1" i="1" dirty="0" err="1" smtClean="0">
                <a:latin typeface="Comic Sans MS" panose="030F0702030302020204" pitchFamily="66" charset="0"/>
              </a:rPr>
              <a:t>law</a:t>
            </a:r>
            <a:endParaRPr lang="es-MX" sz="2800" b="1" i="1" dirty="0" smtClean="0">
              <a:latin typeface="Comic Sans MS" panose="030F0702030302020204" pitchFamily="66" charset="0"/>
            </a:endParaRP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“Crean obligaciones objetivas de garantía colectiva”</a:t>
            </a: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(algunas IUS COGENS, Inderogables)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50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908720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Estructura descentralizada</a:t>
            </a: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Institucional.- Los órganos y procedimientos operan en el marco de los Tratados Internacionales que los crean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705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620688"/>
            <a:ext cx="7128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Responsabilidad específica por violación de DDHH </a:t>
            </a:r>
            <a:endParaRPr lang="es-MX" sz="2800" b="1" dirty="0" smtClean="0">
              <a:latin typeface="Comic Sans MS" panose="030F0702030302020204" pitchFamily="66" charset="0"/>
            </a:endParaRP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endParaRPr lang="es-MX" sz="2800" dirty="0"/>
          </a:p>
        </p:txBody>
      </p:sp>
      <p:sp>
        <p:nvSpPr>
          <p:cNvPr id="3" name="2 Rectángulo"/>
          <p:cNvSpPr/>
          <p:nvPr/>
        </p:nvSpPr>
        <p:spPr>
          <a:xfrm>
            <a:off x="251520" y="2837981"/>
            <a:ext cx="2664296" cy="2016224"/>
          </a:xfrm>
          <a:prstGeom prst="rect">
            <a:avLst/>
          </a:prstGeom>
          <a:solidFill>
            <a:srgbClr val="9AE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Protegen intereses generales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275856" y="2837981"/>
            <a:ext cx="2880320" cy="3096344"/>
          </a:xfrm>
          <a:prstGeom prst="rect">
            <a:avLst/>
          </a:prstGeom>
          <a:solidFill>
            <a:srgbClr val="E79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DDHH violados por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Individuos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Autoridades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Responsabilidad de Individuos y Estado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372200" y="2852936"/>
            <a:ext cx="2592288" cy="2016224"/>
          </a:xfrm>
          <a:prstGeom prst="rect">
            <a:avLst/>
          </a:prstGeom>
          <a:solidFill>
            <a:srgbClr val="E4E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Legitimación Activa de Estados e Individuos perjudicados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69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95892" y="260648"/>
            <a:ext cx="770485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Humanización del Derecho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DDHH inderogables,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insuspendibles</a:t>
            </a:r>
            <a:r>
              <a:rPr lang="es-MX" sz="2400" b="1" dirty="0" smtClean="0">
                <a:latin typeface="Comic Sans MS" panose="030F0702030302020204" pitchFamily="66" charset="0"/>
              </a:rPr>
              <a:t>, imperativos, refuerzan la unidad del sistema jurídico internacional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Principio de protección de los DDHH constitucionalizado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Humanización de la soberanía del Estado, cuando también atiende a la satisfacción de intereses, necesidades vitales básicas y derechos fundamentales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Individuos destinatarios directos de derechos y obligaciones internacionales fundamentos de otros valores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796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620688"/>
            <a:ext cx="7632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b="1" dirty="0">
                <a:latin typeface="Comic Sans MS" panose="030F0702030302020204" pitchFamily="66" charset="0"/>
              </a:rPr>
              <a:t>2.3 La Carta Internacional de los Derechos Humanos: </a:t>
            </a:r>
            <a:endParaRPr lang="es-MX" sz="2800" b="1" dirty="0" smtClean="0">
              <a:latin typeface="Comic Sans MS" panose="030F0702030302020204" pitchFamily="66" charset="0"/>
            </a:endParaRP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la </a:t>
            </a:r>
            <a:r>
              <a:rPr lang="es-MX" sz="2800" b="1" dirty="0">
                <a:latin typeface="Comic Sans MS" panose="030F0702030302020204" pitchFamily="66" charset="0"/>
              </a:rPr>
              <a:t>Declaración Universal de Derechos Humanos de 1948, </a:t>
            </a:r>
            <a:endParaRPr lang="es-MX" sz="2800" b="1" dirty="0" smtClean="0">
              <a:latin typeface="Comic Sans MS" panose="030F0702030302020204" pitchFamily="66" charset="0"/>
            </a:endParaRP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los </a:t>
            </a:r>
            <a:r>
              <a:rPr lang="es-MX" sz="2800" b="1" dirty="0">
                <a:latin typeface="Comic Sans MS" panose="030F0702030302020204" pitchFamily="66" charset="0"/>
              </a:rPr>
              <a:t>Pactos de Naciones Unidas de 1966 y </a:t>
            </a:r>
            <a:endParaRPr lang="es-MX" sz="2800" b="1" dirty="0" smtClean="0">
              <a:latin typeface="Comic Sans MS" panose="030F0702030302020204" pitchFamily="66" charset="0"/>
            </a:endParaRPr>
          </a:p>
          <a:p>
            <a:endParaRPr lang="es-MX" sz="2800" b="1" dirty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sus </a:t>
            </a:r>
            <a:r>
              <a:rPr lang="es-MX" sz="2800" b="1" dirty="0">
                <a:latin typeface="Comic Sans MS" panose="030F0702030302020204" pitchFamily="66" charset="0"/>
              </a:rPr>
              <a:t>Protocolos </a:t>
            </a:r>
            <a:r>
              <a:rPr lang="es-MX" sz="2800" b="1" dirty="0" smtClean="0">
                <a:latin typeface="Comic Sans MS" panose="030F0702030302020204" pitchFamily="66" charset="0"/>
              </a:rPr>
              <a:t>facultativos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579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88640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Carta de las Naciones Unidas 1945</a:t>
            </a:r>
          </a:p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Aprobada en la Conferencia de San Francisco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Preámbulo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“la fe en los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derechos fundamentales </a:t>
            </a:r>
            <a:r>
              <a:rPr lang="es-MX" sz="2400" b="1" dirty="0" smtClean="0">
                <a:latin typeface="Comic Sans MS" panose="030F0702030302020204" pitchFamily="66" charset="0"/>
              </a:rPr>
              <a:t>del hombre, en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dignidad</a:t>
            </a:r>
            <a:r>
              <a:rPr lang="es-MX" sz="2400" b="1" dirty="0" smtClean="0">
                <a:latin typeface="Comic Sans MS" panose="030F0702030302020204" pitchFamily="66" charset="0"/>
              </a:rPr>
              <a:t> y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valor de la persona humana</a:t>
            </a:r>
            <a:r>
              <a:rPr lang="es-MX" sz="2400" b="1" dirty="0" smtClean="0">
                <a:latin typeface="Comic Sans MS" panose="030F0702030302020204" pitchFamily="66" charset="0"/>
              </a:rPr>
              <a:t>, en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igualdad de derechos de hombres y mujeres”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Entre sus propósitos está cooperar en el desarrollo y estímulo del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respeto a los DDHH y a las libertades fundamentales de todos</a:t>
            </a:r>
            <a:r>
              <a:rPr lang="es-MX" sz="2400" b="1" dirty="0" smtClean="0">
                <a:latin typeface="Comic Sans MS" panose="030F0702030302020204" pitchFamily="66" charset="0"/>
              </a:rPr>
              <a:t>, sin hacer distinción por motivos de raza, sexo, idioma o religión (Art. 1.3)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ONU debe promover el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respeto universal de los DDHH y de las libertades fundamentales </a:t>
            </a:r>
            <a:r>
              <a:rPr lang="es-MX" sz="2400" b="1" dirty="0" smtClean="0">
                <a:latin typeface="Comic Sans MS" panose="030F0702030302020204" pitchFamily="66" charset="0"/>
              </a:rPr>
              <a:t>(Art. 55.c)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2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260648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UNIDAD III </a:t>
            </a:r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LA PROMOCIÓN Y PROTECCIÓN DE LOS </a:t>
            </a:r>
            <a:r>
              <a:rPr lang="es-MX" sz="2400" b="1" dirty="0" smtClean="0">
                <a:latin typeface="Comic Sans MS" panose="030F0702030302020204" pitchFamily="66" charset="0"/>
              </a:rPr>
              <a:t>DERECHOS </a:t>
            </a:r>
            <a:r>
              <a:rPr lang="es-MX" sz="2400" b="1" dirty="0">
                <a:latin typeface="Comic Sans MS" panose="030F0702030302020204" pitchFamily="66" charset="0"/>
              </a:rPr>
              <a:t>HUMANOS </a:t>
            </a:r>
            <a:r>
              <a:rPr lang="es-MX" sz="2400" b="1" dirty="0" smtClean="0">
                <a:latin typeface="Comic Sans MS" panose="030F0702030302020204" pitchFamily="66" charset="0"/>
              </a:rPr>
              <a:t>EN </a:t>
            </a:r>
            <a:r>
              <a:rPr lang="es-MX" sz="2400" b="1" dirty="0">
                <a:latin typeface="Comic Sans MS" panose="030F0702030302020204" pitchFamily="66" charset="0"/>
              </a:rPr>
              <a:t>EL SISTEMA UNIVERSAL </a:t>
            </a:r>
            <a:endParaRPr lang="es-MX" sz="2400" dirty="0">
              <a:latin typeface="Comic Sans MS" panose="030F0702030302020204" pitchFamily="66" charset="0"/>
            </a:endParaRP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3.1 </a:t>
            </a:r>
            <a:r>
              <a:rPr lang="es-MX" sz="2400" dirty="0">
                <a:latin typeface="Comic Sans MS" panose="030F0702030302020204" pitchFamily="66" charset="0"/>
              </a:rPr>
              <a:t>Marco general de las Naciones Unidas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3.2 </a:t>
            </a:r>
            <a:r>
              <a:rPr lang="es-MX" sz="2400" dirty="0">
                <a:latin typeface="Comic Sans MS" panose="030F0702030302020204" pitchFamily="66" charset="0"/>
              </a:rPr>
              <a:t>Mecanismos convencionales. Referencia al Comité de Derechos Humanos </a:t>
            </a:r>
            <a:r>
              <a:rPr lang="es-MX" sz="2400" dirty="0" smtClean="0">
                <a:latin typeface="Comic Sans MS" panose="030F0702030302020204" pitchFamily="66" charset="0"/>
              </a:rPr>
              <a:t>de Naciones </a:t>
            </a:r>
            <a:r>
              <a:rPr lang="es-MX" sz="2400" dirty="0">
                <a:latin typeface="Comic Sans MS" panose="030F0702030302020204" pitchFamily="66" charset="0"/>
              </a:rPr>
              <a:t>Unidas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3.3 </a:t>
            </a:r>
            <a:r>
              <a:rPr lang="es-MX" sz="2400" dirty="0">
                <a:latin typeface="Comic Sans MS" panose="030F0702030302020204" pitchFamily="66" charset="0"/>
              </a:rPr>
              <a:t>Mecanismos extra-convencionales. Referencia al Consejo de </a:t>
            </a:r>
            <a:r>
              <a:rPr lang="es-MX" sz="2400" dirty="0" smtClean="0">
                <a:latin typeface="Comic Sans MS" panose="030F0702030302020204" pitchFamily="66" charset="0"/>
              </a:rPr>
              <a:t>Derechos Humanos </a:t>
            </a:r>
            <a:r>
              <a:rPr lang="es-MX" sz="2400" dirty="0">
                <a:latin typeface="Comic Sans MS" panose="030F0702030302020204" pitchFamily="66" charset="0"/>
              </a:rPr>
              <a:t>y al Alto Comisionado de Naciones Unidas para los </a:t>
            </a:r>
            <a:r>
              <a:rPr lang="es-MX" sz="2400" dirty="0" smtClean="0">
                <a:latin typeface="Comic Sans MS" panose="030F0702030302020204" pitchFamily="66" charset="0"/>
              </a:rPr>
              <a:t>Derechos Humanos </a:t>
            </a:r>
            <a:r>
              <a:rPr lang="es-MX" sz="2400" dirty="0">
                <a:latin typeface="Comic Sans MS" panose="030F0702030302020204" pitchFamily="66" charset="0"/>
              </a:rPr>
              <a:t>(ACNUDH)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3.4 </a:t>
            </a:r>
            <a:r>
              <a:rPr lang="es-MX" sz="2400" dirty="0">
                <a:latin typeface="Comic Sans MS" panose="030F0702030302020204" pitchFamily="66" charset="0"/>
              </a:rPr>
              <a:t>Los derechos humanos y el mantenimiento de la paz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3.5 </a:t>
            </a:r>
            <a:r>
              <a:rPr lang="es-MX" sz="2400" dirty="0">
                <a:latin typeface="Comic Sans MS" panose="030F0702030302020204" pitchFamily="66" charset="0"/>
              </a:rPr>
              <a:t>El Derecho internacional Humanitario 	</a:t>
            </a:r>
          </a:p>
        </p:txBody>
      </p:sp>
    </p:spTree>
    <p:extLst>
      <p:ext uri="{BB962C8B-B14F-4D97-AF65-F5344CB8AC3E}">
        <p14:creationId xmlns:p14="http://schemas.microsoft.com/office/powerpoint/2010/main" val="31991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01620" y="0"/>
            <a:ext cx="843487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La Carta </a:t>
            </a:r>
            <a:r>
              <a:rPr lang="es-MX" sz="3200" b="1" dirty="0" smtClean="0">
                <a:latin typeface="Comic Sans MS" panose="030F0702030302020204" pitchFamily="66" charset="0"/>
              </a:rPr>
              <a:t>de 1945 estableció </a:t>
            </a:r>
            <a:r>
              <a:rPr lang="es-MX" sz="3200" b="1" dirty="0">
                <a:latin typeface="Comic Sans MS" panose="030F0702030302020204" pitchFamily="66" charset="0"/>
              </a:rPr>
              <a:t>seis órganos principales de las Naciones Unidas: </a:t>
            </a:r>
            <a:endParaRPr lang="es-MX" sz="3200" b="1" dirty="0" smtClean="0">
              <a:latin typeface="Comic Sans MS" panose="030F0702030302020204" pitchFamily="66" charset="0"/>
            </a:endParaRP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Asamblea General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Consejo de Seguridad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Consejo económico y social</a:t>
            </a: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Consejo de Administración Fiduciaria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u="sng" dirty="0" smtClean="0">
                <a:latin typeface="Comic Sans MS" panose="030F0702030302020204" pitchFamily="66" charset="0"/>
              </a:rPr>
              <a:t>Corte Internacional de Justicia (CIJ)</a:t>
            </a:r>
          </a:p>
          <a:p>
            <a:endParaRPr lang="es-MX" sz="3200" b="1" dirty="0" smtClean="0">
              <a:latin typeface="Comic Sans MS" panose="030F0702030302020204" pitchFamily="66" charset="0"/>
            </a:endParaRPr>
          </a:p>
          <a:p>
            <a:r>
              <a:rPr lang="es-MX" sz="3200" b="1" dirty="0" smtClean="0">
                <a:latin typeface="Comic Sans MS" panose="030F0702030302020204" pitchFamily="66" charset="0"/>
              </a:rPr>
              <a:t>Secretaría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83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331640" y="1229722"/>
            <a:ext cx="69127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Asamblea General </a:t>
            </a:r>
            <a:r>
              <a:rPr lang="es-MX" sz="2400" b="1" dirty="0">
                <a:latin typeface="Comic Sans MS" panose="030F0702030302020204" pitchFamily="66" charset="0"/>
              </a:rPr>
              <a:t>(Art. 13.1</a:t>
            </a:r>
            <a:r>
              <a:rPr lang="es-MX" sz="2400" b="1" dirty="0" smtClean="0">
                <a:latin typeface="Comic Sans MS" panose="030F0702030302020204" pitchFamily="66" charset="0"/>
              </a:rPr>
              <a:t>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Consejo económico y </a:t>
            </a:r>
            <a:r>
              <a:rPr lang="es-MX" sz="2400" b="1" dirty="0" smtClean="0">
                <a:latin typeface="Comic Sans MS" panose="030F0702030302020204" pitchFamily="66" charset="0"/>
              </a:rPr>
              <a:t>Social (Art. 62.2)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Órganos subsidiarios Especializados (68)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Competentes para hacer recomendaciones que promuevan el respeto de los DDHH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018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32656"/>
            <a:ext cx="799288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400" b="1" u="sng" dirty="0">
                <a:latin typeface="Comic Sans MS" pitchFamily="66" charset="0"/>
              </a:rPr>
              <a:t>Carta Internacional de Derechos Humanos</a:t>
            </a:r>
          </a:p>
          <a:p>
            <a:pPr>
              <a:spcBef>
                <a:spcPct val="50000"/>
              </a:spcBef>
            </a:pPr>
            <a:endParaRPr lang="es-MX" altLang="es-MX" sz="2400" b="1" u="sng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-Declaración Universal de Derechos </a:t>
            </a:r>
            <a:r>
              <a:rPr lang="es-MX" altLang="es-MX" sz="2400" b="1" dirty="0" smtClean="0">
                <a:latin typeface="Comic Sans MS" pitchFamily="66" charset="0"/>
              </a:rPr>
              <a:t>Humanos, 1948</a:t>
            </a:r>
            <a:endParaRPr lang="es-MX" altLang="es-MX" sz="24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-Pacto Internacional de Derechos Civiles y </a:t>
            </a:r>
            <a:r>
              <a:rPr lang="es-MX" altLang="es-MX" sz="2400" b="1" dirty="0" smtClean="0">
                <a:latin typeface="Comic Sans MS" pitchFamily="66" charset="0"/>
              </a:rPr>
              <a:t>Políticos, 1976</a:t>
            </a:r>
            <a:endParaRPr lang="es-MX" altLang="es-MX" sz="24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-Primer </a:t>
            </a:r>
            <a:r>
              <a:rPr lang="es-MX" altLang="es-MX" sz="2400" b="1" dirty="0" smtClean="0">
                <a:latin typeface="Comic Sans MS" pitchFamily="66" charset="0"/>
              </a:rPr>
              <a:t>Protocolo Facultativo del </a:t>
            </a:r>
            <a:r>
              <a:rPr lang="es-MX" altLang="es-MX" sz="2400" b="1" dirty="0" err="1" smtClean="0">
                <a:latin typeface="Comic Sans MS" pitchFamily="66" charset="0"/>
              </a:rPr>
              <a:t>PIDCyP</a:t>
            </a:r>
            <a:r>
              <a:rPr lang="es-MX" altLang="es-MX" sz="2400" b="1" dirty="0" smtClean="0">
                <a:latin typeface="Comic Sans MS" pitchFamily="66" charset="0"/>
              </a:rPr>
              <a:t>, aplicación de las disposiciones, 1976</a:t>
            </a:r>
            <a:endParaRPr lang="es-MX" altLang="es-MX" sz="24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-Segundo </a:t>
            </a:r>
            <a:r>
              <a:rPr lang="es-MX" altLang="es-MX" sz="2400" b="1" dirty="0" smtClean="0">
                <a:latin typeface="Comic Sans MS" pitchFamily="66" charset="0"/>
              </a:rPr>
              <a:t>Protocolo Facultativo del </a:t>
            </a:r>
            <a:r>
              <a:rPr lang="es-MX" altLang="es-MX" sz="2400" b="1" dirty="0" err="1" smtClean="0">
                <a:latin typeface="Comic Sans MS" pitchFamily="66" charset="0"/>
              </a:rPr>
              <a:t>PIDCyP</a:t>
            </a:r>
            <a:r>
              <a:rPr lang="es-MX" altLang="es-MX" sz="2400" b="1" dirty="0" smtClean="0">
                <a:latin typeface="Comic Sans MS" pitchFamily="66" charset="0"/>
              </a:rPr>
              <a:t>, destinado a abolir la PM, 1989</a:t>
            </a:r>
            <a:endParaRPr lang="es-MX" altLang="es-MX" sz="24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dirty="0">
                <a:latin typeface="Comic Sans MS" pitchFamily="66" charset="0"/>
              </a:rPr>
              <a:t>-Pacto Internacional de Derechos Económicos, Sociales y </a:t>
            </a:r>
            <a:r>
              <a:rPr lang="es-MX" altLang="es-MX" sz="2400" b="1" dirty="0" smtClean="0">
                <a:latin typeface="Comic Sans MS" pitchFamily="66" charset="0"/>
              </a:rPr>
              <a:t>Culturales, 1976</a:t>
            </a:r>
          </a:p>
          <a:p>
            <a:pPr>
              <a:spcBef>
                <a:spcPct val="50000"/>
              </a:spcBef>
            </a:pPr>
            <a:r>
              <a:rPr lang="es-MX" altLang="es-MX" sz="2400" b="1" dirty="0" smtClean="0">
                <a:latin typeface="Comic Sans MS" pitchFamily="66" charset="0"/>
              </a:rPr>
              <a:t>-Protocolo Facultativo del PIDESC, 2013</a:t>
            </a:r>
            <a:endParaRPr lang="es-ES" altLang="es-MX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1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124" y="47181"/>
            <a:ext cx="8947364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600" b="1" u="sng" dirty="0" smtClean="0">
                <a:latin typeface="Comic Sans MS" panose="030F0702030302020204" pitchFamily="66" charset="0"/>
              </a:rPr>
              <a:t>Declaración Universal de los Derechos Humanos</a:t>
            </a:r>
          </a:p>
          <a:p>
            <a:endParaRPr lang="es-MX" sz="2600" b="1" dirty="0" smtClean="0">
              <a:latin typeface="Comic Sans MS" panose="030F0702030302020204" pitchFamily="66" charset="0"/>
            </a:endParaRPr>
          </a:p>
          <a:p>
            <a:r>
              <a:rPr lang="es-MX" sz="2200" b="1" dirty="0" smtClean="0">
                <a:latin typeface="Comic Sans MS" panose="030F0702030302020204" pitchFamily="66" charset="0"/>
              </a:rPr>
              <a:t>Adoptada por la Asamblea General, resolución 217 A (III) del 10 de diciembre 1948</a:t>
            </a:r>
          </a:p>
          <a:p>
            <a:endParaRPr lang="es-MX" sz="2600" b="1" dirty="0">
              <a:latin typeface="Comic Sans MS" panose="030F0702030302020204" pitchFamily="66" charset="0"/>
            </a:endParaRP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René </a:t>
            </a:r>
            <a:r>
              <a:rPr lang="es-MX" sz="2600" b="1" dirty="0" err="1" smtClean="0">
                <a:latin typeface="Comic Sans MS" panose="030F0702030302020204" pitchFamily="66" charset="0"/>
              </a:rPr>
              <a:t>Cassin</a:t>
            </a:r>
            <a:r>
              <a:rPr lang="es-MX" sz="2600" b="1" dirty="0" smtClean="0">
                <a:latin typeface="Comic Sans MS" panose="030F0702030302020204" pitchFamily="66" charset="0"/>
              </a:rPr>
              <a:t> 1887-1976</a:t>
            </a: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Metáfora arquitectónica</a:t>
            </a: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Templo Griego</a:t>
            </a:r>
          </a:p>
          <a:p>
            <a:endParaRPr lang="es-MX" sz="2600" b="1" dirty="0" smtClean="0">
              <a:latin typeface="Comic Sans MS" panose="030F0702030302020204" pitchFamily="66" charset="0"/>
            </a:endParaRPr>
          </a:p>
          <a:p>
            <a:endParaRPr lang="es-MX" sz="2600" b="1" dirty="0" smtClean="0">
              <a:latin typeface="Comic Sans MS" panose="030F0702030302020204" pitchFamily="66" charset="0"/>
            </a:endParaRPr>
          </a:p>
          <a:p>
            <a:endParaRPr lang="es-MX" sz="2600" b="1" dirty="0" smtClean="0">
              <a:latin typeface="Comic Sans MS" panose="030F0702030302020204" pitchFamily="66" charset="0"/>
            </a:endParaRP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Atrio-</a:t>
            </a: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Preámbulo-Afirma la unidad de la familia humana</a:t>
            </a:r>
          </a:p>
          <a:p>
            <a:endParaRPr lang="es-MX" sz="2600" b="1" dirty="0" smtClean="0">
              <a:latin typeface="Comic Sans MS" panose="030F0702030302020204" pitchFamily="66" charset="0"/>
            </a:endParaRPr>
          </a:p>
          <a:p>
            <a:r>
              <a:rPr lang="es-MX" sz="2600" b="1" dirty="0" smtClean="0">
                <a:latin typeface="Comic Sans MS" panose="030F0702030302020204" pitchFamily="66" charset="0"/>
              </a:rPr>
              <a:t>Arts. 1y 2 Proclaman principios generales como la libertad, la igualdad, no discriminación y la fraternidad</a:t>
            </a:r>
          </a:p>
        </p:txBody>
      </p:sp>
      <p:pic>
        <p:nvPicPr>
          <p:cNvPr id="1026" name="Picture 2" descr="C:\Users\Tedy 10\AppData\Local\Microsoft\Windows\Temporary Internet Files\Content.IE5\XIZ9WPZU\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1340768"/>
            <a:ext cx="2819400" cy="339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618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09746" y="260648"/>
            <a:ext cx="84107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1ª Columna</a:t>
            </a:r>
            <a:r>
              <a:rPr lang="es-MX" sz="2400" b="1" dirty="0" smtClean="0">
                <a:latin typeface="Comic Sans MS" panose="030F0702030302020204" pitchFamily="66" charset="0"/>
              </a:rPr>
              <a:t>.- Derechos y libertades de orden personal, arts. 3 a 11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Vida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Libertad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Seguridad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Prohibición de la Esclavitud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Prohibición de la Tortura y los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TCIoD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Personalidad jurídica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Igualdad ante la ley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Prohibición de la discriminación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Recurso efectivo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Prohibición de detención arbitraria y el destierro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de audiencia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Presunción de inocencia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Juicio público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Exacta aplicación de la ley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8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260648"/>
            <a:ext cx="74168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2ª Columna</a:t>
            </a:r>
            <a:r>
              <a:rPr lang="es-MX" sz="2400" b="1" dirty="0" smtClean="0">
                <a:latin typeface="Comic Sans MS" panose="030F0702030302020204" pitchFamily="66" charset="0"/>
              </a:rPr>
              <a:t>.-  Derechos del individuo en relación con los grupos de los que forma parte, arts. 12  a 17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Prohibición de injerencias arbitrarias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a la honra y a la reputación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Libertad de tránsito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de asilo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a una nacionalidad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a casarse y elegir libremente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a fundar una familia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Iguales derechos en cuanto, durante y en disolución del matrimonio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Protección de la familia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a la propiedad individual y colectiva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No privación arbitraria de la propiedad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75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404664"/>
            <a:ext cx="77048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3ª Columna</a:t>
            </a:r>
            <a:r>
              <a:rPr lang="es-MX" sz="2400" b="1" dirty="0" smtClean="0">
                <a:latin typeface="Comic Sans MS" panose="030F0702030302020204" pitchFamily="66" charset="0"/>
              </a:rPr>
              <a:t>.-  Derechos y libertades de carácter político, arts. 18 a 21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Libertad de pensamiento, conciencia y religión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de cambiar o manifestarlo en público o en privado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Libertad de opinión y expresión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Investigar, recibir y difundir  información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Libertad de reunión y asociación pacífica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Participación en el gobierno del país directamente o a través de representantes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Igualdad de condiciones para acceder a funciones públicas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Voto libre, secreto, universal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Elecciones auténticas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Voluntad de pueblo es la base del poder público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10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42636"/>
            <a:ext cx="864096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4ª Columna</a:t>
            </a:r>
            <a:r>
              <a:rPr lang="es-MX" sz="2400" b="1" dirty="0" smtClean="0">
                <a:latin typeface="Comic Sans MS" panose="030F0702030302020204" pitchFamily="66" charset="0"/>
              </a:rPr>
              <a:t>.-  Derechos económicos, sociales y culturales, arts. 22 a 27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Derechos a: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Seguridad social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Satisfacción de DESC </a:t>
            </a:r>
            <a:r>
              <a:rPr lang="es-MX" sz="2400" b="1" dirty="0" smtClean="0">
                <a:latin typeface="Comic Sans MS" panose="030F0702030302020204" pitchFamily="66" charset="0"/>
              </a:rPr>
              <a:t>indispensables a Dignidad y Libre Desarrollo de la Personalidad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Trabajo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Libertad de trabajo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Condiciones justas en el trabajo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Protección contra el desempleo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Igual salario por igual trabajo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Remuneración equitativa y satisfactoria </a:t>
            </a:r>
            <a:r>
              <a:rPr lang="es-MX" sz="2400" b="1" dirty="0" smtClean="0">
                <a:latin typeface="Comic Sans MS" panose="030F0702030302020204" pitchFamily="66" charset="0"/>
              </a:rPr>
              <a:t>para la persona y su familia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Sindicación y libertad sindical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Descanso, jornada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lab</a:t>
            </a:r>
            <a:r>
              <a:rPr lang="es-MX" sz="2400" b="1" dirty="0" smtClean="0">
                <a:latin typeface="Comic Sans MS" panose="030F0702030302020204" pitchFamily="66" charset="0"/>
              </a:rPr>
              <a:t>. y vacaciones periódicas pagadas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Nivel de vida adecuado (salud, bienestar, alimentación, vestido, vivienda, asistencia médica y servicios sociales)</a:t>
            </a:r>
          </a:p>
        </p:txBody>
      </p:sp>
    </p:spTree>
    <p:extLst>
      <p:ext uri="{BB962C8B-B14F-4D97-AF65-F5344CB8AC3E}">
        <p14:creationId xmlns:p14="http://schemas.microsoft.com/office/powerpoint/2010/main" val="790450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260648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Seguros </a:t>
            </a:r>
            <a:r>
              <a:rPr lang="es-MX" sz="2400" b="1" dirty="0">
                <a:latin typeface="Comic Sans MS" panose="030F0702030302020204" pitchFamily="66" charset="0"/>
              </a:rPr>
              <a:t>de desempleo, enfermedad, invalidez, viudez, vejez u otros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Protección social de </a:t>
            </a:r>
            <a:r>
              <a:rPr lang="es-MX" sz="2400" b="1" u="sng" dirty="0">
                <a:latin typeface="Comic Sans MS" panose="030F0702030302020204" pitchFamily="66" charset="0"/>
              </a:rPr>
              <a:t>maternidad e infancia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Educación</a:t>
            </a:r>
            <a:r>
              <a:rPr lang="es-MX" sz="2400" b="1" dirty="0">
                <a:latin typeface="Comic Sans MS" panose="030F0702030302020204" pitchFamily="66" charset="0"/>
              </a:rPr>
              <a:t> dirigida al </a:t>
            </a:r>
            <a:r>
              <a:rPr lang="es-MX" sz="2400" b="1" u="sng" dirty="0">
                <a:latin typeface="Comic Sans MS" panose="030F0702030302020204" pitchFamily="66" charset="0"/>
              </a:rPr>
              <a:t>libre desarrollo de la personalidad y respeto de los DDHH</a:t>
            </a:r>
            <a:r>
              <a:rPr lang="es-MX" sz="2400" b="1" dirty="0">
                <a:latin typeface="Comic Sans MS" panose="030F0702030302020204" pitchFamily="66" charset="0"/>
              </a:rPr>
              <a:t>, fomentará la </a:t>
            </a:r>
            <a:r>
              <a:rPr lang="es-MX" sz="2400" b="1" u="sng" dirty="0">
                <a:latin typeface="Comic Sans MS" panose="030F0702030302020204" pitchFamily="66" charset="0"/>
              </a:rPr>
              <a:t>comprensión, tolerancia y amistad </a:t>
            </a:r>
            <a:r>
              <a:rPr lang="es-MX" sz="2400" b="1" dirty="0">
                <a:latin typeface="Comic Sans MS" panose="030F0702030302020204" pitchFamily="66" charset="0"/>
              </a:rPr>
              <a:t>entre todas las naciones y todos los grupos étnicos y religiosos, promoción de </a:t>
            </a:r>
            <a:r>
              <a:rPr lang="es-MX" sz="2400" b="1" u="sng" dirty="0">
                <a:latin typeface="Comic Sans MS" panose="030F0702030302020204" pitchFamily="66" charset="0"/>
              </a:rPr>
              <a:t>actividades de UN para la Paz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Educación básica obligatoria y gratuita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Los padres escogerán</a:t>
            </a:r>
            <a:r>
              <a:rPr lang="es-MX" sz="2400" b="1" dirty="0">
                <a:latin typeface="Comic Sans MS" panose="030F0702030302020204" pitchFamily="66" charset="0"/>
              </a:rPr>
              <a:t> el tipo de educación </a:t>
            </a:r>
            <a:r>
              <a:rPr lang="es-MX" sz="2400" b="1" dirty="0" smtClean="0">
                <a:latin typeface="Comic Sans MS" panose="030F0702030302020204" pitchFamily="66" charset="0"/>
              </a:rPr>
              <a:t>de hijos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Participar en la vida cultural </a:t>
            </a:r>
            <a:r>
              <a:rPr lang="es-MX" sz="2400" b="1" dirty="0">
                <a:latin typeface="Comic Sans MS" panose="030F0702030302020204" pitchFamily="66" charset="0"/>
              </a:rPr>
              <a:t>de la comunidad y a gozar de las artes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Participar en el progreso científico </a:t>
            </a:r>
            <a:r>
              <a:rPr lang="es-MX" sz="2400" b="1" dirty="0">
                <a:latin typeface="Comic Sans MS" panose="030F0702030302020204" pitchFamily="66" charset="0"/>
              </a:rPr>
              <a:t>y sus resultados</a:t>
            </a:r>
          </a:p>
          <a:p>
            <a:r>
              <a:rPr lang="es-MX" sz="2400" b="1" u="sng" dirty="0">
                <a:latin typeface="Comic Sans MS" panose="030F0702030302020204" pitchFamily="66" charset="0"/>
              </a:rPr>
              <a:t>Protección de intereses </a:t>
            </a:r>
            <a:r>
              <a:rPr lang="es-MX" sz="2400" b="1" dirty="0">
                <a:latin typeface="Comic Sans MS" panose="030F0702030302020204" pitchFamily="66" charset="0"/>
              </a:rPr>
              <a:t>morales por producción </a:t>
            </a:r>
            <a:r>
              <a:rPr lang="es-MX" sz="2400" b="1" u="sng" dirty="0">
                <a:latin typeface="Comic Sans MS" panose="030F0702030302020204" pitchFamily="66" charset="0"/>
              </a:rPr>
              <a:t>científica, literaria o artística de su autoría</a:t>
            </a:r>
          </a:p>
        </p:txBody>
      </p:sp>
    </p:spTree>
    <p:extLst>
      <p:ext uri="{BB962C8B-B14F-4D97-AF65-F5344CB8AC3E}">
        <p14:creationId xmlns:p14="http://schemas.microsoft.com/office/powerpoint/2010/main" val="2342586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Frontispicio.- </a:t>
            </a:r>
            <a:r>
              <a:rPr lang="es-MX" sz="2400" b="1" dirty="0" smtClean="0">
                <a:latin typeface="Comic Sans MS" panose="030F0702030302020204" pitchFamily="66" charset="0"/>
              </a:rPr>
              <a:t>Derechos  que resaltan vínculos entre el individuo y la comunidad, arts. 28 a 30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Derecho a un orden social e internacional en el 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los derechos proclamados se hagan efectivos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Los deberes hacia la comunidad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Los derechos no se ejerzan en oposición a los propósitos y principios de la ONU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Ni para suprimir derechos </a:t>
            </a:r>
            <a:r>
              <a:rPr lang="es-MX" sz="2400" b="1" dirty="0" smtClean="0">
                <a:latin typeface="Comic Sans MS" panose="030F0702030302020204" pitchFamily="66" charset="0"/>
              </a:rPr>
              <a:t>reconocidos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9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476672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UNIDAD IV </a:t>
            </a:r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VIOLACIONES GRAVES DE LOS DERECHOS HUMANOS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dirty="0">
              <a:latin typeface="Comic Sans MS" panose="030F0702030302020204" pitchFamily="66" charset="0"/>
            </a:endParaRPr>
          </a:p>
          <a:p>
            <a:r>
              <a:rPr lang="es-MX" sz="2400" dirty="0">
                <a:latin typeface="Comic Sans MS" panose="030F0702030302020204" pitchFamily="66" charset="0"/>
              </a:rPr>
              <a:t>4.1 La jurisdicción universal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4.2 </a:t>
            </a:r>
            <a:r>
              <a:rPr lang="es-MX" sz="2400" dirty="0">
                <a:latin typeface="Comic Sans MS" panose="030F0702030302020204" pitchFamily="66" charset="0"/>
              </a:rPr>
              <a:t>Los tribunales penales internacionales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4.2.1 </a:t>
            </a:r>
            <a:r>
              <a:rPr lang="es-MX" sz="2400" dirty="0">
                <a:latin typeface="Comic Sans MS" panose="030F0702030302020204" pitchFamily="66" charset="0"/>
              </a:rPr>
              <a:t>La Corte Penal Internacional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4.2.2 </a:t>
            </a:r>
            <a:r>
              <a:rPr lang="es-MX" sz="2400" dirty="0">
                <a:latin typeface="Comic Sans MS" panose="030F0702030302020204" pitchFamily="66" charset="0"/>
              </a:rPr>
              <a:t>Los tribunales penales ad hoc </a:t>
            </a:r>
          </a:p>
          <a:p>
            <a:endParaRPr lang="es-MX" sz="2400" dirty="0" smtClean="0">
              <a:latin typeface="Comic Sans MS" panose="030F0702030302020204" pitchFamily="66" charset="0"/>
            </a:endParaRPr>
          </a:p>
          <a:p>
            <a:r>
              <a:rPr lang="es-MX" sz="2400" dirty="0" smtClean="0">
                <a:latin typeface="Comic Sans MS" panose="030F0702030302020204" pitchFamily="66" charset="0"/>
              </a:rPr>
              <a:t>4.2.3 </a:t>
            </a:r>
            <a:r>
              <a:rPr lang="es-MX" sz="2400" dirty="0">
                <a:latin typeface="Comic Sans MS" panose="030F0702030302020204" pitchFamily="66" charset="0"/>
              </a:rPr>
              <a:t>Los tribunales penales especiales, i</a:t>
            </a:r>
            <a:r>
              <a:rPr lang="es-MX" sz="2400" dirty="0" smtClean="0">
                <a:latin typeface="Comic Sans MS" panose="030F0702030302020204" pitchFamily="66" charset="0"/>
              </a:rPr>
              <a:t>nternacionalizados </a:t>
            </a:r>
            <a:r>
              <a:rPr lang="es-MX" sz="2400" dirty="0">
                <a:latin typeface="Comic Sans MS" panose="030F0702030302020204" pitchFamily="66" charset="0"/>
              </a:rPr>
              <a:t>o híbridos. </a:t>
            </a:r>
            <a:r>
              <a:rPr lang="es-MX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37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edy 10\AppData\Local\Microsoft\Windows\Temporary Internet Files\Content.IE5\XIZ9WPZU\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548680"/>
            <a:ext cx="763284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4716015" y="3192309"/>
            <a:ext cx="214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ATRIO</a:t>
            </a:r>
          </a:p>
          <a:p>
            <a:pPr algn="ctr"/>
            <a:r>
              <a:rPr lang="es-MX" sz="2400" b="1" dirty="0" err="1" smtClean="0"/>
              <a:t>Fam</a:t>
            </a:r>
            <a:r>
              <a:rPr lang="es-MX" sz="2400" b="1" dirty="0" smtClean="0"/>
              <a:t> </a:t>
            </a:r>
            <a:r>
              <a:rPr lang="es-MX" sz="2400" b="1" dirty="0" err="1" smtClean="0"/>
              <a:t>Hum</a:t>
            </a:r>
            <a:r>
              <a:rPr lang="es-MX" sz="2400" b="1" dirty="0" smtClean="0"/>
              <a:t> y PG</a:t>
            </a:r>
            <a:endParaRPr lang="es-MX" sz="24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648713" y="1340768"/>
            <a:ext cx="266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FRONTISPICIO</a:t>
            </a:r>
          </a:p>
          <a:p>
            <a:r>
              <a:rPr lang="es-MX" sz="2400" b="1" dirty="0" err="1" smtClean="0"/>
              <a:t>Ind</a:t>
            </a:r>
            <a:r>
              <a:rPr lang="es-MX" sz="2400" b="1" dirty="0" smtClean="0"/>
              <a:t>  y Comunidad</a:t>
            </a:r>
            <a:endParaRPr lang="es-MX" sz="24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1835696" y="4391238"/>
            <a:ext cx="175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1ª COLUMNA</a:t>
            </a:r>
          </a:p>
          <a:p>
            <a:r>
              <a:rPr lang="es-MX" b="1" dirty="0" smtClean="0"/>
              <a:t>DD y Libertades</a:t>
            </a:r>
            <a:endParaRPr lang="es-MX" b="1" dirty="0"/>
          </a:p>
        </p:txBody>
      </p:sp>
      <p:sp>
        <p:nvSpPr>
          <p:cNvPr id="6" name="5 Rectángulo"/>
          <p:cNvSpPr/>
          <p:nvPr/>
        </p:nvSpPr>
        <p:spPr>
          <a:xfrm>
            <a:off x="3447265" y="4403694"/>
            <a:ext cx="1989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2ª COLUMNA</a:t>
            </a:r>
          </a:p>
          <a:p>
            <a:r>
              <a:rPr lang="es-MX" b="1" dirty="0" smtClean="0"/>
              <a:t>Individuo y Grupos</a:t>
            </a:r>
            <a:endParaRPr lang="es-MX" b="1" dirty="0"/>
          </a:p>
        </p:txBody>
      </p:sp>
      <p:sp>
        <p:nvSpPr>
          <p:cNvPr id="7" name="6 Rectángulo"/>
          <p:cNvSpPr/>
          <p:nvPr/>
        </p:nvSpPr>
        <p:spPr>
          <a:xfrm>
            <a:off x="5397906" y="4322713"/>
            <a:ext cx="1462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 smtClean="0"/>
              <a:t>3ª COLUMNA</a:t>
            </a:r>
          </a:p>
          <a:p>
            <a:r>
              <a:rPr lang="es-MX" b="1" dirty="0" smtClean="0"/>
              <a:t>DD Políticos</a:t>
            </a:r>
            <a:endParaRPr lang="es-MX" b="1" dirty="0"/>
          </a:p>
        </p:txBody>
      </p:sp>
      <p:sp>
        <p:nvSpPr>
          <p:cNvPr id="8" name="7 Rectángulo"/>
          <p:cNvSpPr/>
          <p:nvPr/>
        </p:nvSpPr>
        <p:spPr>
          <a:xfrm>
            <a:off x="6891137" y="4309645"/>
            <a:ext cx="1462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dirty="0"/>
              <a:t>4</a:t>
            </a:r>
            <a:r>
              <a:rPr lang="es-MX" b="1" dirty="0" smtClean="0"/>
              <a:t>ª COLUMNA</a:t>
            </a:r>
          </a:p>
          <a:p>
            <a:pPr algn="ctr"/>
            <a:r>
              <a:rPr lang="es-MX" b="1" dirty="0" smtClean="0"/>
              <a:t>DESC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495126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116632"/>
            <a:ext cx="820891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DUDH, importancia política, moral y jurídica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a. Carta Magna para toda la humanidad, UN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b. Referencia moral para la Comunidad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c. Se contiene en una resolución de la Asamblea General de UN, NO ES VINCULANTE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Doctrina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DUDH tiene obligatoriedad jurídica porque: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Ha contribuido a generar normas consuetudinarias internacionales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Es la interpretación autorizada de la Carta UN en DDHH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08051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1268760"/>
            <a:ext cx="66784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>
                <a:latin typeface="Comic Sans MS" panose="030F0702030302020204" pitchFamily="66" charset="0"/>
              </a:rPr>
              <a:t>2.4 La formación del (Derecho Internacional de los Derechos Humanos) y la función de impulso de Naciones Unidas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206571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2915816" y="764704"/>
            <a:ext cx="3168352" cy="1296144"/>
          </a:xfrm>
          <a:prstGeom prst="ellipse">
            <a:avLst/>
          </a:prstGeom>
          <a:solidFill>
            <a:srgbClr val="9AEB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ONU</a:t>
            </a:r>
            <a:endParaRPr lang="es-MX" sz="40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827584" y="2348880"/>
            <a:ext cx="3024336" cy="93610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PROMOCIÓN</a:t>
            </a:r>
            <a:endParaRPr lang="es-MX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148064" y="2420888"/>
            <a:ext cx="3168352" cy="8640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PROTECCIÓN</a:t>
            </a:r>
            <a:endParaRPr lang="es-MX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979712" y="3933056"/>
            <a:ext cx="5616624" cy="26642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Creación de normas e instituciones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s-MX" sz="2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Procedimientos para la Supervisión de la aplicación de las normas</a:t>
            </a:r>
            <a:endParaRPr lang="es-MX" sz="28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339752" y="1700808"/>
            <a:ext cx="720080" cy="6480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868144" y="1772816"/>
            <a:ext cx="864096" cy="576064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flipH="1" flipV="1">
            <a:off x="2339752" y="3429000"/>
            <a:ext cx="1008112" cy="50405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5868144" y="3284984"/>
            <a:ext cx="1008112" cy="64807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97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332656"/>
            <a:ext cx="734481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Fuentes del Derecho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i="1" dirty="0">
                <a:latin typeface="Comic Sans MS" panose="030F0702030302020204" pitchFamily="66" charset="0"/>
              </a:rPr>
              <a:t>Artículo 38</a:t>
            </a:r>
            <a:r>
              <a:rPr lang="es-MX" sz="2400" b="1" dirty="0">
                <a:latin typeface="Comic Sans MS" panose="030F0702030302020204" pitchFamily="66" charset="0"/>
              </a:rPr>
              <a:t> 1. La Corte, cuya función es decidir conforme al derecho internacional las controversias que le sean sometidas, deberá aplicar: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457200" indent="-457200">
              <a:buAutoNum type="alphaLcPeriod"/>
            </a:pPr>
            <a:r>
              <a:rPr lang="es-MX" sz="2400" b="1" dirty="0">
                <a:latin typeface="Comic Sans MS" panose="030F0702030302020204" pitchFamily="66" charset="0"/>
              </a:rPr>
              <a:t>Las convenciones </a:t>
            </a:r>
            <a:r>
              <a:rPr lang="es-MX" sz="2400" b="1" dirty="0" smtClean="0">
                <a:latin typeface="Comic Sans MS" panose="030F0702030302020204" pitchFamily="66" charset="0"/>
              </a:rPr>
              <a:t>internacionales generales o específicas</a:t>
            </a:r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 </a:t>
            </a:r>
          </a:p>
          <a:p>
            <a:r>
              <a:rPr lang="es-MX" sz="2400" b="1" dirty="0">
                <a:latin typeface="Comic Sans MS" panose="030F0702030302020204" pitchFamily="66" charset="0"/>
              </a:rPr>
              <a:t>b. La costumbre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c. Los principios generales de derecho reconocidos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d. Las decisiones judiciales</a:t>
            </a:r>
          </a:p>
        </p:txBody>
      </p:sp>
    </p:spTree>
    <p:extLst>
      <p:ext uri="{BB962C8B-B14F-4D97-AF65-F5344CB8AC3E}">
        <p14:creationId xmlns:p14="http://schemas.microsoft.com/office/powerpoint/2010/main" val="33088888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332656"/>
            <a:ext cx="77768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Tiene un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alcance general y recoge las fuentes del ordenamiento internacional</a:t>
            </a:r>
            <a:r>
              <a:rPr lang="es-MX" sz="2400" b="1" dirty="0" smtClean="0">
                <a:latin typeface="Comic Sans MS" panose="030F0702030302020204" pitchFamily="66" charset="0"/>
              </a:rPr>
              <a:t>, no es privativo de los Estados parte en el Estatuto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1° Porque el Estatuto dispone que la función de la Corte es “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decidir conforme al derecho internacional </a:t>
            </a:r>
            <a:r>
              <a:rPr lang="es-MX" sz="2400" b="1" dirty="0" smtClean="0">
                <a:latin typeface="Comic Sans MS" panose="030F0702030302020204" pitchFamily="66" charset="0"/>
              </a:rPr>
              <a:t>las controversias que le sean sometidas”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2°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Por la aceptación general del Estatuto por los Estados miembros de la ONU</a:t>
            </a:r>
            <a:r>
              <a:rPr lang="es-MX" sz="2400" b="1" dirty="0" smtClean="0">
                <a:latin typeface="Comic Sans MS" panose="030F0702030302020204" pitchFamily="66" charset="0"/>
              </a:rPr>
              <a:t>, al formar parte de la Carta de UN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3° Porque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ya se incluía en el Estatuto del Tribunal Permanente de Justicia Internacional</a:t>
            </a:r>
            <a:r>
              <a:rPr lang="es-MX" sz="2400" b="1" dirty="0" smtClean="0">
                <a:latin typeface="Comic Sans MS" panose="030F0702030302020204" pitchFamily="66" charset="0"/>
              </a:rPr>
              <a:t>, que a su vez lo recogió de la jurisprudencia de los tribunales arbitrales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333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94420" y="260648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CONVENCIONES GENERALES Y ESPECÍFICAS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de Viena sobre el Derecho de los </a:t>
            </a:r>
            <a:r>
              <a:rPr lang="es-MX" sz="2400" b="1" dirty="0" smtClean="0">
                <a:latin typeface="Comic Sans MS" panose="030F0702030302020204" pitchFamily="66" charset="0"/>
              </a:rPr>
              <a:t>Tratados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1969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861592" y="1792809"/>
            <a:ext cx="5670376" cy="304698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Un tratado internacional </a:t>
            </a:r>
            <a:r>
              <a:rPr lang="es-MX" sz="2400" b="1" u="sng" dirty="0">
                <a:latin typeface="Comic Sans MS" panose="030F0702030302020204" pitchFamily="66" charset="0"/>
              </a:rPr>
              <a:t>es un acuerdo internacional celebrado por escrito entre Estados y regido por el derecho internacional</a:t>
            </a:r>
            <a:r>
              <a:rPr lang="es-MX" sz="2400" b="1" dirty="0">
                <a:latin typeface="Comic Sans MS" panose="030F0702030302020204" pitchFamily="66" charset="0"/>
              </a:rPr>
              <a:t>, ya conste en un instrumento único o en dos o más instrumentos conexos y cualquiera que sea su denominación </a:t>
            </a:r>
            <a:r>
              <a:rPr lang="es-MX" sz="2400" b="1" dirty="0" smtClean="0">
                <a:latin typeface="Comic Sans MS" panose="030F0702030302020204" pitchFamily="66" charset="0"/>
              </a:rPr>
              <a:t>particular (Art. 2.1.a)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94420" y="515719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latin typeface="Comic Sans MS" panose="030F0702030302020204" pitchFamily="66" charset="0"/>
              </a:rPr>
              <a:t>Convención de Viena sobre el Derecho de los Tratados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1986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Organizaciones Internacionales Intergubernamentales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6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8280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Clases de Tratados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Tratados bilaterales y multilaterales.- Por el número de sus partes. Multilaterales pueden ser cerrados o abiertos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Tratados de conclusión solemne o simplificada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Tratado contrato y Tratado ley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Actual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Tratados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bi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y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multi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Tratados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multi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con normas generales, </a:t>
            </a:r>
            <a:r>
              <a:rPr lang="es-MX" sz="2400" b="1" dirty="0" smtClean="0">
                <a:latin typeface="Comic Sans MS" panose="030F0702030302020204" pitchFamily="66" charset="0"/>
              </a:rPr>
              <a:t>ejemplo La Convención de Viena sobre el Derecho de los Tratados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Tratados con normas y mecanismos de aplicación y órganos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5841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4" y="620688"/>
            <a:ext cx="7344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Sujetos en los Tratados Internacionales (TI)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Los </a:t>
            </a:r>
            <a:r>
              <a:rPr lang="es-MX" sz="2400" b="1" dirty="0">
                <a:latin typeface="Comic Sans MS" panose="030F0702030302020204" pitchFamily="66" charset="0"/>
              </a:rPr>
              <a:t>Estados Miembros de las Naciones </a:t>
            </a:r>
            <a:r>
              <a:rPr lang="es-MX" sz="2400" b="1" dirty="0" smtClean="0">
                <a:latin typeface="Comic Sans MS" panose="030F0702030302020204" pitchFamily="66" charset="0"/>
              </a:rPr>
              <a:t>Unidas</a:t>
            </a:r>
          </a:p>
          <a:p>
            <a:pPr marL="342900" indent="-342900">
              <a:buAutoNum type="arabicPeriod"/>
            </a:pPr>
            <a:r>
              <a:rPr lang="es-MX" sz="2400" b="1" dirty="0">
                <a:latin typeface="Comic Sans MS" panose="030F0702030302020204" pitchFamily="66" charset="0"/>
              </a:rPr>
              <a:t>L</a:t>
            </a:r>
            <a:r>
              <a:rPr lang="es-MX" sz="2400" b="1" dirty="0" smtClean="0">
                <a:latin typeface="Comic Sans MS" panose="030F0702030302020204" pitchFamily="66" charset="0"/>
              </a:rPr>
              <a:t>os </a:t>
            </a:r>
            <a:r>
              <a:rPr lang="es-MX" sz="2400" b="1" dirty="0">
                <a:latin typeface="Comic Sans MS" panose="030F0702030302020204" pitchFamily="66" charset="0"/>
              </a:rPr>
              <a:t>miembros de algún organismo </a:t>
            </a:r>
            <a:r>
              <a:rPr lang="es-MX" sz="2400" b="1" dirty="0" smtClean="0">
                <a:latin typeface="Comic Sans MS" panose="030F0702030302020204" pitchFamily="66" charset="0"/>
              </a:rPr>
              <a:t>especializado</a:t>
            </a:r>
          </a:p>
          <a:p>
            <a:pPr marL="342900" indent="-342900">
              <a:buAutoNum type="arabicPeriod"/>
            </a:pPr>
            <a:r>
              <a:rPr lang="es-MX" sz="2400" b="1" dirty="0" smtClean="0">
                <a:latin typeface="Comic Sans MS" panose="030F0702030302020204" pitchFamily="66" charset="0"/>
              </a:rPr>
              <a:t>De </a:t>
            </a:r>
            <a:r>
              <a:rPr lang="es-MX" sz="2400" b="1" dirty="0">
                <a:latin typeface="Comic Sans MS" panose="030F0702030302020204" pitchFamily="66" charset="0"/>
              </a:rPr>
              <a:t>todo Estado Parte en el Estatuto de la Corte Internacional de </a:t>
            </a:r>
            <a:r>
              <a:rPr lang="es-MX" sz="2400" b="1" dirty="0" smtClean="0">
                <a:latin typeface="Comic Sans MS" panose="030F0702030302020204" pitchFamily="66" charset="0"/>
              </a:rPr>
              <a:t>Justicia</a:t>
            </a:r>
          </a:p>
          <a:p>
            <a:pPr marL="342900" indent="-342900">
              <a:buAutoNum type="arabicParenR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err="1" smtClean="0">
                <a:latin typeface="Comic Sans MS" panose="030F0702030302020204" pitchFamily="66" charset="0"/>
              </a:rPr>
              <a:t>PIDCyP</a:t>
            </a:r>
            <a:r>
              <a:rPr lang="es-MX" sz="2400" b="1" dirty="0" smtClean="0">
                <a:latin typeface="Comic Sans MS" panose="030F0702030302020204" pitchFamily="66" charset="0"/>
              </a:rPr>
              <a:t>, PIDESC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4. </a:t>
            </a:r>
            <a:r>
              <a:rPr lang="es-MX" sz="2400" b="1" dirty="0">
                <a:latin typeface="Comic Sans MS" panose="030F0702030302020204" pitchFamily="66" charset="0"/>
              </a:rPr>
              <a:t>L</a:t>
            </a:r>
            <a:r>
              <a:rPr lang="es-MX" sz="2400" b="1" dirty="0" smtClean="0">
                <a:latin typeface="Comic Sans MS" panose="030F0702030302020204" pitchFamily="66" charset="0"/>
              </a:rPr>
              <a:t>as </a:t>
            </a:r>
            <a:r>
              <a:rPr lang="es-MX" sz="2400" b="1" dirty="0">
                <a:latin typeface="Comic Sans MS" panose="030F0702030302020204" pitchFamily="66" charset="0"/>
              </a:rPr>
              <a:t>organizaciones regionales de integración en la Sede de las Naciones Unidas 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7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1124744"/>
            <a:ext cx="6192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Objeto del TI</a:t>
            </a:r>
          </a:p>
          <a:p>
            <a:endParaRPr lang="es-MX" sz="3600" b="1" dirty="0">
              <a:latin typeface="Comic Sans MS" panose="030F0702030302020204" pitchFamily="66" charset="0"/>
            </a:endParaRPr>
          </a:p>
          <a:p>
            <a:r>
              <a:rPr lang="es-MX" sz="3600" b="1" dirty="0" smtClean="0">
                <a:latin typeface="Comic Sans MS" panose="030F0702030302020204" pitchFamily="66" charset="0"/>
              </a:rPr>
              <a:t>Es el señalado en el mismo, sobre lo que versa el mismo</a:t>
            </a:r>
            <a:endParaRPr lang="es-MX" sz="3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5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980728"/>
            <a:ext cx="78488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800" dirty="0"/>
              <a:t> </a:t>
            </a:r>
            <a:r>
              <a:rPr lang="es-MX" sz="2800" b="1" dirty="0">
                <a:latin typeface="Comic Sans MS" panose="030F0702030302020204" pitchFamily="66" charset="0"/>
              </a:rPr>
              <a:t>UNIDAD I </a:t>
            </a:r>
            <a:endParaRPr lang="es-MX" sz="2800" dirty="0">
              <a:latin typeface="Comic Sans MS" panose="030F0702030302020204" pitchFamily="66" charset="0"/>
            </a:endParaRPr>
          </a:p>
          <a:p>
            <a:r>
              <a:rPr lang="es-MX" sz="2800" b="1" dirty="0">
                <a:latin typeface="Comic Sans MS" panose="030F0702030302020204" pitchFamily="66" charset="0"/>
              </a:rPr>
              <a:t>PROCESO HISTÓRICO DE </a:t>
            </a:r>
            <a:r>
              <a:rPr lang="es-MX" sz="2800" b="1" dirty="0" smtClean="0">
                <a:latin typeface="Comic Sans MS" panose="030F0702030302020204" pitchFamily="66" charset="0"/>
              </a:rPr>
              <a:t>INTERNACIONALIZACIÓN DE </a:t>
            </a:r>
            <a:r>
              <a:rPr lang="es-MX" sz="2800" b="1" dirty="0">
                <a:latin typeface="Comic Sans MS" panose="030F0702030302020204" pitchFamily="66" charset="0"/>
              </a:rPr>
              <a:t>LA PROTECCIÓN DE LOS DERECHOS HUMANOS </a:t>
            </a:r>
          </a:p>
          <a:p>
            <a:endParaRPr lang="es-MX" sz="2800" dirty="0">
              <a:latin typeface="Comic Sans MS" panose="030F0702030302020204" pitchFamily="66" charset="0"/>
            </a:endParaRPr>
          </a:p>
          <a:p>
            <a:r>
              <a:rPr lang="es-MX" sz="2800" dirty="0">
                <a:latin typeface="Comic Sans MS" panose="030F0702030302020204" pitchFamily="66" charset="0"/>
              </a:rPr>
              <a:t>1.1 Cuestiones generales y evolución histórica </a:t>
            </a:r>
          </a:p>
        </p:txBody>
      </p:sp>
    </p:spTree>
    <p:extLst>
      <p:ext uri="{BB962C8B-B14F-4D97-AF65-F5344CB8AC3E}">
        <p14:creationId xmlns:p14="http://schemas.microsoft.com/office/powerpoint/2010/main" val="30129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03648" y="913926"/>
            <a:ext cx="6408712" cy="378565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Reserva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 una </a:t>
            </a:r>
            <a:r>
              <a:rPr lang="es-MX" sz="2400" b="1" u="sng" dirty="0">
                <a:latin typeface="Comic Sans MS" panose="030F0702030302020204" pitchFamily="66" charset="0"/>
              </a:rPr>
              <a:t>declaración unilateral</a:t>
            </a:r>
            <a:r>
              <a:rPr lang="es-MX" sz="2400" b="1" dirty="0">
                <a:latin typeface="Comic Sans MS" panose="030F0702030302020204" pitchFamily="66" charset="0"/>
              </a:rPr>
              <a:t>, cualquiera que sea su enunciado o denominación, hecha por un Estado al firmar, ratificar, aceptar o aprobar un tratado o al adherirse a él, </a:t>
            </a:r>
            <a:r>
              <a:rPr lang="es-MX" sz="2400" b="1" u="sng" dirty="0">
                <a:latin typeface="Comic Sans MS" panose="030F0702030302020204" pitchFamily="66" charset="0"/>
              </a:rPr>
              <a:t>con objeto de excluir o modificar los efectos jurídicos de ciertas disposiciones</a:t>
            </a:r>
            <a:r>
              <a:rPr lang="es-MX" sz="2400" b="1" dirty="0">
                <a:latin typeface="Comic Sans MS" panose="030F0702030302020204" pitchFamily="66" charset="0"/>
              </a:rPr>
              <a:t> del tratado en su aplicación a ese </a:t>
            </a:r>
            <a:r>
              <a:rPr lang="es-MX" sz="2400" b="1" dirty="0" smtClean="0">
                <a:latin typeface="Comic Sans MS" panose="030F0702030302020204" pitchFamily="66" charset="0"/>
              </a:rPr>
              <a:t>Estado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907704" y="1340768"/>
            <a:ext cx="5400599" cy="2677656"/>
          </a:xfrm>
          <a:prstGeom prst="rect">
            <a:avLst/>
          </a:prstGeom>
          <a:solidFill>
            <a:srgbClr val="FF3399"/>
          </a:solidFill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Ejemplo de reserva: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Al </a:t>
            </a:r>
            <a:r>
              <a:rPr lang="es-MX" sz="2400" b="1" dirty="0">
                <a:latin typeface="Comic Sans MS" panose="030F0702030302020204" pitchFamily="66" charset="0"/>
              </a:rPr>
              <a:t>artículo 13 Pacto Internacional de Derechos Civiles y </a:t>
            </a:r>
            <a:r>
              <a:rPr lang="es-MX" sz="2400" b="1" dirty="0" smtClean="0">
                <a:latin typeface="Comic Sans MS" panose="030F0702030302020204" pitchFamily="66" charset="0"/>
              </a:rPr>
              <a:t>Políticos, </a:t>
            </a:r>
            <a:r>
              <a:rPr lang="es-MX" sz="2400" b="1" dirty="0">
                <a:latin typeface="Comic Sans MS" panose="030F0702030302020204" pitchFamily="66" charset="0"/>
              </a:rPr>
              <a:t>relativo a la expulsión de </a:t>
            </a:r>
            <a:r>
              <a:rPr lang="es-MX" sz="2400" b="1" dirty="0" smtClean="0">
                <a:latin typeface="Comic Sans MS" panose="030F0702030302020204" pitchFamily="66" charset="0"/>
              </a:rPr>
              <a:t>extranjeros del entonces </a:t>
            </a:r>
            <a:r>
              <a:rPr lang="es-MX" sz="2400" b="1" dirty="0">
                <a:latin typeface="Comic Sans MS" panose="030F0702030302020204" pitchFamily="66" charset="0"/>
              </a:rPr>
              <a:t>artículo 33 </a:t>
            </a:r>
            <a:r>
              <a:rPr lang="es-MX" sz="2400" b="1" dirty="0" smtClean="0">
                <a:latin typeface="Comic Sans MS" panose="030F0702030302020204" pitchFamily="66" charset="0"/>
              </a:rPr>
              <a:t>constitucional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9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475656" y="1124744"/>
            <a:ext cx="6264696" cy="3693319"/>
          </a:xfrm>
          <a:prstGeom prst="rect">
            <a:avLst/>
          </a:prstGeom>
          <a:solidFill>
            <a:srgbClr val="996633"/>
          </a:solidFill>
        </p:spPr>
        <p:txBody>
          <a:bodyPr wrap="square">
            <a:spAutoFit/>
          </a:bodyPr>
          <a:lstStyle/>
          <a:p>
            <a:endParaRPr lang="es-MX" dirty="0"/>
          </a:p>
          <a:p>
            <a:pPr algn="ctr"/>
            <a:r>
              <a:rPr lang="es-MX" sz="2400" b="1" i="1" dirty="0" smtClean="0">
                <a:latin typeface="Comic Sans MS" panose="030F0702030302020204" pitchFamily="66" charset="0"/>
              </a:rPr>
              <a:t>Declaraciones </a:t>
            </a:r>
            <a:r>
              <a:rPr lang="es-MX" sz="2400" b="1" i="1" dirty="0">
                <a:latin typeface="Comic Sans MS" panose="030F0702030302020204" pitchFamily="66" charset="0"/>
              </a:rPr>
              <a:t>interpretativas </a:t>
            </a:r>
            <a:endParaRPr lang="es-MX" sz="2400" b="1" i="1" dirty="0" smtClean="0">
              <a:latin typeface="Comic Sans MS" panose="030F0702030302020204" pitchFamily="66" charset="0"/>
            </a:endParaRPr>
          </a:p>
          <a:p>
            <a:endParaRPr lang="es-MX" sz="2400" b="1" i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Son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cualquiera </a:t>
            </a:r>
            <a:r>
              <a:rPr lang="es-MX" sz="2400" b="1" u="sng" dirty="0">
                <a:latin typeface="Comic Sans MS" panose="030F0702030302020204" pitchFamily="66" charset="0"/>
              </a:rPr>
              <a:t>que sea su enunciado o denominación</a:t>
            </a:r>
            <a:r>
              <a:rPr lang="es-MX" sz="2400" b="1" dirty="0">
                <a:latin typeface="Comic Sans MS" panose="030F0702030302020204" pitchFamily="66" charset="0"/>
              </a:rPr>
              <a:t>, hecha por un Estado o por una organización internacional, </a:t>
            </a:r>
            <a:r>
              <a:rPr lang="es-MX" sz="2400" b="1" u="sng" dirty="0">
                <a:latin typeface="Comic Sans MS" panose="030F0702030302020204" pitchFamily="66" charset="0"/>
              </a:rPr>
              <a:t>con el objeto de precisar o aclarar el sentido o el alcance</a:t>
            </a:r>
            <a:r>
              <a:rPr lang="es-MX" sz="2400" b="1" dirty="0">
                <a:latin typeface="Comic Sans MS" panose="030F0702030302020204" pitchFamily="66" charset="0"/>
              </a:rPr>
              <a:t> que ese Estado o esa organización internacional atribuye al tratado o algunas de sus </a:t>
            </a:r>
            <a:r>
              <a:rPr lang="es-MX" sz="2400" b="1" dirty="0" smtClean="0">
                <a:latin typeface="Comic Sans MS" panose="030F0702030302020204" pitchFamily="66" charset="0"/>
              </a:rPr>
              <a:t>disposiciones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259632" y="1124744"/>
            <a:ext cx="7272808" cy="4524315"/>
          </a:xfrm>
          <a:prstGeom prst="rect">
            <a:avLst/>
          </a:prstGeom>
          <a:solidFill>
            <a:srgbClr val="FF3300"/>
          </a:solidFill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Ejemplo de Declaración Interpretativa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err="1" smtClean="0">
                <a:latin typeface="Comic Sans MS" panose="030F0702030302020204" pitchFamily="66" charset="0"/>
              </a:rPr>
              <a:t>PIDCyP</a:t>
            </a:r>
            <a:r>
              <a:rPr lang="es-MX" sz="2400" b="1" dirty="0" smtClean="0">
                <a:latin typeface="Comic Sans MS" panose="030F0702030302020204" pitchFamily="66" charset="0"/>
              </a:rPr>
              <a:t> </a:t>
            </a:r>
            <a:r>
              <a:rPr lang="es-MX" sz="2400" b="1" dirty="0">
                <a:latin typeface="Comic Sans MS" panose="030F0702030302020204" pitchFamily="66" charset="0"/>
              </a:rPr>
              <a:t>al artículo 9, párrafo </a:t>
            </a:r>
            <a:r>
              <a:rPr lang="es-MX" sz="2400" b="1" dirty="0" smtClean="0">
                <a:latin typeface="Comic Sans MS" panose="030F0702030302020204" pitchFamily="66" charset="0"/>
              </a:rPr>
              <a:t>5, relativo </a:t>
            </a:r>
            <a:r>
              <a:rPr lang="es-MX" sz="2400" b="1" dirty="0">
                <a:latin typeface="Comic Sans MS" panose="030F0702030302020204" pitchFamily="66" charset="0"/>
              </a:rPr>
              <a:t>al derecho a la reparación por detenciones ilegales,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</a:t>
            </a:r>
            <a:r>
              <a:rPr lang="es-MX" sz="2400" b="1" u="sng" dirty="0">
                <a:latin typeface="Comic Sans MS" panose="030F0702030302020204" pitchFamily="66" charset="0"/>
              </a:rPr>
              <a:t>si por falsedad en la denuncia o querella, cualquier individuo sufre un menoscabo en este derecho </a:t>
            </a:r>
            <a:r>
              <a:rPr lang="es-MX" sz="2400" b="1" dirty="0">
                <a:latin typeface="Comic Sans MS" panose="030F0702030302020204" pitchFamily="66" charset="0"/>
              </a:rPr>
              <a:t>[a no ser detenido ilegalmente] tiene entre otras cosas, según lo disponen las propias leyes, </a:t>
            </a:r>
            <a:r>
              <a:rPr lang="es-MX" sz="2400" b="1" u="sng" dirty="0">
                <a:latin typeface="Comic Sans MS" panose="030F0702030302020204" pitchFamily="66" charset="0"/>
              </a:rPr>
              <a:t>la facultad de obtener una reparación efectiva y justa”</a:t>
            </a:r>
          </a:p>
        </p:txBody>
      </p:sp>
    </p:spTree>
    <p:extLst>
      <p:ext uri="{BB962C8B-B14F-4D97-AF65-F5344CB8AC3E}">
        <p14:creationId xmlns:p14="http://schemas.microsoft.com/office/powerpoint/2010/main" val="12043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83768" y="1556792"/>
            <a:ext cx="4572000" cy="2246769"/>
          </a:xfrm>
          <a:prstGeom prst="rect">
            <a:avLst/>
          </a:prstGeom>
          <a:solidFill>
            <a:srgbClr val="CCCC00"/>
          </a:solidFill>
        </p:spPr>
        <p:txBody>
          <a:bodyPr>
            <a:spAutoFit/>
          </a:bodyPr>
          <a:lstStyle/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Denuncia de </a:t>
            </a:r>
            <a:r>
              <a:rPr lang="es-MX" sz="2800" b="1" dirty="0">
                <a:latin typeface="Comic Sans MS" panose="030F0702030302020204" pitchFamily="66" charset="0"/>
              </a:rPr>
              <a:t>un </a:t>
            </a:r>
            <a:r>
              <a:rPr lang="es-MX" sz="2800" b="1" dirty="0" smtClean="0">
                <a:latin typeface="Comic Sans MS" panose="030F0702030302020204" pitchFamily="66" charset="0"/>
              </a:rPr>
              <a:t>TI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r>
              <a:rPr lang="es-MX" sz="2800" b="1" dirty="0" smtClean="0">
                <a:latin typeface="Comic Sans MS" panose="030F0702030302020204" pitchFamily="66" charset="0"/>
              </a:rPr>
              <a:t>Es </a:t>
            </a:r>
            <a:r>
              <a:rPr lang="es-MX" sz="2800" b="1" dirty="0">
                <a:latin typeface="Comic Sans MS" panose="030F0702030302020204" pitchFamily="66" charset="0"/>
              </a:rPr>
              <a:t>el </a:t>
            </a:r>
            <a:r>
              <a:rPr lang="es-MX" sz="2800" b="1" u="sng" dirty="0">
                <a:latin typeface="Comic Sans MS" panose="030F0702030302020204" pitchFamily="66" charset="0"/>
              </a:rPr>
              <a:t>retiro voluntario </a:t>
            </a:r>
            <a:r>
              <a:rPr lang="es-MX" sz="2800" b="1" dirty="0">
                <a:latin typeface="Comic Sans MS" panose="030F0702030302020204" pitchFamily="66" charset="0"/>
              </a:rPr>
              <a:t>de un Estado Parte de sus disposiciones </a:t>
            </a:r>
          </a:p>
        </p:txBody>
      </p:sp>
    </p:spTree>
    <p:extLst>
      <p:ext uri="{BB962C8B-B14F-4D97-AF65-F5344CB8AC3E}">
        <p14:creationId xmlns:p14="http://schemas.microsoft.com/office/powerpoint/2010/main" val="22188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188640"/>
            <a:ext cx="79208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>
                <a:latin typeface="Comic Sans MS" panose="030F0702030302020204" pitchFamily="66" charset="0"/>
              </a:rPr>
              <a:t>Declaración Universal de Derechos Humanos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Pacto </a:t>
            </a:r>
            <a:r>
              <a:rPr lang="es-MX" sz="2400" b="1" dirty="0">
                <a:latin typeface="Comic Sans MS" panose="030F0702030302020204" pitchFamily="66" charset="0"/>
              </a:rPr>
              <a:t>Internacional de Derechos Económicos, Sociales y </a:t>
            </a:r>
            <a:r>
              <a:rPr lang="es-MX" sz="2400" b="1" dirty="0" smtClean="0">
                <a:latin typeface="Comic Sans MS" panose="030F0702030302020204" pitchFamily="66" charset="0"/>
              </a:rPr>
              <a:t>Culturales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Pacto </a:t>
            </a:r>
            <a:r>
              <a:rPr lang="es-MX" sz="2400" b="1" dirty="0">
                <a:latin typeface="Comic Sans MS" panose="030F0702030302020204" pitchFamily="66" charset="0"/>
              </a:rPr>
              <a:t>Internacional de Derechos Civiles y </a:t>
            </a:r>
            <a:r>
              <a:rPr lang="es-MX" sz="2400" b="1" dirty="0" smtClean="0">
                <a:latin typeface="Comic Sans MS" panose="030F0702030302020204" pitchFamily="66" charset="0"/>
              </a:rPr>
              <a:t>Políticos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Protocolo </a:t>
            </a:r>
            <a:r>
              <a:rPr lang="es-MX" sz="2400" b="1" dirty="0">
                <a:latin typeface="Comic Sans MS" panose="030F0702030302020204" pitchFamily="66" charset="0"/>
              </a:rPr>
              <a:t>Facultativo del Pacto Internacional de Derechos Civiles y Políticos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Segundo </a:t>
            </a:r>
            <a:r>
              <a:rPr lang="es-MX" sz="2400" b="1" dirty="0">
                <a:latin typeface="Comic Sans MS" panose="030F0702030302020204" pitchFamily="66" charset="0"/>
              </a:rPr>
              <a:t>Protocolo Facultativo del Pacto Internacional de Derechos Civiles y Políticos, destinado a abolir la pena de </a:t>
            </a:r>
            <a:r>
              <a:rPr lang="es-MX" sz="2400" b="1" dirty="0" smtClean="0">
                <a:latin typeface="Comic Sans MS" panose="030F0702030302020204" pitchFamily="66" charset="0"/>
              </a:rPr>
              <a:t>muerte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Internacional sobre la Eliminación de todas las Formas de Discriminación </a:t>
            </a:r>
            <a:r>
              <a:rPr lang="es-MX" sz="2400" b="1" dirty="0" smtClean="0">
                <a:latin typeface="Comic Sans MS" panose="030F0702030302020204" pitchFamily="66" charset="0"/>
              </a:rPr>
              <a:t>Racial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sobre la eliminación de todas las formas de discriminación contra la </a:t>
            </a:r>
            <a:r>
              <a:rPr lang="es-MX" sz="2400" b="1" dirty="0" smtClean="0">
                <a:latin typeface="Comic Sans MS" panose="030F0702030302020204" pitchFamily="66" charset="0"/>
              </a:rPr>
              <a:t>mujer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Protocolo </a:t>
            </a:r>
            <a:r>
              <a:rPr lang="es-MX" sz="2400" b="1" dirty="0">
                <a:latin typeface="Comic Sans MS" panose="030F0702030302020204" pitchFamily="66" charset="0"/>
              </a:rPr>
              <a:t>Facultativo de la Convención sobre la eliminación de todas las formas de discriminación contra la </a:t>
            </a:r>
            <a:r>
              <a:rPr lang="es-MX" sz="2400" b="1" dirty="0" smtClean="0">
                <a:latin typeface="Comic Sans MS" panose="030F0702030302020204" pitchFamily="66" charset="0"/>
              </a:rPr>
              <a:t>mujer</a:t>
            </a:r>
          </a:p>
        </p:txBody>
      </p:sp>
      <p:sp>
        <p:nvSpPr>
          <p:cNvPr id="3" name="2 Rectángulo redondeado"/>
          <p:cNvSpPr/>
          <p:nvPr/>
        </p:nvSpPr>
        <p:spPr>
          <a:xfrm>
            <a:off x="6966520" y="539552"/>
            <a:ext cx="2267744" cy="1728192"/>
          </a:xfrm>
          <a:prstGeom prst="roundRect">
            <a:avLst/>
          </a:prstGeom>
          <a:solidFill>
            <a:srgbClr val="E79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CI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Disc Racial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Disc Mujer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185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79512" y="476672"/>
            <a:ext cx="74168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>
                <a:latin typeface="Comic Sans MS" panose="030F0702030302020204" pitchFamily="66" charset="0"/>
              </a:rPr>
              <a:t>Convención sobre los Derechos del Niño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>
                <a:latin typeface="Comic Sans MS" panose="030F0702030302020204" pitchFamily="66" charset="0"/>
              </a:rPr>
              <a:t> Protocolo Facultativo de la Convención sobre los Derechos del Niño relativo a la venta de niños, la prostitución infantil y la utilización de niños en la pornografía Protocolo Facultativo de la Convención sobre los Derechos del Niño relativo a la participación de niños en los conflictos armados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contra la Tortura y Otros Tratos o Penas Crueles, Inhumanos o Degradantes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Protocolo </a:t>
            </a:r>
            <a:r>
              <a:rPr lang="es-MX" sz="2400" b="1" dirty="0">
                <a:latin typeface="Comic Sans MS" panose="030F0702030302020204" pitchFamily="66" charset="0"/>
              </a:rPr>
              <a:t>Facultativo de la Convención contra la Tortura y Otros Tratos o Penas Crueles, Inhumanos o Degradantes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Internacional sobre la protección de los derechos de todos los trabajadores migratorios y de sus </a:t>
            </a:r>
            <a:r>
              <a:rPr lang="es-MX" sz="2400" b="1" dirty="0" smtClean="0">
                <a:latin typeface="Comic Sans MS" panose="030F0702030302020204" pitchFamily="66" charset="0"/>
              </a:rPr>
              <a:t>familiares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6804248" y="188640"/>
            <a:ext cx="2339752" cy="2952328"/>
          </a:xfrm>
          <a:prstGeom prst="roundRect">
            <a:avLst/>
          </a:prstGeom>
          <a:solidFill>
            <a:srgbClr val="E79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Niñez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Prostitución, pornografía, conflictos armados</a:t>
            </a:r>
          </a:p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Tortura</a:t>
            </a:r>
          </a:p>
          <a:p>
            <a:pPr algn="ctr"/>
            <a:r>
              <a:rPr lang="es-MX" sz="24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Migrantes</a:t>
            </a:r>
            <a:endParaRPr lang="es-MX" sz="24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435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6996" y="260648"/>
            <a:ext cx="7209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sobre los Derechos de las </a:t>
            </a:r>
            <a:r>
              <a:rPr lang="es-MX" sz="2400" b="1" u="sng" dirty="0">
                <a:latin typeface="Comic Sans MS" panose="030F0702030302020204" pitchFamily="66" charset="0"/>
              </a:rPr>
              <a:t>Personas con Discapacidad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Internacional para la </a:t>
            </a:r>
            <a:r>
              <a:rPr lang="es-MX" sz="2400" b="1" u="sng" dirty="0">
                <a:latin typeface="Comic Sans MS" panose="030F0702030302020204" pitchFamily="66" charset="0"/>
              </a:rPr>
              <a:t>Protección de Todas las Personas contra las Desapariciones Forzadas </a:t>
            </a:r>
            <a:r>
              <a:rPr lang="es-MX" sz="2400" b="1" dirty="0">
                <a:latin typeface="Comic Sans MS" panose="030F0702030302020204" pitchFamily="66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sobre la Nacionalidad de la Mujer 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Internacional Relativa a la Represión de la Trata de Mujeres Mayores de </a:t>
            </a:r>
            <a:r>
              <a:rPr lang="es-MX" sz="2400" b="1" dirty="0" smtClean="0">
                <a:latin typeface="Comic Sans MS" panose="030F0702030302020204" pitchFamily="66" charset="0"/>
              </a:rPr>
              <a:t>Edad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sobre los Derechos Políticos de la </a:t>
            </a:r>
            <a:r>
              <a:rPr lang="es-MX" sz="2400" b="1" dirty="0" smtClean="0">
                <a:latin typeface="Comic Sans MS" panose="030F0702030302020204" pitchFamily="66" charset="0"/>
              </a:rPr>
              <a:t>Mujer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MX" sz="2400" b="1" dirty="0" smtClean="0">
                <a:latin typeface="Comic Sans MS" panose="030F0702030302020204" pitchFamily="66" charset="0"/>
              </a:rPr>
              <a:t>Convención </a:t>
            </a:r>
            <a:r>
              <a:rPr lang="es-MX" sz="2400" b="1" dirty="0">
                <a:latin typeface="Comic Sans MS" panose="030F0702030302020204" pitchFamily="66" charset="0"/>
              </a:rPr>
              <a:t>sobre la Nacionalidad de la Mujer </a:t>
            </a:r>
            <a:r>
              <a:rPr lang="es-MX" sz="2400" b="1" dirty="0" smtClean="0">
                <a:latin typeface="Comic Sans MS" panose="030F0702030302020204" pitchFamily="66" charset="0"/>
              </a:rPr>
              <a:t>Casada</a:t>
            </a:r>
            <a:endParaRPr lang="es-MX" dirty="0" smtClean="0"/>
          </a:p>
        </p:txBody>
      </p:sp>
      <p:sp>
        <p:nvSpPr>
          <p:cNvPr id="3" name="2 Rectángulo redondeado"/>
          <p:cNvSpPr/>
          <p:nvPr/>
        </p:nvSpPr>
        <p:spPr>
          <a:xfrm>
            <a:off x="6732240" y="260648"/>
            <a:ext cx="2304256" cy="1944216"/>
          </a:xfrm>
          <a:prstGeom prst="roundRect">
            <a:avLst/>
          </a:prstGeom>
          <a:solidFill>
            <a:srgbClr val="E793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Discapacidad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Desaparición Forzada</a:t>
            </a:r>
          </a:p>
          <a:p>
            <a:pPr algn="ctr"/>
            <a:r>
              <a:rPr lang="es-MX" sz="2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Mujer</a:t>
            </a:r>
            <a:endParaRPr lang="es-MX" sz="2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489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40831" y="260648"/>
            <a:ext cx="77048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Función del impulso de las Naciones Unidas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Carta UN 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Atribuye a la Asamblea General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Impulsar el desarrollo progresivo del derecho internacional y su codificación </a:t>
            </a:r>
            <a:r>
              <a:rPr lang="es-MX" sz="2400" b="1" dirty="0" smtClean="0">
                <a:latin typeface="Comic Sans MS" panose="030F0702030302020204" pitchFamily="66" charset="0"/>
              </a:rPr>
              <a:t>(Art. 13.1.a)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1947 AG Resolución 94 (I)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Comisión de Derecho Internacional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34 miembros expertos en Derecho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Codificación combina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Trabajos de estudio de la Comisión de Derechos Internacional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Debates en las Naciones Unidas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Observaciones de los gobiernos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267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332656"/>
            <a:ext cx="84969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Tres fases: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Primera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AG propone un tema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Si la Comisión lo acepta nombra un relator especial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Relator hace un estudio y presenta un proyecto de artículos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Segunda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Proyecto o texto provisional se somete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AG y Gobiernos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Observaciones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Tercera</a:t>
            </a:r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El relator redacta un informe con el debate y observaciones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3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55576" y="692696"/>
            <a:ext cx="4968552" cy="267765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Comunidad internacional</a:t>
            </a:r>
          </a:p>
          <a:p>
            <a:endParaRPr lang="es-MX" sz="2800" b="1" dirty="0" smtClean="0">
              <a:latin typeface="Comic Sans MS" panose="030F0702030302020204" pitchFamily="66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>
                <a:latin typeface="Comic Sans MS" panose="030F0702030302020204" pitchFamily="66" charset="0"/>
              </a:rPr>
              <a:t>Base social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>
                <a:latin typeface="Comic Sans MS" panose="030F0702030302020204" pitchFamily="66" charset="0"/>
              </a:rPr>
              <a:t>Que regula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MX" sz="2800" b="1" dirty="0" smtClean="0">
                <a:latin typeface="Comic Sans MS" panose="030F0702030302020204" pitchFamily="66" charset="0"/>
              </a:rPr>
              <a:t>El ordenamiento jurídico internacional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39852" y="3573016"/>
            <a:ext cx="5400600" cy="255454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s-MX" sz="3200" b="1" dirty="0">
                <a:latin typeface="Comic Sans MS" panose="030F0702030302020204" pitchFamily="66" charset="0"/>
              </a:rPr>
              <a:t>Comunidad internacional</a:t>
            </a:r>
          </a:p>
          <a:p>
            <a:pPr algn="ctr"/>
            <a:r>
              <a:rPr lang="es-MX" sz="3200" b="1" dirty="0" smtClean="0">
                <a:latin typeface="Comic Sans MS" panose="030F0702030302020204" pitchFamily="66" charset="0"/>
              </a:rPr>
              <a:t>Es el </a:t>
            </a:r>
            <a:r>
              <a:rPr lang="es-MX" sz="3200" b="1" dirty="0">
                <a:latin typeface="Comic Sans MS" panose="030F0702030302020204" pitchFamily="66" charset="0"/>
              </a:rPr>
              <a:t>sistema social en el que el Derecho </a:t>
            </a:r>
            <a:r>
              <a:rPr lang="es-MX" sz="3200" b="1" dirty="0" smtClean="0">
                <a:latin typeface="Comic Sans MS" panose="030F0702030302020204" pitchFamily="66" charset="0"/>
              </a:rPr>
              <a:t>Internacional </a:t>
            </a:r>
            <a:r>
              <a:rPr lang="es-MX" sz="3200" b="1" dirty="0">
                <a:latin typeface="Comic Sans MS" panose="030F0702030302020204" pitchFamily="66" charset="0"/>
              </a:rPr>
              <a:t>opera como sistema legal</a:t>
            </a:r>
          </a:p>
        </p:txBody>
      </p:sp>
    </p:spTree>
    <p:extLst>
      <p:ext uri="{BB962C8B-B14F-4D97-AF65-F5344CB8AC3E}">
        <p14:creationId xmlns:p14="http://schemas.microsoft.com/office/powerpoint/2010/main" val="156991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115616" y="836712"/>
            <a:ext cx="65527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u="sng" dirty="0">
                <a:latin typeface="Comic Sans MS" panose="030F0702030302020204" pitchFamily="66" charset="0"/>
              </a:rPr>
              <a:t>Comisión da 2ª lectura y hace proyecto final y somete a AG</a:t>
            </a:r>
          </a:p>
          <a:p>
            <a:endParaRPr lang="es-MX" sz="2400" b="1" u="sng" dirty="0">
              <a:latin typeface="Comic Sans MS" panose="030F0702030302020204" pitchFamily="66" charset="0"/>
            </a:endParaRPr>
          </a:p>
          <a:p>
            <a:r>
              <a:rPr lang="es-MX" sz="2400" b="1" u="sng" dirty="0">
                <a:latin typeface="Comic Sans MS" panose="030F0702030302020204" pitchFamily="66" charset="0"/>
              </a:rPr>
              <a:t>AG aprueba mediante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resolución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>
                <a:latin typeface="Comic Sans MS" panose="030F0702030302020204" pitchFamily="66" charset="0"/>
              </a:rPr>
              <a:t>Recomienda que </a:t>
            </a:r>
            <a:r>
              <a:rPr lang="es-MX" sz="2400" b="1" u="sng" dirty="0">
                <a:latin typeface="Comic Sans MS" panose="030F0702030302020204" pitchFamily="66" charset="0"/>
              </a:rPr>
              <a:t>Estados concluyan </a:t>
            </a:r>
            <a:r>
              <a:rPr lang="es-MX" sz="2400" b="1" dirty="0">
                <a:latin typeface="Comic Sans MS" panose="030F0702030302020204" pitchFamily="66" charset="0"/>
              </a:rPr>
              <a:t>la Convención</a:t>
            </a:r>
          </a:p>
          <a:p>
            <a:endParaRPr lang="es-MX" sz="2400" b="1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O </a:t>
            </a:r>
            <a:r>
              <a:rPr lang="es-MX" sz="2400" b="1" dirty="0">
                <a:latin typeface="Comic Sans MS" panose="030F0702030302020204" pitchFamily="66" charset="0"/>
              </a:rPr>
              <a:t>se convoque a </a:t>
            </a:r>
            <a:r>
              <a:rPr lang="es-MX" sz="2400" b="1" u="sng" dirty="0">
                <a:latin typeface="Comic Sans MS" panose="030F0702030302020204" pitchFamily="66" charset="0"/>
              </a:rPr>
              <a:t>conferencia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diplomática para concluirlo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047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1628800"/>
            <a:ext cx="6192688" cy="2062103"/>
          </a:xfrm>
          <a:prstGeom prst="rect">
            <a:avLst/>
          </a:prstGeom>
          <a:solidFill>
            <a:srgbClr val="FF6699"/>
          </a:solidFill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La </a:t>
            </a:r>
            <a:r>
              <a:rPr lang="es-MX" sz="3200" b="1" dirty="0">
                <a:latin typeface="Comic Sans MS" panose="030F0702030302020204" pitchFamily="66" charset="0"/>
              </a:rPr>
              <a:t>costumbre internacional como </a:t>
            </a:r>
            <a:r>
              <a:rPr lang="es-MX" sz="3200" b="1" u="sng" dirty="0">
                <a:latin typeface="Comic Sans MS" panose="030F0702030302020204" pitchFamily="66" charset="0"/>
              </a:rPr>
              <a:t>prueba</a:t>
            </a:r>
            <a:r>
              <a:rPr lang="es-MX" sz="3200" b="1" dirty="0">
                <a:latin typeface="Comic Sans MS" panose="030F0702030302020204" pitchFamily="66" charset="0"/>
              </a:rPr>
              <a:t> de una práctica generalmente aceptada como </a:t>
            </a:r>
            <a:r>
              <a:rPr lang="es-MX" sz="3200" b="1" dirty="0" smtClean="0">
                <a:latin typeface="Comic Sans MS" panose="030F0702030302020204" pitchFamily="66" charset="0"/>
              </a:rPr>
              <a:t>derecho (Art. 38.1.b)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332656"/>
            <a:ext cx="81369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Naturaleza de la costumbre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Fines del Siglo XIX y principios del XX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Positivismo voluntarista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Naturaleza de un pacto tácito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Una sola fuente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Réplica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No lo 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No hay órganos encargados de manifestar el consentimiento del Estado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Se aplica </a:t>
            </a:r>
            <a:r>
              <a:rPr lang="es-MX" sz="2400" b="1" dirty="0" err="1" smtClean="0">
                <a:latin typeface="Comic Sans MS" panose="030F0702030302020204" pitchFamily="66" charset="0"/>
              </a:rPr>
              <a:t>inmediatmente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Concepción normativista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Kelsen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Surge de un procedimiento de creación jurídica</a:t>
            </a:r>
            <a:r>
              <a:rPr lang="es-MX" sz="2400" b="1" dirty="0" smtClean="0">
                <a:latin typeface="Comic Sans MS" panose="030F0702030302020204" pitchFamily="66" charset="0"/>
              </a:rPr>
              <a:t>, establecido en una norma anterior, lo que la valida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228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260648"/>
            <a:ext cx="79928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Elemento material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Práctica de los Estados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Debe agregarse de los Sujetos del DI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Práctica general sin grupo opositor significativo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Doctrina de la costumbre regional o local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La CIJ exigió la prueba de un uso constante y uniforme, practicado por los Estados en cuestión</a:t>
            </a:r>
            <a:endParaRPr lang="es-MX" sz="2400" b="1" dirty="0">
              <a:latin typeface="Comic Sans MS" panose="030F0702030302020204" pitchFamily="66" charset="0"/>
            </a:endParaRPr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2 Rectángulo"/>
          <p:cNvSpPr/>
          <p:nvPr/>
        </p:nvSpPr>
        <p:spPr>
          <a:xfrm>
            <a:off x="1043608" y="3068960"/>
            <a:ext cx="7164288" cy="3416320"/>
          </a:xfrm>
          <a:prstGeom prst="rect">
            <a:avLst/>
          </a:prstGeom>
          <a:solidFill>
            <a:srgbClr val="9AEB49"/>
          </a:solidFill>
        </p:spPr>
        <p:txBody>
          <a:bodyPr wrap="square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Costumbre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 </a:t>
            </a:r>
            <a:r>
              <a:rPr lang="es-MX" sz="2400" b="1" dirty="0">
                <a:latin typeface="Comic Sans MS" panose="030F0702030302020204" pitchFamily="66" charset="0"/>
              </a:rPr>
              <a:t>la conducta seguida por los Estados en las cuestiones de carácter internacional y puede derivar de actos, tanto del Poder Ejecutivo o gobierno en sus relaciones con los demás Estados, del Poder Legislativo al emitir leyes que regulen cuestiones internacionales y del Poder Judicial que decidan cuestiones relevantes para el Derecho Internacional</a:t>
            </a:r>
          </a:p>
        </p:txBody>
      </p:sp>
    </p:spTree>
    <p:extLst>
      <p:ext uri="{BB962C8B-B14F-4D97-AF65-F5344CB8AC3E}">
        <p14:creationId xmlns:p14="http://schemas.microsoft.com/office/powerpoint/2010/main" val="24749936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908720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Elemento espiritual o subjetivo</a:t>
            </a:r>
          </a:p>
          <a:p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Consiste en la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creencia</a:t>
            </a:r>
            <a:r>
              <a:rPr lang="es-MX" sz="2400" b="1" dirty="0" smtClean="0">
                <a:latin typeface="Comic Sans MS" panose="030F0702030302020204" pitchFamily="66" charset="0"/>
              </a:rPr>
              <a:t> de que la conducta seguida por los Estados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obedece a la observancia de una norma que la prescribe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09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411760" y="1484784"/>
            <a:ext cx="4572000" cy="2554545"/>
          </a:xfrm>
          <a:prstGeom prst="rect">
            <a:avLst/>
          </a:prstGeom>
          <a:solidFill>
            <a:srgbClr val="66FFFF"/>
          </a:solidFill>
        </p:spPr>
        <p:txBody>
          <a:bodyPr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Los </a:t>
            </a:r>
            <a:r>
              <a:rPr lang="es-MX" sz="3200" b="1" dirty="0">
                <a:latin typeface="Comic Sans MS" panose="030F0702030302020204" pitchFamily="66" charset="0"/>
              </a:rPr>
              <a:t>principios generales de derecho reconocidos por las naciones </a:t>
            </a:r>
            <a:r>
              <a:rPr lang="es-MX" sz="3200" b="1" dirty="0" smtClean="0">
                <a:latin typeface="Comic Sans MS" panose="030F0702030302020204" pitchFamily="66" charset="0"/>
              </a:rPr>
              <a:t>civilizadas (Art. 38.1.c)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332656"/>
            <a:ext cx="79928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>
                <a:latin typeface="Comic Sans MS" panose="030F0702030302020204" pitchFamily="66" charset="0"/>
              </a:rPr>
              <a:t>Sociedad de las Naciones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Comité de los Diez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Estatuto del Tribunal Permanente de Justicia Internacional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Barón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Descamps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Propuso se aplicara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“las reglas de Derecho Internacional reconocidas por la conciencia jurídica de las naciones civilizadas”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err="1" smtClean="0">
                <a:latin typeface="Comic Sans MS" panose="030F0702030302020204" pitchFamily="66" charset="0"/>
              </a:rPr>
              <a:t>Elihu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Root</a:t>
            </a:r>
            <a:r>
              <a:rPr lang="es-MX" sz="2400" b="1" u="sng" dirty="0" smtClean="0">
                <a:latin typeface="Comic Sans MS" panose="030F0702030302020204" pitchFamily="66" charset="0"/>
              </a:rPr>
              <a:t> 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Propuso el texto actual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“Los PGD reconocidos por las naciones civilizadas”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Lord </a:t>
            </a:r>
            <a:r>
              <a:rPr lang="es-MX" sz="2400" b="1" u="sng" dirty="0" err="1" smtClean="0">
                <a:latin typeface="Comic Sans MS" panose="030F0702030302020204" pitchFamily="66" charset="0"/>
              </a:rPr>
              <a:t>Phillimore</a:t>
            </a:r>
            <a:endParaRPr lang="es-MX" sz="2400" b="1" u="sng" dirty="0" smtClean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Precisó se trataba de las “normas jurídicas aceptadas por todas las naciones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civilizadas in foro doméstico”</a:t>
            </a:r>
            <a:endParaRPr lang="es-MX" sz="2400" b="1" u="sng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632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211025"/>
            <a:ext cx="870487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latin typeface="Comic Sans MS" panose="030F0702030302020204" pitchFamily="66" charset="0"/>
              </a:rPr>
              <a:t>Positivistas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PGD No constituyen una fuente autónoma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Deberían deducirse de los tratados y las normas consuetudinarias</a:t>
            </a:r>
          </a:p>
          <a:p>
            <a:r>
              <a:rPr lang="es-MX" sz="2400" b="1" dirty="0" err="1" smtClean="0">
                <a:latin typeface="Comic Sans MS" panose="030F0702030302020204" pitchFamily="66" charset="0"/>
              </a:rPr>
              <a:t>Autointegración</a:t>
            </a:r>
            <a:endParaRPr lang="es-MX" sz="2400" b="1" dirty="0" smtClean="0">
              <a:latin typeface="Comic Sans MS" panose="030F0702030302020204" pitchFamily="66" charset="0"/>
            </a:endParaRP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Iusnaturalistas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Principios generales universalmente reconocidos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Art. 38.1.c Estatuto de la CIJ</a:t>
            </a:r>
          </a:p>
          <a:p>
            <a:r>
              <a:rPr lang="es-MX" sz="2400" b="1" u="sng" dirty="0" smtClean="0">
                <a:latin typeface="Comic Sans MS" panose="030F0702030302020204" pitchFamily="66" charset="0"/>
              </a:rPr>
              <a:t>Es una norma de identificación de normas PGD</a:t>
            </a:r>
          </a:p>
          <a:p>
            <a:r>
              <a:rPr lang="es-MX" sz="2400" b="1" dirty="0" smtClean="0">
                <a:latin typeface="Comic Sans MS" panose="030F0702030302020204" pitchFamily="66" charset="0"/>
              </a:rPr>
              <a:t>PGD tienen </a:t>
            </a:r>
            <a:r>
              <a:rPr lang="es-MX" sz="2400" b="1" u="sng" dirty="0" smtClean="0">
                <a:latin typeface="Comic Sans MS" panose="030F0702030302020204" pitchFamily="66" charset="0"/>
              </a:rPr>
              <a:t>contenido sustantivo del que se derivan derechos y obligaciones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Quien afirma prueba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Autoridad de la cosa juzgada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El fallo de una sentencia no produce efectos para 3os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300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123727" y="2132856"/>
            <a:ext cx="5176417" cy="304698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s-MX" sz="3200" b="1" dirty="0" smtClean="0">
                <a:latin typeface="Comic Sans MS" panose="030F0702030302020204" pitchFamily="66" charset="0"/>
              </a:rPr>
              <a:t>Las </a:t>
            </a:r>
            <a:r>
              <a:rPr lang="es-MX" sz="3200" b="1" dirty="0">
                <a:latin typeface="Comic Sans MS" panose="030F0702030302020204" pitchFamily="66" charset="0"/>
              </a:rPr>
              <a:t>decisiones judiciales </a:t>
            </a:r>
            <a:endParaRPr lang="es-MX" sz="3200" b="1" dirty="0" smtClean="0">
              <a:latin typeface="Comic Sans MS" panose="030F0702030302020204" pitchFamily="66" charset="0"/>
            </a:endParaRPr>
          </a:p>
          <a:p>
            <a:endParaRPr lang="es-MX" sz="32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3200" b="1" dirty="0" smtClean="0">
                <a:latin typeface="Comic Sans MS" panose="030F0702030302020204" pitchFamily="66" charset="0"/>
              </a:rPr>
              <a:t>Resoluciones</a:t>
            </a:r>
          </a:p>
          <a:p>
            <a:pPr marL="342900" indent="-342900">
              <a:buAutoNum type="arabicPeriod"/>
            </a:pPr>
            <a:endParaRPr lang="es-MX" sz="3200" b="1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s-MX" sz="3200" b="1" dirty="0" smtClean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r>
              <a:rPr lang="es-MX" sz="3200" b="1" dirty="0" smtClean="0">
                <a:latin typeface="Comic Sans MS" panose="030F0702030302020204" pitchFamily="66" charset="0"/>
              </a:rPr>
              <a:t>Opiniones consultivas</a:t>
            </a:r>
            <a:endParaRPr lang="es-MX" sz="3200" b="1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403648" y="724574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latin typeface="Comic Sans MS" panose="030F0702030302020204" pitchFamily="66" charset="0"/>
              </a:rPr>
              <a:t>Medios auxiliares de determinación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980727"/>
            <a:ext cx="7776864" cy="3108543"/>
          </a:xfrm>
          <a:prstGeom prst="rect">
            <a:avLst/>
          </a:prstGeom>
          <a:solidFill>
            <a:srgbClr val="F24F4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u="sng" dirty="0" smtClean="0">
                <a:latin typeface="Comic Sans MS" panose="030F0702030302020204" pitchFamily="66" charset="0"/>
              </a:rPr>
              <a:t>Doctrina científica</a:t>
            </a:r>
          </a:p>
          <a:p>
            <a:pPr algn="ctr"/>
            <a:endParaRPr lang="es-MX" sz="28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Votos particulares – Opinión individual</a:t>
            </a:r>
          </a:p>
          <a:p>
            <a:pPr algn="ctr"/>
            <a:endParaRPr lang="es-MX" sz="28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Votos particulares – Opinión disidente</a:t>
            </a:r>
          </a:p>
          <a:p>
            <a:pPr algn="ctr"/>
            <a:endParaRPr lang="es-MX" sz="2800" b="1" dirty="0">
              <a:latin typeface="Comic Sans MS" panose="030F0702030302020204" pitchFamily="66" charset="0"/>
            </a:endParaRPr>
          </a:p>
          <a:p>
            <a:pPr algn="ctr"/>
            <a:r>
              <a:rPr lang="es-MX" sz="2800" b="1" dirty="0" smtClean="0">
                <a:latin typeface="Comic Sans MS" panose="030F0702030302020204" pitchFamily="66" charset="0"/>
              </a:rPr>
              <a:t>Doctrina colectiva</a:t>
            </a:r>
            <a:endParaRPr lang="es-MX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2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908720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Antonio </a:t>
            </a:r>
            <a:r>
              <a:rPr lang="es-MX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Truyol</a:t>
            </a:r>
            <a:endParaRPr lang="es-MX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endParaRPr lang="es-MX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es-MX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Fases en la evolución de la Comunidad Internacional</a:t>
            </a:r>
          </a:p>
          <a:p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El sistema europeo de Estados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El sistema de Estados de Civilización cristiana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La sociedad de Estados civilizados</a:t>
            </a:r>
          </a:p>
          <a:p>
            <a:pPr marL="342900" indent="-342900">
              <a:buAutoNum type="alphaLcPeriod"/>
            </a:pPr>
            <a:endParaRPr lang="es-MX" sz="2400" b="1" dirty="0">
              <a:latin typeface="Comic Sans MS" panose="030F0702030302020204" pitchFamily="66" charset="0"/>
            </a:endParaRPr>
          </a:p>
          <a:p>
            <a:pPr marL="342900" indent="-342900">
              <a:buAutoNum type="alphaLcPeriod"/>
            </a:pPr>
            <a:r>
              <a:rPr lang="es-MX" sz="2400" b="1" dirty="0" smtClean="0">
                <a:latin typeface="Comic Sans MS" panose="030F0702030302020204" pitchFamily="66" charset="0"/>
              </a:rPr>
              <a:t>La sociedad internacional mundial o global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4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688628"/>
            <a:ext cx="6120680" cy="230832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Equidad</a:t>
            </a:r>
          </a:p>
          <a:p>
            <a:pPr algn="ctr"/>
            <a:r>
              <a:rPr lang="es-MX" sz="2400" b="1" dirty="0" smtClean="0">
                <a:latin typeface="Comic Sans MS" panose="030F0702030302020204" pitchFamily="66" charset="0"/>
              </a:rPr>
              <a:t>La decisión se basa en el sentimiento de justicia aplicado a un litigio concreto teniendo en cuenta sus elementos y sin aplicar las normas de Derecho Internacional (Art. 38.2)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67544" y="436510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Si las partes así lo convienen, por lo que es posible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MX" sz="2400" b="1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b="1" dirty="0" smtClean="0">
                <a:latin typeface="Comic Sans MS" panose="030F0702030302020204" pitchFamily="66" charset="0"/>
              </a:rPr>
              <a:t>La CIJ está autorizada a proceder de esa forma</a:t>
            </a:r>
            <a:endParaRPr lang="es-MX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880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00113" y="692150"/>
            <a:ext cx="72009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400" b="1">
                <a:latin typeface="Comic Sans MS" pitchFamily="66" charset="0"/>
              </a:rPr>
              <a:t>OBLIGACIONES</a:t>
            </a:r>
          </a:p>
          <a:p>
            <a:pPr>
              <a:spcBef>
                <a:spcPct val="50000"/>
              </a:spcBef>
            </a:pPr>
            <a:endParaRPr lang="es-MX" altLang="es-MX" sz="2400" b="1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Sujeto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400" b="1">
                <a:latin typeface="Comic Sans MS" pitchFamily="66" charset="0"/>
              </a:rPr>
              <a:t>Frente a la Comunidad Interamericana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400" b="1">
                <a:latin typeface="Comic Sans MS" pitchFamily="66" charset="0"/>
              </a:rPr>
              <a:t>Frente a cada uno de los Estados Parte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400" b="1">
                <a:latin typeface="Comic Sans MS" pitchFamily="66" charset="0"/>
              </a:rPr>
              <a:t>Frente a todos los individuos</a:t>
            </a:r>
          </a:p>
          <a:p>
            <a:pPr>
              <a:spcBef>
                <a:spcPct val="50000"/>
              </a:spcBef>
            </a:pPr>
            <a:endParaRPr lang="es-MX" altLang="es-MX" sz="2400" b="1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400" b="1" u="sng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Contenido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400" b="1">
                <a:latin typeface="Comic Sans MS" pitchFamily="66" charset="0"/>
              </a:rPr>
              <a:t>Generales y Específicas</a:t>
            </a:r>
            <a:endParaRPr lang="es-ES" altLang="es-MX" sz="24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504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24949" y="0"/>
            <a:ext cx="8928992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800" b="1" dirty="0">
                <a:latin typeface="Comic Sans MS" pitchFamily="66" charset="0"/>
              </a:rPr>
              <a:t>ALCANCE DE LAS </a:t>
            </a:r>
            <a:r>
              <a:rPr lang="es-MX" altLang="es-MX" sz="2800" b="1" dirty="0" smtClean="0">
                <a:latin typeface="Comic Sans MS" pitchFamily="66" charset="0"/>
              </a:rPr>
              <a:t>OBLIGACIONES</a:t>
            </a:r>
          </a:p>
          <a:p>
            <a:pPr>
              <a:spcBef>
                <a:spcPct val="50000"/>
              </a:spcBef>
            </a:pPr>
            <a:endParaRPr lang="es-MX" altLang="es-MX" sz="20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 i="1" dirty="0" smtClean="0">
                <a:latin typeface="Comic Sans MS" pitchFamily="66" charset="0"/>
              </a:rPr>
              <a:t>IUS COGENS.- </a:t>
            </a:r>
            <a:r>
              <a:rPr lang="es-MX" altLang="es-MX" sz="2000" b="1" i="1" dirty="0" err="1" smtClean="0">
                <a:latin typeface="Comic Sans MS" pitchFamily="66" charset="0"/>
              </a:rPr>
              <a:t>Imperatividad</a:t>
            </a:r>
            <a:r>
              <a:rPr lang="es-MX" altLang="es-MX" sz="2000" b="1" i="1" dirty="0" smtClean="0">
                <a:latin typeface="Comic Sans MS" pitchFamily="66" charset="0"/>
              </a:rPr>
              <a:t> del Derecho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Aceptada y reconocida por la comunidad internacional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No admite acuerdo en contrario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Sólo se modifica por norma ulterior</a:t>
            </a:r>
            <a:endParaRPr lang="es-MX" altLang="es-MX" sz="2000" b="1" i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s-MX" altLang="es-MX" sz="2000" b="1" i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 i="1" dirty="0">
                <a:latin typeface="Comic Sans MS" pitchFamily="66" charset="0"/>
              </a:rPr>
              <a:t>ERGA </a:t>
            </a:r>
            <a:r>
              <a:rPr lang="es-MX" altLang="es-MX" sz="2800" b="1" i="1" dirty="0" smtClean="0">
                <a:latin typeface="Comic Sans MS" pitchFamily="66" charset="0"/>
              </a:rPr>
              <a:t>OMNES.- </a:t>
            </a:r>
            <a:r>
              <a:rPr lang="es-MX" altLang="es-MX" sz="2000" b="1" i="1" dirty="0" smtClean="0">
                <a:latin typeface="Comic Sans MS" pitchFamily="66" charset="0"/>
              </a:rPr>
              <a:t>Abarca todos los destinatarios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Frente a la comunidad internacional e interamericana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Frente a Estados Parte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r>
              <a:rPr lang="es-MX" altLang="es-MX" sz="2000" b="1" i="1" dirty="0" smtClean="0">
                <a:latin typeface="Comic Sans MS" pitchFamily="66" charset="0"/>
              </a:rPr>
              <a:t>Frente a todos los individuos</a:t>
            </a:r>
          </a:p>
          <a:p>
            <a:pPr marL="514350" indent="-514350">
              <a:spcBef>
                <a:spcPct val="50000"/>
              </a:spcBef>
              <a:buAutoNum type="alphaLcPeriod"/>
            </a:pPr>
            <a:endParaRPr lang="es-MX" altLang="es-MX" sz="2000" b="1" i="1" dirty="0"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s-MX" altLang="es-MX" sz="2800" b="1" i="1" dirty="0" smtClean="0">
                <a:latin typeface="Comic Sans MS" pitchFamily="66" charset="0"/>
              </a:rPr>
              <a:t>PACTA SUNT SERVANDA</a:t>
            </a:r>
            <a:r>
              <a:rPr lang="es-MX" altLang="es-MX" sz="2000" b="1" i="1" dirty="0" smtClean="0">
                <a:latin typeface="Comic Sans MS" pitchFamily="66" charset="0"/>
              </a:rPr>
              <a:t>.- Lo pactado obliga</a:t>
            </a:r>
            <a:endParaRPr lang="es-ES" altLang="es-MX" sz="2000" b="1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74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39552" y="476672"/>
            <a:ext cx="792088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OBLIGACIONES DEL ESTADO MEXICANO</a:t>
            </a:r>
            <a:endParaRPr lang="es-MX" altLang="es-MX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s-MX" altLang="es-MX" sz="32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32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Fundamento</a:t>
            </a:r>
          </a:p>
          <a:p>
            <a:pPr>
              <a:spcBef>
                <a:spcPct val="50000"/>
              </a:spcBef>
            </a:pPr>
            <a:endParaRPr lang="es-MX" altLang="es-MX" sz="32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3200" b="1" dirty="0" smtClean="0">
                <a:latin typeface="Comic Sans MS" pitchFamily="66" charset="0"/>
              </a:rPr>
              <a:t>Primarias, </a:t>
            </a:r>
            <a:r>
              <a:rPr lang="es-MX" altLang="es-MX" sz="2400" b="1" dirty="0" smtClean="0">
                <a:latin typeface="Comic Sans MS" pitchFamily="66" charset="0"/>
              </a:rPr>
              <a:t>generadas</a:t>
            </a:r>
            <a:endParaRPr lang="es-MX" altLang="es-MX" sz="24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s-MX" altLang="es-MX" sz="32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3200" b="1" dirty="0" smtClean="0">
                <a:latin typeface="Comic Sans MS" pitchFamily="66" charset="0"/>
              </a:rPr>
              <a:t>Secundarias, </a:t>
            </a:r>
            <a:r>
              <a:rPr lang="es-MX" altLang="es-MX" sz="2400" b="1" dirty="0" smtClean="0">
                <a:latin typeface="Comic Sans MS" pitchFamily="66" charset="0"/>
              </a:rPr>
              <a:t>por responsabilidad del Estado</a:t>
            </a:r>
            <a:endParaRPr lang="es-ES" altLang="es-MX" sz="24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876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042988" y="836613"/>
            <a:ext cx="7200900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VIOLACIÓN DE UNA </a:t>
            </a:r>
          </a:p>
          <a:p>
            <a:pPr algn="ctr">
              <a:spcBef>
                <a:spcPct val="50000"/>
              </a:spcBef>
            </a:pPr>
            <a:r>
              <a:rPr lang="es-MX" altLang="es-MX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OBLIGACIÓN INTERNACIONAL</a:t>
            </a:r>
          </a:p>
          <a:p>
            <a:pPr>
              <a:spcBef>
                <a:spcPct val="50000"/>
              </a:spcBef>
            </a:pPr>
            <a:endParaRPr lang="es-MX" altLang="es-MX" sz="2800" b="1" dirty="0">
              <a:latin typeface="Comic Sans MS" pitchFamily="66" charset="0"/>
            </a:endParaRPr>
          </a:p>
          <a:p>
            <a:pPr marL="0" indent="0">
              <a:spcBef>
                <a:spcPct val="50000"/>
              </a:spcBef>
            </a:pPr>
            <a:r>
              <a:rPr lang="es-MX" altLang="es-MX" sz="2800" b="1" dirty="0" smtClean="0">
                <a:latin typeface="Comic Sans MS" pitchFamily="66" charset="0"/>
              </a:rPr>
              <a:t>A. HECHO </a:t>
            </a:r>
            <a:r>
              <a:rPr lang="es-MX" altLang="es-MX" sz="2800" b="1" dirty="0">
                <a:latin typeface="Comic Sans MS" pitchFamily="66" charset="0"/>
              </a:rPr>
              <a:t>ILÍCITO INTERNACIONAL</a:t>
            </a:r>
          </a:p>
          <a:p>
            <a:pPr>
              <a:spcBef>
                <a:spcPct val="50000"/>
              </a:spcBef>
            </a:pPr>
            <a:endParaRPr lang="es-MX" altLang="es-MX" sz="28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800" b="1" dirty="0" smtClean="0">
                <a:latin typeface="Comic Sans MS" pitchFamily="66" charset="0"/>
              </a:rPr>
              <a:t>Directo, acción </a:t>
            </a:r>
            <a:endParaRPr lang="es-MX" altLang="es-MX" sz="28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es-MX" altLang="es-MX" sz="28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es-MX" altLang="es-MX" sz="2800" b="1" dirty="0" smtClean="0">
                <a:latin typeface="Comic Sans MS" pitchFamily="66" charset="0"/>
              </a:rPr>
              <a:t>Indirecto, omisión</a:t>
            </a:r>
            <a:endParaRPr lang="es-ES" altLang="es-MX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8679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971550" y="549275"/>
            <a:ext cx="7416800" cy="555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800" b="1" u="sng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ÓRGANO LEGISLATIVO</a:t>
            </a:r>
          </a:p>
          <a:p>
            <a:pPr>
              <a:spcBef>
                <a:spcPct val="50000"/>
              </a:spcBef>
            </a:pPr>
            <a:endParaRPr lang="es-MX" altLang="es-MX" sz="2400" b="1" u="sng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>
                <a:latin typeface="Comic Sans MS" pitchFamily="66" charset="0"/>
              </a:rPr>
              <a:t>Dictar normas que violan Derechos Humanos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s-MX" altLang="es-MX" sz="2800" b="1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>
                <a:latin typeface="Comic Sans MS" pitchFamily="66" charset="0"/>
              </a:rPr>
              <a:t>No adoptar medidas legislativas para hacer efectivos Derechos Humanos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s-MX" altLang="es-MX" sz="2800" b="1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>
                <a:latin typeface="Comic Sans MS" pitchFamily="66" charset="0"/>
              </a:rPr>
              <a:t>No derogar normas contrarias a Derechos Humanos</a:t>
            </a:r>
            <a:endParaRPr lang="es-ES" altLang="es-MX" sz="28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54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67545" y="981075"/>
            <a:ext cx="81369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36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ÓRGANO EJECUTIVO</a:t>
            </a:r>
          </a:p>
          <a:p>
            <a:pPr>
              <a:spcBef>
                <a:spcPct val="50000"/>
              </a:spcBef>
            </a:pPr>
            <a:endParaRPr lang="es-MX" altLang="es-MX" sz="3600" b="1" u="sng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3600" b="1" dirty="0" smtClean="0">
                <a:latin typeface="Comic Sans MS" pitchFamily="66" charset="0"/>
              </a:rPr>
              <a:t>Parámetro constitucional DDHH</a:t>
            </a:r>
            <a:endParaRPr lang="es-MX" altLang="es-MX" sz="36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s-MX" altLang="es-MX" sz="36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3600" b="1" dirty="0">
                <a:latin typeface="Comic Sans MS" pitchFamily="66" charset="0"/>
              </a:rPr>
              <a:t>Principio de Legalidad</a:t>
            </a:r>
            <a:endParaRPr lang="es-ES" altLang="es-MX" sz="36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96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835150" y="404813"/>
            <a:ext cx="532923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32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ÓRGANO JUDICIAL</a:t>
            </a:r>
          </a:p>
          <a:p>
            <a:pPr>
              <a:spcBef>
                <a:spcPct val="50000"/>
              </a:spcBef>
            </a:pPr>
            <a:endParaRPr lang="es-MX" altLang="es-MX" sz="3200" b="1" u="sng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Denegación de </a:t>
            </a:r>
            <a:r>
              <a:rPr lang="es-MX" altLang="es-MX" sz="3200" b="1" dirty="0" smtClean="0">
                <a:latin typeface="Comic Sans MS" pitchFamily="66" charset="0"/>
              </a:rPr>
              <a:t>Justicia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s-MX" altLang="es-MX" sz="32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Desafío de </a:t>
            </a:r>
            <a:r>
              <a:rPr lang="es-MX" altLang="es-MX" sz="3200" b="1" dirty="0" smtClean="0">
                <a:latin typeface="Comic Sans MS" pitchFamily="66" charset="0"/>
              </a:rPr>
              <a:t>Justicia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s-MX" altLang="es-MX" sz="32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3200" b="1" dirty="0">
                <a:latin typeface="Comic Sans MS" pitchFamily="66" charset="0"/>
              </a:rPr>
              <a:t>Ejecución de </a:t>
            </a:r>
            <a:r>
              <a:rPr lang="es-MX" altLang="es-MX" sz="3200" b="1" dirty="0" smtClean="0">
                <a:latin typeface="Comic Sans MS" pitchFamily="66" charset="0"/>
              </a:rPr>
              <a:t>Sentencias</a:t>
            </a:r>
            <a:endParaRPr lang="es-MX" altLang="es-MX" sz="32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685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547813" y="1268413"/>
            <a:ext cx="6697662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altLang="es-MX" sz="2800" b="1" dirty="0" smtClean="0">
                <a:latin typeface="Comic Sans MS" pitchFamily="66" charset="0"/>
              </a:rPr>
              <a:t>B</a:t>
            </a:r>
            <a:r>
              <a:rPr lang="es-MX" altLang="es-MX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. </a:t>
            </a:r>
            <a:r>
              <a:rPr lang="es-MX" altLang="es-MX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RESPONSABILIDEAD INTERNACIONAL DEL ESTADO</a:t>
            </a:r>
          </a:p>
          <a:p>
            <a:pPr>
              <a:spcBef>
                <a:spcPct val="50000"/>
              </a:spcBef>
            </a:pPr>
            <a:endParaRPr lang="es-MX" altLang="es-MX" sz="28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 dirty="0">
                <a:latin typeface="Comic Sans MS" pitchFamily="66" charset="0"/>
              </a:rPr>
              <a:t>Directa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endParaRPr lang="es-MX" altLang="es-MX" sz="2800" b="1" dirty="0">
              <a:latin typeface="Comic Sans MS" pitchFamily="66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s-MX" altLang="es-MX" sz="2800" b="1" dirty="0" smtClean="0">
                <a:latin typeface="Comic Sans MS" pitchFamily="66" charset="0"/>
              </a:rPr>
              <a:t>Indirecta, por particulares</a:t>
            </a:r>
          </a:p>
          <a:p>
            <a:pPr>
              <a:spcBef>
                <a:spcPct val="50000"/>
              </a:spcBef>
            </a:pPr>
            <a:r>
              <a:rPr lang="es-MX" altLang="es-MX" sz="2800" b="1" dirty="0">
                <a:latin typeface="Comic Sans MS" pitchFamily="66" charset="0"/>
              </a:rPr>
              <a:t>	</a:t>
            </a:r>
            <a:r>
              <a:rPr lang="es-MX" altLang="es-MX" sz="2800" b="1" dirty="0" smtClean="0">
                <a:latin typeface="Comic Sans MS" pitchFamily="66" charset="0"/>
              </a:rPr>
              <a:t>	   por no prevenir</a:t>
            </a:r>
            <a:endParaRPr lang="es-ES" altLang="es-MX" sz="2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2497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0" y="139700"/>
            <a:ext cx="9144000" cy="671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altLang="es-MX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ELEMENTOS DE LA RESPONSABILIDAD INTERNACIONAL</a:t>
            </a:r>
          </a:p>
          <a:p>
            <a:pPr>
              <a:spcBef>
                <a:spcPct val="50000"/>
              </a:spcBef>
            </a:pPr>
            <a:endParaRPr lang="es-MX" altLang="es-MX" sz="2800" b="1" dirty="0">
              <a:latin typeface="Comic Sans MS" pitchFamily="66" charset="0"/>
            </a:endParaRP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s-MX" altLang="es-MX" sz="2800" b="1" dirty="0">
                <a:latin typeface="Comic Sans MS" pitchFamily="66" charset="0"/>
              </a:rPr>
              <a:t>Acto u omisión que </a:t>
            </a:r>
            <a:r>
              <a:rPr lang="es-MX" altLang="es-MX" sz="28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viola una obligación de derecho internacional vigente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s-MX" altLang="es-MX" sz="2800" b="1" dirty="0">
                <a:latin typeface="Comic Sans MS" pitchFamily="66" charset="0"/>
              </a:rPr>
              <a:t>Acto ilícito </a:t>
            </a:r>
            <a:r>
              <a:rPr lang="es-MX" altLang="es-MX" sz="28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imputable al Estado</a:t>
            </a:r>
            <a:r>
              <a:rPr lang="es-MX" altLang="es-MX" sz="2800" b="1" dirty="0">
                <a:latin typeface="Comic Sans MS" pitchFamily="66" charset="0"/>
              </a:rPr>
              <a:t> como persona jurídica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s-MX" altLang="es-MX" sz="2800" b="1" dirty="0">
                <a:latin typeface="Comic Sans MS" pitchFamily="66" charset="0"/>
              </a:rPr>
              <a:t>Que se haya producido un </a:t>
            </a:r>
            <a:r>
              <a:rPr lang="es-MX" altLang="es-MX" sz="28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perjuicio o un daño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s-MX" altLang="es-MX" sz="2800" b="1" dirty="0">
                <a:latin typeface="Comic Sans MS" pitchFamily="66" charset="0"/>
              </a:rPr>
              <a:t>Acción </a:t>
            </a:r>
            <a:r>
              <a:rPr lang="es-MX" altLang="es-MX" sz="28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no justificada</a:t>
            </a:r>
          </a:p>
          <a:p>
            <a:pPr>
              <a:lnSpc>
                <a:spcPct val="150000"/>
              </a:lnSpc>
              <a:buFontTx/>
              <a:buAutoNum type="arabicPeriod"/>
            </a:pPr>
            <a:r>
              <a:rPr lang="es-MX" altLang="es-MX" sz="2800" b="1" dirty="0">
                <a:latin typeface="Comic Sans MS" pitchFamily="66" charset="0"/>
              </a:rPr>
              <a:t>Que las </a:t>
            </a:r>
            <a:r>
              <a:rPr lang="es-MX" altLang="es-MX" sz="28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consecuencias</a:t>
            </a:r>
            <a:r>
              <a:rPr lang="es-MX" altLang="es-MX" sz="2800" b="1" dirty="0">
                <a:latin typeface="Comic Sans MS" pitchFamily="66" charset="0"/>
              </a:rPr>
              <a:t> de la acción ilícita </a:t>
            </a:r>
            <a:r>
              <a:rPr lang="es-MX" altLang="es-MX" sz="2800" b="1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no hayan sido reparadas </a:t>
            </a:r>
            <a:endParaRPr lang="es-ES" altLang="es-MX" sz="2800" b="1" u="sng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97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4786</Words>
  <Application>Microsoft Office PowerPoint</Application>
  <PresentationFormat>Presentación en pantalla (4:3)</PresentationFormat>
  <Paragraphs>899</Paragraphs>
  <Slides>101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101</vt:i4>
      </vt:variant>
    </vt:vector>
  </HeadingPairs>
  <TitlesOfParts>
    <vt:vector size="102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Tedy 10</dc:creator>
  <cp:lastModifiedBy>Tedy 10</cp:lastModifiedBy>
  <cp:revision>90</cp:revision>
  <dcterms:created xsi:type="dcterms:W3CDTF">2020-06-08T21:48:08Z</dcterms:created>
  <dcterms:modified xsi:type="dcterms:W3CDTF">2020-06-12T00:27:24Z</dcterms:modified>
</cp:coreProperties>
</file>