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79" r:id="rId4"/>
    <p:sldId id="263" r:id="rId5"/>
    <p:sldId id="282" r:id="rId6"/>
    <p:sldId id="277" r:id="rId7"/>
    <p:sldId id="257" r:id="rId8"/>
    <p:sldId id="258" r:id="rId9"/>
    <p:sldId id="271" r:id="rId10"/>
    <p:sldId id="269" r:id="rId11"/>
    <p:sldId id="270" r:id="rId12"/>
    <p:sldId id="272" r:id="rId13"/>
    <p:sldId id="266" r:id="rId14"/>
    <p:sldId id="259" r:id="rId15"/>
    <p:sldId id="260" r:id="rId16"/>
    <p:sldId id="264" r:id="rId17"/>
    <p:sldId id="265" r:id="rId18"/>
    <p:sldId id="267" r:id="rId19"/>
    <p:sldId id="275" r:id="rId20"/>
    <p:sldId id="276" r:id="rId21"/>
    <p:sldId id="268" r:id="rId22"/>
    <p:sldId id="281" r:id="rId23"/>
    <p:sldId id="284" r:id="rId24"/>
    <p:sldId id="278" r:id="rId25"/>
    <p:sldId id="280" r:id="rId26"/>
    <p:sldId id="273" r:id="rId27"/>
    <p:sldId id="262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78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90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30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17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95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18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07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6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3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61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3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5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1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2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3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91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CB388D-BE3B-485A-80DF-9A05E20B5B30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DC83-7FD7-4504-AC3C-F0F2C1DF7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86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0C26-7C5E-4664-BA1D-37F63187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384313"/>
            <a:ext cx="11171581" cy="3125650"/>
          </a:xfrm>
        </p:spPr>
        <p:txBody>
          <a:bodyPr>
            <a:normAutofit fontScale="90000"/>
          </a:bodyPr>
          <a:lstStyle/>
          <a:p>
            <a:r>
              <a:rPr lang="es-MX" sz="2200" b="1" dirty="0"/>
              <a:t>HOMENAJE AL DR. JORGE CARPIZO, A 75 AÑOS DE SU NATALICIO</a:t>
            </a:r>
            <a:br>
              <a:rPr lang="es-MX" sz="2200" dirty="0"/>
            </a:br>
            <a:r>
              <a:rPr lang="es-MX" sz="2200" b="1" dirty="0"/>
              <a:t>Instituto de Investigaciones Jurídicas de la UNAM, Instituto Iberoamericano de Derecho Constitucional, Universidad Juárez del Estado de Durango a través de su Facultad de Derecho y Ciencias Políticas</a:t>
            </a:r>
            <a:br>
              <a:rPr lang="es-MX" sz="2200" dirty="0"/>
            </a:br>
            <a:r>
              <a:rPr lang="es-MX" sz="2200" b="1" i="1" dirty="0"/>
              <a:t>Primer Congreso Nacional de Derechos Humanos</a:t>
            </a:r>
            <a:br>
              <a:rPr lang="es-MX" sz="2200" dirty="0"/>
            </a:br>
            <a:r>
              <a:rPr lang="es-MX" sz="2200" b="1" dirty="0"/>
              <a:t>Tema:</a:t>
            </a:r>
            <a:br>
              <a:rPr lang="es-MX" sz="2200" dirty="0"/>
            </a:br>
            <a:r>
              <a:rPr lang="es-MX" sz="2200" b="1" dirty="0"/>
              <a:t>II.              La implementación de políticas públicas para los derechos humanos</a:t>
            </a:r>
            <a:br>
              <a:rPr lang="es-MX" sz="2200" b="1" dirty="0"/>
            </a:br>
            <a:br>
              <a:rPr lang="es-MX" sz="2000" b="1" dirty="0"/>
            </a:br>
            <a:br>
              <a:rPr lang="es-MX" sz="2000" dirty="0"/>
            </a:br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0E026-17D2-45D8-81AD-F270FF66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2769704"/>
            <a:ext cx="11171582" cy="3485322"/>
          </a:xfrm>
        </p:spPr>
        <p:txBody>
          <a:bodyPr>
            <a:normAutofit fontScale="92500" lnSpcReduction="20000"/>
          </a:bodyPr>
          <a:lstStyle/>
          <a:p>
            <a:endParaRPr lang="es-MX" b="1" dirty="0"/>
          </a:p>
          <a:p>
            <a:r>
              <a:rPr lang="es-MX" sz="3200" b="1" dirty="0"/>
              <a:t>El Presidencialismo Mexicano en la Cuarta Transformación de la República (4T): facultades metaconstitucionales, políticas públicas, populismo y derechos humanos</a:t>
            </a:r>
            <a:endParaRPr lang="es-MX" sz="3200" dirty="0"/>
          </a:p>
          <a:p>
            <a:r>
              <a:rPr lang="es-MX" dirty="0"/>
              <a:t>Expositor:</a:t>
            </a:r>
          </a:p>
          <a:p>
            <a:r>
              <a:rPr lang="es-MX" dirty="0"/>
              <a:t>Dr. Eduardo de Jesús Castellanos Hernández, Investigador Nacional, Nivel I, adscrito al Instituto Interdisciplinario de Investigaciones de la Universidad de Xalapa</a:t>
            </a:r>
          </a:p>
          <a:p>
            <a:r>
              <a:rPr lang="es-MX" dirty="0"/>
              <a:t>Durango, </a:t>
            </a:r>
            <a:r>
              <a:rPr lang="es-MX" dirty="0" err="1"/>
              <a:t>Dgo</a:t>
            </a:r>
            <a:r>
              <a:rPr lang="es-MX" dirty="0"/>
              <a:t>., octubre de 2019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17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8988-1A1B-43EB-8C40-5EF1E83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/>
              <a:t>DIVERSAS TIPOLOGÍAS DEL PRESIDENCIALISMO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8B642-84AF-437D-9C24-0F636C19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SALVADOR VALENCIA CARMONA: </a:t>
            </a:r>
          </a:p>
          <a:p>
            <a:pPr marL="514350" indent="-514350">
              <a:buAutoNum type="alphaLcParenR"/>
            </a:pPr>
            <a:r>
              <a:rPr lang="es-MX" dirty="0"/>
              <a:t>Dictadura oligárquica</a:t>
            </a:r>
          </a:p>
          <a:p>
            <a:pPr marL="514350" indent="-514350">
              <a:buAutoNum type="alphaLcParenR"/>
            </a:pPr>
            <a:r>
              <a:rPr lang="es-MX" dirty="0"/>
              <a:t>Dictadura militar</a:t>
            </a:r>
          </a:p>
          <a:p>
            <a:pPr marL="514350" indent="-514350">
              <a:buAutoNum type="alphaLcParenR"/>
            </a:pPr>
            <a:r>
              <a:rPr lang="es-MX" dirty="0"/>
              <a:t>Régimen populista</a:t>
            </a:r>
          </a:p>
          <a:p>
            <a:pPr marL="514350" indent="-514350">
              <a:buAutoNum type="alphaLcParenR"/>
            </a:pPr>
            <a:r>
              <a:rPr lang="es-MX" dirty="0"/>
              <a:t>Régimen democrático</a:t>
            </a:r>
          </a:p>
          <a:p>
            <a:pPr marL="0" indent="0">
              <a:buNone/>
            </a:pPr>
            <a:r>
              <a:rPr lang="es-MX" b="1" dirty="0"/>
              <a:t>HUMBERTO NOGUEIRA ALCALÁ:</a:t>
            </a:r>
          </a:p>
          <a:p>
            <a:pPr marL="514350" indent="-514350">
              <a:buAutoNum type="alphaLcParenR"/>
            </a:pPr>
            <a:r>
              <a:rPr lang="es-MX" dirty="0"/>
              <a:t>Regímenes autoritarios con fórmulas presidencialistas</a:t>
            </a:r>
          </a:p>
          <a:p>
            <a:pPr marL="514350" indent="-514350">
              <a:buAutoNum type="alphaLcParenR"/>
            </a:pPr>
            <a:r>
              <a:rPr lang="es-MX" dirty="0"/>
              <a:t>Presidencialismos democráticos (puro, dirigido, atenuado)</a:t>
            </a:r>
          </a:p>
        </p:txBody>
      </p:sp>
    </p:spTree>
    <p:extLst>
      <p:ext uri="{BB962C8B-B14F-4D97-AF65-F5344CB8AC3E}">
        <p14:creationId xmlns:p14="http://schemas.microsoft.com/office/powerpoint/2010/main" val="48412900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2A-8C43-4D7A-8AC9-634E9F14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DIVERSAS TIPOLOGÍAS DEL PRESIDENCIALISMO</a:t>
            </a:r>
            <a:br>
              <a:rPr lang="es-MX" sz="3200" b="1" dirty="0"/>
            </a:br>
            <a:r>
              <a:rPr lang="es-MX" sz="3200" b="1" dirty="0"/>
              <a:t>(Continúa)</a:t>
            </a: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BCB5E-CC74-4335-A787-3AE4EE24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DIEGO VALADÉS</a:t>
            </a:r>
          </a:p>
          <a:p>
            <a:pPr marL="514350" indent="-514350">
              <a:buAutoNum type="alphaLcParenR"/>
            </a:pPr>
            <a:r>
              <a:rPr lang="es-MX" dirty="0"/>
              <a:t>Tradicional</a:t>
            </a:r>
          </a:p>
          <a:p>
            <a:pPr marL="514350" indent="-514350">
              <a:buAutoNum type="alphaLcParenR"/>
            </a:pPr>
            <a:r>
              <a:rPr lang="es-MX" dirty="0"/>
              <a:t>Transicional</a:t>
            </a:r>
          </a:p>
          <a:p>
            <a:pPr marL="514350" indent="-514350">
              <a:buAutoNum type="alphaLcParenR"/>
            </a:pPr>
            <a:r>
              <a:rPr lang="es-MX" dirty="0"/>
              <a:t>Democrático</a:t>
            </a:r>
          </a:p>
          <a:p>
            <a:pPr marL="0" indent="0">
              <a:buNone/>
            </a:pPr>
            <a:r>
              <a:rPr lang="es-MX" b="1" dirty="0"/>
              <a:t>DIETER NOHLEN</a:t>
            </a: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Hiperpresidencialismo o dominante</a:t>
            </a:r>
          </a:p>
          <a:p>
            <a:pPr marL="514350" indent="-514350">
              <a:buAutoNum type="alphaLcParenR"/>
            </a:pPr>
            <a:r>
              <a:rPr lang="es-MX" dirty="0"/>
              <a:t>Reforzado o racionalizado</a:t>
            </a:r>
          </a:p>
          <a:p>
            <a:pPr marL="514350" indent="-514350">
              <a:buAutoNum type="alphaLcParenR"/>
            </a:pPr>
            <a:r>
              <a:rPr lang="es-MX" dirty="0"/>
              <a:t>Puro o equilibrado</a:t>
            </a:r>
          </a:p>
          <a:p>
            <a:pPr marL="514350" indent="-514350">
              <a:buAutoNum type="alphaLcParenR"/>
            </a:pPr>
            <a:r>
              <a:rPr lang="es-MX" dirty="0"/>
              <a:t>Atenuado</a:t>
            </a:r>
          </a:p>
          <a:p>
            <a:pPr marL="514350" indent="-514350">
              <a:buAutoNum type="alphaLcParenR"/>
            </a:pPr>
            <a:r>
              <a:rPr lang="es-MX" dirty="0" err="1"/>
              <a:t>Parlamentarizado</a:t>
            </a:r>
            <a:endParaRPr lang="es-MX" dirty="0"/>
          </a:p>
          <a:p>
            <a:pPr marL="514350" indent="-514350">
              <a:buAutoNum type="alphaLcParenR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04341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A6D40-F823-43ED-AC93-3D54AB9D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FACTORES-CLAVE DEL PRESIDENCIALISMO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1EC94-3C57-4B9A-B453-0B6C5645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Si se configura como un presidencialismo puro o qué tanto se aleja de este modelo</a:t>
            </a:r>
          </a:p>
          <a:p>
            <a:pPr marL="514350" indent="-514350">
              <a:buAutoNum type="alphaLcParenR"/>
            </a:pPr>
            <a:r>
              <a:rPr lang="es-MX" dirty="0"/>
              <a:t>Las facultades legislativas del presidente</a:t>
            </a:r>
          </a:p>
          <a:p>
            <a:pPr marL="514350" indent="-514350">
              <a:buAutoNum type="alphaLcParenR"/>
            </a:pPr>
            <a:r>
              <a:rPr lang="es-MX" dirty="0"/>
              <a:t>El sistema de partidos políticos, que afecta la relación entre el congreso y el presidente</a:t>
            </a:r>
          </a:p>
          <a:p>
            <a:pPr marL="514350" indent="-514350">
              <a:buAutoNum type="alphaLcParenR"/>
            </a:pPr>
            <a:r>
              <a:rPr lang="es-MX" dirty="0"/>
              <a:t>La existencia o falta de disciplina partidista</a:t>
            </a:r>
          </a:p>
          <a:p>
            <a:pPr marL="514350" indent="-514350">
              <a:buAutoNum type="alphaLcParenR"/>
            </a:pPr>
            <a:r>
              <a:rPr lang="es-MX" i="1" dirty="0"/>
              <a:t>Los sistemas electorales</a:t>
            </a:r>
          </a:p>
        </p:txBody>
      </p:sp>
    </p:spTree>
    <p:extLst>
      <p:ext uri="{BB962C8B-B14F-4D97-AF65-F5344CB8AC3E}">
        <p14:creationId xmlns:p14="http://schemas.microsoft.com/office/powerpoint/2010/main" val="3845204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46BB-49B2-43C7-BDBC-D1C4994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JORGE CARPIZO. EL PRESIDENCIALISMO MEXICANO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5216E-4B4B-4100-AC0E-D11E649C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FACULTADES METACONSTITUCIONALES:</a:t>
            </a:r>
          </a:p>
          <a:p>
            <a:r>
              <a:rPr lang="es-MX" dirty="0"/>
              <a:t>Jefatura real del PRI</a:t>
            </a:r>
          </a:p>
          <a:p>
            <a:endParaRPr lang="es-MX" dirty="0"/>
          </a:p>
          <a:p>
            <a:r>
              <a:rPr lang="es-MX" dirty="0"/>
              <a:t>Designación de su sucesor</a:t>
            </a:r>
          </a:p>
          <a:p>
            <a:endParaRPr lang="es-MX" dirty="0"/>
          </a:p>
          <a:p>
            <a:r>
              <a:rPr lang="es-MX" dirty="0"/>
              <a:t>Designación de los gobernadores</a:t>
            </a:r>
          </a:p>
          <a:p>
            <a:endParaRPr lang="es-MX" dirty="0"/>
          </a:p>
          <a:p>
            <a:r>
              <a:rPr lang="es-MX" dirty="0"/>
              <a:t>Remoción de los gobernadores</a:t>
            </a:r>
          </a:p>
        </p:txBody>
      </p:sp>
    </p:spTree>
    <p:extLst>
      <p:ext uri="{BB962C8B-B14F-4D97-AF65-F5344CB8AC3E}">
        <p14:creationId xmlns:p14="http://schemas.microsoft.com/office/powerpoint/2010/main" val="37878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9EE0-6764-4C62-83D4-87012C99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JORGE CARPIZO. TIPOLOGÍA DEL PRESIDENCIALISMO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200D-26C1-4516-A788-B491443E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ÁNGULOS O PERSPECTIVAS DE ANÁLISIS:</a:t>
            </a:r>
          </a:p>
          <a:p>
            <a:pPr marL="0" indent="0">
              <a:buNone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Desde la perspectiva de la norma constitucional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dirty="0"/>
              <a:t>b)   Desde la perspectiva de la realidad constitucional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c)   Desde la perspectiva de la interacción de la norma con la 	realidad constitucional</a:t>
            </a:r>
          </a:p>
        </p:txBody>
      </p:sp>
    </p:spTree>
    <p:extLst>
      <p:ext uri="{BB962C8B-B14F-4D97-AF65-F5344CB8AC3E}">
        <p14:creationId xmlns:p14="http://schemas.microsoft.com/office/powerpoint/2010/main" val="38901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9485-AE6D-4AC2-90E8-62FF50B3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21EE2-3C4A-4932-8C31-3EB0F283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481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DESDE LA PERSPECTIVA DE LA NORMA CONSTITUCIONAL:</a:t>
            </a:r>
          </a:p>
          <a:p>
            <a:pPr marL="0" indent="0">
              <a:buNone/>
            </a:pPr>
            <a:endParaRPr lang="es-MX" b="1" dirty="0"/>
          </a:p>
          <a:p>
            <a:pPr marL="514350" indent="-514350">
              <a:buAutoNum type="alphaLcParenR"/>
            </a:pPr>
            <a:r>
              <a:rPr lang="es-MX" dirty="0"/>
              <a:t>Presidencialismo puro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predominante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atemperado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con matices parlamentarios, y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</a:t>
            </a:r>
            <a:r>
              <a:rPr lang="es-MX" dirty="0" err="1"/>
              <a:t>parlamentarizado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34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1B0D7-26A5-4DE8-87CF-812784EB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(Continúa)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EEFD0-AF8B-48F6-8360-800ABD76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DESDE LA PERSPECTIVA DE LA REALIDAD CONSTITUCIONAL: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hegemónico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equilibrado</a:t>
            </a:r>
          </a:p>
          <a:p>
            <a:pPr marL="514350" indent="-514350">
              <a:buAutoNum type="alphaLcParenR"/>
            </a:pPr>
            <a:endParaRPr lang="es-MX" dirty="0"/>
          </a:p>
          <a:p>
            <a:pPr marL="514350" indent="-514350">
              <a:buAutoNum type="alphaLcParenR"/>
            </a:pPr>
            <a:r>
              <a:rPr lang="es-MX" dirty="0"/>
              <a:t>Presidencialismo débil</a:t>
            </a:r>
          </a:p>
        </p:txBody>
      </p:sp>
    </p:spTree>
    <p:extLst>
      <p:ext uri="{BB962C8B-B14F-4D97-AF65-F5344CB8AC3E}">
        <p14:creationId xmlns:p14="http://schemas.microsoft.com/office/powerpoint/2010/main" val="13727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70B8D-F7A3-4F84-97B6-36CC0AD1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CARPIZO. TIPOLOGÍA (Concluye)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FC9734-7A50-4BC1-849D-AAF155CC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DESDE LA PERSPECTIVA DE LA INTERACCIÓN DE LA NORMA CON LA REALIDAD CONSTITUCIONAL:</a:t>
            </a:r>
          </a:p>
          <a:p>
            <a:pPr marL="0" indent="0">
              <a:buNone/>
            </a:pPr>
            <a:r>
              <a:rPr lang="es-MX" dirty="0"/>
              <a:t>Tanto el presidencialismo puro como el predominante, el atemperado y el que posee matices parlamentarios puede configurar alguno de los tres tipos que se presentan en la realidad: presidencialismo hegemónico, equilibrado o débil.</a:t>
            </a:r>
          </a:p>
          <a:p>
            <a:pPr marL="0" indent="0">
              <a:buNone/>
            </a:pPr>
            <a:r>
              <a:rPr lang="es-MX" dirty="0"/>
              <a:t>El presidencialismo </a:t>
            </a:r>
            <a:r>
              <a:rPr lang="es-MX" dirty="0" err="1"/>
              <a:t>parlamentarizado</a:t>
            </a:r>
            <a:r>
              <a:rPr lang="es-MX" dirty="0"/>
              <a:t> puede ser hegemónico o débil. Por su propia naturaleza excluye el tipo equilibrado.</a:t>
            </a:r>
          </a:p>
        </p:txBody>
      </p:sp>
    </p:spTree>
    <p:extLst>
      <p:ext uri="{BB962C8B-B14F-4D97-AF65-F5344CB8AC3E}">
        <p14:creationId xmlns:p14="http://schemas.microsoft.com/office/powerpoint/2010/main" val="42625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902A-CBFC-4720-BE7C-6F8D732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UNA AFIRMACIÓN SUJETA A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9561E-CC28-4687-8312-C904958A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“</a:t>
            </a:r>
            <a:r>
              <a:rPr lang="es-MX" u="sng" dirty="0"/>
              <a:t>Lo primero que hay que asentar respecto a una tipología del presidencialismo latinoamericano es que este únicamente puede ubicarse dentro del gobierno democrático.</a:t>
            </a:r>
            <a:r>
              <a:rPr lang="es-MX" dirty="0"/>
              <a:t> Es decir, las autocracias no configuran un sistema presidencial sino algo diferente, como son las dictaduras, los gobiernos totalitarios, los gobiernos militares, los gobiernos de facto, las tiranías, las teocracias y similares. Si estos gobiernos se autodenominan sistema presidencial o parlamentario, es únicamente una falacia, una máscara, un disfraz para ocultar la realidad” (énfasis propio).</a:t>
            </a:r>
          </a:p>
          <a:p>
            <a:pPr marL="0" indent="0" algn="just">
              <a:buNone/>
            </a:pPr>
            <a:r>
              <a:rPr lang="es-MX" b="1" dirty="0"/>
              <a:t>¿Cuándo hay presidencialismo democrático y cuándo empieza la simulación democrática o el autoritarismo?</a:t>
            </a:r>
          </a:p>
        </p:txBody>
      </p:sp>
    </p:spTree>
    <p:extLst>
      <p:ext uri="{BB962C8B-B14F-4D97-AF65-F5344CB8AC3E}">
        <p14:creationId xmlns:p14="http://schemas.microsoft.com/office/powerpoint/2010/main" val="28665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3600" b="1" dirty="0"/>
              <a:t>PERSPECTIVA HISTÓRICO-POLÍTICA DE MÉXICO</a:t>
            </a:r>
            <a:br>
              <a:rPr lang="es-MX" sz="3600" b="1" dirty="0"/>
            </a:br>
            <a:r>
              <a:rPr lang="es-MX" sz="3600" b="1" dirty="0"/>
              <a:t>MA. AMPARO CASAR/IGNACIO MARVÁN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1917-1928: 	Faccionalismo sin disciplina 									parlamentaria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1928-1946: 	Surgimiento y consolidación del 								partido único y de la disciplina de los 						legisladores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1946-1963: 	La época del partido hegemónico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1964-1978: 	Partido dominante y pluralismo 								moderado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1979-1997: 	Del partido dominante al mayoritario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3200" dirty="0"/>
              <a:t>1997-2012: 	La era de los gobiernos sin mayoría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3947-6215-428B-BE29-902FB10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F8BE6-999A-4049-8362-1228B927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Antecedentes y contexto actual. </a:t>
            </a:r>
          </a:p>
          <a:p>
            <a:pPr marL="514350" indent="-514350">
              <a:buAutoNum type="arabicPeriod"/>
            </a:pPr>
            <a:r>
              <a:rPr lang="es-MX" dirty="0"/>
              <a:t>Contribución del Dr. Jorge Carpizo al estudio del presidencialismo. </a:t>
            </a:r>
          </a:p>
          <a:p>
            <a:pPr marL="514350" indent="-514350">
              <a:buAutoNum type="arabicPeriod"/>
            </a:pPr>
            <a:r>
              <a:rPr lang="es-MX" dirty="0"/>
              <a:t>El discurso legitimador de la Cuarta Transformación. </a:t>
            </a:r>
          </a:p>
          <a:p>
            <a:pPr marL="514350" indent="-514350">
              <a:buAutoNum type="arabicPeriod"/>
            </a:pPr>
            <a:r>
              <a:rPr lang="es-MX" dirty="0"/>
              <a:t>La operación legislativa y las facultades metaconstitucionales. </a:t>
            </a:r>
          </a:p>
          <a:p>
            <a:pPr marL="514350" indent="-514350">
              <a:buAutoNum type="arabicPeriod"/>
            </a:pPr>
            <a:r>
              <a:rPr lang="es-MX" dirty="0"/>
              <a:t>Políticas públicas, populismo y derechos humanos. </a:t>
            </a:r>
          </a:p>
          <a:p>
            <a:pPr marL="514350" indent="-514350">
              <a:buAutoNum type="arabicPeriod"/>
            </a:pPr>
            <a:r>
              <a:rPr lang="es-MX" dirty="0"/>
              <a:t>Escenarios prospectivos. </a:t>
            </a:r>
          </a:p>
          <a:p>
            <a:pPr marL="514350" indent="-514350">
              <a:buAutoNum type="arabicPeriod"/>
            </a:pPr>
            <a:r>
              <a:rPr lang="es-MX" dirty="0"/>
              <a:t>Bibliografía.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60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33043" cy="838545"/>
          </a:xfrm>
        </p:spPr>
        <p:txBody>
          <a:bodyPr>
            <a:noAutofit/>
          </a:bodyPr>
          <a:lstStyle/>
          <a:p>
            <a:pPr algn="ctr"/>
            <a:r>
              <a:rPr lang="es-MX" sz="3600" b="1" dirty="0"/>
              <a:t>DE LA GUERRA A LA NORMALIDAD CONSTITUCIONAL. EJCH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9" y="980661"/>
            <a:ext cx="10933043" cy="5688699"/>
          </a:xfrm>
        </p:spPr>
        <p:txBody>
          <a:bodyPr>
            <a:normAutofit/>
          </a:bodyPr>
          <a:lstStyle/>
          <a:p>
            <a:pPr algn="just"/>
            <a:endParaRPr lang="es-MX" sz="2700" dirty="0"/>
          </a:p>
          <a:p>
            <a:pPr algn="just"/>
            <a:r>
              <a:rPr lang="es-MX" dirty="0"/>
              <a:t>Del presidencialismo autoritario (Díaz) al presidencialismo débil (Madero)</a:t>
            </a:r>
          </a:p>
          <a:p>
            <a:pPr algn="just"/>
            <a:r>
              <a:rPr lang="es-MX" dirty="0"/>
              <a:t>Del presidencialismo débil al golpe de Estado y la guerra civil (Huerta)</a:t>
            </a:r>
          </a:p>
          <a:p>
            <a:pPr algn="just"/>
            <a:r>
              <a:rPr lang="es-MX" dirty="0"/>
              <a:t>De la guerra civil al </a:t>
            </a:r>
            <a:r>
              <a:rPr lang="es-MX" i="1" dirty="0" err="1"/>
              <a:t>maximato</a:t>
            </a:r>
            <a:r>
              <a:rPr lang="es-MX" dirty="0"/>
              <a:t> y el presidencialismo autoritario con facultades metaconstitucionales (</a:t>
            </a:r>
            <a:r>
              <a:rPr lang="es-MX" b="1" dirty="0"/>
              <a:t>presidentes militares</a:t>
            </a:r>
            <a:r>
              <a:rPr lang="es-MX" dirty="0"/>
              <a:t>)</a:t>
            </a:r>
          </a:p>
          <a:p>
            <a:pPr algn="just"/>
            <a:r>
              <a:rPr lang="es-MX" dirty="0"/>
              <a:t>Del presidencialismo autoritario al presidencialismo reforzado y atenuado (</a:t>
            </a:r>
            <a:r>
              <a:rPr lang="es-MX" b="1" dirty="0"/>
              <a:t>presidentes civiles </a:t>
            </a:r>
            <a:r>
              <a:rPr lang="es-MX" b="1" u="sng" dirty="0"/>
              <a:t>con</a:t>
            </a:r>
            <a:r>
              <a:rPr lang="es-MX" b="1" dirty="0"/>
              <a:t> facultades metaconstitucionales</a:t>
            </a:r>
            <a:r>
              <a:rPr lang="es-MX" dirty="0"/>
              <a:t>)</a:t>
            </a:r>
          </a:p>
          <a:p>
            <a:pPr algn="just"/>
            <a:r>
              <a:rPr lang="es-MX" dirty="0"/>
              <a:t>Del presidencialismo atenuado al presidencialismo con matices parlamentarios como consecuencia del gobierno dividido (</a:t>
            </a:r>
            <a:r>
              <a:rPr lang="es-MX" b="1" dirty="0"/>
              <a:t>presidentes civiles </a:t>
            </a:r>
            <a:r>
              <a:rPr lang="es-MX" b="1" u="sng" dirty="0"/>
              <a:t>sin</a:t>
            </a:r>
            <a:r>
              <a:rPr lang="es-MX" b="1" dirty="0"/>
              <a:t> facultades metaconstitucionales</a:t>
            </a:r>
            <a:r>
              <a:rPr lang="es-MX" dirty="0"/>
              <a:t>)</a:t>
            </a:r>
          </a:p>
          <a:p>
            <a:pPr algn="just"/>
            <a:r>
              <a:rPr lang="es-MX" b="1" dirty="0"/>
              <a:t>Del gobierno dividido al presidencialismo con facultades metaconstitucionales renovadas con liderazgo carismático</a:t>
            </a:r>
          </a:p>
          <a:p>
            <a:endParaRPr lang="es-MX" sz="2400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5017-6CF9-4822-9839-3FBFBCFC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s-MX" b="1" dirty="0"/>
              <a:t>UN INTENTO DE EXPLICACIÓN CAUSAL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6AD55-D5AF-4248-85B7-73E2F2E2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353186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Las facultades metaconstitucionales del presidencialismo mexicano tuvieron una evolución en su sustento. </a:t>
            </a:r>
            <a:r>
              <a:rPr lang="es-MX" b="1" dirty="0"/>
              <a:t>Primero, fue un sustento exclusivamente militar.</a:t>
            </a:r>
            <a:r>
              <a:rPr lang="es-MX" dirty="0"/>
              <a:t> </a:t>
            </a:r>
          </a:p>
          <a:p>
            <a:pPr algn="just"/>
            <a:r>
              <a:rPr lang="es-MX" b="1" dirty="0"/>
              <a:t>Después, el tránsito a presidentes civiles y las necesidades de crecimiento y desarrollo económico trajeron aparejada la institucionalización de la lucha por el poder político,</a:t>
            </a:r>
            <a:r>
              <a:rPr lang="es-MX" dirty="0"/>
              <a:t> que conoce de 1977 a la fecha un periodo de transición a la democracia, entendida ésta como </a:t>
            </a:r>
            <a:r>
              <a:rPr lang="es-MX" b="1" dirty="0"/>
              <a:t>la llegada al poder mediante elecciones auténticas y un ejercicio del poder presidencial más o menos sujeto a frenos y contrapesos institucionales.</a:t>
            </a:r>
          </a:p>
          <a:p>
            <a:pPr algn="just"/>
            <a:r>
              <a:rPr lang="es-MX" dirty="0"/>
              <a:t>Durante la etapa de institucionalización, hasta antes de llegar a los gobiernos divididos, </a:t>
            </a:r>
            <a:r>
              <a:rPr lang="es-MX" b="1" dirty="0"/>
              <a:t>el sustento de las facultades metaconstitucionales estuvo en la mayoría calificada necesaria para la reforma constitucional y la designación de altos funcionarios.</a:t>
            </a:r>
          </a:p>
        </p:txBody>
      </p:sp>
    </p:spTree>
    <p:extLst>
      <p:ext uri="{BB962C8B-B14F-4D97-AF65-F5344CB8AC3E}">
        <p14:creationId xmlns:p14="http://schemas.microsoft.com/office/powerpoint/2010/main" val="8594593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CB76-70E6-408F-B35D-104A13F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CENTRALIZACIÓN DE NUESTRO FEDERALISMO Y EMPODERAMIENTO PRESIDENCIAL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E5BD7-A56D-4AC0-ACED-1CA3B1E4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MX" b="1" dirty="0"/>
          </a:p>
          <a:p>
            <a:pPr algn="just"/>
            <a:r>
              <a:rPr lang="es-MX" b="1" dirty="0"/>
              <a:t>La distribución de competencias en nuestro sistema federal ha conocido una permanente centralización en beneficio de los órganos federales de gobierno,</a:t>
            </a:r>
            <a:r>
              <a:rPr lang="es-MX" dirty="0"/>
              <a:t> la cual necesariamente ha conducido a un </a:t>
            </a:r>
            <a:r>
              <a:rPr lang="es-MX" b="1" dirty="0"/>
              <a:t>empoderamiento del presidente de la República</a:t>
            </a:r>
            <a:r>
              <a:rPr lang="es-MX" dirty="0"/>
              <a:t> al interior del sistema federal, mediante el ejercicio de sus facultades constitucionales.</a:t>
            </a:r>
          </a:p>
          <a:p>
            <a:pPr algn="just"/>
            <a:r>
              <a:rPr lang="es-MX" dirty="0"/>
              <a:t>Las reformas constitucionales y legislativas derivadas del </a:t>
            </a:r>
            <a:r>
              <a:rPr lang="es-MX" i="1" dirty="0"/>
              <a:t>Pacto por México</a:t>
            </a:r>
            <a:r>
              <a:rPr lang="es-MX" dirty="0"/>
              <a:t> son un ejemplo cercano de este proceso centralizador, del que ahora </a:t>
            </a:r>
            <a:r>
              <a:rPr lang="es-MX" b="1" dirty="0"/>
              <a:t>se beneficia o trata de desarticular</a:t>
            </a:r>
            <a:r>
              <a:rPr lang="es-MX" dirty="0"/>
              <a:t>, según el caso, el actual titular del Ejecutivo Federal.</a:t>
            </a:r>
          </a:p>
        </p:txBody>
      </p:sp>
    </p:spTree>
    <p:extLst>
      <p:ext uri="{BB962C8B-B14F-4D97-AF65-F5344CB8AC3E}">
        <p14:creationId xmlns:p14="http://schemas.microsoft.com/office/powerpoint/2010/main" val="24704531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46D62-4BFE-4731-9E93-2B84BDB4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LAS NUEVAS FACULTADES METACONSTITUCIONALES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24C22-F07D-4E2B-904A-15F54178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4"/>
            <a:ext cx="10515600" cy="518090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Jefatura real de MORENA</a:t>
            </a:r>
          </a:p>
          <a:p>
            <a:pPr algn="just"/>
            <a:r>
              <a:rPr lang="es-MX" dirty="0"/>
              <a:t>Designación de su sucesor(a) o posible reelección inmediata o posible prolongación del mandato constitucional</a:t>
            </a:r>
          </a:p>
          <a:p>
            <a:pPr algn="just"/>
            <a:r>
              <a:rPr lang="es-MX" dirty="0"/>
              <a:t>Designación de los gobernadores o de los candidatos triunfadores</a:t>
            </a:r>
          </a:p>
          <a:p>
            <a:pPr algn="just"/>
            <a:r>
              <a:rPr lang="es-MX" dirty="0"/>
              <a:t>Remoción de los gobernadores mediante la desaparición de poderes o la amenaza de hacerlo</a:t>
            </a:r>
          </a:p>
          <a:p>
            <a:pPr algn="just"/>
            <a:r>
              <a:rPr lang="es-MX" dirty="0"/>
              <a:t>Discrecionalidad en la distribución de los recursos fiscales a las entidades federativas a falta de precedentes y de control parlamentario</a:t>
            </a:r>
          </a:p>
          <a:p>
            <a:pPr algn="just"/>
            <a:r>
              <a:rPr lang="es-MX" dirty="0"/>
              <a:t>Discrecionalidad en el cumplimiento del texto constitucional a falta de control parlamentario y judicial</a:t>
            </a:r>
          </a:p>
          <a:p>
            <a:pPr algn="just"/>
            <a:r>
              <a:rPr lang="es-MX" dirty="0"/>
              <a:t>Ejercicio del poder presidencial al margen de la legalidad a falta de control judicial</a:t>
            </a:r>
          </a:p>
          <a:p>
            <a:pPr algn="just"/>
            <a:r>
              <a:rPr lang="es-MX" dirty="0"/>
              <a:t>Aprovechamiento predominante de los medios de comunicación oficiales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7402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3674F-C448-4639-A7E4-AB28A72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b="1" dirty="0"/>
              <a:t>EL PRESIDENCIALISMO DE LA 4T FRENTE A LOS DESAFÍOS DE LA GLOBALIZACIÓN Y EL NEOLIBERALISMO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7BB1-6428-4BB7-BEF2-5827AF3A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La hegemonía, en el mediano plazo del G-7 (Estados Unidos, Japón, Alemania, Reino Unido, Francia, Italia y Canadá) frente al crecimiento de las potencias emergentes (China, India, Emiratos Árabes Unidos, Rusia, Indonesia, Brasil y México).</a:t>
            </a:r>
          </a:p>
          <a:p>
            <a:pPr algn="just"/>
            <a:r>
              <a:rPr lang="es-MX" dirty="0"/>
              <a:t>En el caso de México, </a:t>
            </a:r>
            <a:r>
              <a:rPr lang="es-MX" b="1" dirty="0"/>
              <a:t>el gran reto para la realización del proyecto económico de la 4T –un crecimiento industrial sustentado en la inversión pública, generador de riqueza redistribuible-, es la suscripción del T-MEC.</a:t>
            </a:r>
          </a:p>
          <a:p>
            <a:pPr algn="just"/>
            <a:r>
              <a:rPr lang="es-MX" dirty="0"/>
              <a:t>En aras de dicha meta inmediata, el presidencialismo metaconstitucional de la 4T, al igual que los anteriores, ha mantenido su </a:t>
            </a:r>
            <a:r>
              <a:rPr lang="es-MX" b="1" dirty="0"/>
              <a:t>subordinación a los objetivos y políticas de los Estados Unidos</a:t>
            </a:r>
            <a:r>
              <a:rPr lang="es-MX" dirty="0"/>
              <a:t>, aunque con diferentes formas y estrategias de negociación.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7259409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7305D-F2DE-42A5-9DF1-A7CD5963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/>
              <a:t>PRESIDENCIALISMO, POPULISMO Y POLÍTICAS PÚBLICAS DURANTE LA 4T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E6C88-D89F-4B3B-8DED-0FEC02DE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b="1" dirty="0"/>
              <a:t>Las políticas públicas surgen, fundamentalmente, del Plan Nacional de Desarrollo que ahora es aprobado por la Cámara de Diputados, donde el presidente tiene mayoría legislativa.</a:t>
            </a:r>
            <a:r>
              <a:rPr lang="es-MX" dirty="0"/>
              <a:t> De tal suerte que el control parlamentario del poder ejecutivo en este aspecto se encuentra virtualmente inexistente, como en las etapas anteriores al gobierno dividido.</a:t>
            </a:r>
          </a:p>
          <a:p>
            <a:pPr algn="just"/>
            <a:r>
              <a:rPr lang="es-MX" dirty="0"/>
              <a:t>Esto permite que las </a:t>
            </a:r>
            <a:r>
              <a:rPr lang="es-MX" b="1" dirty="0"/>
              <a:t>prioridades clientelares del gasto público</a:t>
            </a:r>
            <a:r>
              <a:rPr lang="es-MX" dirty="0"/>
              <a:t> sean aprobadas de manera prácticamente automática, aunque naturalmente entran en conflicto con las </a:t>
            </a:r>
            <a:r>
              <a:rPr lang="es-MX" b="1" dirty="0"/>
              <a:t>prioridades del intervencionismo estatal en la economía.</a:t>
            </a:r>
          </a:p>
          <a:p>
            <a:pPr algn="just"/>
            <a:r>
              <a:rPr lang="es-MX" b="1" dirty="0"/>
              <a:t>Las facultades metaconstitucionales y las facultades constitucionales</a:t>
            </a:r>
            <a:r>
              <a:rPr lang="es-MX" dirty="0"/>
              <a:t>  de empoderamiento del ejecutivo funcionan de manera conjunta </a:t>
            </a:r>
            <a:r>
              <a:rPr lang="es-MX" b="1" dirty="0"/>
              <a:t>sin control parlamentario.</a:t>
            </a:r>
          </a:p>
        </p:txBody>
      </p:sp>
    </p:spTree>
    <p:extLst>
      <p:ext uri="{BB962C8B-B14F-4D97-AF65-F5344CB8AC3E}">
        <p14:creationId xmlns:p14="http://schemas.microsoft.com/office/powerpoint/2010/main" val="298240452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5628-1C05-4A25-8B17-F267D1A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b="1" dirty="0"/>
              <a:t>PROSPECTIVA DEL PRESIDENCIALISMO MEXICANO DE LA 4T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8B2EA-B312-456E-B3F0-0E9DF946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La mayoría calificada que ahora apoya al Ejecutivo Federal en la Cámara de Diputados, la mayoría absoluta en el Senado y las legislaturas locales, permite </a:t>
            </a:r>
            <a:r>
              <a:rPr lang="es-MX" b="1" dirty="0"/>
              <a:t>reconstruir las facultades metaconstitucionales del presidente no obstante el nuevo contexto de libertad de prensa, nuevas tecnologías de la información y la comunicación, sociedad civil organizada e intercambios comerciales y financieros en una economía global.</a:t>
            </a:r>
          </a:p>
          <a:p>
            <a:pPr algn="just"/>
            <a:r>
              <a:rPr lang="es-MX" dirty="0"/>
              <a:t>Las facultades metaconstitucionales, por lo pronto, se desarrollan en el contexto de </a:t>
            </a:r>
            <a:r>
              <a:rPr lang="es-MX" b="1" dirty="0"/>
              <a:t>un conjunto de políticas públicas populistas que desbordan el marco constitucional y legal, así como la protección efectiva de los derechos humanos.</a:t>
            </a:r>
            <a:r>
              <a:rPr lang="es-MX" dirty="0"/>
              <a:t> La consolidación del poder presidencial está en función de la rapidez y eficacia con que sean implementadas dichas políticas públicas, a partir de sus facultades constitucionales y metaconstitucionales virtualmente sin control parlamentario.</a:t>
            </a:r>
          </a:p>
        </p:txBody>
      </p:sp>
    </p:spTree>
    <p:extLst>
      <p:ext uri="{BB962C8B-B14F-4D97-AF65-F5344CB8AC3E}">
        <p14:creationId xmlns:p14="http://schemas.microsoft.com/office/powerpoint/2010/main" val="26346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E5FAA-5D82-49B7-84E5-D9837AE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40A9B-6B09-4BD9-B2CE-5631199F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491800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Marc Bloch, </a:t>
            </a:r>
            <a:r>
              <a:rPr lang="es-MX" b="1" i="1" dirty="0"/>
              <a:t>Apología para la historia o el oficio de historiador</a:t>
            </a:r>
          </a:p>
          <a:p>
            <a:pPr algn="just"/>
            <a:r>
              <a:rPr lang="es-MX" dirty="0"/>
              <a:t>Norberto Bobbio, </a:t>
            </a:r>
            <a:r>
              <a:rPr lang="es-MX" b="1" i="1" dirty="0"/>
              <a:t>Teoría de las formas de gobierno en la historia del pensamiento político</a:t>
            </a:r>
          </a:p>
          <a:p>
            <a:pPr algn="just"/>
            <a:r>
              <a:rPr lang="es-MX" dirty="0"/>
              <a:t>Jorge Carpizo, </a:t>
            </a:r>
            <a:r>
              <a:rPr lang="es-MX" b="1" i="1" dirty="0"/>
              <a:t>El presidencialismo mexicano</a:t>
            </a:r>
          </a:p>
          <a:p>
            <a:pPr algn="just"/>
            <a:r>
              <a:rPr lang="es-MX" dirty="0"/>
              <a:t>…………………..., </a:t>
            </a:r>
            <a:r>
              <a:rPr lang="es-MX" b="1" i="1" dirty="0"/>
              <a:t>Propuesta de una tipología del presidencialismo latinoamericano</a:t>
            </a:r>
            <a:r>
              <a:rPr lang="es-MX" i="1" dirty="0"/>
              <a:t> </a:t>
            </a:r>
          </a:p>
          <a:p>
            <a:pPr algn="just"/>
            <a:r>
              <a:rPr lang="es-MX" dirty="0"/>
              <a:t>María Amparo Casar, Ignacio </a:t>
            </a:r>
            <a:r>
              <a:rPr lang="es-MX" dirty="0" err="1"/>
              <a:t>Marván</a:t>
            </a:r>
            <a:r>
              <a:rPr lang="es-MX" dirty="0"/>
              <a:t> (Coordinadores), </a:t>
            </a:r>
            <a:r>
              <a:rPr lang="es-MX" b="1" i="1" dirty="0"/>
              <a:t>Gobernar sin mayorías</a:t>
            </a:r>
            <a:endParaRPr lang="es-MX" dirty="0"/>
          </a:p>
          <a:p>
            <a:pPr algn="just"/>
            <a:r>
              <a:rPr lang="es-MX" dirty="0"/>
              <a:t>Eduardo de Jesús Castellanos Hdez., </a:t>
            </a:r>
            <a:r>
              <a:rPr lang="es-MX" b="1" i="1" dirty="0"/>
              <a:t>Técnica Legislativa, Control Parlamentario y Gobiernos de Coalición</a:t>
            </a:r>
          </a:p>
          <a:p>
            <a:pPr algn="just"/>
            <a:r>
              <a:rPr lang="es-MX" dirty="0"/>
              <a:t>……………………………………………….,</a:t>
            </a:r>
            <a:r>
              <a:rPr lang="es-MX" i="1" dirty="0"/>
              <a:t> </a:t>
            </a:r>
            <a:r>
              <a:rPr lang="es-MX" b="1" i="1" dirty="0"/>
              <a:t>Nuevo Derecho Electoral Mexicano</a:t>
            </a:r>
            <a:endParaRPr lang="es-MX" b="1" dirty="0"/>
          </a:p>
          <a:p>
            <a:pPr algn="just"/>
            <a:r>
              <a:rPr lang="es-MX" dirty="0"/>
              <a:t>George H. Sabine, </a:t>
            </a:r>
            <a:r>
              <a:rPr lang="es-MX" b="1" i="1" dirty="0"/>
              <a:t>Historia de la teoría política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338418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8655-C404-4513-B35A-B9434E02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61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DR. EDUARDO DE JESÚS CASTELLANOS HERNÁNDEZ</a:t>
            </a:r>
            <a:br>
              <a:rPr lang="es-MX" sz="3200" b="1" dirty="0"/>
            </a:br>
            <a:r>
              <a:rPr lang="es-MX" sz="3200" b="1" dirty="0"/>
              <a:t>PROFESOR E INVESTIGADOR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BA89D-6A03-43D4-87C7-5EF0FEEF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512859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Investigador Nacional, Nivel I, Sistema Nacional de Investigadores, adscrito al Instituto Interdisciplinario de Investigaciones de la Universidad de Xalapa. Miembro del Registro CONACYT de Evaluadores Acreditados. Área 5, Económicas y Sociales.</a:t>
            </a:r>
          </a:p>
          <a:p>
            <a:pPr algn="just"/>
            <a:r>
              <a:rPr lang="es-MX" dirty="0"/>
              <a:t>Investigador Científico de Excelencia. Sistema Internacional de la Investigación Científica.</a:t>
            </a:r>
          </a:p>
          <a:p>
            <a:pPr algn="just"/>
            <a:r>
              <a:rPr lang="es-MX" dirty="0"/>
              <a:t>Doctorado en Estudios Políticos por la Universidad de París.</a:t>
            </a:r>
          </a:p>
          <a:p>
            <a:pPr algn="just"/>
            <a:r>
              <a:rPr lang="es-MX" dirty="0"/>
              <a:t>Posdoctorado en Control Parlamentario y Políticas Públicas por la Universidad de Alcalá e IAPAS, así como en Regímenes Políticos Comparados por la Universidad de Colorado, Colorado Springs e IAPAS.</a:t>
            </a:r>
          </a:p>
          <a:p>
            <a:pPr algn="just"/>
            <a:r>
              <a:rPr lang="es-MX" dirty="0"/>
              <a:t>Líneas de investigación: Derechos Humanos, Derecho Procesal Constitucional, Derecho Procesal Electoral, Derecho Parlamentario, Técnica Legislativa, Derecho Administrativo, Proceso Administrativo Público, Gobierno y Asuntos Públicos.</a:t>
            </a:r>
          </a:p>
        </p:txBody>
      </p:sp>
    </p:spTree>
    <p:extLst>
      <p:ext uri="{BB962C8B-B14F-4D97-AF65-F5344CB8AC3E}">
        <p14:creationId xmlns:p14="http://schemas.microsoft.com/office/powerpoint/2010/main" val="14447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CE4EE-085E-439F-A11A-2C70EFDB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HOMENAJE AL DR. JORGE CARPIZO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61675-26E7-4886-B0BD-8C517A80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82127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El mérito académico del Dr. Jorge Carpizo al centrar su atención en el presidencialismo mexicano radica, en primer lugar, en la adopción del tema en un ambiente refractario e incluso hostil a su estudio; así como, también, por la manera de abordarlo, esto es, desde una perspectiva de distribución de competencias constitucionales, en la que destaca su identificación de las facultades metaconstitucionales.</a:t>
            </a:r>
          </a:p>
          <a:p>
            <a:pPr algn="just"/>
            <a:r>
              <a:rPr lang="es-MX" dirty="0"/>
              <a:t>Esto significa que nos dotó, a quienes continuamos los estudios sobre el presidencialismo, de una herramienta de análisis formidable, despojada totalmente de los prejuicios y subjetividades que supone el tema.</a:t>
            </a:r>
          </a:p>
        </p:txBody>
      </p:sp>
    </p:spTree>
    <p:extLst>
      <p:ext uri="{BB962C8B-B14F-4D97-AF65-F5344CB8AC3E}">
        <p14:creationId xmlns:p14="http://schemas.microsoft.com/office/powerpoint/2010/main" val="16997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A4CC-3163-4B04-BE84-1C9A3A70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7896"/>
          </a:xfrm>
        </p:spPr>
        <p:txBody>
          <a:bodyPr/>
          <a:lstStyle/>
          <a:p>
            <a:pPr algn="ctr"/>
            <a:r>
              <a:rPr lang="es-MX" b="1" dirty="0"/>
              <a:t>EXORDIO METODOLÓGICO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7B15F-A815-48FE-BA82-A4093E64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76400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Ciencia de los hombres en el tiempo, la historia es investigación y, por tanto, elección. Elijo el estudio del presidencialismo mexicano.</a:t>
            </a:r>
          </a:p>
          <a:p>
            <a:pPr algn="just"/>
            <a:r>
              <a:rPr lang="es-MX" dirty="0"/>
              <a:t>Comprender el presente por el pasado y, correlativamente, comprender el pasado por el presente. El presidencialismo actual se explica y entiende por los anteriores.</a:t>
            </a:r>
          </a:p>
          <a:p>
            <a:pPr algn="just"/>
            <a:r>
              <a:rPr lang="es-MX" dirty="0"/>
              <a:t>Los documentos, los testimonios no “hablan” sino cuando se les sabe interrogar; todo descubrimiento científico se produce a partir de una </a:t>
            </a:r>
            <a:r>
              <a:rPr lang="es-MX" dirty="0" err="1"/>
              <a:t>hipótesis</a:t>
            </a:r>
            <a:r>
              <a:rPr lang="es-MX" dirty="0"/>
              <a:t> previa, donde la fidelidad no excluye la crítica.</a:t>
            </a:r>
          </a:p>
          <a:p>
            <a:pPr algn="just"/>
            <a:r>
              <a:rPr lang="es-MX" dirty="0"/>
              <a:t>Las únicas ciencias auténticas son las que logran establecer entre los fenómenos unos nexos explicativos. Se trata de describir, explicar y entender el presidencialismo.</a:t>
            </a:r>
          </a:p>
          <a:p>
            <a:pPr algn="just"/>
            <a:r>
              <a:rPr lang="es-MX" dirty="0"/>
              <a:t>No hay nada más legítimo, nada frecuentemente más saludable, que centrar el estudio de una sociedad en uno de sus aspectos particulares. Es el caso del presidencialismo mexicano y latinoamericano.</a:t>
            </a:r>
          </a:p>
          <a:p>
            <a:pPr algn="just"/>
            <a:r>
              <a:rPr lang="es-MX" dirty="0"/>
              <a:t>La ciencia histórica remata en la ética. La historia debe ser verdad. Lo que plantea un reto al historiador: </a:t>
            </a:r>
            <a:r>
              <a:rPr lang="es-MX" b="1" dirty="0"/>
              <a:t>transformar su vivencia presente en reflexión histórica. </a:t>
            </a:r>
            <a:r>
              <a:rPr lang="es-MX" dirty="0"/>
              <a:t>Para intentar una prospectiva válida del presidencialismo mexicano.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700789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3CFE-4078-401F-8ED8-FB9EF1C8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LA CUARTA TRANSFORMACIÓN (4T)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6F72E-6C2F-4E04-8929-3B41AA2B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50748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discurso oficial entiende por Cuarta Transformación (4T) de la República Mexicana un escenario prospectivo equivalente o continuador de tres grandes transformaciones anteriores en la historia política y militar de nuestro país:</a:t>
            </a:r>
          </a:p>
          <a:p>
            <a:pPr algn="just"/>
            <a:r>
              <a:rPr lang="es-MX" dirty="0"/>
              <a:t>La guerra para lograr la independencia de España y el nacimiento de México como país independiente (1810-1824); </a:t>
            </a:r>
          </a:p>
          <a:p>
            <a:pPr algn="just"/>
            <a:r>
              <a:rPr lang="es-MX" dirty="0"/>
              <a:t>La guerra de Reforma (1855-1861) para laicizar al nuevo Estado Nación, separarlo e independizarlo de la Iglesia Católica, aunque posteriormente vino la intervención francesa que concluyó en 1867 con el fusilamiento del emperador Maximiliano de Habsburgo y el triunfo de la república restaurada; </a:t>
            </a:r>
          </a:p>
          <a:p>
            <a:pPr algn="just"/>
            <a:r>
              <a:rPr lang="es-MX" dirty="0"/>
              <a:t>Así como la guerra civil conocida como revolución mexicana (1910-1917) que puso fin al gobierno autoritario del general Porfirio Díaz y dio paso también, como las anteriores etapas, a una nueva élite gobernante y a la evolución del presidencialismo.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014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BC55-4811-44E8-8078-597D9D12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8"/>
            <a:ext cx="10515600" cy="61622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200" b="1" dirty="0"/>
              <a:t>HIPÓTESIS CENTRAL Y SUPOSICIONES AUXILIARES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32AAF-6E0C-471C-8D55-A730F910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4"/>
            <a:ext cx="10515600" cy="5857459"/>
          </a:xfrm>
        </p:spPr>
        <p:txBody>
          <a:bodyPr>
            <a:normAutofit/>
          </a:bodyPr>
          <a:lstStyle/>
          <a:p>
            <a:pPr algn="just"/>
            <a:endParaRPr lang="es-MX" b="1" dirty="0"/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El presidencialismo mexicano durante la 4T implica una renovación de las facultades metaconstitucionales del presidente de la república, sustentada en su mayoría parlamentaria.</a:t>
            </a:r>
          </a:p>
          <a:p>
            <a:pPr algn="just"/>
            <a:r>
              <a:rPr lang="es-MX" dirty="0"/>
              <a:t>Puesto que el contexto de dichas facultades metaconstitucionales renovadas es diferente al de la etapa estudiada por Jorge Carpizo, la clave de su permanencia y viabilidad se encuentra, en una primera etapa, en la construcción y negociación de mayorías parlamentarias y, posteriormente, en los resultados electorales que permitan mantenerlas.</a:t>
            </a:r>
          </a:p>
          <a:p>
            <a:pPr algn="just"/>
            <a:r>
              <a:rPr lang="es-MX" dirty="0"/>
              <a:t>Las políticas públicas del gobierno de la 4T, populistas, tienen como principal objetivo mantener e incrementar una clientela electoral que le asegure consolidar el poder presidencial, permanecer en el poder y materializar su programa de gobierno y su proyecto de sociedad.</a:t>
            </a:r>
          </a:p>
          <a:p>
            <a:pPr algn="just"/>
            <a:r>
              <a:rPr lang="es-MX" dirty="0"/>
              <a:t>La protección y defensa de los derechos humanos, por vía jurisdiccional y a través del ombudsman, está en función de dichos objetivos y políticas.</a:t>
            </a:r>
          </a:p>
        </p:txBody>
      </p:sp>
    </p:spTree>
    <p:extLst>
      <p:ext uri="{BB962C8B-B14F-4D97-AF65-F5344CB8AC3E}">
        <p14:creationId xmlns:p14="http://schemas.microsoft.com/office/powerpoint/2010/main" val="2143434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3B76-401F-458C-91B3-84AEB39B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UNA CÉLEBRE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5A117-6D61-449C-929D-9F02F0D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											</a:t>
            </a:r>
            <a:r>
              <a:rPr lang="es-MX" b="1" dirty="0"/>
              <a:t>¿Cómo gobierna?</a:t>
            </a:r>
          </a:p>
          <a:p>
            <a:pPr marL="0" indent="0">
              <a:buNone/>
            </a:pPr>
            <a:r>
              <a:rPr lang="es-MX" dirty="0"/>
              <a:t>											</a:t>
            </a:r>
            <a:r>
              <a:rPr lang="es-MX" b="1" dirty="0"/>
              <a:t>Bien			Mal</a:t>
            </a:r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Uno</a:t>
            </a:r>
            <a:r>
              <a:rPr lang="es-MX" dirty="0"/>
              <a:t>			Monarquía			Tiranía</a:t>
            </a:r>
          </a:p>
          <a:p>
            <a:pPr marL="0" indent="0">
              <a:buNone/>
            </a:pPr>
            <a:r>
              <a:rPr lang="es-MX" b="1" dirty="0"/>
              <a:t>¿Quién gobierna?</a:t>
            </a:r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Pocos</a:t>
            </a:r>
            <a:r>
              <a:rPr lang="es-MX" dirty="0"/>
              <a:t>			Aristocracia		Oligarquía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					</a:t>
            </a:r>
            <a:r>
              <a:rPr lang="es-MX" b="1" dirty="0"/>
              <a:t>Muchos</a:t>
            </a:r>
            <a:r>
              <a:rPr lang="es-MX" dirty="0"/>
              <a:t>		Democracia		Oclocracia</a:t>
            </a:r>
          </a:p>
        </p:txBody>
      </p:sp>
    </p:spTree>
    <p:extLst>
      <p:ext uri="{BB962C8B-B14F-4D97-AF65-F5344CB8AC3E}">
        <p14:creationId xmlns:p14="http://schemas.microsoft.com/office/powerpoint/2010/main" val="22089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2088-E972-4A8C-B091-22F6161A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HISTORIA DE LAS IDEAS POLÍTICAS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224B6-8372-4659-B31C-F63D99C7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Teoría de la Ciudad Estado</a:t>
            </a:r>
          </a:p>
          <a:p>
            <a:r>
              <a:rPr lang="es-MX" b="1" dirty="0"/>
              <a:t>Teoría de la Comunidad Universal</a:t>
            </a:r>
          </a:p>
          <a:p>
            <a:r>
              <a:rPr lang="es-MX" b="1" dirty="0"/>
              <a:t>Teoría del Estado Nación</a:t>
            </a:r>
          </a:p>
          <a:p>
            <a:endParaRPr lang="es-MX" b="1" dirty="0"/>
          </a:p>
          <a:p>
            <a:r>
              <a:rPr lang="es-MX" b="1" i="1" dirty="0"/>
              <a:t>Teoría del Estado Partido o Movimiento</a:t>
            </a:r>
          </a:p>
          <a:p>
            <a:r>
              <a:rPr lang="es-MX" b="1" i="1" dirty="0"/>
              <a:t>Teoría del Estado Industrial</a:t>
            </a:r>
          </a:p>
          <a:p>
            <a:r>
              <a:rPr lang="es-MX" b="1" i="1" dirty="0"/>
              <a:t>Teoría del Estado Posindustrial</a:t>
            </a:r>
          </a:p>
          <a:p>
            <a:r>
              <a:rPr lang="es-MX" b="1" i="1" dirty="0"/>
              <a:t>Teoría del Orden Mundial</a:t>
            </a:r>
          </a:p>
        </p:txBody>
      </p:sp>
    </p:spTree>
    <p:extLst>
      <p:ext uri="{BB962C8B-B14F-4D97-AF65-F5344CB8AC3E}">
        <p14:creationId xmlns:p14="http://schemas.microsoft.com/office/powerpoint/2010/main" val="19909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0C87-FC39-4CC6-95CA-FC42F48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FORMAS DE GOBIERNO EN LAS DEMOCRACIAS CONTEMPORÁNEAS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2BF1C-3918-4C00-9772-2582A0C2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MONARQUÍA PARLAMENTARIA O REPÚBLICA:</a:t>
            </a:r>
          </a:p>
          <a:p>
            <a:endParaRPr lang="es-MX" dirty="0"/>
          </a:p>
          <a:p>
            <a:r>
              <a:rPr lang="es-MX" dirty="0"/>
              <a:t>Parlamentarismo</a:t>
            </a:r>
          </a:p>
          <a:p>
            <a:endParaRPr lang="es-MX" dirty="0"/>
          </a:p>
          <a:p>
            <a:r>
              <a:rPr lang="es-MX" dirty="0"/>
              <a:t>Presidencialismo</a:t>
            </a:r>
          </a:p>
          <a:p>
            <a:endParaRPr lang="es-MX" dirty="0"/>
          </a:p>
          <a:p>
            <a:r>
              <a:rPr lang="es-MX" dirty="0" err="1"/>
              <a:t>Semipresidencialismo</a:t>
            </a:r>
            <a:r>
              <a:rPr lang="es-MX" dirty="0"/>
              <a:t> o </a:t>
            </a:r>
            <a:r>
              <a:rPr lang="es-MX" dirty="0" err="1"/>
              <a:t>semiparlamentarismo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08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2492</Words>
  <Application>Microsoft Office PowerPoint</Application>
  <PresentationFormat>Panorámica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HOMENAJE AL DR. JORGE CARPIZO, A 75 AÑOS DE SU NATALICIO Instituto de Investigaciones Jurídicas de la UNAM, Instituto Iberoamericano de Derecho Constitucional, Universidad Juárez del Estado de Durango a través de su Facultad de Derecho y Ciencias Políticas Primer Congreso Nacional de Derechos Humanos Tema: II.              La implementación de políticas públicas para los derechos humanos   </vt:lpstr>
      <vt:lpstr>SUMARIO</vt:lpstr>
      <vt:lpstr>HOMENAJE AL DR. JORGE CARPIZO</vt:lpstr>
      <vt:lpstr>EXORDIO METODOLÓGICO</vt:lpstr>
      <vt:lpstr>LA CUARTA TRANSFORMACIÓN (4T)</vt:lpstr>
      <vt:lpstr>HIPÓTESIS CENTRAL Y SUPOSICIONES AUXILIARES</vt:lpstr>
      <vt:lpstr>UNA CÉLEBRE DISCUSIÓN</vt:lpstr>
      <vt:lpstr>HISTORIA DE LAS IDEAS POLÍTICAS</vt:lpstr>
      <vt:lpstr>FORMAS DE GOBIERNO EN LAS DEMOCRACIAS CONTEMPORÁNEAS</vt:lpstr>
      <vt:lpstr>DIVERSAS TIPOLOGÍAS DEL PRESIDENCIALISMO</vt:lpstr>
      <vt:lpstr>DIVERSAS TIPOLOGÍAS DEL PRESIDENCIALISMO (Continúa)</vt:lpstr>
      <vt:lpstr>FACTORES-CLAVE DEL PRESIDENCIALISMO</vt:lpstr>
      <vt:lpstr>JORGE CARPIZO. EL PRESIDENCIALISMO MEXICANO</vt:lpstr>
      <vt:lpstr>JORGE CARPIZO. TIPOLOGÍA DEL PRESIDENCIALISMO LATINOAMERICANO</vt:lpstr>
      <vt:lpstr>CARPIZO. TIPOLOGÍA (Continúa)</vt:lpstr>
      <vt:lpstr>CARPIZO. TIPOLOGÍA (Continúa)</vt:lpstr>
      <vt:lpstr>CARPIZO. TIPOLOGÍA (Concluye)</vt:lpstr>
      <vt:lpstr>UNA AFIRMACIÓN SUJETA A ANÁLISIS</vt:lpstr>
      <vt:lpstr>PERSPECTIVA HISTÓRICO-POLÍTICA DE MÉXICO MA. AMPARO CASAR/IGNACIO MARVÁN</vt:lpstr>
      <vt:lpstr>DE LA GUERRA A LA NORMALIDAD CONSTITUCIONAL. EJCH</vt:lpstr>
      <vt:lpstr>UN INTENTO DE EXPLICACIÓN CAUSAL</vt:lpstr>
      <vt:lpstr>CENTRALIZACIÓN DE NUESTRO FEDERALISMO Y EMPODERAMIENTO PRESIDENCIAL</vt:lpstr>
      <vt:lpstr>LAS NUEVAS FACULTADES METACONSTITUCIONALES</vt:lpstr>
      <vt:lpstr>EL PRESIDENCIALISMO DE LA 4T FRENTE A LOS DESAFÍOS DE LA GLOBALIZACIÓN Y EL NEOLIBERALISMO</vt:lpstr>
      <vt:lpstr>PRESIDENCIALISMO, POPULISMO Y POLÍTICAS PÚBLICAS DURANTE LA 4T</vt:lpstr>
      <vt:lpstr>PROSPECTIVA DEL PRESIDENCIALISMO MEXICANO DE LA 4T</vt:lpstr>
      <vt:lpstr>BIBLIOGRAFÍA</vt:lpstr>
      <vt:lpstr>DR. EDUARDO DE JESÚS CASTELLANOS HERNÁNDEZ PROFESOR E INVESTIGADOR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HOMENAJE AL DR. JORGE CARPIZO, A 75 AÑOS DE SU NATALICIO Instituto de Investigaciones Jurídicas de la UNAM, Instituto Iberoamericano de Derecho Constitucional, Universidad Juárez del Estado de Durango a través de su Facultad de Derecho y Ciencias Políticas Primer Congreso Nacional de Derechos Humanos Tema: II.              La implementación de políticas públicas para los derechos humanos</dc:title>
  <dc:creator>Eduardo Castellanos</dc:creator>
  <cp:lastModifiedBy>Eduardo Castellanos</cp:lastModifiedBy>
  <cp:revision>80</cp:revision>
  <dcterms:created xsi:type="dcterms:W3CDTF">2019-10-12T23:07:14Z</dcterms:created>
  <dcterms:modified xsi:type="dcterms:W3CDTF">2020-04-23T20:39:16Z</dcterms:modified>
</cp:coreProperties>
</file>