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2" r:id="rId3"/>
    <p:sldId id="281" r:id="rId4"/>
    <p:sldId id="280" r:id="rId5"/>
    <p:sldId id="279" r:id="rId6"/>
    <p:sldId id="278" r:id="rId7"/>
    <p:sldId id="285" r:id="rId8"/>
    <p:sldId id="284" r:id="rId9"/>
    <p:sldId id="287" r:id="rId10"/>
    <p:sldId id="286" r:id="rId11"/>
    <p:sldId id="283" r:id="rId12"/>
    <p:sldId id="282" r:id="rId13"/>
    <p:sldId id="291" r:id="rId14"/>
    <p:sldId id="288" r:id="rId15"/>
    <p:sldId id="289" r:id="rId16"/>
    <p:sldId id="293" r:id="rId17"/>
    <p:sldId id="294" r:id="rId18"/>
    <p:sldId id="295" r:id="rId19"/>
    <p:sldId id="296" r:id="rId20"/>
    <p:sldId id="257" r:id="rId21"/>
    <p:sldId id="258" r:id="rId22"/>
    <p:sldId id="266" r:id="rId23"/>
    <p:sldId id="259" r:id="rId24"/>
    <p:sldId id="262" r:id="rId25"/>
    <p:sldId id="265" r:id="rId26"/>
    <p:sldId id="264" r:id="rId27"/>
    <p:sldId id="263" r:id="rId28"/>
    <p:sldId id="269" r:id="rId29"/>
    <p:sldId id="268" r:id="rId30"/>
    <p:sldId id="267" r:id="rId31"/>
    <p:sldId id="274" r:id="rId32"/>
    <p:sldId id="275" r:id="rId33"/>
    <p:sldId id="276" r:id="rId34"/>
    <p:sldId id="261" r:id="rId35"/>
    <p:sldId id="260" r:id="rId36"/>
    <p:sldId id="270" r:id="rId37"/>
    <p:sldId id="271" r:id="rId38"/>
    <p:sldId id="272" r:id="rId39"/>
    <p:sldId id="273" r:id="rId40"/>
    <p:sldId id="277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05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2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36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35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0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07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36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42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2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40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30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6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3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5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9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83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2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2AA065-242F-47FC-891E-32C21790C86A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8539-CDCC-4705-BCED-299CDC259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030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595F3-E3B3-471D-8962-071BEAF8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5880"/>
          </a:xfrm>
        </p:spPr>
        <p:txBody>
          <a:bodyPr/>
          <a:lstStyle/>
          <a:p>
            <a:br>
              <a:rPr lang="es-MX" b="1" dirty="0"/>
            </a:br>
            <a:r>
              <a:rPr lang="es-MX" sz="4800" b="1" dirty="0"/>
              <a:t>Estadística Judicial Nacional</a:t>
            </a:r>
            <a:br>
              <a:rPr lang="es-MX" sz="4800" b="1" dirty="0"/>
            </a:br>
            <a:endParaRPr lang="es-MX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C023E-7388-467C-B86B-F8D1E1BDD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3687"/>
            <a:ext cx="9144000" cy="2594113"/>
          </a:xfrm>
        </p:spPr>
        <p:txBody>
          <a:bodyPr>
            <a:noAutofit/>
          </a:bodyPr>
          <a:lstStyle/>
          <a:p>
            <a:r>
              <a:rPr lang="es-MX" sz="2400" b="1" dirty="0"/>
              <a:t>Material de apoyo a la docencia jurídica preparado por el </a:t>
            </a:r>
          </a:p>
          <a:p>
            <a:r>
              <a:rPr lang="es-MX" sz="2400" b="1" dirty="0"/>
              <a:t>Profesor Dr. Eduardo de Jesús Castellanos Hernández</a:t>
            </a:r>
          </a:p>
          <a:p>
            <a:r>
              <a:rPr lang="es-MX" sz="2400" b="1" dirty="0"/>
              <a:t>Investigador Nacional, Nivel I</a:t>
            </a:r>
          </a:p>
          <a:p>
            <a:r>
              <a:rPr lang="es-MX" sz="2400" b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58904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0D3B6-BA92-4CFA-9C5F-04499832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pPr algn="ctr"/>
            <a:r>
              <a:rPr lang="es-MX" sz="3600" b="1" dirty="0"/>
              <a:t>Ingresos a ponencia por tipo de asunto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BCAD0-E39A-4A35-8D3D-66385DE6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8946541" cy="500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Amparo directo en revisión </a:t>
            </a:r>
          </a:p>
          <a:p>
            <a:pPr marL="0" indent="0">
              <a:buNone/>
            </a:pPr>
            <a:r>
              <a:rPr lang="es-MX" sz="2400" dirty="0"/>
              <a:t>Recurso de reclamación</a:t>
            </a:r>
          </a:p>
          <a:p>
            <a:pPr marL="0" indent="0">
              <a:buNone/>
            </a:pPr>
            <a:r>
              <a:rPr lang="es-MX" sz="2400" dirty="0"/>
              <a:t>Incidente de inejecución de sentencia</a:t>
            </a:r>
          </a:p>
          <a:p>
            <a:pPr marL="0" indent="0">
              <a:buNone/>
            </a:pPr>
            <a:r>
              <a:rPr lang="es-MX" sz="2400" dirty="0"/>
              <a:t>Amparo en revisión</a:t>
            </a:r>
          </a:p>
          <a:p>
            <a:pPr marL="0" indent="0">
              <a:buNone/>
            </a:pPr>
            <a:r>
              <a:rPr lang="es-MX" sz="2400" dirty="0"/>
              <a:t>Recurso de inconformidad (</a:t>
            </a:r>
            <a:r>
              <a:rPr lang="es-MX" sz="2400" dirty="0" err="1"/>
              <a:t>fracc.</a:t>
            </a:r>
            <a:r>
              <a:rPr lang="es-MX" sz="2400" dirty="0"/>
              <a:t> I a III del art. 201 de la Ley de Amparo) </a:t>
            </a:r>
          </a:p>
          <a:p>
            <a:pPr marL="0" indent="0">
              <a:buNone/>
            </a:pPr>
            <a:r>
              <a:rPr lang="es-MX" sz="2400" dirty="0"/>
              <a:t>Contradicción de tesis</a:t>
            </a:r>
          </a:p>
          <a:p>
            <a:pPr marL="0" indent="0">
              <a:buNone/>
            </a:pPr>
            <a:r>
              <a:rPr lang="es-MX" sz="2400" dirty="0"/>
              <a:t>Conflicto competencial</a:t>
            </a:r>
          </a:p>
          <a:p>
            <a:pPr marL="0" indent="0">
              <a:buNone/>
            </a:pPr>
            <a:r>
              <a:rPr lang="es-MX" sz="2400" dirty="0"/>
              <a:t>Solicitud de ejercicio de la facultad de atracción</a:t>
            </a:r>
          </a:p>
          <a:p>
            <a:pPr marL="0" indent="0">
              <a:buNone/>
            </a:pPr>
            <a:r>
              <a:rPr lang="es-MX" sz="2400" dirty="0"/>
              <a:t>Inconformidad</a:t>
            </a:r>
          </a:p>
        </p:txBody>
      </p:sp>
    </p:spTree>
    <p:extLst>
      <p:ext uri="{BB962C8B-B14F-4D97-AF65-F5344CB8AC3E}">
        <p14:creationId xmlns:p14="http://schemas.microsoft.com/office/powerpoint/2010/main" val="4891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528BB-AF2D-416A-874B-A7869EB2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pPr algn="ctr"/>
            <a:r>
              <a:rPr lang="es-MX" sz="2800" b="1" dirty="0"/>
              <a:t>Ingresos a ponencia por tipo de asunto (continúa)</a:t>
            </a: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62D9F-3CC2-4992-B0C2-C7BE3FF2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5462"/>
            <a:ext cx="8946541" cy="4962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Controversia constitucional</a:t>
            </a:r>
          </a:p>
          <a:p>
            <a:pPr marL="0" indent="0">
              <a:buNone/>
            </a:pPr>
            <a:r>
              <a:rPr lang="es-MX" sz="2400" dirty="0"/>
              <a:t>Revisión administrativa</a:t>
            </a:r>
          </a:p>
          <a:p>
            <a:pPr marL="0" indent="0">
              <a:buNone/>
            </a:pPr>
            <a:r>
              <a:rPr lang="es-MX" sz="2400" dirty="0"/>
              <a:t>Acción de inconstitucionalidad</a:t>
            </a:r>
          </a:p>
          <a:p>
            <a:pPr marL="0" indent="0">
              <a:buNone/>
            </a:pPr>
            <a:r>
              <a:rPr lang="es-MX" sz="2400" dirty="0"/>
              <a:t>Recurso de reclamación en C.C. y A.I. </a:t>
            </a:r>
          </a:p>
          <a:p>
            <a:pPr marL="0" indent="0">
              <a:buNone/>
            </a:pPr>
            <a:r>
              <a:rPr lang="es-MX" sz="2400" dirty="0"/>
              <a:t>Amparo directo</a:t>
            </a:r>
          </a:p>
          <a:p>
            <a:pPr marL="0" indent="0">
              <a:buNone/>
            </a:pPr>
            <a:r>
              <a:rPr lang="es-MX" sz="2400" dirty="0"/>
              <a:t>Solicitud de reasunción de competencia</a:t>
            </a:r>
          </a:p>
          <a:p>
            <a:pPr marL="0" indent="0">
              <a:buNone/>
            </a:pPr>
            <a:r>
              <a:rPr lang="es-MX" sz="2400" dirty="0"/>
              <a:t>Queja</a:t>
            </a:r>
          </a:p>
          <a:p>
            <a:pPr marL="0" indent="0">
              <a:buNone/>
            </a:pPr>
            <a:r>
              <a:rPr lang="es-MX" sz="2400" dirty="0"/>
              <a:t>Impedimento</a:t>
            </a:r>
          </a:p>
          <a:p>
            <a:pPr marL="0" indent="0">
              <a:buNone/>
            </a:pPr>
            <a:r>
              <a:rPr lang="es-MX" sz="2400" dirty="0"/>
              <a:t>Incidente de cumplimiento sustituto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26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0A513-AE3F-4A61-9FDE-2D6A06B8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/>
          <a:lstStyle/>
          <a:p>
            <a:pPr algn="ctr"/>
            <a:r>
              <a:rPr lang="es-MX" sz="3200" b="1" dirty="0"/>
              <a:t>Ingresos a ponencia por tipo de asunto (continúa)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4037E-0990-4DFB-B757-49C1290C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24000"/>
            <a:ext cx="10331394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Modificación de jurisprudencia</a:t>
            </a:r>
          </a:p>
          <a:p>
            <a:pPr marL="0" indent="0">
              <a:buNone/>
            </a:pPr>
            <a:r>
              <a:rPr lang="es-MX" dirty="0"/>
              <a:t>Inc. </a:t>
            </a:r>
            <a:r>
              <a:rPr lang="es-MX" dirty="0" err="1"/>
              <a:t>inej</a:t>
            </a:r>
            <a:r>
              <a:rPr lang="es-MX" dirty="0"/>
              <a:t>. derivado de denuncia de repetición del acto reclamado</a:t>
            </a:r>
          </a:p>
          <a:p>
            <a:pPr marL="0" indent="0">
              <a:buNone/>
            </a:pPr>
            <a:r>
              <a:rPr lang="es-MX" dirty="0"/>
              <a:t>Solicitud de sustitución de jurisprudencia</a:t>
            </a:r>
          </a:p>
          <a:p>
            <a:pPr marL="0" indent="0">
              <a:buNone/>
            </a:pPr>
            <a:r>
              <a:rPr lang="es-MX" dirty="0"/>
              <a:t>Consulta a trámite prevista en el art. 14 párr. segundo </a:t>
            </a:r>
            <a:r>
              <a:rPr lang="es-MX" dirty="0" err="1"/>
              <a:t>fracc.</a:t>
            </a:r>
            <a:r>
              <a:rPr lang="es-MX" dirty="0"/>
              <a:t> II de la L.O.P.J.F. </a:t>
            </a:r>
          </a:p>
          <a:p>
            <a:pPr marL="0" indent="0">
              <a:buNone/>
            </a:pPr>
            <a:r>
              <a:rPr lang="es-MX" dirty="0"/>
              <a:t>Queja en C.C. y A.I. </a:t>
            </a:r>
          </a:p>
          <a:p>
            <a:pPr marL="0" indent="0">
              <a:buNone/>
            </a:pPr>
            <a:r>
              <a:rPr lang="es-MX" dirty="0"/>
              <a:t>Recurso de apelación</a:t>
            </a:r>
          </a:p>
          <a:p>
            <a:pPr marL="0" indent="0">
              <a:buNone/>
            </a:pPr>
            <a:r>
              <a:rPr lang="es-MX" dirty="0"/>
              <a:t>Inc. derivados de juicios ordinarios federales</a:t>
            </a:r>
          </a:p>
          <a:p>
            <a:pPr marL="0" indent="0">
              <a:buNone/>
            </a:pPr>
            <a:r>
              <a:rPr lang="es-MX" dirty="0"/>
              <a:t>Juicio ordinario federal</a:t>
            </a:r>
          </a:p>
          <a:p>
            <a:pPr marL="0" indent="0">
              <a:buNone/>
            </a:pPr>
            <a:r>
              <a:rPr lang="es-MX" dirty="0"/>
              <a:t>Inc. de incumplimiento de sentencia derivado de controversia </a:t>
            </a:r>
            <a:r>
              <a:rPr lang="es-MX" dirty="0" err="1"/>
              <a:t>const.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Aclaración de jurisprudencia</a:t>
            </a:r>
          </a:p>
        </p:txBody>
      </p:sp>
    </p:spTree>
    <p:extLst>
      <p:ext uri="{BB962C8B-B14F-4D97-AF65-F5344CB8AC3E}">
        <p14:creationId xmlns:p14="http://schemas.microsoft.com/office/powerpoint/2010/main" val="15824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2313-1469-494E-9E0F-DE99CB6F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b="1" dirty="0"/>
              <a:t>Ingresos a ponencia por tipo de asunto (continúa)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10401-E132-4DB5-B0CA-219D14864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03514"/>
            <a:ext cx="10513200" cy="4801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SEFA (</a:t>
            </a:r>
            <a:r>
              <a:rPr lang="es-MX" sz="2400" dirty="0" err="1"/>
              <a:t>fracc.</a:t>
            </a:r>
            <a:r>
              <a:rPr lang="es-MX" sz="2400" dirty="0"/>
              <a:t> III del art. 105 de la C.P.E.U.M.) </a:t>
            </a:r>
          </a:p>
          <a:p>
            <a:pPr marL="0" indent="0">
              <a:buNone/>
            </a:pPr>
            <a:r>
              <a:rPr lang="es-MX" sz="2400" dirty="0"/>
              <a:t>Juicio sobre el cumplimiento de convenios de coordinación fiscal</a:t>
            </a:r>
          </a:p>
          <a:p>
            <a:pPr marL="0" indent="0">
              <a:buNone/>
            </a:pPr>
            <a:r>
              <a:rPr lang="es-MX" sz="2400" dirty="0"/>
              <a:t>Procedimiento de responsabilidad administrativa</a:t>
            </a:r>
          </a:p>
          <a:p>
            <a:pPr marL="0" indent="0">
              <a:buNone/>
            </a:pPr>
            <a:r>
              <a:rPr lang="es-MX" sz="2400" dirty="0"/>
              <a:t>Revisión administrativa (Ley Federal de Procedimiento Contencioso Administrativo) </a:t>
            </a:r>
          </a:p>
          <a:p>
            <a:pPr marL="0" indent="0">
              <a:buNone/>
            </a:pPr>
            <a:r>
              <a:rPr lang="es-MX" sz="2400" dirty="0" err="1"/>
              <a:t>Inconf</a:t>
            </a:r>
            <a:r>
              <a:rPr lang="es-MX" sz="2400" dirty="0"/>
              <a:t>. en cumplimiento de revisión administrativa</a:t>
            </a:r>
          </a:p>
          <a:p>
            <a:pPr marL="0" indent="0">
              <a:buNone/>
            </a:pPr>
            <a:r>
              <a:rPr lang="es-MX" sz="2400" dirty="0"/>
              <a:t>Revisión en incidente de suspensión </a:t>
            </a:r>
          </a:p>
          <a:p>
            <a:pPr marL="0" indent="0">
              <a:buNone/>
            </a:pPr>
            <a:r>
              <a:rPr lang="es-MX" sz="2400" dirty="0"/>
              <a:t>Artículo 11 fracción IX de la L.O.P.J.F. </a:t>
            </a:r>
          </a:p>
          <a:p>
            <a:pPr marL="0" indent="0">
              <a:buNone/>
            </a:pPr>
            <a:r>
              <a:rPr lang="es-MX" sz="2400" dirty="0"/>
              <a:t>Rec. de </a:t>
            </a:r>
            <a:r>
              <a:rPr lang="es-MX" sz="2400" dirty="0" err="1"/>
              <a:t>inconf</a:t>
            </a:r>
            <a:r>
              <a:rPr lang="es-MX" sz="2400" dirty="0"/>
              <a:t>. derivado de procedimiento de responsabilidad </a:t>
            </a:r>
            <a:r>
              <a:rPr lang="es-MX" sz="2400" dirty="0" err="1"/>
              <a:t>admva</a:t>
            </a:r>
            <a:r>
              <a:rPr lang="es-MX" sz="2400" dirty="0"/>
              <a:t>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203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2DAB0-3B31-4DE9-BA48-4CE39093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039"/>
          </a:xfrm>
        </p:spPr>
        <p:txBody>
          <a:bodyPr/>
          <a:lstStyle/>
          <a:p>
            <a:pPr algn="ctr"/>
            <a:r>
              <a:rPr lang="es-MX" sz="3200" b="1" dirty="0"/>
              <a:t>Ingresos a ponencia por tipo de asunto (continúa)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F1BD1-8512-486E-8B2F-735246CA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8" y="1563758"/>
            <a:ext cx="10800522" cy="4684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Reconocimiento de inocencia</a:t>
            </a:r>
          </a:p>
          <a:p>
            <a:pPr marL="0" indent="0">
              <a:buNone/>
            </a:pPr>
            <a:r>
              <a:rPr lang="es-MX" sz="2400" dirty="0"/>
              <a:t>Inc. de inejecución derivado de incidente de cumplimiento sustituto</a:t>
            </a:r>
          </a:p>
          <a:p>
            <a:pPr marL="0" indent="0">
              <a:buNone/>
            </a:pPr>
            <a:r>
              <a:rPr lang="es-MX" sz="2400" dirty="0"/>
              <a:t>Denuncia de </a:t>
            </a:r>
            <a:r>
              <a:rPr lang="es-MX" sz="2400" dirty="0" err="1"/>
              <a:t>incump</a:t>
            </a:r>
            <a:r>
              <a:rPr lang="es-MX" sz="2400" dirty="0"/>
              <a:t>. sentencia C.C. </a:t>
            </a:r>
          </a:p>
          <a:p>
            <a:pPr marL="0" indent="0">
              <a:buNone/>
            </a:pPr>
            <a:r>
              <a:rPr lang="es-MX" sz="2400" dirty="0"/>
              <a:t>Incidente de falsedad de documentos de la controversia constitucional</a:t>
            </a:r>
          </a:p>
          <a:p>
            <a:pPr marL="0" indent="0">
              <a:buNone/>
            </a:pPr>
            <a:r>
              <a:rPr lang="es-MX" sz="2400" dirty="0"/>
              <a:t>Recurso de inconformidad (</a:t>
            </a:r>
            <a:r>
              <a:rPr lang="es-MX" sz="2400" dirty="0" err="1"/>
              <a:t>fracc.</a:t>
            </a:r>
            <a:r>
              <a:rPr lang="es-MX" sz="2400" dirty="0"/>
              <a:t> IV art. 201 de la Ley de Amparo) Declaratoria general de inconstitucionalidad</a:t>
            </a:r>
          </a:p>
          <a:p>
            <a:pPr marL="0" indent="0">
              <a:buNone/>
            </a:pPr>
            <a:r>
              <a:rPr lang="es-MX" sz="2400" dirty="0"/>
              <a:t>Recurso de revisión en materia de Seguridad Nacional</a:t>
            </a:r>
          </a:p>
          <a:p>
            <a:pPr marL="0" indent="0">
              <a:buNone/>
            </a:pPr>
            <a:r>
              <a:rPr lang="es-MX" sz="2400" dirty="0"/>
              <a:t>Consultas populares convocadas por el Congreso de la Unión</a:t>
            </a:r>
          </a:p>
          <a:p>
            <a:pPr marL="0" indent="0">
              <a:buNone/>
            </a:pPr>
            <a:r>
              <a:rPr lang="es-MX" sz="2400" dirty="0"/>
              <a:t>Recurso de denegada apelación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115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00EFA-FF72-422E-BCF5-DB1C87A3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8030"/>
          </a:xfrm>
        </p:spPr>
        <p:txBody>
          <a:bodyPr/>
          <a:lstStyle/>
          <a:p>
            <a:pPr algn="ctr"/>
            <a:r>
              <a:rPr lang="es-MX" sz="3200" b="1" dirty="0"/>
              <a:t>Ingresos a ponencia por tipo de asunto (concluye)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2486F-695D-49F3-96D8-141447A9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656522"/>
            <a:ext cx="10774017" cy="459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Recurso innominado de procedimiento de responsabilidad </a:t>
            </a:r>
            <a:r>
              <a:rPr lang="es-MX" dirty="0" err="1"/>
              <a:t>admva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Artículo 11 fracción XX de la L.O.P.J.F. </a:t>
            </a:r>
          </a:p>
          <a:p>
            <a:pPr marL="0" indent="0">
              <a:buNone/>
            </a:pPr>
            <a:r>
              <a:rPr lang="es-MX" dirty="0"/>
              <a:t>Artículo 100 párrafo octavo Constitucional</a:t>
            </a:r>
          </a:p>
          <a:p>
            <a:pPr marL="0" indent="0">
              <a:buNone/>
            </a:pPr>
            <a:r>
              <a:rPr lang="es-MX" dirty="0"/>
              <a:t>Artículo 97 Constitucional</a:t>
            </a:r>
          </a:p>
          <a:p>
            <a:pPr marL="0" indent="0">
              <a:buNone/>
            </a:pPr>
            <a:r>
              <a:rPr lang="es-MX" dirty="0"/>
              <a:t>Dictamen final art. 97</a:t>
            </a:r>
          </a:p>
          <a:p>
            <a:pPr marL="0" indent="0">
              <a:buNone/>
            </a:pPr>
            <a:r>
              <a:rPr lang="es-MX" dirty="0"/>
              <a:t>Expediente sobre recepción de sentencias de Tribunales Internacionales</a:t>
            </a:r>
          </a:p>
          <a:p>
            <a:pPr marL="0" indent="0">
              <a:buNone/>
            </a:pPr>
            <a:r>
              <a:rPr lang="es-MX" dirty="0"/>
              <a:t>Recurso de revocación</a:t>
            </a:r>
          </a:p>
          <a:p>
            <a:pPr marL="0" indent="0">
              <a:buNone/>
            </a:pPr>
            <a:r>
              <a:rPr lang="es-MX" dirty="0"/>
              <a:t>Solicitud de resolución prioritaria de asuntos</a:t>
            </a:r>
          </a:p>
          <a:p>
            <a:pPr marL="0" indent="0">
              <a:buNone/>
            </a:pPr>
            <a:r>
              <a:rPr lang="es-MX" dirty="0"/>
              <a:t>Total de asuntos turnados a ponencia </a:t>
            </a:r>
            <a:r>
              <a:rPr lang="es-MX" b="1" dirty="0"/>
              <a:t>1,488</a:t>
            </a:r>
            <a:r>
              <a:rPr lang="es-MX" dirty="0"/>
              <a:t> 100% </a:t>
            </a:r>
            <a:r>
              <a:rPr lang="es-MX" b="1" dirty="0"/>
              <a:t>4,751</a:t>
            </a:r>
            <a:r>
              <a:rPr lang="es-MX" dirty="0"/>
              <a:t> 100% </a:t>
            </a:r>
            <a:r>
              <a:rPr lang="es-MX" b="1" dirty="0"/>
              <a:t>72,142 </a:t>
            </a:r>
            <a:r>
              <a:rPr lang="es-MX" dirty="0"/>
              <a:t>100%</a:t>
            </a:r>
          </a:p>
          <a:p>
            <a:pPr marL="0" indent="0">
              <a:buNone/>
            </a:pPr>
            <a:r>
              <a:rPr lang="es-MX" dirty="0"/>
              <a:t>					3er. Trimestre Acumulados 2019 Global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440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A7DA2-C39F-48F1-831D-53265467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50F8B-FBD1-4F1F-BBE9-620E6C47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6000" b="1" dirty="0"/>
              <a:t>TRIBUNAL ELECTORAL DEL PODER JUDICIAL DE LA FEDERACIÓN</a:t>
            </a:r>
          </a:p>
        </p:txBody>
      </p:sp>
    </p:spTree>
    <p:extLst>
      <p:ext uri="{BB962C8B-B14F-4D97-AF65-F5344CB8AC3E}">
        <p14:creationId xmlns:p14="http://schemas.microsoft.com/office/powerpoint/2010/main" val="243010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7825-D7D1-4ABC-AFAE-580822A1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7AF760-B5C6-4E6A-A0B4-8094F41F06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5124"/>
          <a:ext cx="10515599" cy="5935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378">
                  <a:extLst>
                    <a:ext uri="{9D8B030D-6E8A-4147-A177-3AD203B41FA5}">
                      <a16:colId xmlns:a16="http://schemas.microsoft.com/office/drawing/2014/main" val="2255329378"/>
                    </a:ext>
                  </a:extLst>
                </a:gridCol>
                <a:gridCol w="1727407">
                  <a:extLst>
                    <a:ext uri="{9D8B030D-6E8A-4147-A177-3AD203B41FA5}">
                      <a16:colId xmlns:a16="http://schemas.microsoft.com/office/drawing/2014/main" val="2329021613"/>
                    </a:ext>
                  </a:extLst>
                </a:gridCol>
                <a:gridCol w="1727407">
                  <a:extLst>
                    <a:ext uri="{9D8B030D-6E8A-4147-A177-3AD203B41FA5}">
                      <a16:colId xmlns:a16="http://schemas.microsoft.com/office/drawing/2014/main" val="1989643340"/>
                    </a:ext>
                  </a:extLst>
                </a:gridCol>
                <a:gridCol w="1727407">
                  <a:extLst>
                    <a:ext uri="{9D8B030D-6E8A-4147-A177-3AD203B41FA5}">
                      <a16:colId xmlns:a16="http://schemas.microsoft.com/office/drawing/2014/main" val="1904430067"/>
                    </a:ext>
                  </a:extLst>
                </a:gridCol>
              </a:tblGrid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ASUNTOS RECIBIDOS POR SALA Y AÑO 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2245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SUPERIOR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3219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3069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6288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054061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GUADALAJARA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253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2236319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MONTERREY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914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396834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XALAPA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334106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CIUDAD DE MÉXICO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1704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710415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TOLUCA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844102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ESPECIALIZADA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423542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 CENTRAL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0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181240"/>
                  </a:ext>
                </a:extLst>
              </a:tr>
              <a:tr h="59356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8127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4522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12649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3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4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47690-26C5-4648-9218-5FE0E9E2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FDFB4FE-E785-4CD8-A17E-672D71232C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5123"/>
          <a:ext cx="10515600" cy="600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376">
                  <a:extLst>
                    <a:ext uri="{9D8B030D-6E8A-4147-A177-3AD203B41FA5}">
                      <a16:colId xmlns:a16="http://schemas.microsoft.com/office/drawing/2014/main" val="4001778111"/>
                    </a:ext>
                  </a:extLst>
                </a:gridCol>
                <a:gridCol w="1727408">
                  <a:extLst>
                    <a:ext uri="{9D8B030D-6E8A-4147-A177-3AD203B41FA5}">
                      <a16:colId xmlns:a16="http://schemas.microsoft.com/office/drawing/2014/main" val="1696215184"/>
                    </a:ext>
                  </a:extLst>
                </a:gridCol>
                <a:gridCol w="1727408">
                  <a:extLst>
                    <a:ext uri="{9D8B030D-6E8A-4147-A177-3AD203B41FA5}">
                      <a16:colId xmlns:a16="http://schemas.microsoft.com/office/drawing/2014/main" val="2678601224"/>
                    </a:ext>
                  </a:extLst>
                </a:gridCol>
                <a:gridCol w="1727408">
                  <a:extLst>
                    <a:ext uri="{9D8B030D-6E8A-4147-A177-3AD203B41FA5}">
                      <a16:colId xmlns:a16="http://schemas.microsoft.com/office/drawing/2014/main" val="1643746820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ASUNTOS RESUELTOS POR SALA Y AÑO 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MX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s-MX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45798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SUPERIOR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3234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242858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GUADALAJARA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1171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1367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045624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MONTERREY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553223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XALAPA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802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720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1522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537244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CIUDAD DE MÉXICO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1477098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TOLUCA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408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02074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ESPECIALIZADA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439577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 CENTRAL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0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58824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7789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3869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11658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6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EED2-ED54-4DA4-8F91-8683D587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D26D4-5399-4172-86B0-3C7ACF64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b="1" dirty="0"/>
              <a:t>Órganos Jurisdiccionales Federales</a:t>
            </a:r>
          </a:p>
        </p:txBody>
      </p:sp>
    </p:spTree>
    <p:extLst>
      <p:ext uri="{BB962C8B-B14F-4D97-AF65-F5344CB8AC3E}">
        <p14:creationId xmlns:p14="http://schemas.microsoft.com/office/powerpoint/2010/main" val="26805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F8482-9FE5-4DE8-8883-BAD5FFE3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F1C3-8806-4811-97DA-F7741872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MX" sz="6000" b="1" dirty="0"/>
          </a:p>
          <a:p>
            <a:pPr marL="0" indent="0" algn="ctr">
              <a:buNone/>
            </a:pPr>
            <a:r>
              <a:rPr lang="es-MX" sz="6000" b="1" dirty="0"/>
              <a:t>SUPREMA CORTE DE JUSTICIA DE LA NACIÓN</a:t>
            </a:r>
          </a:p>
        </p:txBody>
      </p:sp>
    </p:spTree>
    <p:extLst>
      <p:ext uri="{BB962C8B-B14F-4D97-AF65-F5344CB8AC3E}">
        <p14:creationId xmlns:p14="http://schemas.microsoft.com/office/powerpoint/2010/main" val="134426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43FFF-ECA0-404C-AE4B-53AE9F90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pPr algn="ctr"/>
            <a:r>
              <a:rPr lang="es-MX" b="1" dirty="0"/>
              <a:t>Órganos Jurisdiccionales Federales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D584C-EDEA-4611-B2F8-5C14D25A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851 órganos jurisdiccionales (*):</a:t>
            </a:r>
          </a:p>
          <a:p>
            <a:r>
              <a:rPr lang="es-MX" dirty="0"/>
              <a:t>270 tribunales colegiados</a:t>
            </a:r>
          </a:p>
          <a:p>
            <a:r>
              <a:rPr lang="es-MX" dirty="0"/>
              <a:t>100 tribunales unitarios </a:t>
            </a:r>
          </a:p>
          <a:p>
            <a:r>
              <a:rPr lang="es-MX" dirty="0"/>
              <a:t>439 juzgados de distrito </a:t>
            </a:r>
          </a:p>
          <a:p>
            <a:r>
              <a:rPr lang="es-MX" dirty="0"/>
              <a:t>41 centros de justicia penal federal  </a:t>
            </a:r>
          </a:p>
          <a:p>
            <a:r>
              <a:rPr lang="es-MX" dirty="0"/>
              <a:t>Un centro nacional de justicia especializado en control de técnicas de investigación, arraigo e intervención de comunicaciones (CNJE).</a:t>
            </a:r>
          </a:p>
          <a:p>
            <a:pPr marL="0" indent="0">
              <a:buNone/>
            </a:pPr>
            <a:r>
              <a:rPr lang="es-MX" b="1" dirty="0"/>
              <a:t>54 plenos de circuito en funciones</a:t>
            </a:r>
          </a:p>
          <a:p>
            <a:endParaRPr lang="es-MX" dirty="0"/>
          </a:p>
          <a:p>
            <a:pPr marL="0" indent="0" algn="just">
              <a:buNone/>
            </a:pPr>
            <a:r>
              <a:rPr lang="es-MX" dirty="0"/>
              <a:t>(*) Datos al 15 de noviembre de 2019. Fuente: </a:t>
            </a:r>
            <a:r>
              <a:rPr lang="es-MX" b="1" i="1" dirty="0"/>
              <a:t>Anexo Estadístico 2019</a:t>
            </a:r>
            <a:r>
              <a:rPr lang="es-MX" dirty="0"/>
              <a:t>, Dirección General de Estadística Judicial, Poder Judicial de la Federación, Consejo de la Judicatura Federal.</a:t>
            </a:r>
          </a:p>
        </p:txBody>
      </p:sp>
    </p:spTree>
    <p:extLst>
      <p:ext uri="{BB962C8B-B14F-4D97-AF65-F5344CB8AC3E}">
        <p14:creationId xmlns:p14="http://schemas.microsoft.com/office/powerpoint/2010/main" val="267587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6206D-B537-4EE4-8997-0BA130C2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Cobertura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15959-6C26-4BD9-AD06-8C390527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6"/>
            <a:ext cx="8946541" cy="4817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/>
              <a:t>Población total para 2019: 126’577,691 habitantes</a:t>
            </a:r>
            <a:r>
              <a:rPr lang="es-MX" sz="2400" dirty="0"/>
              <a:t> (CONAPO)</a:t>
            </a:r>
          </a:p>
          <a:p>
            <a:pPr marL="0" indent="0">
              <a:buNone/>
            </a:pPr>
            <a:r>
              <a:rPr lang="es-MX" sz="2400" dirty="0"/>
              <a:t>Cobertura estimada (PJF:CJF): </a:t>
            </a:r>
          </a:p>
          <a:p>
            <a:r>
              <a:rPr lang="es-MX" sz="2400" dirty="0"/>
              <a:t>Un tribunal colegiado de circuito por cada 468,806 habitantes. </a:t>
            </a:r>
          </a:p>
          <a:p>
            <a:r>
              <a:rPr lang="es-MX" sz="2400" dirty="0"/>
              <a:t>Un tribunal unitario de circuito por cada 1’265,777 habitantes. </a:t>
            </a:r>
          </a:p>
          <a:p>
            <a:r>
              <a:rPr lang="es-MX" sz="2400" dirty="0"/>
              <a:t>Un juzgado de distrito por cada 288,332 habitantes. </a:t>
            </a:r>
          </a:p>
          <a:p>
            <a:r>
              <a:rPr lang="es-MX" sz="2400" dirty="0"/>
              <a:t>Un centro de justicia penal federal por cada 3’013,755 habitantes.</a:t>
            </a:r>
          </a:p>
        </p:txBody>
      </p:sp>
    </p:spTree>
    <p:extLst>
      <p:ext uri="{BB962C8B-B14F-4D97-AF65-F5344CB8AC3E}">
        <p14:creationId xmlns:p14="http://schemas.microsoft.com/office/powerpoint/2010/main" val="265347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9503-5620-4A0D-9283-86CA9668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pPr algn="ctr"/>
            <a:r>
              <a:rPr lang="es-MX" b="1" dirty="0"/>
              <a:t>Jueces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0AEEE-F2E2-4F7F-88E6-0728A858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4"/>
            <a:ext cx="10515600" cy="4878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b="1" dirty="0"/>
              <a:t>418 jueces y juezas de distrito</a:t>
            </a:r>
          </a:p>
          <a:p>
            <a:pPr marL="0" indent="0" algn="just">
              <a:buNone/>
            </a:pPr>
            <a:r>
              <a:rPr lang="es-MX" sz="2400" dirty="0"/>
              <a:t>398 en juzgados de distrito ordinarios  </a:t>
            </a:r>
          </a:p>
          <a:p>
            <a:pPr marL="0" indent="0" algn="just">
              <a:buNone/>
            </a:pPr>
            <a:r>
              <a:rPr lang="es-MX" sz="2400" dirty="0"/>
              <a:t>20 en juzgados de distrito auxiliares</a:t>
            </a:r>
          </a:p>
          <a:p>
            <a:pPr marL="0" indent="0" algn="just">
              <a:buNone/>
            </a:pPr>
            <a:r>
              <a:rPr lang="es-MX" sz="2400" dirty="0"/>
              <a:t>159 jueces y juezas que integran los centros de justicia penal federal (se trata de jueces especializados en el nuevo proceso penal acusatorio que se encuentran adscritos a los centros de justicia penal federal,, de los cuales 118 jueces son de control y de ejecución; y 41 jueces son administradores).</a:t>
            </a:r>
          </a:p>
          <a:p>
            <a:pPr marL="0" indent="0" algn="just">
              <a:buNone/>
            </a:pPr>
            <a:r>
              <a:rPr lang="es-MX" sz="2400" dirty="0"/>
              <a:t>8 jueces y juezas que integran el Centro Nacional de Justicia Especializado en Control de Técnicas de Investigación, Arraigo e Intervención de Comunicaciones.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447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3B18C-821D-4B47-8AFC-13FD8137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pPr algn="ctr"/>
            <a:r>
              <a:rPr lang="es-MX" b="1" dirty="0"/>
              <a:t>Magistrados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525DB-8A5C-4B05-8499-59B70EB7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0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/>
              <a:t>838 magistrados y magistradas de circuito:</a:t>
            </a:r>
            <a:r>
              <a:rPr lang="es-MX" sz="2400" dirty="0"/>
              <a:t> 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692 corresponden a tribunales colegiados ordinarios </a:t>
            </a:r>
          </a:p>
          <a:p>
            <a:pPr marL="0" indent="0">
              <a:buNone/>
            </a:pPr>
            <a:r>
              <a:rPr lang="es-MX" sz="2400" dirty="0"/>
              <a:t>55 a tribunales colegiados auxiliares </a:t>
            </a:r>
          </a:p>
          <a:p>
            <a:pPr marL="0" indent="0">
              <a:buNone/>
            </a:pPr>
            <a:r>
              <a:rPr lang="es-MX" sz="2400" dirty="0"/>
              <a:t>90 a tribunales unitarios ordinarios y </a:t>
            </a:r>
          </a:p>
          <a:p>
            <a:pPr marL="0" indent="0">
              <a:buNone/>
            </a:pPr>
            <a:r>
              <a:rPr lang="es-MX" sz="2400" dirty="0"/>
              <a:t>1 a tribunales unitarios auxiliares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290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D9001-55EF-49DA-9740-3433D582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Número de jueces y magistrados por género y tipo de órgano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8D5E9-0506-41D5-A9DD-4CFC427C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	</a:t>
            </a:r>
            <a:r>
              <a:rPr lang="es-MX" b="1" dirty="0"/>
              <a:t>TCC		TUC		JD		CJPF		CNJE   	   Total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M	132		22		97		34		3	    288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H    	615		69		321		125		5	 1,135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sz="2400" dirty="0"/>
              <a:t>No se incluyen 93 secretarios que al momento de elaborar el informe consultado actuaban como magistrados o jueces. Fuente: cálculo realizado por la Dirección General de Estadística Judicial a partir de la información proporcionada por la  Dirección General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258797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446C-225F-4500-B459-8A5AB233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Movimiento estadístico del total de asuntos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DC672-387C-4E15-85E2-6B475836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Existencia inicial de asuntos en los </a:t>
            </a:r>
          </a:p>
          <a:p>
            <a:pPr marL="0" indent="0">
              <a:buNone/>
            </a:pPr>
            <a:r>
              <a:rPr lang="es-MX" sz="2400" dirty="0"/>
              <a:t>órganos jurisdiccionales del país				  		 332,778</a:t>
            </a:r>
          </a:p>
          <a:p>
            <a:pPr marL="0" indent="0">
              <a:buNone/>
            </a:pPr>
            <a:r>
              <a:rPr lang="es-MX" sz="2400" dirty="0"/>
              <a:t>Asuntos totales que ingresaron en el periodo </a:t>
            </a:r>
          </a:p>
          <a:p>
            <a:pPr marL="0" indent="0">
              <a:buNone/>
            </a:pPr>
            <a:r>
              <a:rPr lang="es-MX" sz="2400" dirty="0"/>
              <a:t>(incluye ingresos por traslado)							1’185,074</a:t>
            </a:r>
          </a:p>
          <a:p>
            <a:pPr marL="0" indent="0">
              <a:buNone/>
            </a:pPr>
            <a:r>
              <a:rPr lang="es-MX" sz="2400" dirty="0"/>
              <a:t>Carga de trabajo total 									1’517,852 </a:t>
            </a:r>
          </a:p>
          <a:p>
            <a:pPr marL="0" indent="0">
              <a:buNone/>
            </a:pPr>
            <a:r>
              <a:rPr lang="es-MX" sz="2400" dirty="0"/>
              <a:t>Egresaron en total (incluyen egresos por traslado) 		1’159,856</a:t>
            </a:r>
          </a:p>
          <a:p>
            <a:pPr marL="0" indent="0">
              <a:buNone/>
            </a:pPr>
            <a:r>
              <a:rPr lang="es-MX" sz="2400" dirty="0"/>
              <a:t>Existencia final para el periodo 					   	357,988 </a:t>
            </a:r>
          </a:p>
        </p:txBody>
      </p:sp>
    </p:spTree>
    <p:extLst>
      <p:ext uri="{BB962C8B-B14F-4D97-AF65-F5344CB8AC3E}">
        <p14:creationId xmlns:p14="http://schemas.microsoft.com/office/powerpoint/2010/main" val="391347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1FF44-3C04-4C17-B8F2-CA0E330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Conformación de los ingresos por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CEA93-4410-452B-9078-7CF41FBC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Penal 				284,987 		24.05% 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Administrativa		360,467 		30.42% 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Civil					279,451 		23.58% 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Trabajo				260,169 		21.95%</a:t>
            </a:r>
          </a:p>
        </p:txBody>
      </p:sp>
    </p:spTree>
    <p:extLst>
      <p:ext uri="{BB962C8B-B14F-4D97-AF65-F5344CB8AC3E}">
        <p14:creationId xmlns:p14="http://schemas.microsoft.com/office/powerpoint/2010/main" val="599716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F950A-3E56-4F75-AA49-5B434A94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b="1" dirty="0"/>
              <a:t>TRIBUNALES COLEGIADOS DE CIRCUITO</a:t>
            </a:r>
            <a:br>
              <a:rPr lang="es-MX" sz="3600" b="1" dirty="0"/>
            </a:br>
            <a:r>
              <a:rPr lang="es-MX" sz="3600" b="1" dirty="0"/>
              <a:t>ASUNTOS POR TIPO Y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11C71-EE32-43E1-8661-97B5DC8E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	</a:t>
            </a:r>
            <a:r>
              <a:rPr lang="es-MX" sz="2400" dirty="0"/>
              <a:t>TIPO DE ASUNTO				MATERIA (*)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	Amparo Directo				Penal</a:t>
            </a:r>
          </a:p>
          <a:p>
            <a:pPr marL="0" indent="0">
              <a:buNone/>
            </a:pPr>
            <a:r>
              <a:rPr lang="es-MX" sz="2400" dirty="0"/>
              <a:t>	Amparo en Revisión			Administrativa</a:t>
            </a:r>
          </a:p>
          <a:p>
            <a:pPr marL="0" indent="0">
              <a:buNone/>
            </a:pPr>
            <a:r>
              <a:rPr lang="es-MX" sz="2400" dirty="0"/>
              <a:t>	Queja							Civil</a:t>
            </a:r>
          </a:p>
          <a:p>
            <a:pPr marL="0" indent="0">
              <a:buNone/>
            </a:pPr>
            <a:r>
              <a:rPr lang="es-MX" sz="2400" dirty="0"/>
              <a:t>	Diversos asuntos				Trabajo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(*) por cada tipo de asunto</a:t>
            </a:r>
          </a:p>
        </p:txBody>
      </p:sp>
    </p:spTree>
    <p:extLst>
      <p:ext uri="{BB962C8B-B14F-4D97-AF65-F5344CB8AC3E}">
        <p14:creationId xmlns:p14="http://schemas.microsoft.com/office/powerpoint/2010/main" val="1599665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66A6-25FC-4810-9FC0-B121D743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pPr algn="ctr"/>
            <a:r>
              <a:rPr lang="es-MX" sz="3200" b="1" dirty="0"/>
              <a:t>TRIBUNALES COLEGIADOS DE CIRCUITO (2019)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83947-67A9-44F7-A372-ACB5FBD7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72209"/>
            <a:ext cx="10460534" cy="4976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/>
              <a:t>Los tribunales colegiados de circuito tuvieron un ingreso total de 447,590 asuntos (incluyendo ingresos por traslado), que sumados a los 162,082 que existían inicialmente, </a:t>
            </a:r>
            <a:r>
              <a:rPr lang="es-MX" sz="2400" b="1" dirty="0"/>
              <a:t>resulta una carga de trabajo total de 609,672 asuntos,</a:t>
            </a:r>
            <a:r>
              <a:rPr lang="es-MX" sz="2400" dirty="0"/>
              <a:t> de los cuales egresaron 452,950 (incluyendo egresos por traslado). </a:t>
            </a:r>
          </a:p>
          <a:p>
            <a:pPr marL="0" indent="0">
              <a:buNone/>
            </a:pPr>
            <a:r>
              <a:rPr lang="es-MX" sz="2400" b="1" dirty="0"/>
              <a:t>De los 156,722 asuntos que quedaron en existencia final</a:t>
            </a:r>
            <a:r>
              <a:rPr lang="es-MX" sz="2400" dirty="0"/>
              <a:t> (que refiere a asuntos en trámite y pendientes de resolución), al cierre del año en estos órganos, </a:t>
            </a:r>
            <a:r>
              <a:rPr lang="es-MX" sz="2400" b="1" dirty="0"/>
              <a:t>84,536 corresponden a juicios de amparo directo, 51,789 a amparos en revisión, 9,786 a quejas y 10,611 a diversos procedimientos de su competencia.</a:t>
            </a:r>
            <a:r>
              <a:rPr lang="es-MX" sz="2400" dirty="0"/>
              <a:t> </a:t>
            </a:r>
          </a:p>
          <a:p>
            <a:pPr marL="0" indent="0">
              <a:buNone/>
            </a:pPr>
            <a:r>
              <a:rPr lang="es-MX" sz="2400" b="1" dirty="0"/>
              <a:t>De los ingresos totales 47,946 (10.71%)</a:t>
            </a:r>
            <a:r>
              <a:rPr lang="es-MX" sz="2400" dirty="0"/>
              <a:t> corresponden a la materia </a:t>
            </a:r>
            <a:r>
              <a:rPr lang="es-MX" sz="2400" b="1" dirty="0"/>
              <a:t>penal, 170,270 (38.04%) a la administrativa, 113,198 a la civil (25.29%) y 116,176 (25.96%) a la de trabajo.</a:t>
            </a:r>
          </a:p>
        </p:txBody>
      </p:sp>
    </p:spTree>
    <p:extLst>
      <p:ext uri="{BB962C8B-B14F-4D97-AF65-F5344CB8AC3E}">
        <p14:creationId xmlns:p14="http://schemas.microsoft.com/office/powerpoint/2010/main" val="3024251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FE7D2-C38E-4F84-A446-378CC9A4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/>
              <a:t>Tribunales Colegiados de Circuito (2019)</a:t>
            </a:r>
            <a:br>
              <a:rPr lang="es-MX" sz="2800" b="1" dirty="0"/>
            </a:br>
            <a:r>
              <a:rPr lang="es-MX" sz="2800" b="1" dirty="0"/>
              <a:t>Amparo Directo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3CFCE-5DFE-4301-B785-0DB2D0D3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04730"/>
            <a:ext cx="10959548" cy="4843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La existencia inicial de los juicios de amparo directo en el año fue de 88,519 asuntos, ingresaron en total 202,922 y egresaron en total 206,905, quedando como existencia final 84,536. </a:t>
            </a:r>
          </a:p>
          <a:p>
            <a:pPr marL="0" indent="0" algn="just">
              <a:buNone/>
            </a:pPr>
            <a:r>
              <a:rPr lang="es-MX" sz="2400" dirty="0"/>
              <a:t>De los amparos directos que ingresaron a los tribunales colegiados de circuito 12,911 (6.36%) corresponden a la materia penal, 43,244 (21.31%)  a la administrativa, 59,613 (29.38%)   a la civil y 87,154 (42.95%) a la de trabajo.   </a:t>
            </a:r>
          </a:p>
          <a:p>
            <a:pPr marL="0" indent="0" algn="just">
              <a:buNone/>
            </a:pPr>
            <a:r>
              <a:rPr lang="es-MX" sz="2400" dirty="0"/>
              <a:t>Los sentidos de las resoluciones dictadas en los amparos directos promovidos en los tribunales colegiados de circuito fueron: 68,388 (33.64%) ampara, 94,111 (46.29%) no ampara, 11,676 (5.74%) sobresee, 13,496 (6.64%) desecha o no presentan las demandas y 15,636 (7.69%) incompetencias e impedimentos.</a:t>
            </a:r>
          </a:p>
        </p:txBody>
      </p:sp>
    </p:spTree>
    <p:extLst>
      <p:ext uri="{BB962C8B-B14F-4D97-AF65-F5344CB8AC3E}">
        <p14:creationId xmlns:p14="http://schemas.microsoft.com/office/powerpoint/2010/main" val="101366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8E1DB-DE3E-4803-86B4-4AE12B7E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b="1" dirty="0"/>
              <a:t>Suprema Corte de Justicia de la Nación </a:t>
            </a:r>
            <a:br>
              <a:rPr lang="es-MX" sz="3600" b="1" dirty="0"/>
            </a:br>
            <a:r>
              <a:rPr lang="es-MX" sz="3600" b="1" dirty="0"/>
              <a:t>Indicadores de gestión jurisdiccionales 2019</a:t>
            </a:r>
            <a:br>
              <a:rPr lang="es-MX" sz="4000" b="1" dirty="0"/>
            </a:br>
            <a:endParaRPr lang="es-MX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FFAB8-847C-4B0F-92DA-855D804B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300" b="1" dirty="0"/>
              <a:t>1. Indicadores globales</a:t>
            </a:r>
            <a:r>
              <a:rPr lang="es-MX" sz="2300" dirty="0"/>
              <a:t> </a:t>
            </a:r>
          </a:p>
          <a:p>
            <a:pPr marL="0" indent="0">
              <a:buNone/>
            </a:pPr>
            <a:r>
              <a:rPr lang="es-MX" sz="2300" b="1" dirty="0"/>
              <a:t>1.1 Evolución de ingreso anual de los asuntos a la Suprema Corte de Justicia de la Nación </a:t>
            </a:r>
          </a:p>
          <a:p>
            <a:pPr marL="0" indent="0">
              <a:buNone/>
            </a:pPr>
            <a:r>
              <a:rPr lang="es-MX" sz="2300" dirty="0"/>
              <a:t>o Total de asuntos </a:t>
            </a:r>
          </a:p>
          <a:p>
            <a:pPr marL="0" indent="0">
              <a:buNone/>
            </a:pPr>
            <a:r>
              <a:rPr lang="es-MX" sz="2300" dirty="0"/>
              <a:t>o Total sin contemplar Varios </a:t>
            </a:r>
          </a:p>
          <a:p>
            <a:pPr marL="0" indent="0">
              <a:buNone/>
            </a:pPr>
            <a:r>
              <a:rPr lang="es-MX" sz="2300" dirty="0"/>
              <a:t>o Acciones de inconstitucionalidad </a:t>
            </a:r>
          </a:p>
          <a:p>
            <a:pPr marL="0" indent="0">
              <a:buNone/>
            </a:pPr>
            <a:r>
              <a:rPr lang="es-MX" sz="2300" dirty="0"/>
              <a:t>o Amparos directos en revisión </a:t>
            </a:r>
          </a:p>
          <a:p>
            <a:pPr marL="0" indent="0">
              <a:buNone/>
            </a:pPr>
            <a:r>
              <a:rPr lang="es-MX" sz="2300" dirty="0"/>
              <a:t>o Amparos en revisión </a:t>
            </a:r>
          </a:p>
          <a:p>
            <a:pPr marL="0" indent="0">
              <a:buNone/>
            </a:pPr>
            <a:r>
              <a:rPr lang="es-MX" sz="2300" dirty="0"/>
              <a:t>o Conflictos competenciales </a:t>
            </a:r>
          </a:p>
          <a:p>
            <a:pPr marL="0" indent="0">
              <a:buNone/>
            </a:pPr>
            <a:r>
              <a:rPr lang="es-MX" sz="2300" dirty="0"/>
              <a:t>o Contradicciones de tesis </a:t>
            </a:r>
          </a:p>
        </p:txBody>
      </p:sp>
    </p:spTree>
    <p:extLst>
      <p:ext uri="{BB962C8B-B14F-4D97-AF65-F5344CB8AC3E}">
        <p14:creationId xmlns:p14="http://schemas.microsoft.com/office/powerpoint/2010/main" val="890380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32BB-A223-46D8-A24F-E83F933C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1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600" b="1" dirty="0"/>
              <a:t>Tribunales Colegiados de Circuito (2019)</a:t>
            </a:r>
            <a:br>
              <a:rPr lang="es-MX" sz="2600" b="1" dirty="0"/>
            </a:br>
            <a:r>
              <a:rPr lang="es-MX" sz="2600" b="1" dirty="0"/>
              <a:t>Amparo en Revisión</a:t>
            </a:r>
            <a:endParaRPr lang="es-MX" sz="2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0384B-35A8-41A4-90AC-2CA9CDF1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8"/>
            <a:ext cx="10515600" cy="5459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100" dirty="0"/>
              <a:t>Al inicio del año que se reporta existían 50,870 recursos de revisión de amparo, ingresaron en total 108,903, egresaron en total 107,984, quedando como existencia final 51,789. </a:t>
            </a:r>
          </a:p>
          <a:p>
            <a:pPr marL="0" indent="0" algn="just">
              <a:buNone/>
            </a:pPr>
            <a:r>
              <a:rPr lang="es-MX" sz="2100" dirty="0"/>
              <a:t>De los recursos de revisión ingresados en el periodo, 73,709 (67.68%) corresponden a recursos de revisión interpuestos contra la sentencia dictada en el expediente principal del juicio, 14,727 (13.52%) interpuestos contra la sentencia dictada en el expediente principal (ACUERDO 5/2013 del Pleno de la Suprema Corte de Justicia de la Nación), 437 (0.40%) a los interpuestos contra autos que desecharon o tuvieron por no presentada la demanda de amparo y 20,030 (18.40%) contra la suspensión definitiva dictada en el incidente de suspensión en los juicios de amparo. </a:t>
            </a:r>
          </a:p>
          <a:p>
            <a:pPr marL="0" indent="0" algn="just">
              <a:buNone/>
            </a:pPr>
            <a:r>
              <a:rPr lang="es-MX" sz="2100" dirty="0"/>
              <a:t>Los sentidos de las sentencias o resoluciones dictadas en los recursos de revisión tramitados en los tribunales colegiados fueron: 61,979 (58.3%) confirma, 18,120 (17.05%) revoca, 9,609 (9.04%) modifica, 4,818 (4.53%) sin materia, 8,033 (7.56%) desecha, 3,733 (3.51%) incompetencias e impedimentos y 7 (0.01%) decretan caducidad.</a:t>
            </a:r>
          </a:p>
        </p:txBody>
      </p:sp>
    </p:spTree>
    <p:extLst>
      <p:ext uri="{BB962C8B-B14F-4D97-AF65-F5344CB8AC3E}">
        <p14:creationId xmlns:p14="http://schemas.microsoft.com/office/powerpoint/2010/main" val="331998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D0954-7679-46BF-9B48-BC15E002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pPr algn="ctr"/>
            <a:r>
              <a:rPr lang="es-MX" sz="3600" b="1" dirty="0"/>
              <a:t>Tribunales Unitarios de Circuito (2019)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41E8A-64DA-4D04-8935-99D21739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8946541" cy="4923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/>
              <a:t>Por lo que hace a tribunales unitarios de circuito, al inicio del año estadístico 2019 contaban con una existencia inicial de 4,145 asuntos, que sumados a los 29,980 asuntos totales ingresados, dan una carga de trabajo de 34,125; de estos, 30,649 egresaron. </a:t>
            </a:r>
          </a:p>
          <a:p>
            <a:pPr marL="0" indent="0" algn="just">
              <a:buNone/>
            </a:pPr>
            <a:r>
              <a:rPr lang="es-MX" sz="2600" dirty="0"/>
              <a:t>Por lo anterior, 3,468 asuntos comprenden la existencia final, de estos 746 son amparos indirectos, 2,538 apelaciones y 181 relativos a denegada apelación, impedimentos, quejas y conflictos competenciales, y 3 asuntos relativos a procesos de reconocimiento de inocencia y anulación de sentencia.</a:t>
            </a:r>
          </a:p>
        </p:txBody>
      </p:sp>
    </p:spTree>
    <p:extLst>
      <p:ext uri="{BB962C8B-B14F-4D97-AF65-F5344CB8AC3E}">
        <p14:creationId xmlns:p14="http://schemas.microsoft.com/office/powerpoint/2010/main" val="64094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E013-D276-4AD7-8900-948551E1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b="1" dirty="0"/>
              <a:t>Tribunales Unitarios de Circuito (2019)</a:t>
            </a:r>
            <a:br>
              <a:rPr lang="es-MX" sz="3200" b="1" dirty="0"/>
            </a:br>
            <a:r>
              <a:rPr lang="es-MX" sz="3200" b="1" dirty="0"/>
              <a:t>Amparo Indirecto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C608D-909F-41A8-BC7D-1A7F89CA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510748"/>
            <a:ext cx="10813773" cy="47376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La existencia inicial de juicios de amparo indirecto en los tribunales unitarios fue de 873 asuntos, ingresaron en total 5,000 y egresaron 5,125, de lo que resulta una existencia final de 746 juicios.</a:t>
            </a:r>
          </a:p>
          <a:p>
            <a:pPr marL="0" indent="0" algn="just">
              <a:buNone/>
            </a:pPr>
            <a:r>
              <a:rPr lang="es-MX" sz="2400" dirty="0"/>
              <a:t>Del total de amparos indirectos que ingresaron 3,425 (60.50%) corresponden a la materia   penal, 52 (1.04%) a la administrativa y 1,521 (30.42%) a la civil. </a:t>
            </a:r>
          </a:p>
          <a:p>
            <a:pPr marL="0" indent="0" algn="just">
              <a:buNone/>
            </a:pPr>
            <a:r>
              <a:rPr lang="es-MX" sz="2400" dirty="0"/>
              <a:t>Los sentidos de las resoluciones dictadas en los amparos indirectos tramitados en los tribunales unitarios fueron: 1,097 (21.41%) </a:t>
            </a:r>
            <a:r>
              <a:rPr lang="es-MX" sz="2400" b="1" dirty="0"/>
              <a:t>ampara</a:t>
            </a:r>
            <a:r>
              <a:rPr lang="es-MX" sz="2400" dirty="0"/>
              <a:t>, 1,774 (34.61%) </a:t>
            </a:r>
            <a:r>
              <a:rPr lang="es-MX" sz="2400" b="1" dirty="0"/>
              <a:t>no ampara</a:t>
            </a:r>
            <a:r>
              <a:rPr lang="es-MX" sz="2400" dirty="0"/>
              <a:t>, 794 (15.49%) </a:t>
            </a:r>
            <a:r>
              <a:rPr lang="es-MX" sz="2400" b="1" dirty="0"/>
              <a:t>sobresee</a:t>
            </a:r>
            <a:r>
              <a:rPr lang="es-MX" sz="2400" dirty="0"/>
              <a:t>, 586 (11.43%) </a:t>
            </a:r>
            <a:r>
              <a:rPr lang="es-MX" sz="2400" b="1" dirty="0"/>
              <a:t>desecha</a:t>
            </a:r>
            <a:r>
              <a:rPr lang="es-MX" sz="2400" dirty="0"/>
              <a:t>, 90 (1.76%) </a:t>
            </a:r>
            <a:r>
              <a:rPr lang="es-MX" sz="2400" b="1" dirty="0"/>
              <a:t>no presentada</a:t>
            </a:r>
            <a:r>
              <a:rPr lang="es-MX" sz="2400" dirty="0"/>
              <a:t>, 720 (14.05%) </a:t>
            </a:r>
            <a:r>
              <a:rPr lang="es-MX" sz="2400" b="1" dirty="0"/>
              <a:t>incompetencia</a:t>
            </a:r>
            <a:r>
              <a:rPr lang="es-MX" sz="2400" dirty="0"/>
              <a:t> y 64 (1.25%) con </a:t>
            </a:r>
            <a:r>
              <a:rPr lang="es-MX" sz="2400" b="1" dirty="0"/>
              <a:t>otros sentidos</a:t>
            </a:r>
            <a:r>
              <a:rPr lang="es-MX" sz="2400" dirty="0"/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65544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180D-8437-4068-8252-FACFBC45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021"/>
          </a:xfrm>
        </p:spPr>
        <p:txBody>
          <a:bodyPr/>
          <a:lstStyle/>
          <a:p>
            <a:pPr algn="ctr"/>
            <a:r>
              <a:rPr lang="es-MX" sz="2800" b="1" dirty="0"/>
              <a:t>Tribunales Unitarios de Circuito (2019)</a:t>
            </a:r>
            <a:br>
              <a:rPr lang="es-MX" sz="2800" b="1" dirty="0"/>
            </a:br>
            <a:r>
              <a:rPr lang="es-MX" sz="2800" b="1" dirty="0"/>
              <a:t>Apelación</a:t>
            </a: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0D150-69A5-4FFF-B330-00D9A0BF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57740"/>
            <a:ext cx="10684498" cy="4790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Se registraron 3,125 recursos de apelación al inicio del año estadístico que se reporta e ingresaron en total 20,916, de los cuales egresaron en total 21,496, por lo que la existencia final fue de 2,538. </a:t>
            </a:r>
          </a:p>
          <a:p>
            <a:pPr marL="0" indent="0" algn="just">
              <a:buNone/>
            </a:pPr>
            <a:r>
              <a:rPr lang="es-MX" sz="2400" dirty="0"/>
              <a:t>Por otro lado, la distribución por materia de las apelaciones interpuestas ingresadas fue: 14,345 (68.58%) penal, 48 (0.23%) administrativa y 6,523 (31.19%) civil y mercantil. </a:t>
            </a:r>
          </a:p>
          <a:p>
            <a:pPr marL="0" indent="0" algn="just">
              <a:buNone/>
            </a:pPr>
            <a:r>
              <a:rPr lang="es-MX" sz="2400" dirty="0"/>
              <a:t>Los sentidos de las resoluciones dictadas en las apelaciones tramitadas en los tribunales unitarios fueron: 11,352 (52.81%) confirma, 2,137 (9.94%) modifica, 3,271 (15.22%) revoca y 4,736 (22.03%) con otros sentidos.</a:t>
            </a:r>
          </a:p>
        </p:txBody>
      </p:sp>
    </p:spTree>
    <p:extLst>
      <p:ext uri="{BB962C8B-B14F-4D97-AF65-F5344CB8AC3E}">
        <p14:creationId xmlns:p14="http://schemas.microsoft.com/office/powerpoint/2010/main" val="3916375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3C6AD-9755-48F6-9423-BBADEB9C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Órganos judiciales auxiliares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87B3B-0E93-4FDF-BEE7-CC9EF5DB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Tribunales Colegiados</a:t>
            </a:r>
          </a:p>
          <a:p>
            <a:endParaRPr lang="es-MX" sz="2400" dirty="0"/>
          </a:p>
          <a:p>
            <a:r>
              <a:rPr lang="es-MX" sz="2400" dirty="0"/>
              <a:t>Tribunales Unitarios</a:t>
            </a:r>
          </a:p>
          <a:p>
            <a:endParaRPr lang="es-MX" sz="2400" dirty="0"/>
          </a:p>
          <a:p>
            <a:r>
              <a:rPr lang="es-MX" sz="2400" dirty="0"/>
              <a:t>Juzgados de Distrito</a:t>
            </a:r>
          </a:p>
        </p:txBody>
      </p:sp>
    </p:spTree>
    <p:extLst>
      <p:ext uri="{BB962C8B-B14F-4D97-AF65-F5344CB8AC3E}">
        <p14:creationId xmlns:p14="http://schemas.microsoft.com/office/powerpoint/2010/main" val="1453052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24DB6-C7FE-4F5B-8F22-8AEAD800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500" b="1" dirty="0"/>
              <a:t>Distribución de los asuntos por tipo recibidos en centros de justicia penal federal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3B7B9-31CA-45E7-9D5C-B184BDAF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8"/>
            <a:ext cx="10515600" cy="52213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Causas penales					 								17,710        	33.46%</a:t>
            </a:r>
          </a:p>
          <a:p>
            <a:pPr marL="0" indent="0">
              <a:buNone/>
            </a:pPr>
            <a:r>
              <a:rPr lang="es-MX" b="1" dirty="0"/>
              <a:t>Medidas cautelares 				 								9,531 		18.01%</a:t>
            </a:r>
          </a:p>
          <a:p>
            <a:pPr marL="0" indent="0">
              <a:buNone/>
            </a:pPr>
            <a:r>
              <a:rPr lang="es-MX" dirty="0"/>
              <a:t>Actos de investigación 				 								4,553 		8.60%</a:t>
            </a:r>
          </a:p>
          <a:p>
            <a:pPr marL="0" indent="0">
              <a:buNone/>
            </a:pPr>
            <a:r>
              <a:rPr lang="es-MX" b="1" dirty="0"/>
              <a:t>Solicitudes de inicio de procedimientos de ejecución				10,710 		20.23%</a:t>
            </a:r>
          </a:p>
          <a:p>
            <a:pPr marL="0" indent="0">
              <a:buNone/>
            </a:pPr>
            <a:r>
              <a:rPr lang="es-MX" dirty="0"/>
              <a:t>Solicitudes de duración					 							1,054 		1.99%</a:t>
            </a:r>
          </a:p>
          <a:p>
            <a:pPr marL="0" indent="0">
              <a:buNone/>
            </a:pPr>
            <a:r>
              <a:rPr lang="es-MX" dirty="0"/>
              <a:t>Solicitudes de extinción de pena				 					394 		0.74%</a:t>
            </a:r>
          </a:p>
          <a:p>
            <a:pPr marL="0" indent="0">
              <a:buNone/>
            </a:pPr>
            <a:r>
              <a:rPr lang="es-MX" dirty="0"/>
              <a:t>Solicitudes de modificación de penas			 						36 		0.07%</a:t>
            </a:r>
          </a:p>
          <a:p>
            <a:pPr marL="0" indent="0">
              <a:buNone/>
            </a:pPr>
            <a:r>
              <a:rPr lang="es-MX" dirty="0"/>
              <a:t>Ejecuciones de medida cautelar 				 					4,722 		8.92%</a:t>
            </a:r>
          </a:p>
          <a:p>
            <a:pPr marL="0" indent="0">
              <a:buNone/>
            </a:pPr>
            <a:r>
              <a:rPr lang="es-MX" dirty="0"/>
              <a:t>Controversias 						 								2,452 		4.63%</a:t>
            </a:r>
          </a:p>
          <a:p>
            <a:pPr marL="0" indent="0">
              <a:buNone/>
            </a:pPr>
            <a:r>
              <a:rPr lang="es-MX" dirty="0"/>
              <a:t>Solicitudes de traslado de reo				 						1,136 		2.15%</a:t>
            </a:r>
          </a:p>
          <a:p>
            <a:pPr marL="0" indent="0">
              <a:buNone/>
            </a:pPr>
            <a:r>
              <a:rPr lang="es-MX" dirty="0"/>
              <a:t>Providencias precautorias 				 								10 		0.02%</a:t>
            </a:r>
          </a:p>
          <a:p>
            <a:pPr marL="0" indent="0">
              <a:buNone/>
            </a:pPr>
            <a:r>
              <a:rPr lang="es-MX" dirty="0"/>
              <a:t>Solicitudes de prueba anticipada 			 							36 		0.07%</a:t>
            </a:r>
          </a:p>
          <a:p>
            <a:pPr marL="0" indent="0">
              <a:buNone/>
            </a:pPr>
            <a:r>
              <a:rPr lang="es-MX" dirty="0"/>
              <a:t>Impugnaciones a las determinaciones del ministerio público 		     565 		1.07%</a:t>
            </a:r>
          </a:p>
          <a:p>
            <a:pPr marL="0" indent="0">
              <a:buNone/>
            </a:pPr>
            <a:r>
              <a:rPr lang="es-MX" dirty="0"/>
              <a:t>Ingreso de una autoridad a lugar sin autorización judicial	 			21 		0.04%</a:t>
            </a:r>
          </a:p>
        </p:txBody>
      </p:sp>
    </p:spTree>
    <p:extLst>
      <p:ext uri="{BB962C8B-B14F-4D97-AF65-F5344CB8AC3E}">
        <p14:creationId xmlns:p14="http://schemas.microsoft.com/office/powerpoint/2010/main" val="2763505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C83C-F065-4F68-9DE4-FD8481E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2600" b="1" dirty="0"/>
              <a:t>Asuntos por tipo en el Centro Nacional de Justicia Especializado en Control de Técnicas de Investigación, Arraigo e Intervención de 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0708A-2492-48CA-842A-D3556049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/>
              <a:t>Solicitudes														16,133</a:t>
            </a:r>
          </a:p>
          <a:p>
            <a:pPr marL="0" indent="0">
              <a:buNone/>
            </a:pPr>
            <a:r>
              <a:rPr lang="es-MX" sz="2400" dirty="0"/>
              <a:t>Órdenes de cateo			      								177</a:t>
            </a:r>
          </a:p>
          <a:p>
            <a:pPr marL="0" indent="0">
              <a:buNone/>
            </a:pPr>
            <a:r>
              <a:rPr lang="es-MX" sz="2400" dirty="0"/>
              <a:t>Órdenes de arraigo		          									9</a:t>
            </a:r>
          </a:p>
          <a:p>
            <a:pPr marL="0" indent="0">
              <a:buNone/>
            </a:pPr>
            <a:r>
              <a:rPr lang="es-MX" sz="2400" b="1" dirty="0"/>
              <a:t>Órdenes de intervención de comunicaciones 			5,580</a:t>
            </a:r>
          </a:p>
          <a:p>
            <a:pPr marL="0" indent="0">
              <a:buNone/>
            </a:pPr>
            <a:r>
              <a:rPr lang="es-MX" sz="2400" dirty="0"/>
              <a:t>Solicitudes de información a las compañías telefónicas 	 																		10,333</a:t>
            </a:r>
          </a:p>
          <a:p>
            <a:pPr marL="0" indent="0">
              <a:buNone/>
            </a:pPr>
            <a:r>
              <a:rPr lang="es-MX" sz="2400" dirty="0"/>
              <a:t>Asuntos relacionados con el aseguramiento de </a:t>
            </a:r>
          </a:p>
          <a:p>
            <a:pPr marL="0" indent="0">
              <a:buNone/>
            </a:pPr>
            <a:r>
              <a:rPr lang="es-MX" sz="2400" dirty="0"/>
              <a:t>activos financieros 												34</a:t>
            </a:r>
          </a:p>
        </p:txBody>
      </p:sp>
    </p:spTree>
    <p:extLst>
      <p:ext uri="{BB962C8B-B14F-4D97-AF65-F5344CB8AC3E}">
        <p14:creationId xmlns:p14="http://schemas.microsoft.com/office/powerpoint/2010/main" val="2400540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22A3E-441A-4F92-B9BA-FECF5B69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Extinción de Dominio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0D2FC-A4B8-4C76-A282-58FB62E5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A partir de la publicación de la “Ley Nacional de Extinción de Dominio” en el Diario Oficial de la Federación el 9 de agosto de 2019, el Juzgado Tercero del Centro Auxiliar de la Primera Región se especializó, el 11 de septiembre del mismo año, en acciones de extinción de dominio y de los procedimientos de dicha ley.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Recibió 4 asuntos.</a:t>
            </a:r>
          </a:p>
        </p:txBody>
      </p:sp>
    </p:spTree>
    <p:extLst>
      <p:ext uri="{BB962C8B-B14F-4D97-AF65-F5344CB8AC3E}">
        <p14:creationId xmlns:p14="http://schemas.microsoft.com/office/powerpoint/2010/main" val="1451966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0EB9B-6BCC-420A-98A4-34DEA162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769"/>
          </a:xfrm>
        </p:spPr>
        <p:txBody>
          <a:bodyPr/>
          <a:lstStyle/>
          <a:p>
            <a:pPr algn="ctr"/>
            <a:r>
              <a:rPr lang="es-MX" sz="2800" b="1" dirty="0"/>
              <a:t>Competencia económica, radiodifusión y telecomunicaciones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7FC96-55BA-4B32-AEDE-87BBF298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4487"/>
            <a:ext cx="10899778" cy="48039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/>
              <a:t>Los 2 tribunales colegiados de circuito en materia administrativa especializados en competencia económica, radiodifusión y telecomunicaciones reportaron una existencia inicial de 197 asuntos. </a:t>
            </a:r>
          </a:p>
          <a:p>
            <a:pPr marL="0" indent="0" algn="just">
              <a:buNone/>
            </a:pPr>
            <a:r>
              <a:rPr lang="es-MX" dirty="0"/>
              <a:t>Recibieron 1,626 asuntos y egresaron 1,418, quedando pendientes de resolver 405. </a:t>
            </a:r>
          </a:p>
          <a:p>
            <a:pPr marL="0" indent="0" algn="just">
              <a:buNone/>
            </a:pPr>
            <a:r>
              <a:rPr lang="es-MX" dirty="0"/>
              <a:t>De los asuntos resueltos, 25 son amparos directos, 863 son amparos en revisión, 443 son quejas y 87 son diversos asuntos (conflicto competencial, impedimento, revisión fiscal, reclamaciones, inconformidad, varios). </a:t>
            </a:r>
          </a:p>
          <a:p>
            <a:pPr marL="0" indent="0" algn="just">
              <a:buNone/>
            </a:pPr>
            <a:r>
              <a:rPr lang="es-MX" dirty="0"/>
              <a:t>En cuanto a los juzgados de distrito en materia administrativa especializados en competencia económica, radiodifusión y telecomunicaciones, estos tenían 504 asuntos al inicio del periodo, recibieron un total de 1,347, de los cuales resolvieron 1,475, quedando pendientes de resolver 376.   </a:t>
            </a:r>
          </a:p>
          <a:p>
            <a:pPr marL="0" indent="0" algn="just">
              <a:buNone/>
            </a:pPr>
            <a:r>
              <a:rPr lang="es-MX" dirty="0"/>
              <a:t>Los sentidos de las resoluciones dictadas en los juicios de amparo indirecto fueron: 267 (18.1%) ampara, 618 (42.0%) no ampara, 279 (18.9%) sobresee, 54 (3.7%) desecha, 79 (5.4%) no presentada, 170 (11.5%) incompetencias y 6 (0.4%) por acumulación u otros sentidos.</a:t>
            </a:r>
          </a:p>
        </p:txBody>
      </p:sp>
    </p:spTree>
    <p:extLst>
      <p:ext uri="{BB962C8B-B14F-4D97-AF65-F5344CB8AC3E}">
        <p14:creationId xmlns:p14="http://schemas.microsoft.com/office/powerpoint/2010/main" val="817356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C6FE-9770-46E9-9155-2F338DB9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Plenos de Circuito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8BA81-EE63-4C98-B33E-78802561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300" dirty="0"/>
              <a:t>54 Plenos de Circuito en 28 Circuitos judiciales </a:t>
            </a:r>
          </a:p>
          <a:p>
            <a:pPr marL="0" indent="0" algn="just">
              <a:buNone/>
            </a:pPr>
            <a:r>
              <a:rPr lang="es-MX" sz="2300" dirty="0"/>
              <a:t>Tramitaron 400 contradicciones, 9 sustituciones de jurisprudencia y 16 sustituciones por parte de la Suprema Corte de Justicia de la Nación, lo que da un total de 425 asuntos. </a:t>
            </a:r>
          </a:p>
          <a:p>
            <a:pPr marL="0" indent="0" algn="just">
              <a:buNone/>
            </a:pPr>
            <a:r>
              <a:rPr lang="es-MX" sz="2300" dirty="0"/>
              <a:t>La materia administrativa fue la más representativa con un 42.35%; seguida por la de trabajo con  19.53%, la civil con 18.59%, la penal con 13.41% y las correspondientes a materias comunes con 6.12%. </a:t>
            </a:r>
          </a:p>
          <a:p>
            <a:pPr marL="0" indent="0" algn="just">
              <a:buNone/>
            </a:pPr>
            <a:r>
              <a:rPr lang="es-MX" sz="2300" dirty="0"/>
              <a:t>De las 342 contradicciones y sustituciones egresadas el 51.46% fueron procedentes, el 10.53% improcedentes y el restante 38.01% corresponde a diversas resoluciones tales como desecha, incompetencia, inexistente y sin materia.</a:t>
            </a:r>
          </a:p>
        </p:txBody>
      </p:sp>
    </p:spTree>
    <p:extLst>
      <p:ext uri="{BB962C8B-B14F-4D97-AF65-F5344CB8AC3E}">
        <p14:creationId xmlns:p14="http://schemas.microsoft.com/office/powerpoint/2010/main" val="31134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B90ED-9CA3-4AE2-A0AC-5B834404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3100" b="1" dirty="0"/>
              <a:t>Suprema Corte de Justicia de la Nación </a:t>
            </a:r>
            <a:br>
              <a:rPr lang="es-MX" sz="3100" b="1" dirty="0"/>
            </a:br>
            <a:r>
              <a:rPr lang="es-MX" sz="3100" b="1" dirty="0"/>
              <a:t>Indicadores de gestión jurisdiccionales 2019 (continúa)</a:t>
            </a:r>
            <a:br>
              <a:rPr lang="es-MX" sz="3100" b="1" dirty="0"/>
            </a:br>
            <a:endParaRPr lang="es-MX" sz="3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7C7A3-F50F-4F69-B772-1CDE6B70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o Incidentes de inejecución de sentencia </a:t>
            </a:r>
          </a:p>
          <a:p>
            <a:pPr marL="0" indent="0">
              <a:buNone/>
            </a:pPr>
            <a:r>
              <a:rPr lang="es-MX" sz="2400" dirty="0"/>
              <a:t>o Inconformidades y recursos de inconformidad previstos en las fracciones I a III del art. 201 de la Ley de Amparo </a:t>
            </a:r>
          </a:p>
          <a:p>
            <a:pPr marL="0" indent="0">
              <a:buNone/>
            </a:pPr>
            <a:r>
              <a:rPr lang="es-MX" sz="2400" dirty="0"/>
              <a:t>o Recursos de reclamación </a:t>
            </a:r>
          </a:p>
          <a:p>
            <a:pPr marL="0" indent="0">
              <a:buNone/>
            </a:pPr>
            <a:r>
              <a:rPr lang="es-MX" sz="2400" dirty="0"/>
              <a:t>o Revisiones administrativas </a:t>
            </a:r>
          </a:p>
          <a:p>
            <a:pPr marL="0" indent="0">
              <a:buNone/>
            </a:pPr>
            <a:r>
              <a:rPr lang="es-MX" sz="2400" dirty="0"/>
              <a:t>o Solicitudes de ejercicio de las facultades de atracción </a:t>
            </a:r>
          </a:p>
          <a:p>
            <a:pPr marL="0" indent="0">
              <a:buNone/>
            </a:pPr>
            <a:r>
              <a:rPr lang="es-MX" sz="2400" b="1" dirty="0"/>
              <a:t>1.2 Ingresos a ponencia por tipo de asunto </a:t>
            </a:r>
          </a:p>
          <a:p>
            <a:pPr marL="0" indent="0">
              <a:buNone/>
            </a:pPr>
            <a:r>
              <a:rPr lang="es-MX" sz="2400" b="1" dirty="0"/>
              <a:t>1.3 Egresos de ponencia por tipo de asunto</a:t>
            </a:r>
          </a:p>
        </p:txBody>
      </p:sp>
    </p:spTree>
    <p:extLst>
      <p:ext uri="{BB962C8B-B14F-4D97-AF65-F5344CB8AC3E}">
        <p14:creationId xmlns:p14="http://schemas.microsoft.com/office/powerpoint/2010/main" val="133440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872A7-34C6-4A1A-99A1-42B0F07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Censo Nacional de Impartición de Justicia Estatal 2019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5931-CC13-4424-8934-E4FD3237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Aspectos metodológicos y conceptuales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Gobierno </a:t>
            </a:r>
          </a:p>
          <a:p>
            <a:pPr marL="0" indent="0">
              <a:buNone/>
            </a:pPr>
            <a:r>
              <a:rPr lang="es-MX" sz="2400" dirty="0"/>
              <a:t>Impartición de justicia</a:t>
            </a:r>
          </a:p>
          <a:p>
            <a:pPr marL="0" indent="0">
              <a:buNone/>
            </a:pPr>
            <a:r>
              <a:rPr lang="es-MX" sz="2400" dirty="0"/>
              <a:t>Justicia para adolescentes</a:t>
            </a:r>
          </a:p>
          <a:p>
            <a:pPr marL="0" indent="0">
              <a:buNone/>
            </a:pPr>
            <a:r>
              <a:rPr lang="es-MX" sz="2400" dirty="0"/>
              <a:t>Justicia alternativa</a:t>
            </a: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02721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A58F2-3244-48FB-AAD3-D7FE2270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00A8E-C3B3-4B13-B205-1DA9D6AE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b="1" dirty="0"/>
              <a:t>Material de apoyo a la docencia jurídica </a:t>
            </a:r>
          </a:p>
          <a:p>
            <a:pPr marL="0" indent="0" algn="ctr">
              <a:buNone/>
            </a:pPr>
            <a:r>
              <a:rPr lang="es-MX" sz="2800" b="1" dirty="0"/>
              <a:t>preparado por el Profesor </a:t>
            </a:r>
          </a:p>
          <a:p>
            <a:pPr marL="0" indent="0" algn="ctr">
              <a:buNone/>
            </a:pPr>
            <a:r>
              <a:rPr lang="es-MX" sz="2800" b="1" dirty="0"/>
              <a:t>Dr. Eduardo de Jesús Castellanos Hernández,</a:t>
            </a:r>
          </a:p>
          <a:p>
            <a:pPr marL="0" indent="0" algn="ctr">
              <a:buNone/>
            </a:pPr>
            <a:r>
              <a:rPr lang="es-MX" sz="2800" b="1" dirty="0"/>
              <a:t>Investigador Nacional, Nivel I</a:t>
            </a:r>
          </a:p>
          <a:p>
            <a:pPr marL="0" indent="0" algn="ctr">
              <a:buNone/>
            </a:pPr>
            <a:r>
              <a:rPr lang="es-MX" sz="2800" b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7934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A0D4E-E4F2-4FD0-BC92-A71C8A0F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b="1" dirty="0"/>
              <a:t>Suprema Corte de Justicia de la Nación </a:t>
            </a:r>
            <a:br>
              <a:rPr lang="es-MX" sz="3200" b="1" dirty="0"/>
            </a:br>
            <a:r>
              <a:rPr lang="es-MX" sz="3200" b="1" dirty="0"/>
              <a:t>Indicadores de gestión jurisdiccionales 2019 (continúa)</a:t>
            </a:r>
            <a:br>
              <a:rPr lang="es-MX" sz="3200" b="1" dirty="0"/>
            </a:b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E8561-24AE-46F5-88CB-7582894C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b="1" dirty="0"/>
              <a:t>2. Indicadores en materia de controversias constitucionales</a:t>
            </a:r>
            <a:r>
              <a:rPr lang="es-MX" sz="2200" dirty="0"/>
              <a:t> </a:t>
            </a:r>
          </a:p>
          <a:p>
            <a:pPr marL="0" indent="0">
              <a:buNone/>
            </a:pPr>
            <a:r>
              <a:rPr lang="es-MX" sz="2200" dirty="0"/>
              <a:t>2.1 Controversias constitucionales admitidas y desechadas </a:t>
            </a:r>
          </a:p>
          <a:p>
            <a:pPr marL="0" indent="0">
              <a:buNone/>
            </a:pPr>
            <a:r>
              <a:rPr lang="es-MX" sz="2200" dirty="0"/>
              <a:t>2.2 Promoventes de controversias constitucionales </a:t>
            </a:r>
          </a:p>
          <a:p>
            <a:pPr marL="0" indent="0">
              <a:buNone/>
            </a:pPr>
            <a:r>
              <a:rPr lang="es-MX" sz="2200" dirty="0"/>
              <a:t>2.3 Controversias constitucionales promovidas por entidad federativa </a:t>
            </a:r>
            <a:r>
              <a:rPr lang="es-MX" sz="2200" b="1" dirty="0"/>
              <a:t>3. Indicadores en materia de acciones de constitucionalidad </a:t>
            </a:r>
          </a:p>
          <a:p>
            <a:pPr marL="0" indent="0">
              <a:buNone/>
            </a:pPr>
            <a:r>
              <a:rPr lang="es-MX" sz="2200" dirty="0"/>
              <a:t>3.1 Acciones de inconstitucionalidad admitidas y desechadas </a:t>
            </a:r>
          </a:p>
          <a:p>
            <a:pPr marL="0" indent="0">
              <a:buNone/>
            </a:pPr>
            <a:r>
              <a:rPr lang="es-MX" sz="2200" dirty="0"/>
              <a:t>3.2 Promoventes de acciones de inconstitucionalidad </a:t>
            </a:r>
          </a:p>
          <a:p>
            <a:pPr marL="0" indent="0">
              <a:buNone/>
            </a:pPr>
            <a:r>
              <a:rPr lang="es-MX" sz="2200" dirty="0"/>
              <a:t>3.3 Tipo de ordenamiento impugnado en acciones de inconstitucionalidad</a:t>
            </a:r>
          </a:p>
        </p:txBody>
      </p:sp>
    </p:spTree>
    <p:extLst>
      <p:ext uri="{BB962C8B-B14F-4D97-AF65-F5344CB8AC3E}">
        <p14:creationId xmlns:p14="http://schemas.microsoft.com/office/powerpoint/2010/main" val="345733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030A4-D24A-489A-BD92-3B198E83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000" b="1" dirty="0"/>
              <a:t>Suprema Corte de Justicia de la Nación </a:t>
            </a:r>
            <a:br>
              <a:rPr lang="es-MX" sz="3000" b="1" dirty="0"/>
            </a:br>
            <a:r>
              <a:rPr lang="es-MX" sz="3000" b="1" dirty="0"/>
              <a:t>Indicadores de gestión jurisdiccionales 2019 (continúa)</a:t>
            </a:r>
            <a:br>
              <a:rPr lang="es-MX" sz="3000" b="1" dirty="0"/>
            </a:br>
            <a:endParaRPr lang="es-MX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42B50-FC4D-49FF-8A33-C4BC4CAF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4. Indicadores en materia de amparo en revisión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4.1 Amparos en revisión admitidos y desechados </a:t>
            </a:r>
          </a:p>
          <a:p>
            <a:pPr marL="0" indent="0">
              <a:buNone/>
            </a:pPr>
            <a:r>
              <a:rPr lang="es-MX" dirty="0"/>
              <a:t>4.2 Tipo de ordenamiento impugnado en amparos en revisión </a:t>
            </a:r>
          </a:p>
          <a:p>
            <a:pPr marL="0" indent="0">
              <a:buNone/>
            </a:pPr>
            <a:r>
              <a:rPr lang="es-MX" dirty="0"/>
              <a:t>4.3 Amparos en revisión por materia </a:t>
            </a:r>
          </a:p>
          <a:p>
            <a:pPr marL="0" indent="0">
              <a:buNone/>
            </a:pPr>
            <a:r>
              <a:rPr lang="es-MX" dirty="0"/>
              <a:t>4.4 Amparos en revisión interpuestos por persona física o moral </a:t>
            </a:r>
          </a:p>
          <a:p>
            <a:pPr marL="0" indent="0">
              <a:buNone/>
            </a:pPr>
            <a:r>
              <a:rPr lang="es-MX" b="1" dirty="0"/>
              <a:t>5. Indicadores en materia de amparo directo en revisión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5.1 Amparos directos en revisión admitidos y desechados </a:t>
            </a:r>
          </a:p>
          <a:p>
            <a:pPr marL="0" indent="0">
              <a:buNone/>
            </a:pPr>
            <a:r>
              <a:rPr lang="es-MX" dirty="0"/>
              <a:t>5.2 Amparos directos en revisión por tipo de resolución </a:t>
            </a:r>
          </a:p>
          <a:p>
            <a:pPr marL="0" indent="0">
              <a:buNone/>
            </a:pPr>
            <a:r>
              <a:rPr lang="es-MX" dirty="0"/>
              <a:t>5.3 Amparos directos en revisión en los que por sentencia se resuelve de fondo o se desecha</a:t>
            </a:r>
          </a:p>
        </p:txBody>
      </p:sp>
    </p:spTree>
    <p:extLst>
      <p:ext uri="{BB962C8B-B14F-4D97-AF65-F5344CB8AC3E}">
        <p14:creationId xmlns:p14="http://schemas.microsoft.com/office/powerpoint/2010/main" val="14973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35509-947D-4C90-8712-45899D0E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>
            <a:noAutofit/>
          </a:bodyPr>
          <a:lstStyle/>
          <a:p>
            <a:pPr algn="ctr"/>
            <a:r>
              <a:rPr lang="es-MX" sz="3000" b="1" dirty="0"/>
              <a:t>Suprema Corte de Justicia de la Nación </a:t>
            </a:r>
            <a:br>
              <a:rPr lang="es-MX" sz="3000" b="1" dirty="0"/>
            </a:br>
            <a:r>
              <a:rPr lang="es-MX" sz="3000" b="1" dirty="0"/>
              <a:t>Indicadores de gestión jurisdiccionales 2019  (continúa)</a:t>
            </a:r>
            <a:br>
              <a:rPr lang="es-MX" sz="3000" b="1" dirty="0"/>
            </a:br>
            <a:endParaRPr lang="es-MX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4FC17-DA02-4F00-BCD2-D24E09AD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0"/>
            <a:ext cx="10515600" cy="5035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6. Indicadores en materia de contradicción de tesis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6.1 Contradicciones de tesis admitidas y desechadas </a:t>
            </a:r>
          </a:p>
          <a:p>
            <a:pPr marL="0" indent="0">
              <a:buNone/>
            </a:pPr>
            <a:r>
              <a:rPr lang="es-MX" dirty="0"/>
              <a:t>6.2 Denunciantes de contradicciones de tesis </a:t>
            </a:r>
          </a:p>
          <a:p>
            <a:pPr marL="0" indent="0">
              <a:buNone/>
            </a:pPr>
            <a:r>
              <a:rPr lang="es-MX" dirty="0"/>
              <a:t>6.3 Tipo de autoridades de las que derivan las contradicciones de tesis </a:t>
            </a:r>
          </a:p>
          <a:p>
            <a:pPr marL="0" indent="0">
              <a:buNone/>
            </a:pPr>
            <a:r>
              <a:rPr lang="es-MX" dirty="0"/>
              <a:t>6.4 Denuncias de contradicciones de tesis entre Tribunales Colegiados de Circuito </a:t>
            </a:r>
          </a:p>
          <a:p>
            <a:pPr marL="0" indent="0">
              <a:buNone/>
            </a:pPr>
            <a:r>
              <a:rPr lang="es-MX" dirty="0"/>
              <a:t>6.5 Contradicciones de tesis entre Tribunales Colegiados del mismo circuito relativas a criterios de leyes nacionales y locales </a:t>
            </a:r>
          </a:p>
          <a:p>
            <a:pPr marL="0" indent="0">
              <a:buNone/>
            </a:pPr>
            <a:r>
              <a:rPr lang="es-MX" dirty="0"/>
              <a:t>6.6 Contradicciones de tesis entre Tribunales Colegiados del mismo circuito por materia </a:t>
            </a:r>
          </a:p>
          <a:p>
            <a:pPr marL="0" indent="0">
              <a:buNone/>
            </a:pPr>
            <a:r>
              <a:rPr lang="es-MX" dirty="0"/>
              <a:t>6.7 Contradicciones de tesis entre Tribunales Colegiados del mismo circuito y la misma materia </a:t>
            </a:r>
          </a:p>
          <a:p>
            <a:pPr marL="0" indent="0">
              <a:buNone/>
            </a:pPr>
            <a:r>
              <a:rPr lang="es-MX" dirty="0"/>
              <a:t>Tipo de resolución emitida en las contradicciones de tesis </a:t>
            </a:r>
          </a:p>
          <a:p>
            <a:pPr marL="0" indent="0">
              <a:buNone/>
            </a:pPr>
            <a:r>
              <a:rPr lang="es-MX" b="1" dirty="0"/>
              <a:t>7. Indicador de incidentes de inejecución por tipo de resolución</a:t>
            </a:r>
          </a:p>
        </p:txBody>
      </p:sp>
    </p:spTree>
    <p:extLst>
      <p:ext uri="{BB962C8B-B14F-4D97-AF65-F5344CB8AC3E}">
        <p14:creationId xmlns:p14="http://schemas.microsoft.com/office/powerpoint/2010/main" val="348072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E663-B09E-45DF-BF3B-80DF0527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Glosario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67120-55DD-4742-B2FA-5CD492E6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4"/>
            <a:ext cx="8946541" cy="48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• 3° </a:t>
            </a:r>
            <a:r>
              <a:rPr lang="es-MX" sz="2400" dirty="0" err="1"/>
              <a:t>trim</a:t>
            </a:r>
            <a:r>
              <a:rPr lang="es-MX" sz="2400" dirty="0"/>
              <a:t>. 2019: corresponde a los registros observados durante el tercer trimestre estadístico de 2019, incluye los meses de junio a agosto 2019. </a:t>
            </a:r>
          </a:p>
          <a:p>
            <a:pPr marL="0" indent="0">
              <a:buNone/>
            </a:pPr>
            <a:r>
              <a:rPr lang="es-MX" sz="2400" dirty="0"/>
              <a:t>• </a:t>
            </a:r>
            <a:r>
              <a:rPr lang="es-MX" sz="2400" b="1" dirty="0" err="1"/>
              <a:t>Acum</a:t>
            </a:r>
            <a:r>
              <a:rPr lang="es-MX" sz="2400" b="1" dirty="0"/>
              <a:t>. 2019: corresponde a los registros observados durante el año estadístico de 2019, incluye los meses de diciembre 2018 a agosto 2019. </a:t>
            </a:r>
          </a:p>
          <a:p>
            <a:pPr marL="0" indent="0">
              <a:buNone/>
            </a:pPr>
            <a:r>
              <a:rPr lang="es-MX" sz="2400" dirty="0"/>
              <a:t>• Global: comprende la información estadística del 1° de diciembre de 2008 al 31 de agosto de 2019. </a:t>
            </a:r>
          </a:p>
        </p:txBody>
      </p:sp>
    </p:spTree>
    <p:extLst>
      <p:ext uri="{BB962C8B-B14F-4D97-AF65-F5344CB8AC3E}">
        <p14:creationId xmlns:p14="http://schemas.microsoft.com/office/powerpoint/2010/main" val="310954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103FE-6A38-4835-BC64-ACC6AF9B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4778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/>
              <a:t>Evolución de ingreso anual de asuntos a la Suprema Corte de Justicia de la Nación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2BBD-92D0-47F8-B883-E2C11176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97496"/>
            <a:ext cx="11082063" cy="47509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/>
              <a:t>									</a:t>
            </a:r>
            <a:r>
              <a:rPr lang="es-MX" b="1" dirty="0"/>
              <a:t>2009   2010   2011   2012   2013   2014   2015   2016   2017   2018 </a:t>
            </a:r>
          </a:p>
          <a:p>
            <a:pPr marL="0" indent="0">
              <a:buNone/>
            </a:pPr>
            <a:r>
              <a:rPr lang="es-MX" b="1" dirty="0"/>
              <a:t>Acción de inconstitucionalidad</a:t>
            </a:r>
            <a:r>
              <a:rPr lang="es-MX" dirty="0"/>
              <a:t> 		   96        37      34        67       43       113     126     121     164     114 </a:t>
            </a:r>
          </a:p>
          <a:p>
            <a:pPr marL="0" indent="0">
              <a:buNone/>
            </a:pPr>
            <a:r>
              <a:rPr lang="es-MX" b="1" dirty="0"/>
              <a:t>Amparo directo en revisión</a:t>
            </a:r>
            <a:r>
              <a:rPr lang="es-MX" dirty="0"/>
              <a:t> 			2,448  2,952  3,060  3,951  4,572  6,164  7,049  7,473  7,788  8,448 </a:t>
            </a:r>
          </a:p>
          <a:p>
            <a:pPr marL="0" indent="0">
              <a:buNone/>
            </a:pPr>
            <a:r>
              <a:rPr lang="es-MX" b="1" dirty="0"/>
              <a:t>Amparo en revisión</a:t>
            </a:r>
            <a:r>
              <a:rPr lang="es-MX" dirty="0"/>
              <a:t> 					2,292  1,031     883     777      689      965 1,529  1,265  1,364  1,133 </a:t>
            </a:r>
          </a:p>
          <a:p>
            <a:pPr marL="0" indent="0">
              <a:buNone/>
            </a:pPr>
            <a:r>
              <a:rPr lang="es-MX" b="1" dirty="0"/>
              <a:t>Conflicto competencial</a:t>
            </a:r>
            <a:r>
              <a:rPr lang="es-MX" dirty="0"/>
              <a:t> 				263        367    299      159      327      210     271     229     409      567 </a:t>
            </a:r>
          </a:p>
          <a:p>
            <a:pPr marL="0" indent="0">
              <a:buNone/>
            </a:pPr>
            <a:r>
              <a:rPr lang="es-MX" b="1" dirty="0"/>
              <a:t>Contradicción de tesis</a:t>
            </a:r>
            <a:r>
              <a:rPr lang="es-MX" dirty="0"/>
              <a:t> 				503        454     521     570      506      426     368     451     427     476 </a:t>
            </a:r>
          </a:p>
          <a:p>
            <a:pPr marL="0" indent="0">
              <a:buNone/>
            </a:pPr>
            <a:r>
              <a:rPr lang="es-MX" b="1" dirty="0"/>
              <a:t>Controversia constitucional</a:t>
            </a:r>
            <a:r>
              <a:rPr lang="es-MX" dirty="0"/>
              <a:t> 			122          94     130     124      115      121        84     217     354    240 </a:t>
            </a:r>
          </a:p>
          <a:p>
            <a:pPr marL="0" indent="0">
              <a:buNone/>
            </a:pPr>
            <a:r>
              <a:rPr lang="es-MX" b="1" dirty="0"/>
              <a:t>Facultad de atracción</a:t>
            </a:r>
            <a:r>
              <a:rPr lang="es-MX" dirty="0"/>
              <a:t> 				127        176     282     437      453      702      543     692     636   814 </a:t>
            </a:r>
          </a:p>
          <a:p>
            <a:pPr marL="0" indent="0">
              <a:buNone/>
            </a:pPr>
            <a:r>
              <a:rPr lang="es-MX" sz="2400" b="1" dirty="0"/>
              <a:t>Inc. de </a:t>
            </a:r>
            <a:r>
              <a:rPr lang="es-MX" sz="2400" b="1" dirty="0" err="1"/>
              <a:t>inejec</a:t>
            </a:r>
            <a:r>
              <a:rPr lang="es-MX" sz="2400" b="1" dirty="0"/>
              <a:t>. de </a:t>
            </a:r>
            <a:r>
              <a:rPr lang="es-MX" sz="2400" b="1" dirty="0" err="1"/>
              <a:t>sent</a:t>
            </a:r>
            <a:r>
              <a:rPr lang="es-MX" sz="2400" b="1" dirty="0"/>
              <a:t>.</a:t>
            </a:r>
            <a:r>
              <a:rPr lang="es-MX" dirty="0"/>
              <a:t>			1,015   1,316 1,637  2,727  2,150      812      597    327      236   202 </a:t>
            </a:r>
          </a:p>
          <a:p>
            <a:pPr marL="0" indent="0">
              <a:buNone/>
            </a:pPr>
            <a:r>
              <a:rPr lang="es-MX" sz="2400" b="1" dirty="0" err="1"/>
              <a:t>Inconform</a:t>
            </a:r>
            <a:r>
              <a:rPr lang="es-MX" sz="2400" b="1" dirty="0"/>
              <a:t> y </a:t>
            </a:r>
            <a:r>
              <a:rPr lang="es-MX" sz="2400" b="1" dirty="0" err="1"/>
              <a:t>rec</a:t>
            </a:r>
            <a:r>
              <a:rPr lang="es-MX" sz="2400" b="1" dirty="0"/>
              <a:t> de </a:t>
            </a:r>
            <a:r>
              <a:rPr lang="es-MX" sz="2400" b="1" dirty="0" err="1"/>
              <a:t>inc</a:t>
            </a:r>
            <a:r>
              <a:rPr lang="es-MX" sz="2400" dirty="0"/>
              <a:t> </a:t>
            </a:r>
            <a:r>
              <a:rPr lang="es-MX" dirty="0"/>
              <a:t>			423          467    509     547   1,450  1,380   1,618   1,820  1,756   77 </a:t>
            </a:r>
          </a:p>
          <a:p>
            <a:pPr marL="0" indent="0">
              <a:buNone/>
            </a:pPr>
            <a:r>
              <a:rPr lang="es-MX" b="1" dirty="0"/>
              <a:t>Recurso de reclamación</a:t>
            </a:r>
            <a:r>
              <a:rPr lang="es-MX" dirty="0"/>
              <a:t> 				406          445    399     612      934  1,280   1,675   1,887  2,035 2,597 </a:t>
            </a:r>
          </a:p>
          <a:p>
            <a:pPr marL="0" indent="0">
              <a:buNone/>
            </a:pPr>
            <a:r>
              <a:rPr lang="es-MX" b="1" dirty="0"/>
              <a:t>Revisión administrativa</a:t>
            </a:r>
            <a:r>
              <a:rPr lang="es-MX" dirty="0"/>
              <a:t> 				132          150      35     176      141      117     473       121       21     176 </a:t>
            </a:r>
          </a:p>
          <a:p>
            <a:pPr marL="0" indent="0">
              <a:buNone/>
            </a:pPr>
            <a:r>
              <a:rPr lang="es-MX" b="1" dirty="0"/>
              <a:t>Total de asuntos ingres.</a:t>
            </a:r>
            <a:r>
              <a:rPr lang="es-MX" dirty="0"/>
              <a:t> 			9,191  9,054  9,749 11,849 13,032 14,195 16,219 16,725 17,284 17,220</a:t>
            </a:r>
          </a:p>
        </p:txBody>
      </p:sp>
    </p:spTree>
    <p:extLst>
      <p:ext uri="{BB962C8B-B14F-4D97-AF65-F5344CB8AC3E}">
        <p14:creationId xmlns:p14="http://schemas.microsoft.com/office/powerpoint/2010/main" val="115360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</TotalTime>
  <Words>3655</Words>
  <Application>Microsoft Office PowerPoint</Application>
  <PresentationFormat>Panorámica</PresentationFormat>
  <Paragraphs>356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Ion</vt:lpstr>
      <vt:lpstr> Estadística Judicial Nacional </vt:lpstr>
      <vt:lpstr>Presentación de PowerPoint</vt:lpstr>
      <vt:lpstr>Suprema Corte de Justicia de la Nación  Indicadores de gestión jurisdiccionales 2019 </vt:lpstr>
      <vt:lpstr>Suprema Corte de Justicia de la Nación  Indicadores de gestión jurisdiccionales 2019 (continúa) </vt:lpstr>
      <vt:lpstr>Suprema Corte de Justicia de la Nación  Indicadores de gestión jurisdiccionales 2019 (continúa) </vt:lpstr>
      <vt:lpstr>Suprema Corte de Justicia de la Nación  Indicadores de gestión jurisdiccionales 2019 (continúa) </vt:lpstr>
      <vt:lpstr>Suprema Corte de Justicia de la Nación  Indicadores de gestión jurisdiccionales 2019  (continúa) </vt:lpstr>
      <vt:lpstr>Glosario</vt:lpstr>
      <vt:lpstr>Evolución de ingreso anual de asuntos a la Suprema Corte de Justicia de la Nación </vt:lpstr>
      <vt:lpstr>Ingresos a ponencia por tipo de asunto</vt:lpstr>
      <vt:lpstr>Ingresos a ponencia por tipo de asunto (continúa)</vt:lpstr>
      <vt:lpstr>Ingresos a ponencia por tipo de asunto (continúa)</vt:lpstr>
      <vt:lpstr>Ingresos a ponencia por tipo de asunto (continúa)</vt:lpstr>
      <vt:lpstr>Ingresos a ponencia por tipo de asunto (continúa)</vt:lpstr>
      <vt:lpstr>Ingresos a ponencia por tipo de asunto (concluye)</vt:lpstr>
      <vt:lpstr>Presentación de PowerPoint</vt:lpstr>
      <vt:lpstr>Presentación de PowerPoint</vt:lpstr>
      <vt:lpstr>Presentación de PowerPoint</vt:lpstr>
      <vt:lpstr>Presentación de PowerPoint</vt:lpstr>
      <vt:lpstr>Órganos Jurisdiccionales Federales</vt:lpstr>
      <vt:lpstr>Cobertura</vt:lpstr>
      <vt:lpstr>Jueces</vt:lpstr>
      <vt:lpstr>Magistrados</vt:lpstr>
      <vt:lpstr>Número de jueces y magistrados por género y tipo de órgano</vt:lpstr>
      <vt:lpstr>Movimiento estadístico del total de asuntos</vt:lpstr>
      <vt:lpstr>Conformación de los ingresos por materia</vt:lpstr>
      <vt:lpstr>TRIBUNALES COLEGIADOS DE CIRCUITO ASUNTOS POR TIPO Y MATERIA</vt:lpstr>
      <vt:lpstr>TRIBUNALES COLEGIADOS DE CIRCUITO (2019)</vt:lpstr>
      <vt:lpstr>Tribunales Colegiados de Circuito (2019) Amparo Directo</vt:lpstr>
      <vt:lpstr>Tribunales Colegiados de Circuito (2019) Amparo en Revisión</vt:lpstr>
      <vt:lpstr>Tribunales Unitarios de Circuito (2019)</vt:lpstr>
      <vt:lpstr>Tribunales Unitarios de Circuito (2019) Amparo Indirecto</vt:lpstr>
      <vt:lpstr>Tribunales Unitarios de Circuito (2019) Apelación</vt:lpstr>
      <vt:lpstr>Órganos judiciales auxiliares</vt:lpstr>
      <vt:lpstr>Distribución de los asuntos por tipo recibidos en centros de justicia penal federal</vt:lpstr>
      <vt:lpstr>Asuntos por tipo en el Centro Nacional de Justicia Especializado en Control de Técnicas de Investigación, Arraigo e Intervención de Comunicaciones</vt:lpstr>
      <vt:lpstr>Extinción de Dominio</vt:lpstr>
      <vt:lpstr>Competencia económica, radiodifusión y telecomunicaciones</vt:lpstr>
      <vt:lpstr>Plenos de Circuito</vt:lpstr>
      <vt:lpstr>Censo Nacional de Impartición de Justicia Estatal 2019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Judicial</dc:title>
  <dc:creator>Eduardo Castellanos</dc:creator>
  <cp:lastModifiedBy>Eduardo Castellanos</cp:lastModifiedBy>
  <cp:revision>44</cp:revision>
  <dcterms:created xsi:type="dcterms:W3CDTF">2020-09-08T17:52:49Z</dcterms:created>
  <dcterms:modified xsi:type="dcterms:W3CDTF">2020-09-30T19:46:11Z</dcterms:modified>
</cp:coreProperties>
</file>