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67" r:id="rId6"/>
    <p:sldId id="271" r:id="rId7"/>
    <p:sldId id="272" r:id="rId8"/>
    <p:sldId id="273" r:id="rId9"/>
    <p:sldId id="274" r:id="rId10"/>
    <p:sldId id="266" r:id="rId11"/>
    <p:sldId id="265" r:id="rId12"/>
    <p:sldId id="264" r:id="rId13"/>
    <p:sldId id="263" r:id="rId14"/>
    <p:sldId id="262" r:id="rId15"/>
    <p:sldId id="260" r:id="rId16"/>
    <p:sldId id="261"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306709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79E634-3FF2-4799-AF90-28026858AF69}" type="datetimeFigureOut">
              <a:rPr lang="es-MX" smtClean="0"/>
              <a:t>29/09/2020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30321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156898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425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283777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2379163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76743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114250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162335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346240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29001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79E634-3FF2-4799-AF90-28026858AF69}" type="datetimeFigureOut">
              <a:rPr lang="es-MX" smtClean="0"/>
              <a:t>29/09/2020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261170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79E634-3FF2-4799-AF90-28026858AF69}" type="datetimeFigureOut">
              <a:rPr lang="es-MX" smtClean="0"/>
              <a:t>29/09/2020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8326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78556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235480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9E79E634-3FF2-4799-AF90-28026858AF69}" type="datetimeFigureOut">
              <a:rPr lang="es-MX" smtClean="0"/>
              <a:t>29/09/2020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428838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79E634-3FF2-4799-AF90-28026858AF69}" type="datetimeFigureOut">
              <a:rPr lang="es-MX" smtClean="0"/>
              <a:t>29/09/2020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9719BC1-6741-4DCC-9747-320A46B89B4F}" type="slidenum">
              <a:rPr lang="es-MX" smtClean="0"/>
              <a:t>‹Nº›</a:t>
            </a:fld>
            <a:endParaRPr lang="es-MX"/>
          </a:p>
        </p:txBody>
      </p:sp>
    </p:spTree>
    <p:extLst>
      <p:ext uri="{BB962C8B-B14F-4D97-AF65-F5344CB8AC3E}">
        <p14:creationId xmlns:p14="http://schemas.microsoft.com/office/powerpoint/2010/main" val="76430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79E634-3FF2-4799-AF90-28026858AF69}" type="datetimeFigureOut">
              <a:rPr lang="es-MX" smtClean="0"/>
              <a:t>29/09/2020</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719BC1-6741-4DCC-9747-320A46B89B4F}" type="slidenum">
              <a:rPr lang="es-MX" smtClean="0"/>
              <a:t>‹Nº›</a:t>
            </a:fld>
            <a:endParaRPr lang="es-MX"/>
          </a:p>
        </p:txBody>
      </p:sp>
    </p:spTree>
    <p:extLst>
      <p:ext uri="{BB962C8B-B14F-4D97-AF65-F5344CB8AC3E}">
        <p14:creationId xmlns:p14="http://schemas.microsoft.com/office/powerpoint/2010/main" val="30613407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FA0DB-0F9B-4930-9472-4CBDC2245C8A}"/>
              </a:ext>
            </a:extLst>
          </p:cNvPr>
          <p:cNvSpPr>
            <a:spLocks noGrp="1"/>
          </p:cNvSpPr>
          <p:nvPr>
            <p:ph type="ctrTitle"/>
          </p:nvPr>
        </p:nvSpPr>
        <p:spPr>
          <a:xfrm>
            <a:off x="1524000" y="1122363"/>
            <a:ext cx="9144000" cy="1806367"/>
          </a:xfrm>
        </p:spPr>
        <p:txBody>
          <a:bodyPr>
            <a:normAutofit/>
          </a:bodyPr>
          <a:lstStyle/>
          <a:p>
            <a:r>
              <a:rPr lang="es-MX" sz="5400" b="1" dirty="0"/>
              <a:t>INSTITUCIONES Y DERECHO DE LA UNIÓN EUROPEA</a:t>
            </a:r>
          </a:p>
        </p:txBody>
      </p:sp>
      <p:sp>
        <p:nvSpPr>
          <p:cNvPr id="3" name="Subtítulo 2">
            <a:extLst>
              <a:ext uri="{FF2B5EF4-FFF2-40B4-BE49-F238E27FC236}">
                <a16:creationId xmlns:a16="http://schemas.microsoft.com/office/drawing/2014/main" id="{489B5A07-720F-4900-BD2D-56CC495937B6}"/>
              </a:ext>
            </a:extLst>
          </p:cNvPr>
          <p:cNvSpPr>
            <a:spLocks noGrp="1"/>
          </p:cNvSpPr>
          <p:nvPr>
            <p:ph type="subTitle" idx="1"/>
          </p:nvPr>
        </p:nvSpPr>
        <p:spPr>
          <a:xfrm>
            <a:off x="1524000" y="3021495"/>
            <a:ext cx="9144000" cy="2714141"/>
          </a:xfrm>
        </p:spPr>
        <p:txBody>
          <a:bodyPr>
            <a:normAutofit fontScale="77500" lnSpcReduction="20000"/>
          </a:bodyPr>
          <a:lstStyle/>
          <a:p>
            <a:r>
              <a:rPr lang="es-MX" sz="3600" dirty="0"/>
              <a:t>Material de apoyo a la docencia jurídica preparado por el Profesor </a:t>
            </a:r>
          </a:p>
          <a:p>
            <a:r>
              <a:rPr lang="es-MX" sz="3600" b="1" dirty="0"/>
              <a:t>Dr. Eduardo de Jesús Castellanos Hernández</a:t>
            </a:r>
            <a:r>
              <a:rPr lang="es-MX" sz="3600" dirty="0"/>
              <a:t>, Investigador Nacional, </a:t>
            </a:r>
          </a:p>
          <a:p>
            <a:r>
              <a:rPr lang="es-MX" sz="3600" dirty="0"/>
              <a:t>Nivel I</a:t>
            </a:r>
          </a:p>
          <a:p>
            <a:r>
              <a:rPr lang="es-MX" sz="3600" dirty="0"/>
              <a:t>2020</a:t>
            </a:r>
          </a:p>
        </p:txBody>
      </p:sp>
    </p:spTree>
    <p:extLst>
      <p:ext uri="{BB962C8B-B14F-4D97-AF65-F5344CB8AC3E}">
        <p14:creationId xmlns:p14="http://schemas.microsoft.com/office/powerpoint/2010/main" val="2023329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2E18D-677D-4A46-AAAD-27F0B42FCF89}"/>
              </a:ext>
            </a:extLst>
          </p:cNvPr>
          <p:cNvSpPr>
            <a:spLocks noGrp="1"/>
          </p:cNvSpPr>
          <p:nvPr>
            <p:ph type="title"/>
          </p:nvPr>
        </p:nvSpPr>
        <p:spPr>
          <a:xfrm>
            <a:off x="838200" y="365126"/>
            <a:ext cx="10515600" cy="615536"/>
          </a:xfrm>
        </p:spPr>
        <p:txBody>
          <a:bodyPr>
            <a:normAutofit fontScale="90000"/>
          </a:bodyPr>
          <a:lstStyle/>
          <a:p>
            <a:pPr marL="0" indent="0" algn="ctr"/>
            <a:br>
              <a:rPr lang="es-MX" sz="800" dirty="0"/>
            </a:br>
            <a:r>
              <a:rPr lang="es-MX" sz="3600" b="1" dirty="0"/>
              <a:t>PARTE TERCERA. ORDENAMIENTO JURÍDICO</a:t>
            </a:r>
            <a:br>
              <a:rPr lang="es-MX" sz="800" dirty="0"/>
            </a:br>
            <a:endParaRPr lang="es-MX" sz="800" dirty="0"/>
          </a:p>
        </p:txBody>
      </p:sp>
      <p:sp>
        <p:nvSpPr>
          <p:cNvPr id="3" name="Marcador de contenido 2">
            <a:extLst>
              <a:ext uri="{FF2B5EF4-FFF2-40B4-BE49-F238E27FC236}">
                <a16:creationId xmlns:a16="http://schemas.microsoft.com/office/drawing/2014/main" id="{619F3BB6-A9A8-47AD-B56D-6248AD82CC55}"/>
              </a:ext>
            </a:extLst>
          </p:cNvPr>
          <p:cNvSpPr>
            <a:spLocks noGrp="1"/>
          </p:cNvSpPr>
          <p:nvPr>
            <p:ph idx="1"/>
          </p:nvPr>
        </p:nvSpPr>
        <p:spPr>
          <a:xfrm>
            <a:off x="838200" y="1086678"/>
            <a:ext cx="10515600" cy="5090285"/>
          </a:xfrm>
        </p:spPr>
        <p:txBody>
          <a:bodyPr>
            <a:normAutofit/>
          </a:bodyPr>
          <a:lstStyle/>
          <a:p>
            <a:pPr algn="just"/>
            <a:r>
              <a:rPr lang="es-MX" sz="2400" b="1" dirty="0"/>
              <a:t>El sistema de normas y actos de la Unión Europea</a:t>
            </a:r>
          </a:p>
          <a:p>
            <a:pPr marL="0" indent="0" algn="just">
              <a:buNone/>
            </a:pPr>
            <a:r>
              <a:rPr lang="es-MX" sz="2400" dirty="0"/>
              <a:t>Las normas originarias son los Tratados constitutivos (Roma, 1957) y las normas convencionales que los han modificado a lo largo del tiempo (Luxemburgo, Bruselas, Maastricht, </a:t>
            </a:r>
            <a:r>
              <a:rPr lang="es-MX" sz="2400" dirty="0" err="1"/>
              <a:t>Amsterdam</a:t>
            </a:r>
            <a:r>
              <a:rPr lang="es-MX" sz="2400" dirty="0"/>
              <a:t>, Niza y adhesiones de nuevos Estados). Las normas derivadas son el conjunto de modos de instrumentación jurídica con fundamento en la norma constitutiva. Principios y costumbres. Los actos derivados de las estructuras de cooperación vinculan determinadas consecuencias jurídicas.</a:t>
            </a:r>
          </a:p>
          <a:p>
            <a:r>
              <a:rPr lang="es-MX" sz="2400" b="1" dirty="0"/>
              <a:t>Los principios del derecho comunitario en sus relaciones con los ordenamientos internos</a:t>
            </a:r>
          </a:p>
          <a:p>
            <a:pPr marL="0" indent="0">
              <a:buNone/>
            </a:pPr>
            <a:r>
              <a:rPr lang="es-MX" sz="2400" dirty="0"/>
              <a:t>Principios de autonomía y eficacia directa del derecho comunitario.</a:t>
            </a:r>
          </a:p>
          <a:p>
            <a:pPr marL="0" indent="0">
              <a:buNone/>
            </a:pPr>
            <a:endParaRPr lang="es-MX" dirty="0"/>
          </a:p>
          <a:p>
            <a:endParaRPr lang="es-MX" dirty="0"/>
          </a:p>
        </p:txBody>
      </p:sp>
    </p:spTree>
    <p:extLst>
      <p:ext uri="{BB962C8B-B14F-4D97-AF65-F5344CB8AC3E}">
        <p14:creationId xmlns:p14="http://schemas.microsoft.com/office/powerpoint/2010/main" val="2903329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35910-9A81-4893-A230-21AB94128B6B}"/>
              </a:ext>
            </a:extLst>
          </p:cNvPr>
          <p:cNvSpPr>
            <a:spLocks noGrp="1"/>
          </p:cNvSpPr>
          <p:nvPr>
            <p:ph type="title"/>
          </p:nvPr>
        </p:nvSpPr>
        <p:spPr>
          <a:xfrm>
            <a:off x="646111" y="452718"/>
            <a:ext cx="9404723" cy="978517"/>
          </a:xfrm>
        </p:spPr>
        <p:txBody>
          <a:bodyPr>
            <a:normAutofit fontScale="90000"/>
          </a:bodyPr>
          <a:lstStyle/>
          <a:p>
            <a:pPr marL="0" indent="0" algn="ctr"/>
            <a:r>
              <a:rPr lang="es-MX" sz="2800" b="1" dirty="0"/>
              <a:t>PARTE CUARTA. SISTEMA JURISDICCIONAL DE LAS COMUNIDADES EUROPEAS</a:t>
            </a:r>
            <a:br>
              <a:rPr lang="es-MX" sz="2800" dirty="0"/>
            </a:br>
            <a:endParaRPr lang="es-MX" sz="2800" dirty="0"/>
          </a:p>
        </p:txBody>
      </p:sp>
      <p:sp>
        <p:nvSpPr>
          <p:cNvPr id="3" name="Marcador de contenido 2">
            <a:extLst>
              <a:ext uri="{FF2B5EF4-FFF2-40B4-BE49-F238E27FC236}">
                <a16:creationId xmlns:a16="http://schemas.microsoft.com/office/drawing/2014/main" id="{E10E75AD-041F-4766-B2E7-4A660E5485FB}"/>
              </a:ext>
            </a:extLst>
          </p:cNvPr>
          <p:cNvSpPr>
            <a:spLocks noGrp="1"/>
          </p:cNvSpPr>
          <p:nvPr>
            <p:ph idx="1"/>
          </p:nvPr>
        </p:nvSpPr>
        <p:spPr>
          <a:xfrm>
            <a:off x="646111" y="1431235"/>
            <a:ext cx="10583185" cy="4817164"/>
          </a:xfrm>
        </p:spPr>
        <p:txBody>
          <a:bodyPr>
            <a:normAutofit/>
          </a:bodyPr>
          <a:lstStyle/>
          <a:p>
            <a:pPr marL="0" indent="0" algn="just">
              <a:buNone/>
            </a:pPr>
            <a:r>
              <a:rPr lang="es-MX" sz="2200" dirty="0"/>
              <a:t>La jurisprudencia del TJCE ha contribuido de forma fundamental a la configuración del ordenamiento jurídico comunitario, determinando sus características básicas a partir de los textos de los Tratados constitutivos.</a:t>
            </a:r>
          </a:p>
          <a:p>
            <a:r>
              <a:rPr lang="es-MX" sz="2200" dirty="0"/>
              <a:t>El recurso de incumplimiento, por violación de las obligaciones que le incumben a un Estado en virtud de un Tratado.</a:t>
            </a:r>
          </a:p>
          <a:p>
            <a:r>
              <a:rPr lang="es-MX" sz="2200" dirty="0"/>
              <a:t>El control jurisdiccional de la legalidad comunitaria, comporta un control de la legalidad en sentido estricto y un control de constitucionalidad.</a:t>
            </a:r>
          </a:p>
          <a:p>
            <a:r>
              <a:rPr lang="es-MX" sz="2200" dirty="0"/>
              <a:t>El recurso de anulación.</a:t>
            </a:r>
          </a:p>
          <a:p>
            <a:r>
              <a:rPr lang="es-MX" sz="2200" dirty="0"/>
              <a:t>El recurso por omisión.</a:t>
            </a:r>
          </a:p>
          <a:p>
            <a:r>
              <a:rPr lang="es-MX" sz="2200" dirty="0"/>
              <a:t>El recurso por responsabilidad extracontractual, </a:t>
            </a:r>
          </a:p>
          <a:p>
            <a:r>
              <a:rPr lang="es-MX" sz="2200" dirty="0"/>
              <a:t>La competencia consultiva</a:t>
            </a:r>
          </a:p>
        </p:txBody>
      </p:sp>
    </p:spTree>
    <p:extLst>
      <p:ext uri="{BB962C8B-B14F-4D97-AF65-F5344CB8AC3E}">
        <p14:creationId xmlns:p14="http://schemas.microsoft.com/office/powerpoint/2010/main" val="3216624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4FB82-D487-4C00-867F-CF0E71527D42}"/>
              </a:ext>
            </a:extLst>
          </p:cNvPr>
          <p:cNvSpPr>
            <a:spLocks noGrp="1"/>
          </p:cNvSpPr>
          <p:nvPr>
            <p:ph type="title"/>
          </p:nvPr>
        </p:nvSpPr>
        <p:spPr>
          <a:xfrm>
            <a:off x="646111" y="452718"/>
            <a:ext cx="9404723" cy="938760"/>
          </a:xfrm>
        </p:spPr>
        <p:txBody>
          <a:bodyPr>
            <a:normAutofit/>
          </a:bodyPr>
          <a:lstStyle/>
          <a:p>
            <a:pPr marL="0" indent="0" algn="ctr"/>
            <a:br>
              <a:rPr lang="es-MX" sz="800" dirty="0"/>
            </a:br>
            <a:r>
              <a:rPr lang="es-MX" sz="3200" b="1" dirty="0"/>
              <a:t>PARTE QUINTA. APLICACIÓN INTERNA</a:t>
            </a:r>
            <a:br>
              <a:rPr lang="es-MX" sz="800" dirty="0"/>
            </a:br>
            <a:endParaRPr lang="es-MX" sz="800" dirty="0"/>
          </a:p>
        </p:txBody>
      </p:sp>
      <p:sp>
        <p:nvSpPr>
          <p:cNvPr id="3" name="Marcador de contenido 2">
            <a:extLst>
              <a:ext uri="{FF2B5EF4-FFF2-40B4-BE49-F238E27FC236}">
                <a16:creationId xmlns:a16="http://schemas.microsoft.com/office/drawing/2014/main" id="{39547CFF-F1B7-4148-AD2A-F9E767491FD4}"/>
              </a:ext>
            </a:extLst>
          </p:cNvPr>
          <p:cNvSpPr>
            <a:spLocks noGrp="1"/>
          </p:cNvSpPr>
          <p:nvPr>
            <p:ph idx="1"/>
          </p:nvPr>
        </p:nvSpPr>
        <p:spPr>
          <a:xfrm>
            <a:off x="516835" y="1391478"/>
            <a:ext cx="11029054" cy="5013804"/>
          </a:xfrm>
        </p:spPr>
        <p:txBody>
          <a:bodyPr>
            <a:noAutofit/>
          </a:bodyPr>
          <a:lstStyle/>
          <a:p>
            <a:pPr marL="0" indent="0" algn="just">
              <a:buNone/>
            </a:pPr>
            <a:r>
              <a:rPr lang="es-MX" sz="2100" dirty="0"/>
              <a:t>La calidad de Estado miembro de la UE se debe adquirir y mantener en armonía con el Derecho interno. La adhesión a la UE entraña una atribución del ejercicio de competencias soberanas de los diferentes poderes de un Estado (legislativo, ejecutivo, judicial, regiones) en favor de las Instituciones comunitarias.</a:t>
            </a:r>
          </a:p>
          <a:p>
            <a:r>
              <a:rPr lang="es-MX" sz="2100" b="1" dirty="0"/>
              <a:t>Derecho comunitario y derecho español</a:t>
            </a:r>
          </a:p>
          <a:p>
            <a:pPr marL="0" indent="0" algn="just">
              <a:buNone/>
            </a:pPr>
            <a:r>
              <a:rPr lang="es-MX" sz="2100" dirty="0"/>
              <a:t>Los Tratados comunitarios no pueden violar los principios básicos de los sistemas constitucionales mismos que han permitido esa atribución; pero en los ámbitos atribuidos a las CCEE, los Tratados prevalecen sobre </a:t>
            </a:r>
            <a:r>
              <a:rPr lang="es-MX" sz="2100" i="1" dirty="0"/>
              <a:t>toda</a:t>
            </a:r>
            <a:r>
              <a:rPr lang="es-MX" sz="2100" dirty="0"/>
              <a:t> norma interna.</a:t>
            </a:r>
          </a:p>
          <a:p>
            <a:r>
              <a:rPr lang="es-MX" sz="2100" b="1" dirty="0"/>
              <a:t>La participación de las comunidades autónomas en la integración europea</a:t>
            </a:r>
          </a:p>
          <a:p>
            <a:pPr marL="0" indent="0" algn="just">
              <a:buNone/>
            </a:pPr>
            <a:r>
              <a:rPr lang="es-MX" sz="2100" dirty="0"/>
              <a:t>El TJCE ha declarado que cada Estado miembro es libre de atribuir como juzgue oportuno las competencias en el plano interno y de aplicar una directiva por medio de medidas adoptadas por las autoridades regionales o locales.</a:t>
            </a:r>
          </a:p>
        </p:txBody>
      </p:sp>
    </p:spTree>
    <p:extLst>
      <p:ext uri="{BB962C8B-B14F-4D97-AF65-F5344CB8AC3E}">
        <p14:creationId xmlns:p14="http://schemas.microsoft.com/office/powerpoint/2010/main" val="3554837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5EF0A-6003-4A6F-9BA3-F3B295F7C551}"/>
              </a:ext>
            </a:extLst>
          </p:cNvPr>
          <p:cNvSpPr>
            <a:spLocks noGrp="1"/>
          </p:cNvSpPr>
          <p:nvPr>
            <p:ph type="title"/>
          </p:nvPr>
        </p:nvSpPr>
        <p:spPr>
          <a:xfrm>
            <a:off x="838200" y="365126"/>
            <a:ext cx="10515600" cy="933588"/>
          </a:xfrm>
        </p:spPr>
        <p:txBody>
          <a:bodyPr>
            <a:normAutofit fontScale="90000"/>
          </a:bodyPr>
          <a:lstStyle/>
          <a:p>
            <a:pPr marL="0" indent="0" algn="ctr"/>
            <a:br>
              <a:rPr lang="es-MX" sz="800" dirty="0"/>
            </a:br>
            <a:r>
              <a:rPr lang="es-MX" sz="2700" b="1" dirty="0"/>
              <a:t>PARTE SEXTA. LOS DERECHOS FUNDAMENTALES Y EL ESTATUTO DE LA CIUDADANÍA DE LA UNIÓN</a:t>
            </a:r>
            <a:br>
              <a:rPr lang="es-MX" sz="800" dirty="0"/>
            </a:br>
            <a:endParaRPr lang="es-MX" sz="800" dirty="0"/>
          </a:p>
        </p:txBody>
      </p:sp>
      <p:sp>
        <p:nvSpPr>
          <p:cNvPr id="3" name="Marcador de contenido 2">
            <a:extLst>
              <a:ext uri="{FF2B5EF4-FFF2-40B4-BE49-F238E27FC236}">
                <a16:creationId xmlns:a16="http://schemas.microsoft.com/office/drawing/2014/main" id="{F874009D-3036-425A-86E8-B79ABEDDD3D6}"/>
              </a:ext>
            </a:extLst>
          </p:cNvPr>
          <p:cNvSpPr>
            <a:spLocks noGrp="1"/>
          </p:cNvSpPr>
          <p:nvPr>
            <p:ph idx="1"/>
          </p:nvPr>
        </p:nvSpPr>
        <p:spPr>
          <a:xfrm>
            <a:off x="838200" y="1298714"/>
            <a:ext cx="10515600" cy="4878249"/>
          </a:xfrm>
        </p:spPr>
        <p:txBody>
          <a:bodyPr>
            <a:normAutofit lnSpcReduction="10000"/>
          </a:bodyPr>
          <a:lstStyle/>
          <a:p>
            <a:pPr algn="just"/>
            <a:r>
              <a:rPr lang="es-MX" b="1" dirty="0"/>
              <a:t>Derechos humanos y libertades fundamentales en la Unión Europea</a:t>
            </a:r>
          </a:p>
          <a:p>
            <a:pPr marL="0" indent="0" algn="just">
              <a:buNone/>
            </a:pPr>
            <a:r>
              <a:rPr lang="es-MX" dirty="0"/>
              <a:t>Los Tratados constitutivos de las CCEE no recogían en sus textos originarios ninguna disposición sobre derechos humanos debido a que, en el momento de su conclusión, los objetivos de integración económica eran prioritarios. La formalización de los derechos humanos y de las libertades fundamentales se ha ido introduciendo tímidamente a través de las modificaciones de los Tratados constitutivos. Esta formalización se ha visto enormemente influida por el peso de la construcción jurisprudencial del TJCE. La </a:t>
            </a:r>
            <a:r>
              <a:rPr lang="es-MX" i="1" dirty="0"/>
              <a:t>Carta de Derechos Fundamentales de la Unión Europea</a:t>
            </a:r>
            <a:r>
              <a:rPr lang="es-MX" dirty="0"/>
              <a:t> fue proclamada en 2000.</a:t>
            </a:r>
          </a:p>
          <a:p>
            <a:r>
              <a:rPr lang="es-MX" b="1" dirty="0"/>
              <a:t>La ciudadanía de la Unión y su Estatuto</a:t>
            </a:r>
          </a:p>
          <a:p>
            <a:pPr marL="0" indent="0" algn="just">
              <a:buNone/>
            </a:pPr>
            <a:r>
              <a:rPr lang="es-MX" dirty="0"/>
              <a:t>“Se crea una ciudadanía de la Unión. Será ciudadano de la Unión toda persona que ostente la nacionalidad de un Estado miembro”, la reforma de 1997 señaló que “será complementaria y no sustitutiva de la ciudadanía nacional”. Sin embargo, los derechos de ciudadanía </a:t>
            </a:r>
            <a:r>
              <a:rPr lang="es-MX" i="1" dirty="0"/>
              <a:t>no se tienen respecto de la UE</a:t>
            </a:r>
            <a:r>
              <a:rPr lang="es-MX" dirty="0"/>
              <a:t> (salvo el de petición ante las Instituciones), sino frente al Estado del que no se es nacional.</a:t>
            </a:r>
          </a:p>
        </p:txBody>
      </p:sp>
    </p:spTree>
    <p:extLst>
      <p:ext uri="{BB962C8B-B14F-4D97-AF65-F5344CB8AC3E}">
        <p14:creationId xmlns:p14="http://schemas.microsoft.com/office/powerpoint/2010/main" val="263016797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571348-A8E3-4833-BFB7-11AC81180677}"/>
              </a:ext>
            </a:extLst>
          </p:cNvPr>
          <p:cNvSpPr>
            <a:spLocks noGrp="1"/>
          </p:cNvSpPr>
          <p:nvPr>
            <p:ph type="title"/>
          </p:nvPr>
        </p:nvSpPr>
        <p:spPr>
          <a:xfrm>
            <a:off x="838200" y="365125"/>
            <a:ext cx="10515600" cy="854075"/>
          </a:xfrm>
        </p:spPr>
        <p:txBody>
          <a:bodyPr>
            <a:normAutofit fontScale="90000"/>
          </a:bodyPr>
          <a:lstStyle/>
          <a:p>
            <a:pPr marL="0" indent="0" algn="ctr"/>
            <a:br>
              <a:rPr lang="es-MX" sz="800" dirty="0"/>
            </a:br>
            <a:r>
              <a:rPr lang="es-MX" sz="2900" b="1" dirty="0"/>
              <a:t>PARTE SÉPTIMA. LA ACCIÓN EXTERIOR DE LA UNIÓN EUROPEA</a:t>
            </a:r>
            <a:br>
              <a:rPr lang="es-MX" sz="2900" dirty="0"/>
            </a:br>
            <a:br>
              <a:rPr lang="es-MX" sz="800" dirty="0"/>
            </a:br>
            <a:endParaRPr lang="es-MX" sz="800" dirty="0"/>
          </a:p>
        </p:txBody>
      </p:sp>
      <p:sp>
        <p:nvSpPr>
          <p:cNvPr id="3" name="Marcador de contenido 2">
            <a:extLst>
              <a:ext uri="{FF2B5EF4-FFF2-40B4-BE49-F238E27FC236}">
                <a16:creationId xmlns:a16="http://schemas.microsoft.com/office/drawing/2014/main" id="{795683AD-BE5D-4F43-99A8-548C995398D1}"/>
              </a:ext>
            </a:extLst>
          </p:cNvPr>
          <p:cNvSpPr>
            <a:spLocks noGrp="1"/>
          </p:cNvSpPr>
          <p:nvPr>
            <p:ph idx="1"/>
          </p:nvPr>
        </p:nvSpPr>
        <p:spPr>
          <a:xfrm>
            <a:off x="838200" y="1113183"/>
            <a:ext cx="10515600" cy="5063780"/>
          </a:xfrm>
        </p:spPr>
        <p:txBody>
          <a:bodyPr>
            <a:normAutofit fontScale="92500" lnSpcReduction="10000"/>
          </a:bodyPr>
          <a:lstStyle/>
          <a:p>
            <a:pPr algn="just"/>
            <a:r>
              <a:rPr lang="es-MX" b="1" dirty="0"/>
              <a:t>Las relaciones exteriores de las comunidades europeas</a:t>
            </a:r>
          </a:p>
          <a:p>
            <a:pPr marL="0" indent="0" algn="just">
              <a:buNone/>
            </a:pPr>
            <a:r>
              <a:rPr lang="es-MX" dirty="0"/>
              <a:t>Situada en el núcleo de la soberanía de los Estados, la política exterior ofrece mayores resistencias como objeto del fenómeno de integración. Pese a ello, la construcción europea no podía carecer de una dimensión exterior. Las relaciones exteriores comunitarias han encontrado su fundamento en los Tratados constitutivos, en el reconocimiento jurisprudencial y en la atribución de competencias expresas e implícitas.</a:t>
            </a:r>
          </a:p>
          <a:p>
            <a:r>
              <a:rPr lang="es-MX" b="1" dirty="0"/>
              <a:t>La actividad internacional de naturaleza convencional de las comunidades europeas</a:t>
            </a:r>
          </a:p>
          <a:p>
            <a:pPr marL="0" indent="0" algn="just">
              <a:buNone/>
            </a:pPr>
            <a:r>
              <a:rPr lang="es-MX" dirty="0"/>
              <a:t>La actividad convencional comunitaria considera, en primer lugar, la capacidad de conclusión de acuerdos internacionales de las CCEE y, después, el procedimiento previsto para su celebración.</a:t>
            </a:r>
          </a:p>
          <a:p>
            <a:r>
              <a:rPr lang="es-MX" b="1" dirty="0"/>
              <a:t>La política comercial común</a:t>
            </a:r>
          </a:p>
          <a:p>
            <a:pPr marL="0" indent="0" algn="just">
              <a:buNone/>
            </a:pPr>
            <a:r>
              <a:rPr lang="es-MX" dirty="0"/>
              <a:t>El Tratado CE reglamenta parcialmente la actividad exterior de la CE en materia económica, por lo que el TJCE ha tenido que mitigar en parte esta laguna con su actividad jurisprudencial.</a:t>
            </a:r>
          </a:p>
        </p:txBody>
      </p:sp>
    </p:spTree>
    <p:extLst>
      <p:ext uri="{BB962C8B-B14F-4D97-AF65-F5344CB8AC3E}">
        <p14:creationId xmlns:p14="http://schemas.microsoft.com/office/powerpoint/2010/main" val="406208910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9A19B-BC35-4C00-BC65-2E65459B779F}"/>
              </a:ext>
            </a:extLst>
          </p:cNvPr>
          <p:cNvSpPr>
            <a:spLocks noGrp="1"/>
          </p:cNvSpPr>
          <p:nvPr>
            <p:ph type="title"/>
          </p:nvPr>
        </p:nvSpPr>
        <p:spPr>
          <a:xfrm>
            <a:off x="838200" y="365126"/>
            <a:ext cx="10515600" cy="191466"/>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873E4B7-5F60-4FAA-A6B5-EAEB3A586B1D}"/>
              </a:ext>
            </a:extLst>
          </p:cNvPr>
          <p:cNvSpPr>
            <a:spLocks noGrp="1"/>
          </p:cNvSpPr>
          <p:nvPr>
            <p:ph idx="1"/>
          </p:nvPr>
        </p:nvSpPr>
        <p:spPr>
          <a:xfrm>
            <a:off x="838200" y="808383"/>
            <a:ext cx="10515600" cy="5368580"/>
          </a:xfrm>
        </p:spPr>
        <p:txBody>
          <a:bodyPr>
            <a:normAutofit lnSpcReduction="10000"/>
          </a:bodyPr>
          <a:lstStyle/>
          <a:p>
            <a:pPr algn="just"/>
            <a:r>
              <a:rPr lang="es-MX" b="1" dirty="0"/>
              <a:t>La cooperación al desarrollo</a:t>
            </a:r>
          </a:p>
          <a:p>
            <a:pPr marL="0" indent="0" algn="just">
              <a:buNone/>
            </a:pPr>
            <a:r>
              <a:rPr lang="es-MX" dirty="0"/>
              <a:t>Los objetivos de esta política comunitaria son: el desarrollo económico y social duradero de los países en desarrollo y, particularmente, de los más desfavorecidos; la inserción armoniosa y progresiva de éstos en la economía mundial; la lucha contra la pobreza en dichos países, y el desarrollo y consolidación de la democracia, del Estado de Derecho y del respeto de los derechos humanos y de las libertades fundamentales.</a:t>
            </a:r>
          </a:p>
          <a:p>
            <a:pPr algn="just"/>
            <a:r>
              <a:rPr lang="es-MX" b="1" dirty="0"/>
              <a:t>Las relaciones exteriores de la Unión Europea en el proyecto de Tratado Constitucional</a:t>
            </a:r>
          </a:p>
          <a:p>
            <a:pPr marL="0" indent="0" algn="just">
              <a:buNone/>
            </a:pPr>
            <a:r>
              <a:rPr lang="es-MX" dirty="0"/>
              <a:t>La mayoría de las disposiciones fueron reagrupadas en el Título V de la Parte Tercera del TC.</a:t>
            </a:r>
          </a:p>
          <a:p>
            <a:pPr algn="just"/>
            <a:r>
              <a:rPr lang="es-MX" b="1" dirty="0"/>
              <a:t>La política exterior y la seguridad común</a:t>
            </a:r>
          </a:p>
          <a:p>
            <a:pPr marL="0" indent="0" algn="just">
              <a:buNone/>
            </a:pPr>
            <a:r>
              <a:rPr lang="es-MX" dirty="0"/>
              <a:t>Es una estructura de cooperación en materia de política exterior creada por los Estados miembros de la UE, jurídicamente diferenciada de las CCEE, que se definen como un modelo de integración, pero vinculada como ellas al objetivo de consecución de una Unión Europea.</a:t>
            </a:r>
          </a:p>
          <a:p>
            <a:endParaRPr lang="es-MX" dirty="0"/>
          </a:p>
        </p:txBody>
      </p:sp>
    </p:spTree>
    <p:extLst>
      <p:ext uri="{BB962C8B-B14F-4D97-AF65-F5344CB8AC3E}">
        <p14:creationId xmlns:p14="http://schemas.microsoft.com/office/powerpoint/2010/main" val="81770285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FA462-60F0-45A9-AE13-050122720245}"/>
              </a:ext>
            </a:extLst>
          </p:cNvPr>
          <p:cNvSpPr>
            <a:spLocks noGrp="1"/>
          </p:cNvSpPr>
          <p:nvPr>
            <p:ph type="title"/>
          </p:nvPr>
        </p:nvSpPr>
        <p:spPr>
          <a:xfrm>
            <a:off x="838200" y="365126"/>
            <a:ext cx="10515600" cy="761310"/>
          </a:xfrm>
        </p:spPr>
        <p:txBody>
          <a:bodyPr>
            <a:noAutofit/>
          </a:bodyPr>
          <a:lstStyle/>
          <a:p>
            <a:pPr marL="0" indent="0" algn="ctr"/>
            <a:r>
              <a:rPr lang="es-MX" sz="2400" b="1" dirty="0"/>
              <a:t>PARTE OCTAVA. ESPACIO DE LIBERTAD, SEGURIDAD Y JUSTICIA</a:t>
            </a:r>
            <a:br>
              <a:rPr lang="es-MX" sz="2400" dirty="0"/>
            </a:br>
            <a:endParaRPr lang="es-MX" sz="2400" dirty="0"/>
          </a:p>
        </p:txBody>
      </p:sp>
      <p:sp>
        <p:nvSpPr>
          <p:cNvPr id="3" name="Marcador de contenido 2">
            <a:extLst>
              <a:ext uri="{FF2B5EF4-FFF2-40B4-BE49-F238E27FC236}">
                <a16:creationId xmlns:a16="http://schemas.microsoft.com/office/drawing/2014/main" id="{F5AFBCA7-497B-4369-8C4E-AEC95050AFE2}"/>
              </a:ext>
            </a:extLst>
          </p:cNvPr>
          <p:cNvSpPr>
            <a:spLocks noGrp="1"/>
          </p:cNvSpPr>
          <p:nvPr>
            <p:ph idx="1"/>
          </p:nvPr>
        </p:nvSpPr>
        <p:spPr>
          <a:xfrm>
            <a:off x="838200" y="1139688"/>
            <a:ext cx="10515600" cy="5050527"/>
          </a:xfrm>
        </p:spPr>
        <p:txBody>
          <a:bodyPr>
            <a:normAutofit lnSpcReduction="10000"/>
          </a:bodyPr>
          <a:lstStyle/>
          <a:p>
            <a:pPr algn="just"/>
            <a:r>
              <a:rPr lang="es-MX" sz="2400" b="1" dirty="0"/>
              <a:t>Evolución y formulación en el TUE de la cooperación en los asuntos de justicia y de interior</a:t>
            </a:r>
          </a:p>
          <a:p>
            <a:pPr marL="0" indent="0" algn="just">
              <a:buNone/>
            </a:pPr>
            <a:r>
              <a:rPr lang="es-MX" sz="2400" dirty="0"/>
              <a:t>Se identificaron “ámbitos” de “interés común” y no núcleos competenciales, cuya enumeración tenía un carácter </a:t>
            </a:r>
            <a:r>
              <a:rPr lang="es-MX" sz="2400" i="1" dirty="0"/>
              <a:t>cerrado</a:t>
            </a:r>
            <a:r>
              <a:rPr lang="es-MX" sz="2400" dirty="0"/>
              <a:t> e incluye: el asilo, el cruce de personas por fronteras exteriores y prácticas de controles, la política de inmigración y aspectos de la política relativa a nacionales de terceros Estados, la lucha contra la toxicomanía y contra la defraudación internacional, la cooperación judicial civil y penal y la cooperación aduanera y policial.</a:t>
            </a:r>
          </a:p>
          <a:p>
            <a:pPr algn="just"/>
            <a:r>
              <a:rPr lang="es-MX" sz="2400" b="1" dirty="0"/>
              <a:t>La articulación jurídica del espacio de libertad, seguridad y justicia</a:t>
            </a:r>
          </a:p>
          <a:p>
            <a:pPr marL="0" indent="0" algn="just">
              <a:buNone/>
            </a:pPr>
            <a:r>
              <a:rPr lang="es-MX" sz="2400" dirty="0"/>
              <a:t>Es la operación más visible y de mayor envergadura llevada a cabo por el Tratado de </a:t>
            </a:r>
            <a:r>
              <a:rPr lang="es-MX" sz="2400" dirty="0" err="1"/>
              <a:t>Amsterdam</a:t>
            </a:r>
            <a:r>
              <a:rPr lang="es-MX" sz="2400" dirty="0"/>
              <a:t>, para garantizar la libre circulación de personas.</a:t>
            </a:r>
          </a:p>
          <a:p>
            <a:pPr marL="0" indent="0" algn="just">
              <a:buNone/>
            </a:pPr>
            <a:endParaRPr lang="es-MX" dirty="0"/>
          </a:p>
        </p:txBody>
      </p:sp>
    </p:spTree>
    <p:extLst>
      <p:ext uri="{BB962C8B-B14F-4D97-AF65-F5344CB8AC3E}">
        <p14:creationId xmlns:p14="http://schemas.microsoft.com/office/powerpoint/2010/main" val="41941831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D8C745-3F83-4521-9F2E-83B25F6AD20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D6ABA9B-9097-4B61-8FC5-BCB125412A99}"/>
              </a:ext>
            </a:extLst>
          </p:cNvPr>
          <p:cNvSpPr>
            <a:spLocks noGrp="1"/>
          </p:cNvSpPr>
          <p:nvPr>
            <p:ph idx="1"/>
          </p:nvPr>
        </p:nvSpPr>
        <p:spPr/>
        <p:txBody>
          <a:bodyPr>
            <a:normAutofit fontScale="77500" lnSpcReduction="20000"/>
          </a:bodyPr>
          <a:lstStyle/>
          <a:p>
            <a:pPr marL="0" indent="0" algn="ctr">
              <a:buNone/>
            </a:pPr>
            <a:r>
              <a:rPr lang="es-MX" sz="3600" dirty="0"/>
              <a:t>Fuente:</a:t>
            </a:r>
          </a:p>
          <a:p>
            <a:pPr marL="0" indent="0" algn="ctr">
              <a:buNone/>
            </a:pPr>
            <a:r>
              <a:rPr lang="es-MX" sz="3600" dirty="0"/>
              <a:t>Araceli Mangas Martín, Diego J. Liñán Nogueras, </a:t>
            </a:r>
            <a:r>
              <a:rPr lang="es-MX" sz="3600" b="1" dirty="0"/>
              <a:t>INSTITUCIONES Y DERECHO DE LA UNIÓN EUROPEA</a:t>
            </a:r>
            <a:r>
              <a:rPr lang="es-MX" sz="3600" dirty="0"/>
              <a:t>, Tecnos, quinta edición, Madrid 2006</a:t>
            </a:r>
          </a:p>
          <a:p>
            <a:pPr marL="0" indent="0" algn="ctr">
              <a:buNone/>
            </a:pPr>
            <a:r>
              <a:rPr lang="es-MX" sz="3600" dirty="0"/>
              <a:t>Material de apoyo a la docencia jurídica </a:t>
            </a:r>
          </a:p>
          <a:p>
            <a:pPr marL="0" indent="0" algn="ctr">
              <a:buNone/>
            </a:pPr>
            <a:r>
              <a:rPr lang="es-MX" sz="3600" dirty="0"/>
              <a:t>preparado por el </a:t>
            </a:r>
          </a:p>
          <a:p>
            <a:pPr marL="0" indent="0" algn="ctr">
              <a:buNone/>
            </a:pPr>
            <a:r>
              <a:rPr lang="es-MX" sz="3600" b="1" dirty="0"/>
              <a:t>Profesor Dr. Eduardo de Jesús Castellanos Hernández</a:t>
            </a:r>
          </a:p>
          <a:p>
            <a:pPr marL="0" indent="0" algn="ctr">
              <a:buNone/>
            </a:pPr>
            <a:r>
              <a:rPr lang="es-MX" sz="3600" dirty="0"/>
              <a:t>2020</a:t>
            </a:r>
          </a:p>
        </p:txBody>
      </p:sp>
    </p:spTree>
    <p:extLst>
      <p:ext uri="{BB962C8B-B14F-4D97-AF65-F5344CB8AC3E}">
        <p14:creationId xmlns:p14="http://schemas.microsoft.com/office/powerpoint/2010/main" val="32263572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31F4E-21C1-4422-B461-46D6CCE136E8}"/>
              </a:ext>
            </a:extLst>
          </p:cNvPr>
          <p:cNvSpPr>
            <a:spLocks noGrp="1"/>
          </p:cNvSpPr>
          <p:nvPr>
            <p:ph type="title"/>
          </p:nvPr>
        </p:nvSpPr>
        <p:spPr/>
        <p:txBody>
          <a:bodyPr/>
          <a:lstStyle/>
          <a:p>
            <a:pPr algn="ctr"/>
            <a:r>
              <a:rPr lang="es-MX" b="1" dirty="0"/>
              <a:t>Contenido</a:t>
            </a:r>
          </a:p>
        </p:txBody>
      </p:sp>
      <p:sp>
        <p:nvSpPr>
          <p:cNvPr id="3" name="Marcador de contenido 2">
            <a:extLst>
              <a:ext uri="{FF2B5EF4-FFF2-40B4-BE49-F238E27FC236}">
                <a16:creationId xmlns:a16="http://schemas.microsoft.com/office/drawing/2014/main" id="{A44C13C6-1823-4CC0-83E4-87E8D88C56B7}"/>
              </a:ext>
            </a:extLst>
          </p:cNvPr>
          <p:cNvSpPr>
            <a:spLocks noGrp="1"/>
          </p:cNvSpPr>
          <p:nvPr>
            <p:ph idx="1"/>
          </p:nvPr>
        </p:nvSpPr>
        <p:spPr>
          <a:xfrm>
            <a:off x="838200" y="1537252"/>
            <a:ext cx="10515600" cy="4639711"/>
          </a:xfrm>
        </p:spPr>
        <p:txBody>
          <a:bodyPr>
            <a:normAutofit/>
          </a:bodyPr>
          <a:lstStyle/>
          <a:p>
            <a:pPr marL="0" indent="0">
              <a:buNone/>
            </a:pPr>
            <a:r>
              <a:rPr lang="es-MX" sz="2400" dirty="0"/>
              <a:t>PARTE PRIMERA. CUESTIONES HISTÓRICAS Y GENERALES</a:t>
            </a:r>
          </a:p>
          <a:p>
            <a:pPr marL="0" indent="0">
              <a:buNone/>
            </a:pPr>
            <a:r>
              <a:rPr lang="es-MX" sz="2400" dirty="0"/>
              <a:t>PARTE SEGUNDA. EL SISTEMA INSTITUCIONAL</a:t>
            </a:r>
          </a:p>
          <a:p>
            <a:pPr marL="0" indent="0">
              <a:buNone/>
            </a:pPr>
            <a:r>
              <a:rPr lang="es-MX" sz="2400" dirty="0"/>
              <a:t>PARTE TERCERA. ORDENAMIENTO JURÍDICO</a:t>
            </a:r>
          </a:p>
          <a:p>
            <a:pPr marL="0" indent="0">
              <a:buNone/>
            </a:pPr>
            <a:r>
              <a:rPr lang="es-MX" sz="2400" dirty="0"/>
              <a:t>PARTE CUARTA. SISTEMA JURISDICCIONAL DE LAS COMUNIDADES EUROPEAS</a:t>
            </a:r>
          </a:p>
          <a:p>
            <a:pPr marL="0" indent="0">
              <a:buNone/>
            </a:pPr>
            <a:r>
              <a:rPr lang="es-MX" sz="2400" dirty="0"/>
              <a:t>PARTE QUINTA. APLICACIÓN INTERNA</a:t>
            </a:r>
          </a:p>
          <a:p>
            <a:pPr marL="0" indent="0">
              <a:buNone/>
            </a:pPr>
            <a:r>
              <a:rPr lang="es-MX" sz="2400" dirty="0"/>
              <a:t>PARTE SEXTA. LOS DERECHOS FUNDAMENTALES Y EL ESTATUTO DE LA CIUDADANÍA DE LA UNIÓN</a:t>
            </a:r>
          </a:p>
          <a:p>
            <a:pPr marL="0" indent="0">
              <a:buNone/>
            </a:pPr>
            <a:r>
              <a:rPr lang="es-MX" sz="2400" dirty="0"/>
              <a:t>PARTE SÉPTIMA. LA ACCIÓN EXTERIOR DE LA UNIÓN EUROPEA</a:t>
            </a:r>
          </a:p>
          <a:p>
            <a:pPr marL="0" indent="0">
              <a:buNone/>
            </a:pPr>
            <a:r>
              <a:rPr lang="es-MX" sz="2400" dirty="0"/>
              <a:t>PARTE OCTAVA. ESPACIO DE LIBERTAD, SEGURIDAD Y JUSTICIA</a:t>
            </a:r>
          </a:p>
        </p:txBody>
      </p:sp>
    </p:spTree>
    <p:extLst>
      <p:ext uri="{BB962C8B-B14F-4D97-AF65-F5344CB8AC3E}">
        <p14:creationId xmlns:p14="http://schemas.microsoft.com/office/powerpoint/2010/main" val="310176643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B3A8E-4743-4E19-8C2C-26E24B9FC161}"/>
              </a:ext>
            </a:extLst>
          </p:cNvPr>
          <p:cNvSpPr>
            <a:spLocks noGrp="1"/>
          </p:cNvSpPr>
          <p:nvPr>
            <p:ph type="title"/>
          </p:nvPr>
        </p:nvSpPr>
        <p:spPr>
          <a:xfrm>
            <a:off x="838200" y="365125"/>
            <a:ext cx="10515600" cy="2113032"/>
          </a:xfrm>
        </p:spPr>
        <p:txBody>
          <a:bodyPr>
            <a:normAutofit/>
          </a:bodyPr>
          <a:lstStyle/>
          <a:p>
            <a:pPr algn="ctr"/>
            <a:r>
              <a:rPr lang="es-MX" sz="2800" b="1" dirty="0"/>
              <a:t>PARTE PRIMERA. CUESTIONES HISTÓRICAS Y GENERALES</a:t>
            </a:r>
            <a:br>
              <a:rPr lang="es-MX" sz="2800" b="1" dirty="0"/>
            </a:br>
            <a:endParaRPr lang="es-MX" sz="2800" b="1" dirty="0"/>
          </a:p>
        </p:txBody>
      </p:sp>
      <p:sp>
        <p:nvSpPr>
          <p:cNvPr id="3" name="Marcador de contenido 2">
            <a:extLst>
              <a:ext uri="{FF2B5EF4-FFF2-40B4-BE49-F238E27FC236}">
                <a16:creationId xmlns:a16="http://schemas.microsoft.com/office/drawing/2014/main" id="{5D293D46-EDF0-4ABD-9E8C-471FD6086479}"/>
              </a:ext>
            </a:extLst>
          </p:cNvPr>
          <p:cNvSpPr>
            <a:spLocks noGrp="1"/>
          </p:cNvSpPr>
          <p:nvPr>
            <p:ph idx="1"/>
          </p:nvPr>
        </p:nvSpPr>
        <p:spPr>
          <a:xfrm>
            <a:off x="718930" y="980661"/>
            <a:ext cx="10515600" cy="5512214"/>
          </a:xfrm>
        </p:spPr>
        <p:txBody>
          <a:bodyPr>
            <a:normAutofit lnSpcReduction="10000"/>
          </a:bodyPr>
          <a:lstStyle/>
          <a:p>
            <a:r>
              <a:rPr lang="es-MX" b="1" dirty="0"/>
              <a:t>El proceso histórico de la integración europea</a:t>
            </a:r>
          </a:p>
          <a:p>
            <a:pPr marL="0" indent="0" algn="just">
              <a:buNone/>
            </a:pPr>
            <a:r>
              <a:rPr lang="es-MX" dirty="0"/>
              <a:t>La integración europea no es una idea solo del siglo XX sino una constante utopía. El continente ha compartido los más importantes movimientos artísticos y literarios, un pensamiento político homogéneo, raíces jurídicas comunes, tradición humanista y creencias religiosas comunes. </a:t>
            </a:r>
          </a:p>
          <a:p>
            <a:pPr marL="0" indent="0" algn="just">
              <a:buNone/>
            </a:pPr>
            <a:r>
              <a:rPr lang="es-MX" dirty="0"/>
              <a:t>En la Baja Edad Media, hubo la idea de una cristiandad medieval, nostálgica del Imperio Romano. El Imperio y el Papado dieron unidad estructural, pero eran políticamente ineficaces. Europa empieza a tener conciencia de sí misma con la aparición del Estado moderno. </a:t>
            </a:r>
          </a:p>
          <a:p>
            <a:pPr marL="0" indent="0" algn="just">
              <a:buNone/>
            </a:pPr>
            <a:r>
              <a:rPr lang="es-MX" dirty="0"/>
              <a:t>La Paz de Westfalia y </a:t>
            </a:r>
            <a:r>
              <a:rPr lang="es-MX" i="1" dirty="0"/>
              <a:t>Sobre la paz perpetua </a:t>
            </a:r>
            <a:r>
              <a:rPr lang="es-MX" dirty="0"/>
              <a:t>de Kant bosquejaron formas de organización continental, más tarde Saint </a:t>
            </a:r>
            <a:r>
              <a:rPr lang="es-MX" dirty="0" err="1"/>
              <a:t>Simon</a:t>
            </a:r>
            <a:r>
              <a:rPr lang="es-MX" dirty="0"/>
              <a:t>, Comte y Víctor Hugo también; pero el Congreso de Viena y el Pacto de la Santa Alianza resultaron opuestos a ese propósito. </a:t>
            </a:r>
          </a:p>
          <a:p>
            <a:pPr marL="0" indent="0" algn="just">
              <a:buNone/>
            </a:pPr>
            <a:r>
              <a:rPr lang="es-MX" dirty="0"/>
              <a:t>La Comisión del Rin, la Comisión Europea del Danubio, la Unión Postal Universal, la Unión Internacional Telegráfica, etc., fueron antecedentes de la situación actual detonada por el Plan Marshall, la Comunidad Europea del Carbón y del Acero, la Comunidad Europea de la Energía Atómica y la Comunidad Económica Europea.</a:t>
            </a:r>
          </a:p>
        </p:txBody>
      </p:sp>
    </p:spTree>
    <p:extLst>
      <p:ext uri="{BB962C8B-B14F-4D97-AF65-F5344CB8AC3E}">
        <p14:creationId xmlns:p14="http://schemas.microsoft.com/office/powerpoint/2010/main" val="26521854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90A94-359F-4260-AFEE-3A7D1F877C4E}"/>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84DB6F4E-1B88-4078-A2E9-10D975BA3E27}"/>
              </a:ext>
            </a:extLst>
          </p:cNvPr>
          <p:cNvSpPr>
            <a:spLocks noGrp="1"/>
          </p:cNvSpPr>
          <p:nvPr>
            <p:ph idx="1"/>
          </p:nvPr>
        </p:nvSpPr>
        <p:spPr>
          <a:xfrm>
            <a:off x="838200" y="681038"/>
            <a:ext cx="10515600" cy="5495925"/>
          </a:xfrm>
        </p:spPr>
        <p:txBody>
          <a:bodyPr>
            <a:normAutofit fontScale="92500"/>
          </a:bodyPr>
          <a:lstStyle/>
          <a:p>
            <a:endParaRPr lang="es-MX" dirty="0"/>
          </a:p>
          <a:p>
            <a:r>
              <a:rPr lang="es-MX" b="1" dirty="0"/>
              <a:t>La Unión Europea</a:t>
            </a:r>
          </a:p>
          <a:p>
            <a:pPr marL="0" indent="0">
              <a:buNone/>
            </a:pPr>
            <a:r>
              <a:rPr lang="es-MX" sz="2300" dirty="0"/>
              <a:t>El Tratado de la UE, adoptado en Maastricht en 1992 y modificado por los tratados de </a:t>
            </a:r>
            <a:r>
              <a:rPr lang="es-MX" sz="2300" dirty="0" err="1"/>
              <a:t>Amsterdam</a:t>
            </a:r>
            <a:r>
              <a:rPr lang="es-MX" sz="2300" dirty="0"/>
              <a:t> (1997) y de Niza (2001), produjo importantes cambios en los tratados constitutivos, especialmente en el antiguo tratado de la CEE. </a:t>
            </a:r>
          </a:p>
          <a:p>
            <a:pPr marL="0" indent="0">
              <a:buNone/>
            </a:pPr>
            <a:r>
              <a:rPr lang="es-MX" sz="2300" dirty="0"/>
              <a:t>Los tres pilares de la Unión: el carácter comunitario, la naturaleza intergubernamental y la cooperación reforzada entre los Estados miembros. </a:t>
            </a:r>
          </a:p>
          <a:p>
            <a:pPr marL="0" indent="0">
              <a:buNone/>
            </a:pPr>
            <a:r>
              <a:rPr lang="es-MX" sz="2300" dirty="0"/>
              <a:t>Sus objetivos son de carácter económico, la creación de una ciudadanía europea, una política exterior y de seguridad común, la cooperación judicial y policial, así como el mantenimiento íntegro del acervo comunitario y su desarrollo futuro.</a:t>
            </a:r>
          </a:p>
          <a:p>
            <a:r>
              <a:rPr lang="es-MX" sz="2300" b="1" dirty="0"/>
              <a:t>El Consejo Europeo</a:t>
            </a:r>
          </a:p>
          <a:p>
            <a:pPr marL="0" indent="0">
              <a:buNone/>
            </a:pPr>
            <a:r>
              <a:rPr lang="es-MX" sz="2300" dirty="0"/>
              <a:t>Está compuesto por los Jefes de Estado o de Gobierno de los Estados miembros, así como por el Presidente de la Comisión.</a:t>
            </a:r>
          </a:p>
          <a:p>
            <a:endParaRPr lang="es-MX" dirty="0"/>
          </a:p>
        </p:txBody>
      </p:sp>
    </p:spTree>
    <p:extLst>
      <p:ext uri="{BB962C8B-B14F-4D97-AF65-F5344CB8AC3E}">
        <p14:creationId xmlns:p14="http://schemas.microsoft.com/office/powerpoint/2010/main" val="19294073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2526B-1225-4C9D-9A43-CE5FFE6BAF6C}"/>
              </a:ext>
            </a:extLst>
          </p:cNvPr>
          <p:cNvSpPr>
            <a:spLocks noGrp="1"/>
          </p:cNvSpPr>
          <p:nvPr>
            <p:ph type="title"/>
          </p:nvPr>
        </p:nvSpPr>
        <p:spPr/>
        <p:txBody>
          <a:bodyPr>
            <a:normAutofit fontScale="90000"/>
          </a:bodyPr>
          <a:lstStyle/>
          <a:p>
            <a:pPr marL="0" indent="0" algn="ctr"/>
            <a:br>
              <a:rPr lang="es-MX" sz="800" dirty="0"/>
            </a:br>
            <a:r>
              <a:rPr lang="es-MX" sz="3600" b="1" dirty="0"/>
              <a:t>PARTE SEGUNDA. EL SISTEMA INSTITUCIONAL</a:t>
            </a:r>
            <a:br>
              <a:rPr lang="es-MX" sz="3600" b="1" dirty="0"/>
            </a:br>
            <a:endParaRPr lang="es-MX" sz="3600" b="1" dirty="0"/>
          </a:p>
        </p:txBody>
      </p:sp>
      <p:sp>
        <p:nvSpPr>
          <p:cNvPr id="3" name="Marcador de contenido 2">
            <a:extLst>
              <a:ext uri="{FF2B5EF4-FFF2-40B4-BE49-F238E27FC236}">
                <a16:creationId xmlns:a16="http://schemas.microsoft.com/office/drawing/2014/main" id="{4715FFB7-666A-4641-A554-5ACCFF57C7FD}"/>
              </a:ext>
            </a:extLst>
          </p:cNvPr>
          <p:cNvSpPr>
            <a:spLocks noGrp="1"/>
          </p:cNvSpPr>
          <p:nvPr>
            <p:ph idx="1"/>
          </p:nvPr>
        </p:nvSpPr>
        <p:spPr>
          <a:xfrm>
            <a:off x="838200" y="1311965"/>
            <a:ext cx="10515600" cy="5180910"/>
          </a:xfrm>
        </p:spPr>
        <p:txBody>
          <a:bodyPr>
            <a:normAutofit/>
          </a:bodyPr>
          <a:lstStyle/>
          <a:p>
            <a:r>
              <a:rPr lang="es-MX" b="1" dirty="0"/>
              <a:t>El sistema institucional</a:t>
            </a:r>
          </a:p>
          <a:p>
            <a:pPr marL="0" indent="0" algn="just">
              <a:buNone/>
            </a:pPr>
            <a:r>
              <a:rPr lang="es-MX" dirty="0"/>
              <a:t>Una de las cualidades reconocidas de las Comunidades Europeas ha sido su original estructura de poderes: frente a la división de los tres poderes clásicos del Estado, hay cinco Instituciones que participan y concurren en el ejercicio de los poderes. Hay una separación funcional pero no una separación orgánica que permitiera identificar una Institución con una forma determinada de poder.</a:t>
            </a:r>
          </a:p>
          <a:p>
            <a:pPr marL="0" indent="0" algn="just">
              <a:buNone/>
            </a:pPr>
            <a:r>
              <a:rPr lang="es-MX" dirty="0"/>
              <a:t>La diferencia esencial deriva de la naturaleza de las Comunidades Europeas: son organizaciones internacionales que, aunque participan de evidente inspiración constitucional, no admiten analogías fáciles con una estructura estatal ni tan siquiera federal. No son un Estado Federal, por la evidente razón de que no son un Estado ni pretenden serlo.</a:t>
            </a:r>
          </a:p>
          <a:p>
            <a:pPr marL="0" indent="0" algn="just">
              <a:buNone/>
            </a:pPr>
            <a:r>
              <a:rPr lang="es-MX" dirty="0"/>
              <a:t>La competencia comunitaria aparece de forma específica y variable en las múltiples disposiciones materiales de los Tratados; no se utiliza la técnica federal de distribución de competencias generales o por materias pues son competencias derivadas de una atribución.</a:t>
            </a:r>
          </a:p>
        </p:txBody>
      </p:sp>
    </p:spTree>
    <p:extLst>
      <p:ext uri="{BB962C8B-B14F-4D97-AF65-F5344CB8AC3E}">
        <p14:creationId xmlns:p14="http://schemas.microsoft.com/office/powerpoint/2010/main" val="24343527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2CBD2-65F3-497A-99E9-1A5E389DDAFB}"/>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68D63437-4820-4575-8ED5-B49FBDBFED06}"/>
              </a:ext>
            </a:extLst>
          </p:cNvPr>
          <p:cNvSpPr>
            <a:spLocks noGrp="1"/>
          </p:cNvSpPr>
          <p:nvPr>
            <p:ph idx="1"/>
          </p:nvPr>
        </p:nvSpPr>
        <p:spPr>
          <a:xfrm>
            <a:off x="838200" y="681038"/>
            <a:ext cx="10515600" cy="5811836"/>
          </a:xfrm>
        </p:spPr>
        <p:txBody>
          <a:bodyPr>
            <a:normAutofit fontScale="92500" lnSpcReduction="10000"/>
          </a:bodyPr>
          <a:lstStyle/>
          <a:p>
            <a:r>
              <a:rPr lang="es-MX" b="1" dirty="0"/>
              <a:t>La Comisión</a:t>
            </a:r>
            <a:r>
              <a:rPr lang="es-MX" dirty="0"/>
              <a:t> (Bruselas)</a:t>
            </a:r>
          </a:p>
          <a:p>
            <a:pPr marL="0" indent="0" algn="just">
              <a:buNone/>
            </a:pPr>
            <a:r>
              <a:rPr lang="es-MX" dirty="0"/>
              <a:t>Es una Institución común a las Comunidades Europeas; sustituyó a la </a:t>
            </a:r>
            <a:r>
              <a:rPr lang="es-MX" i="1" dirty="0"/>
              <a:t>Alta Autoridad</a:t>
            </a:r>
            <a:r>
              <a:rPr lang="es-MX" dirty="0"/>
              <a:t> de la CECA y a las Comisiones de la CEE y del EURATOM, su integración es semejante a la investidura de un gobierno parlamentario. El Consejo propone al PE al presidente, una vez aprobado inicia consultas con los Gobiernos para designar a los demás miembros; éstos son aprobados por mayoría calificada del Consejo, de común acuerdo con el presidente designado; todos los designados deberán ser aprobados por el PE.</a:t>
            </a:r>
          </a:p>
          <a:p>
            <a:pPr marL="0" indent="0" algn="just">
              <a:buNone/>
            </a:pPr>
            <a:r>
              <a:rPr lang="es-MX" dirty="0"/>
              <a:t>Le corresponde velar por la aplicación del Derecho Comunitario, formular recomendaciones, emitir dictámenes y adoptar decisiones en las condiciones previstas por los Tratados, así como ejercer las competencias de ejecución que el Consejo le atribuya.</a:t>
            </a:r>
          </a:p>
          <a:p>
            <a:r>
              <a:rPr lang="es-MX" b="1" dirty="0"/>
              <a:t>El Consejo</a:t>
            </a:r>
            <a:r>
              <a:rPr lang="es-MX" dirty="0"/>
              <a:t> (Luxemburgo)</a:t>
            </a:r>
          </a:p>
          <a:p>
            <a:pPr marL="0" indent="0" algn="just">
              <a:buNone/>
            </a:pPr>
            <a:r>
              <a:rPr lang="es-MX" dirty="0"/>
              <a:t>Encarna el principio de la representación de los Estados integrados en la Unión, es decir, el </a:t>
            </a:r>
            <a:r>
              <a:rPr lang="es-MX" i="1" dirty="0"/>
              <a:t>principio de la representación territorial</a:t>
            </a:r>
            <a:r>
              <a:rPr lang="es-MX" dirty="0"/>
              <a:t>; asume los más importantes poderes de decisión. Está compuesto por un representante de cada Estado miembro de rango ministerial, facultado para comprometer al Gobierno de dicho Estado miembro; su presidencia corresponde a cada Estado, de forma sucesiva, durante seis meses; decide por unanimidad, mayoría calificada, conforme a los Tratados y se busca antes el consenso.</a:t>
            </a:r>
          </a:p>
          <a:p>
            <a:endParaRPr lang="es-MX" dirty="0"/>
          </a:p>
        </p:txBody>
      </p:sp>
    </p:spTree>
    <p:extLst>
      <p:ext uri="{BB962C8B-B14F-4D97-AF65-F5344CB8AC3E}">
        <p14:creationId xmlns:p14="http://schemas.microsoft.com/office/powerpoint/2010/main" val="31939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6D731-E180-4565-80D0-09B92797ECB0}"/>
              </a:ext>
            </a:extLst>
          </p:cNvPr>
          <p:cNvSpPr>
            <a:spLocks noGrp="1"/>
          </p:cNvSpPr>
          <p:nvPr>
            <p:ph type="title"/>
          </p:nvPr>
        </p:nvSpPr>
        <p:spPr>
          <a:xfrm>
            <a:off x="838200" y="365126"/>
            <a:ext cx="10515600" cy="11195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EDF90D19-255E-424B-BCD6-89402509D2D6}"/>
              </a:ext>
            </a:extLst>
          </p:cNvPr>
          <p:cNvSpPr>
            <a:spLocks noGrp="1"/>
          </p:cNvSpPr>
          <p:nvPr>
            <p:ph idx="1"/>
          </p:nvPr>
        </p:nvSpPr>
        <p:spPr>
          <a:xfrm>
            <a:off x="838200" y="477078"/>
            <a:ext cx="10515600" cy="6015796"/>
          </a:xfrm>
        </p:spPr>
        <p:txBody>
          <a:bodyPr>
            <a:normAutofit fontScale="47500" lnSpcReduction="20000"/>
          </a:bodyPr>
          <a:lstStyle/>
          <a:p>
            <a:r>
              <a:rPr lang="es-MX" sz="4000" dirty="0"/>
              <a:t>El </a:t>
            </a:r>
            <a:r>
              <a:rPr lang="es-MX" sz="4000" b="1" dirty="0"/>
              <a:t>Parlamento Europeo</a:t>
            </a:r>
            <a:r>
              <a:rPr lang="es-MX" sz="4000" dirty="0"/>
              <a:t> (Estrasburgo)</a:t>
            </a:r>
          </a:p>
          <a:p>
            <a:pPr marL="0" indent="0" algn="just">
              <a:buNone/>
            </a:pPr>
            <a:r>
              <a:rPr lang="es-MX" sz="4000" dirty="0"/>
              <a:t>Es la asamblea de los representantes de los pueblos de los Estados miembros, elegidos mediante sufragio universal directo; son elegidos por un periodo de cinco años, periodo que dura cada legislatura; los diputados se agrupan por ideologías o afinidades políticas y no por su nacionalidad; el carácter general de sus votaciones es por mayoría absoluta, el quórum es de un tercio de los miembros; se organiza con un presidente, la Mesa, la Conferencia de Presidente y la Conferencia de Presidentes de Comisión. </a:t>
            </a:r>
          </a:p>
          <a:p>
            <a:pPr marL="0" indent="0" algn="just">
              <a:buNone/>
            </a:pPr>
            <a:r>
              <a:rPr lang="es-MX" sz="4000" dirty="0"/>
              <a:t>Su control político se ejerce mediante interpelaciones o preguntas, la discusión del informe general anual de la Comisión, las comisiones de investigación, la moción de censura y la votación de confianza a la Comisión y el descargo o aprobación de la ejecución del presupuesto.</a:t>
            </a:r>
          </a:p>
          <a:p>
            <a:r>
              <a:rPr lang="es-MX" sz="4000" dirty="0"/>
              <a:t>El </a:t>
            </a:r>
            <a:r>
              <a:rPr lang="es-MX" sz="4000" b="1" dirty="0"/>
              <a:t>Tribunal de Justicia</a:t>
            </a:r>
            <a:r>
              <a:rPr lang="es-MX" sz="4000" dirty="0"/>
              <a:t> (Luxemburgo)</a:t>
            </a:r>
          </a:p>
          <a:p>
            <a:pPr marL="0" indent="0" algn="just">
              <a:buNone/>
            </a:pPr>
            <a:r>
              <a:rPr lang="es-MX" sz="4000" dirty="0"/>
              <a:t>Encarna el poder judicial pues garantiza el respeto del Derecho en la interpretación y aplicación de los Tratados; se integra con jueces (uno por cada Estado miembro) y abogados generales; son electos entre personalidades que ofrezcan absolutas garantías de independencia, reúnan requisitos nacionales para las funciones jurisdiccionales más altas en sus países o que sean jurisconsultos de reconocida competencia; los jueces nacionales aplican en primer lugar las normas comunitarias, el TJCE originalmente de única instancia tiene ahora tres instancias (primera instancia y para contenciosos específicos, subordinadas a la original; salas, gran sala y pleno); son lenguas de procedimiento las lenguas oficiales, pero cada procedimiento tiene una lengua de procedimiento.</a:t>
            </a:r>
          </a:p>
          <a:p>
            <a:pPr marL="0" indent="0">
              <a:buNone/>
            </a:pPr>
            <a:endParaRPr lang="es-MX" dirty="0"/>
          </a:p>
          <a:p>
            <a:endParaRPr lang="es-MX" dirty="0"/>
          </a:p>
        </p:txBody>
      </p:sp>
    </p:spTree>
    <p:extLst>
      <p:ext uri="{BB962C8B-B14F-4D97-AF65-F5344CB8AC3E}">
        <p14:creationId xmlns:p14="http://schemas.microsoft.com/office/powerpoint/2010/main" val="2408740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42EA7-F3B2-4729-9D8E-A8294AB5C750}"/>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44A1097C-3799-4E8A-B5BA-E5E7EF88267E}"/>
              </a:ext>
            </a:extLst>
          </p:cNvPr>
          <p:cNvSpPr>
            <a:spLocks noGrp="1"/>
          </p:cNvSpPr>
          <p:nvPr>
            <p:ph idx="1"/>
          </p:nvPr>
        </p:nvSpPr>
        <p:spPr>
          <a:xfrm>
            <a:off x="838200" y="681038"/>
            <a:ext cx="10515600" cy="5811836"/>
          </a:xfrm>
        </p:spPr>
        <p:txBody>
          <a:bodyPr>
            <a:normAutofit fontScale="62500" lnSpcReduction="20000"/>
          </a:bodyPr>
          <a:lstStyle/>
          <a:p>
            <a:r>
              <a:rPr lang="es-MX" sz="3000" dirty="0"/>
              <a:t>La financiación de la Unión Europea y el </a:t>
            </a:r>
            <a:r>
              <a:rPr lang="es-MX" sz="3000" b="1" dirty="0"/>
              <a:t>Tribunal de Cuentas</a:t>
            </a:r>
            <a:r>
              <a:rPr lang="es-MX" sz="3000" dirty="0"/>
              <a:t> (Luxemburgo)</a:t>
            </a:r>
          </a:p>
          <a:p>
            <a:pPr marL="0" indent="0" algn="just">
              <a:buNone/>
            </a:pPr>
            <a:r>
              <a:rPr lang="es-MX" sz="3000" dirty="0"/>
              <a:t>Las Comunidades Europeas (CCEE) tienen su propio presupuesto  que no es adoptado por los Estados miembros, sino por la </a:t>
            </a:r>
            <a:r>
              <a:rPr lang="es-MX" sz="3000" dirty="0" err="1"/>
              <a:t>coautoridad</a:t>
            </a:r>
            <a:r>
              <a:rPr lang="es-MX" sz="3000" dirty="0"/>
              <a:t> presupuestaria  formada por el Consejo y el PE. El presupuesto se nutre de recursos propios obtenidos por la CCEE por actividades de su competencia. Además del control externo del PE, el </a:t>
            </a:r>
            <a:r>
              <a:rPr lang="es-MX" sz="3000" dirty="0" err="1"/>
              <a:t>TdeC</a:t>
            </a:r>
            <a:r>
              <a:rPr lang="es-MX" sz="3000" dirty="0"/>
              <a:t> es una Institución de naturaleza administrativa y no judicial, que ejerce funciones de control externo de las cuentas y de consulta.</a:t>
            </a:r>
          </a:p>
          <a:p>
            <a:r>
              <a:rPr lang="es-MX" sz="3000" dirty="0"/>
              <a:t>El </a:t>
            </a:r>
            <a:r>
              <a:rPr lang="es-MX" sz="3000" b="1" dirty="0"/>
              <a:t>Banco Central Europeo</a:t>
            </a:r>
            <a:r>
              <a:rPr lang="es-MX" sz="3000" dirty="0"/>
              <a:t> (</a:t>
            </a:r>
            <a:r>
              <a:rPr lang="es-MX" sz="3000" dirty="0" err="1"/>
              <a:t>Francfort</a:t>
            </a:r>
            <a:r>
              <a:rPr lang="es-MX" sz="3000" dirty="0"/>
              <a:t>)</a:t>
            </a:r>
          </a:p>
          <a:p>
            <a:pPr marL="0" indent="0" algn="just">
              <a:buNone/>
            </a:pPr>
            <a:r>
              <a:rPr lang="es-MX" sz="3000" dirty="0"/>
              <a:t>El establecimiento de una Unión Económica y Monetaria constituye uno de los objetivos principales de la UE. La estructura institucional creada para gestionar el proceso de unión monetaria, consiste en el Banco Central Europeo y el Sistema Europeo de Bancos Centrales. Los Bancos Centrales nacionales deben ajustarse a las orientaciones e instrucciones del BCE. El Comité Ejecutivo es nombrado por un periodo de 8 años por los Jefes de Estado o de Gobierno de los Estados miembros, previas consultas; el Consejo de Gobierno está compuesto por los miembros del Comité Ejecutivo y por los Gobernadores de los Bancos Centrales nacionales de los Estados miembros no acogidos a una excepción; un tercer órgano es el Consejo General. Actúa bajo el principio de una economía de mercado abierta y de libre competencia para favorecer una eficiente asignación de recursos, su objetivo es mantener la estabilidad de precios; sus actos están sujetos a la revisión (control de validez) e interpretación del TJCE.</a:t>
            </a:r>
          </a:p>
          <a:p>
            <a:pPr algn="just"/>
            <a:endParaRPr lang="es-MX" dirty="0"/>
          </a:p>
        </p:txBody>
      </p:sp>
    </p:spTree>
    <p:extLst>
      <p:ext uri="{BB962C8B-B14F-4D97-AF65-F5344CB8AC3E}">
        <p14:creationId xmlns:p14="http://schemas.microsoft.com/office/powerpoint/2010/main" val="2403783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BF3D1-AC9E-4D95-92A9-377C5C3FB40D}"/>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72A86C3-437B-4E58-899C-DFD16F6C0634}"/>
              </a:ext>
            </a:extLst>
          </p:cNvPr>
          <p:cNvSpPr>
            <a:spLocks noGrp="1"/>
          </p:cNvSpPr>
          <p:nvPr>
            <p:ph idx="1"/>
          </p:nvPr>
        </p:nvSpPr>
        <p:spPr>
          <a:xfrm>
            <a:off x="838200" y="681038"/>
            <a:ext cx="10515600" cy="5495925"/>
          </a:xfrm>
        </p:spPr>
        <p:txBody>
          <a:bodyPr>
            <a:normAutofit fontScale="92500" lnSpcReduction="10000"/>
          </a:bodyPr>
          <a:lstStyle/>
          <a:p>
            <a:pPr algn="just"/>
            <a:r>
              <a:rPr lang="es-MX" b="1" dirty="0"/>
              <a:t>Los órganos auxiliares</a:t>
            </a:r>
          </a:p>
          <a:p>
            <a:pPr marL="0" indent="0" algn="just">
              <a:buNone/>
            </a:pPr>
            <a:r>
              <a:rPr lang="es-MX" dirty="0"/>
              <a:t>El </a:t>
            </a:r>
            <a:r>
              <a:rPr lang="es-MX" b="1" dirty="0"/>
              <a:t>Comité Económico y Social</a:t>
            </a:r>
            <a:r>
              <a:rPr lang="es-MX" dirty="0"/>
              <a:t> (Bruselas) es el órgano auxiliar de representación de los intereses socio-económicos; está compuesto por 317 consejeros repartidos por nacionalidades. Cada Estado propone al Consejo una lista de candidatos. En la fase nacional, las organizaciones sociales y económicas nacionales tratan de influir sobre sus respectivos Gobiernos para lograr la inclusión de sus candidatos.</a:t>
            </a:r>
          </a:p>
          <a:p>
            <a:pPr marL="0" indent="0" algn="just">
              <a:buNone/>
            </a:pPr>
            <a:r>
              <a:rPr lang="es-MX" dirty="0"/>
              <a:t>El </a:t>
            </a:r>
            <a:r>
              <a:rPr lang="es-MX" b="1" dirty="0"/>
              <a:t>Comité de las Regiones</a:t>
            </a:r>
            <a:r>
              <a:rPr lang="es-MX" dirty="0"/>
              <a:t> (Bruselas) está compuesto por representantes de las regiones y entes locales; en España, el Senado acordó que, de los 21 miembros, 17 fueran representantes propuestos por las Comunidades Autónomas y los 4 restantes por la Federación Española de Municipios y Provincias.</a:t>
            </a:r>
          </a:p>
          <a:p>
            <a:pPr marL="0" indent="0" algn="just">
              <a:buNone/>
            </a:pPr>
            <a:r>
              <a:rPr lang="es-MX" dirty="0"/>
              <a:t>El Banco Europeo de Inversiones (Luxemburgo) es una entidad jurídica autónoma con un estatuto jurídico propio, que contribuye a la integración de las economías de los Estados miembros y a su cohesión económica y social mediante una política coherente de estímulo a las inversiones.</a:t>
            </a:r>
          </a:p>
          <a:p>
            <a:pPr algn="just"/>
            <a:r>
              <a:rPr lang="es-MX" b="1" dirty="0"/>
              <a:t>Las relaciones interinstitucionales y la dinámica del proceso de decisión</a:t>
            </a:r>
          </a:p>
          <a:p>
            <a:pPr marL="0" indent="0" algn="just">
              <a:buNone/>
            </a:pPr>
            <a:r>
              <a:rPr lang="es-MX" dirty="0"/>
              <a:t>El proceso de decisión conjuga la propuesta de la Comisión, la participación del PE (en diferentes modalidades) y del Consejo. Su eje central es el diálogo y la colaboración entre las Instituciones.</a:t>
            </a:r>
          </a:p>
          <a:p>
            <a:endParaRPr lang="es-MX" dirty="0"/>
          </a:p>
        </p:txBody>
      </p:sp>
    </p:spTree>
    <p:extLst>
      <p:ext uri="{BB962C8B-B14F-4D97-AF65-F5344CB8AC3E}">
        <p14:creationId xmlns:p14="http://schemas.microsoft.com/office/powerpoint/2010/main" val="3139028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1374</TotalTime>
  <Words>2706</Words>
  <Application>Microsoft Office PowerPoint</Application>
  <PresentationFormat>Panorámica</PresentationFormat>
  <Paragraphs>100</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3</vt:lpstr>
      <vt:lpstr>Ion</vt:lpstr>
      <vt:lpstr>INSTITUCIONES Y DERECHO DE LA UNIÓN EUROPEA</vt:lpstr>
      <vt:lpstr>Contenido</vt:lpstr>
      <vt:lpstr>PARTE PRIMERA. CUESTIONES HISTÓRICAS Y GENERALES </vt:lpstr>
      <vt:lpstr>Presentación de PowerPoint</vt:lpstr>
      <vt:lpstr> PARTE SEGUNDA. EL SISTEMA INSTITUCIONAL </vt:lpstr>
      <vt:lpstr>Presentación de PowerPoint</vt:lpstr>
      <vt:lpstr>Presentación de PowerPoint</vt:lpstr>
      <vt:lpstr>Presentación de PowerPoint</vt:lpstr>
      <vt:lpstr>Presentación de PowerPoint</vt:lpstr>
      <vt:lpstr> PARTE TERCERA. ORDENAMIENTO JURÍDICO </vt:lpstr>
      <vt:lpstr>PARTE CUARTA. SISTEMA JURISDICCIONAL DE LAS COMUNIDADES EUROPEAS </vt:lpstr>
      <vt:lpstr> PARTE QUINTA. APLICACIÓN INTERNA </vt:lpstr>
      <vt:lpstr> PARTE SEXTA. LOS DERECHOS FUNDAMENTALES Y EL ESTATUTO DE LA CIUDADANÍA DE LA UNIÓN </vt:lpstr>
      <vt:lpstr> PARTE SÉPTIMA. LA ACCIÓN EXTERIOR DE LA UNIÓN EUROPEA  </vt:lpstr>
      <vt:lpstr>Presentación de PowerPoint</vt:lpstr>
      <vt:lpstr>PARTE OCTAVA. ESPACIO DE LIBERTAD, SEGURIDAD Y JUSTICIA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INSTITUCIONES Y DERECHO DE LA UNIÓN EUROPEA</dc:title>
  <dc:creator>Eduardo Castellanos</dc:creator>
  <cp:lastModifiedBy>Eduardo Castellanos</cp:lastModifiedBy>
  <cp:revision>43</cp:revision>
  <dcterms:created xsi:type="dcterms:W3CDTF">2020-09-29T01:51:59Z</dcterms:created>
  <dcterms:modified xsi:type="dcterms:W3CDTF">2020-09-30T19:11:29Z</dcterms:modified>
</cp:coreProperties>
</file>