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6" r:id="rId3"/>
    <p:sldId id="265" r:id="rId4"/>
    <p:sldId id="264" r:id="rId5"/>
    <p:sldId id="263" r:id="rId6"/>
    <p:sldId id="262" r:id="rId7"/>
    <p:sldId id="261" r:id="rId8"/>
    <p:sldId id="267" r:id="rId9"/>
    <p:sldId id="260" r:id="rId10"/>
    <p:sldId id="259" r:id="rId11"/>
    <p:sldId id="258" r:id="rId12"/>
    <p:sldId id="270" r:id="rId13"/>
    <p:sldId id="268" r:id="rId14"/>
    <p:sldId id="269" r:id="rId15"/>
    <p:sldId id="273" r:id="rId16"/>
    <p:sldId id="272" r:id="rId17"/>
    <p:sldId id="271" r:id="rId18"/>
    <p:sldId id="257"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71920ADE-EA2F-4CFC-8F71-B91A962E3F75}" type="datetimeFigureOut">
              <a:rPr lang="es-MX" smtClean="0"/>
              <a:t>30/09/2020</a:t>
            </a:fld>
            <a:endParaRPr lang="es-MX"/>
          </a:p>
        </p:txBody>
      </p:sp>
      <p:sp>
        <p:nvSpPr>
          <p:cNvPr id="5" name="Footer Placeholder 4"/>
          <p:cNvSpPr>
            <a:spLocks noGrp="1"/>
          </p:cNvSpPr>
          <p:nvPr>
            <p:ph type="ftr" sz="quarter" idx="11"/>
          </p:nvPr>
        </p:nvSpPr>
        <p:spPr/>
        <p:txBody>
          <a:bodyPr/>
          <a:lstStyle/>
          <a:p>
            <a:endParaRPr lang="es-MX"/>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5D4231B7-298F-45A7-9CB9-DF0BC2DAA155}" type="slidenum">
              <a:rPr lang="es-MX" smtClean="0"/>
              <a:t>‹Nº›</a:t>
            </a:fld>
            <a:endParaRPr lang="es-MX"/>
          </a:p>
        </p:txBody>
      </p:sp>
    </p:spTree>
    <p:extLst>
      <p:ext uri="{BB962C8B-B14F-4D97-AF65-F5344CB8AC3E}">
        <p14:creationId xmlns:p14="http://schemas.microsoft.com/office/powerpoint/2010/main" val="10298126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71920ADE-EA2F-4CFC-8F71-B91A962E3F75}" type="datetimeFigureOut">
              <a:rPr lang="es-MX" smtClean="0"/>
              <a:t>30/09/2020</a:t>
            </a:fld>
            <a:endParaRPr lang="es-MX"/>
          </a:p>
        </p:txBody>
      </p:sp>
      <p:sp>
        <p:nvSpPr>
          <p:cNvPr id="5" name="Footer Placeholder 4"/>
          <p:cNvSpPr>
            <a:spLocks noGrp="1"/>
          </p:cNvSpPr>
          <p:nvPr>
            <p:ph type="ftr" sz="quarter" idx="11"/>
          </p:nvPr>
        </p:nvSpPr>
        <p:spPr/>
        <p:txBody>
          <a:bodyPr/>
          <a:lstStyle/>
          <a:p>
            <a:endParaRPr lang="es-MX"/>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D4231B7-298F-45A7-9CB9-DF0BC2DAA155}" type="slidenum">
              <a:rPr lang="es-MX" smtClean="0"/>
              <a:t>‹Nº›</a:t>
            </a:fld>
            <a:endParaRPr lang="es-MX"/>
          </a:p>
        </p:txBody>
      </p:sp>
    </p:spTree>
    <p:extLst>
      <p:ext uri="{BB962C8B-B14F-4D97-AF65-F5344CB8AC3E}">
        <p14:creationId xmlns:p14="http://schemas.microsoft.com/office/powerpoint/2010/main" val="35624196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71920ADE-EA2F-4CFC-8F71-B91A962E3F75}" type="datetimeFigureOut">
              <a:rPr lang="es-MX" smtClean="0"/>
              <a:t>30/09/2020</a:t>
            </a:fld>
            <a:endParaRPr lang="es-MX"/>
          </a:p>
        </p:txBody>
      </p:sp>
      <p:sp>
        <p:nvSpPr>
          <p:cNvPr id="5" name="Footer Placeholder 4"/>
          <p:cNvSpPr>
            <a:spLocks noGrp="1"/>
          </p:cNvSpPr>
          <p:nvPr>
            <p:ph type="ftr" sz="quarter" idx="11"/>
          </p:nvPr>
        </p:nvSpPr>
        <p:spPr/>
        <p:txBody>
          <a:bodyPr/>
          <a:lstStyle/>
          <a:p>
            <a:endParaRPr lang="es-MX"/>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D4231B7-298F-45A7-9CB9-DF0BC2DAA155}" type="slidenum">
              <a:rPr lang="es-MX" smtClean="0"/>
              <a:t>‹Nº›</a:t>
            </a:fld>
            <a:endParaRPr lang="es-MX"/>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467338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los estilos de texto del patrón</a:t>
            </a:r>
          </a:p>
        </p:txBody>
      </p:sp>
      <p:sp>
        <p:nvSpPr>
          <p:cNvPr id="5" name="Date Placeholder 4"/>
          <p:cNvSpPr>
            <a:spLocks noGrp="1"/>
          </p:cNvSpPr>
          <p:nvPr>
            <p:ph type="dt" sz="half" idx="10"/>
          </p:nvPr>
        </p:nvSpPr>
        <p:spPr/>
        <p:txBody>
          <a:bodyPr/>
          <a:lstStyle/>
          <a:p>
            <a:fld id="{71920ADE-EA2F-4CFC-8F71-B91A962E3F75}" type="datetimeFigureOut">
              <a:rPr lang="es-MX" smtClean="0"/>
              <a:t>30/09/2020</a:t>
            </a:fld>
            <a:endParaRPr lang="es-MX"/>
          </a:p>
        </p:txBody>
      </p:sp>
      <p:sp>
        <p:nvSpPr>
          <p:cNvPr id="6" name="Footer Placeholder 5"/>
          <p:cNvSpPr>
            <a:spLocks noGrp="1"/>
          </p:cNvSpPr>
          <p:nvPr>
            <p:ph type="ftr" sz="quarter" idx="11"/>
          </p:nvPr>
        </p:nvSpPr>
        <p:spPr/>
        <p:txBody>
          <a:bodyPr/>
          <a:lstStyle/>
          <a:p>
            <a:endParaRPr lang="es-MX"/>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D4231B7-298F-45A7-9CB9-DF0BC2DAA155}" type="slidenum">
              <a:rPr lang="es-MX" smtClean="0"/>
              <a:t>‹Nº›</a:t>
            </a:fld>
            <a:endParaRPr lang="es-MX"/>
          </a:p>
        </p:txBody>
      </p:sp>
    </p:spTree>
    <p:extLst>
      <p:ext uri="{BB962C8B-B14F-4D97-AF65-F5344CB8AC3E}">
        <p14:creationId xmlns:p14="http://schemas.microsoft.com/office/powerpoint/2010/main" val="42437023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los estilos de texto del patrón</a:t>
            </a:r>
          </a:p>
        </p:txBody>
      </p:sp>
      <p:sp>
        <p:nvSpPr>
          <p:cNvPr id="5" name="Date Placeholder 4"/>
          <p:cNvSpPr>
            <a:spLocks noGrp="1"/>
          </p:cNvSpPr>
          <p:nvPr>
            <p:ph type="dt" sz="half" idx="10"/>
          </p:nvPr>
        </p:nvSpPr>
        <p:spPr/>
        <p:txBody>
          <a:bodyPr/>
          <a:lstStyle/>
          <a:p>
            <a:fld id="{71920ADE-EA2F-4CFC-8F71-B91A962E3F75}" type="datetimeFigureOut">
              <a:rPr lang="es-MX" smtClean="0"/>
              <a:t>30/09/2020</a:t>
            </a:fld>
            <a:endParaRPr lang="es-MX"/>
          </a:p>
        </p:txBody>
      </p:sp>
      <p:sp>
        <p:nvSpPr>
          <p:cNvPr id="6" name="Footer Placeholder 5"/>
          <p:cNvSpPr>
            <a:spLocks noGrp="1"/>
          </p:cNvSpPr>
          <p:nvPr>
            <p:ph type="ftr" sz="quarter" idx="11"/>
          </p:nvPr>
        </p:nvSpPr>
        <p:spPr/>
        <p:txBody>
          <a:bodyPr/>
          <a:lstStyle/>
          <a:p>
            <a:endParaRPr lang="es-MX"/>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D4231B7-298F-45A7-9CB9-DF0BC2DAA155}" type="slidenum">
              <a:rPr lang="es-MX" smtClean="0"/>
              <a:t>‹Nº›</a:t>
            </a:fld>
            <a:endParaRPr lang="es-MX"/>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2975487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los estilos de texto del patrón</a:t>
            </a:r>
          </a:p>
        </p:txBody>
      </p:sp>
      <p:sp>
        <p:nvSpPr>
          <p:cNvPr id="5" name="Date Placeholder 4"/>
          <p:cNvSpPr>
            <a:spLocks noGrp="1"/>
          </p:cNvSpPr>
          <p:nvPr>
            <p:ph type="dt" sz="half" idx="10"/>
          </p:nvPr>
        </p:nvSpPr>
        <p:spPr/>
        <p:txBody>
          <a:bodyPr/>
          <a:lstStyle/>
          <a:p>
            <a:fld id="{71920ADE-EA2F-4CFC-8F71-B91A962E3F75}" type="datetimeFigureOut">
              <a:rPr lang="es-MX" smtClean="0"/>
              <a:t>30/09/2020</a:t>
            </a:fld>
            <a:endParaRPr lang="es-MX"/>
          </a:p>
        </p:txBody>
      </p:sp>
      <p:sp>
        <p:nvSpPr>
          <p:cNvPr id="6" name="Footer Placeholder 5"/>
          <p:cNvSpPr>
            <a:spLocks noGrp="1"/>
          </p:cNvSpPr>
          <p:nvPr>
            <p:ph type="ftr" sz="quarter" idx="11"/>
          </p:nvPr>
        </p:nvSpPr>
        <p:spPr/>
        <p:txBody>
          <a:bodyPr/>
          <a:lstStyle/>
          <a:p>
            <a:endParaRPr lang="es-MX"/>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D4231B7-298F-45A7-9CB9-DF0BC2DAA155}" type="slidenum">
              <a:rPr lang="es-MX" smtClean="0"/>
              <a:t>‹Nº›</a:t>
            </a:fld>
            <a:endParaRPr lang="es-MX"/>
          </a:p>
        </p:txBody>
      </p:sp>
    </p:spTree>
    <p:extLst>
      <p:ext uri="{BB962C8B-B14F-4D97-AF65-F5344CB8AC3E}">
        <p14:creationId xmlns:p14="http://schemas.microsoft.com/office/powerpoint/2010/main" val="22594000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1920ADE-EA2F-4CFC-8F71-B91A962E3F75}" type="datetimeFigureOut">
              <a:rPr lang="es-MX" smtClean="0"/>
              <a:t>30/09/2020</a:t>
            </a:fld>
            <a:endParaRPr lang="es-MX"/>
          </a:p>
        </p:txBody>
      </p:sp>
      <p:sp>
        <p:nvSpPr>
          <p:cNvPr id="5" name="Footer Placeholder 4"/>
          <p:cNvSpPr>
            <a:spLocks noGrp="1"/>
          </p:cNvSpPr>
          <p:nvPr>
            <p:ph type="ftr" sz="quarter" idx="11"/>
          </p:nvPr>
        </p:nvSpPr>
        <p:spPr/>
        <p:txBody>
          <a:bodyPr/>
          <a:lstStyle/>
          <a:p>
            <a:endParaRPr lang="es-MX"/>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D4231B7-298F-45A7-9CB9-DF0BC2DAA155}" type="slidenum">
              <a:rPr lang="es-MX" smtClean="0"/>
              <a:t>‹Nº›</a:t>
            </a:fld>
            <a:endParaRPr lang="es-MX"/>
          </a:p>
        </p:txBody>
      </p:sp>
    </p:spTree>
    <p:extLst>
      <p:ext uri="{BB962C8B-B14F-4D97-AF65-F5344CB8AC3E}">
        <p14:creationId xmlns:p14="http://schemas.microsoft.com/office/powerpoint/2010/main" val="42723697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1920ADE-EA2F-4CFC-8F71-B91A962E3F75}" type="datetimeFigureOut">
              <a:rPr lang="es-MX" smtClean="0"/>
              <a:t>30/09/2020</a:t>
            </a:fld>
            <a:endParaRPr lang="es-MX"/>
          </a:p>
        </p:txBody>
      </p:sp>
      <p:sp>
        <p:nvSpPr>
          <p:cNvPr id="5" name="Footer Placeholder 4"/>
          <p:cNvSpPr>
            <a:spLocks noGrp="1"/>
          </p:cNvSpPr>
          <p:nvPr>
            <p:ph type="ftr" sz="quarter" idx="11"/>
          </p:nvPr>
        </p:nvSpPr>
        <p:spPr/>
        <p:txBody>
          <a:bodyPr/>
          <a:lstStyle/>
          <a:p>
            <a:endParaRPr lang="es-MX"/>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D4231B7-298F-45A7-9CB9-DF0BC2DAA155}" type="slidenum">
              <a:rPr lang="es-MX" smtClean="0"/>
              <a:t>‹Nº›</a:t>
            </a:fld>
            <a:endParaRPr lang="es-MX"/>
          </a:p>
        </p:txBody>
      </p:sp>
    </p:spTree>
    <p:extLst>
      <p:ext uri="{BB962C8B-B14F-4D97-AF65-F5344CB8AC3E}">
        <p14:creationId xmlns:p14="http://schemas.microsoft.com/office/powerpoint/2010/main" val="20814421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1920ADE-EA2F-4CFC-8F71-B91A962E3F75}" type="datetimeFigureOut">
              <a:rPr lang="es-MX" smtClean="0"/>
              <a:t>30/09/2020</a:t>
            </a:fld>
            <a:endParaRPr lang="es-MX"/>
          </a:p>
        </p:txBody>
      </p:sp>
      <p:sp>
        <p:nvSpPr>
          <p:cNvPr id="5" name="Footer Placeholder 4"/>
          <p:cNvSpPr>
            <a:spLocks noGrp="1"/>
          </p:cNvSpPr>
          <p:nvPr>
            <p:ph type="ftr" sz="quarter" idx="11"/>
          </p:nvPr>
        </p:nvSpPr>
        <p:spPr/>
        <p:txBody>
          <a:bodyPr/>
          <a:lstStyle/>
          <a:p>
            <a:endParaRPr lang="es-MX"/>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D4231B7-298F-45A7-9CB9-DF0BC2DAA155}" type="slidenum">
              <a:rPr lang="es-MX" smtClean="0"/>
              <a:t>‹Nº›</a:t>
            </a:fld>
            <a:endParaRPr lang="es-MX"/>
          </a:p>
        </p:txBody>
      </p:sp>
    </p:spTree>
    <p:extLst>
      <p:ext uri="{BB962C8B-B14F-4D97-AF65-F5344CB8AC3E}">
        <p14:creationId xmlns:p14="http://schemas.microsoft.com/office/powerpoint/2010/main" val="3098462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71920ADE-EA2F-4CFC-8F71-B91A962E3F75}" type="datetimeFigureOut">
              <a:rPr lang="es-MX" smtClean="0"/>
              <a:t>30/09/2020</a:t>
            </a:fld>
            <a:endParaRPr lang="es-MX"/>
          </a:p>
        </p:txBody>
      </p:sp>
      <p:sp>
        <p:nvSpPr>
          <p:cNvPr id="5" name="Footer Placeholder 4"/>
          <p:cNvSpPr>
            <a:spLocks noGrp="1"/>
          </p:cNvSpPr>
          <p:nvPr>
            <p:ph type="ftr" sz="quarter" idx="11"/>
          </p:nvPr>
        </p:nvSpPr>
        <p:spPr/>
        <p:txBody>
          <a:bodyPr/>
          <a:lstStyle/>
          <a:p>
            <a:endParaRPr lang="es-MX"/>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D4231B7-298F-45A7-9CB9-DF0BC2DAA155}" type="slidenum">
              <a:rPr lang="es-MX" smtClean="0"/>
              <a:t>‹Nº›</a:t>
            </a:fld>
            <a:endParaRPr lang="es-MX"/>
          </a:p>
        </p:txBody>
      </p:sp>
    </p:spTree>
    <p:extLst>
      <p:ext uri="{BB962C8B-B14F-4D97-AF65-F5344CB8AC3E}">
        <p14:creationId xmlns:p14="http://schemas.microsoft.com/office/powerpoint/2010/main" val="25361847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71920ADE-EA2F-4CFC-8F71-B91A962E3F75}" type="datetimeFigureOut">
              <a:rPr lang="es-MX" smtClean="0"/>
              <a:t>30/09/2020</a:t>
            </a:fld>
            <a:endParaRPr lang="es-MX"/>
          </a:p>
        </p:txBody>
      </p:sp>
      <p:sp>
        <p:nvSpPr>
          <p:cNvPr id="6" name="Footer Placeholder 5"/>
          <p:cNvSpPr>
            <a:spLocks noGrp="1"/>
          </p:cNvSpPr>
          <p:nvPr>
            <p:ph type="ftr" sz="quarter" idx="11"/>
          </p:nvPr>
        </p:nvSpPr>
        <p:spPr/>
        <p:txBody>
          <a:bodyPr/>
          <a:lstStyle/>
          <a:p>
            <a:endParaRPr lang="es-MX"/>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5D4231B7-298F-45A7-9CB9-DF0BC2DAA155}" type="slidenum">
              <a:rPr lang="es-MX" smtClean="0"/>
              <a:t>‹Nº›</a:t>
            </a:fld>
            <a:endParaRPr lang="es-MX"/>
          </a:p>
        </p:txBody>
      </p:sp>
    </p:spTree>
    <p:extLst>
      <p:ext uri="{BB962C8B-B14F-4D97-AF65-F5344CB8AC3E}">
        <p14:creationId xmlns:p14="http://schemas.microsoft.com/office/powerpoint/2010/main" val="2045991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71920ADE-EA2F-4CFC-8F71-B91A962E3F75}" type="datetimeFigureOut">
              <a:rPr lang="es-MX" smtClean="0"/>
              <a:t>30/09/2020</a:t>
            </a:fld>
            <a:endParaRPr lang="es-MX"/>
          </a:p>
        </p:txBody>
      </p:sp>
      <p:sp>
        <p:nvSpPr>
          <p:cNvPr id="8" name="Footer Placeholder 7"/>
          <p:cNvSpPr>
            <a:spLocks noGrp="1"/>
          </p:cNvSpPr>
          <p:nvPr>
            <p:ph type="ftr" sz="quarter" idx="11"/>
          </p:nvPr>
        </p:nvSpPr>
        <p:spPr/>
        <p:txBody>
          <a:bodyPr/>
          <a:lstStyle/>
          <a:p>
            <a:endParaRPr lang="es-MX"/>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5D4231B7-298F-45A7-9CB9-DF0BC2DAA155}" type="slidenum">
              <a:rPr lang="es-MX" smtClean="0"/>
              <a:t>‹Nº›</a:t>
            </a:fld>
            <a:endParaRPr lang="es-MX"/>
          </a:p>
        </p:txBody>
      </p:sp>
    </p:spTree>
    <p:extLst>
      <p:ext uri="{BB962C8B-B14F-4D97-AF65-F5344CB8AC3E}">
        <p14:creationId xmlns:p14="http://schemas.microsoft.com/office/powerpoint/2010/main" val="15402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71920ADE-EA2F-4CFC-8F71-B91A962E3F75}" type="datetimeFigureOut">
              <a:rPr lang="es-MX" smtClean="0"/>
              <a:t>30/09/2020</a:t>
            </a:fld>
            <a:endParaRPr lang="es-MX"/>
          </a:p>
        </p:txBody>
      </p:sp>
      <p:sp>
        <p:nvSpPr>
          <p:cNvPr id="4" name="Footer Placeholder 3"/>
          <p:cNvSpPr>
            <a:spLocks noGrp="1"/>
          </p:cNvSpPr>
          <p:nvPr>
            <p:ph type="ftr" sz="quarter" idx="11"/>
          </p:nvPr>
        </p:nvSpPr>
        <p:spPr/>
        <p:txBody>
          <a:bodyPr/>
          <a:lstStyle/>
          <a:p>
            <a:endParaRPr lang="es-MX"/>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5D4231B7-298F-45A7-9CB9-DF0BC2DAA155}" type="slidenum">
              <a:rPr lang="es-MX" smtClean="0"/>
              <a:t>‹Nº›</a:t>
            </a:fld>
            <a:endParaRPr lang="es-MX"/>
          </a:p>
        </p:txBody>
      </p:sp>
    </p:spTree>
    <p:extLst>
      <p:ext uri="{BB962C8B-B14F-4D97-AF65-F5344CB8AC3E}">
        <p14:creationId xmlns:p14="http://schemas.microsoft.com/office/powerpoint/2010/main" val="17286610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920ADE-EA2F-4CFC-8F71-B91A962E3F75}" type="datetimeFigureOut">
              <a:rPr lang="es-MX" smtClean="0"/>
              <a:t>30/09/2020</a:t>
            </a:fld>
            <a:endParaRPr lang="es-MX"/>
          </a:p>
        </p:txBody>
      </p:sp>
      <p:sp>
        <p:nvSpPr>
          <p:cNvPr id="3" name="Footer Placeholder 2"/>
          <p:cNvSpPr>
            <a:spLocks noGrp="1"/>
          </p:cNvSpPr>
          <p:nvPr>
            <p:ph type="ftr" sz="quarter" idx="11"/>
          </p:nvPr>
        </p:nvSpPr>
        <p:spPr/>
        <p:txBody>
          <a:bodyPr/>
          <a:lstStyle/>
          <a:p>
            <a:endParaRPr lang="es-MX"/>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5D4231B7-298F-45A7-9CB9-DF0BC2DAA155}" type="slidenum">
              <a:rPr lang="es-MX" smtClean="0"/>
              <a:t>‹Nº›</a:t>
            </a:fld>
            <a:endParaRPr lang="es-MX"/>
          </a:p>
        </p:txBody>
      </p:sp>
    </p:spTree>
    <p:extLst>
      <p:ext uri="{BB962C8B-B14F-4D97-AF65-F5344CB8AC3E}">
        <p14:creationId xmlns:p14="http://schemas.microsoft.com/office/powerpoint/2010/main" val="6514243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71920ADE-EA2F-4CFC-8F71-B91A962E3F75}" type="datetimeFigureOut">
              <a:rPr lang="es-MX" smtClean="0"/>
              <a:t>30/09/2020</a:t>
            </a:fld>
            <a:endParaRPr lang="es-MX"/>
          </a:p>
        </p:txBody>
      </p:sp>
      <p:sp>
        <p:nvSpPr>
          <p:cNvPr id="6" name="Footer Placeholder 5"/>
          <p:cNvSpPr>
            <a:spLocks noGrp="1"/>
          </p:cNvSpPr>
          <p:nvPr>
            <p:ph type="ftr" sz="quarter" idx="11"/>
          </p:nvPr>
        </p:nvSpPr>
        <p:spPr/>
        <p:txBody>
          <a:bodyPr/>
          <a:lstStyle/>
          <a:p>
            <a:endParaRPr lang="es-MX"/>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5D4231B7-298F-45A7-9CB9-DF0BC2DAA155}" type="slidenum">
              <a:rPr lang="es-MX" smtClean="0"/>
              <a:t>‹Nº›</a:t>
            </a:fld>
            <a:endParaRPr lang="es-MX"/>
          </a:p>
        </p:txBody>
      </p:sp>
    </p:spTree>
    <p:extLst>
      <p:ext uri="{BB962C8B-B14F-4D97-AF65-F5344CB8AC3E}">
        <p14:creationId xmlns:p14="http://schemas.microsoft.com/office/powerpoint/2010/main" val="14525520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71920ADE-EA2F-4CFC-8F71-B91A962E3F75}" type="datetimeFigureOut">
              <a:rPr lang="es-MX" smtClean="0"/>
              <a:t>30/09/2020</a:t>
            </a:fld>
            <a:endParaRPr lang="es-MX"/>
          </a:p>
        </p:txBody>
      </p:sp>
      <p:sp>
        <p:nvSpPr>
          <p:cNvPr id="6" name="Footer Placeholder 5"/>
          <p:cNvSpPr>
            <a:spLocks noGrp="1"/>
          </p:cNvSpPr>
          <p:nvPr>
            <p:ph type="ftr" sz="quarter" idx="11"/>
          </p:nvPr>
        </p:nvSpPr>
        <p:spPr/>
        <p:txBody>
          <a:bodyPr/>
          <a:lstStyle/>
          <a:p>
            <a:endParaRPr lang="es-MX"/>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D4231B7-298F-45A7-9CB9-DF0BC2DAA155}" type="slidenum">
              <a:rPr lang="es-MX" smtClean="0"/>
              <a:t>‹Nº›</a:t>
            </a:fld>
            <a:endParaRPr lang="es-MX"/>
          </a:p>
        </p:txBody>
      </p:sp>
    </p:spTree>
    <p:extLst>
      <p:ext uri="{BB962C8B-B14F-4D97-AF65-F5344CB8AC3E}">
        <p14:creationId xmlns:p14="http://schemas.microsoft.com/office/powerpoint/2010/main" val="5071414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71920ADE-EA2F-4CFC-8F71-B91A962E3F75}" type="datetimeFigureOut">
              <a:rPr lang="es-MX" smtClean="0"/>
              <a:t>30/09/2020</a:t>
            </a:fld>
            <a:endParaRPr lang="es-MX"/>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MX"/>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5D4231B7-298F-45A7-9CB9-DF0BC2DAA155}" type="slidenum">
              <a:rPr lang="es-MX" smtClean="0"/>
              <a:t>‹Nº›</a:t>
            </a:fld>
            <a:endParaRPr lang="es-MX"/>
          </a:p>
        </p:txBody>
      </p:sp>
    </p:spTree>
    <p:extLst>
      <p:ext uri="{BB962C8B-B14F-4D97-AF65-F5344CB8AC3E}">
        <p14:creationId xmlns:p14="http://schemas.microsoft.com/office/powerpoint/2010/main" val="20857128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E65EE5-ADE6-4B69-8B61-87EB400BC169}"/>
              </a:ext>
            </a:extLst>
          </p:cNvPr>
          <p:cNvSpPr>
            <a:spLocks noGrp="1"/>
          </p:cNvSpPr>
          <p:nvPr>
            <p:ph type="ctrTitle"/>
          </p:nvPr>
        </p:nvSpPr>
        <p:spPr/>
        <p:txBody>
          <a:bodyPr>
            <a:normAutofit fontScale="90000"/>
          </a:bodyPr>
          <a:lstStyle/>
          <a:p>
            <a:r>
              <a:rPr lang="es-MX" sz="5400" b="1" dirty="0"/>
              <a:t>La política desde la justicia: decisiones relevantes y polémicas</a:t>
            </a:r>
          </a:p>
        </p:txBody>
      </p:sp>
      <p:sp>
        <p:nvSpPr>
          <p:cNvPr id="3" name="Subtítulo 2">
            <a:extLst>
              <a:ext uri="{FF2B5EF4-FFF2-40B4-BE49-F238E27FC236}">
                <a16:creationId xmlns:a16="http://schemas.microsoft.com/office/drawing/2014/main" id="{0E3E56D4-E375-40FE-8EB8-AF76070F211F}"/>
              </a:ext>
            </a:extLst>
          </p:cNvPr>
          <p:cNvSpPr>
            <a:spLocks noGrp="1"/>
          </p:cNvSpPr>
          <p:nvPr>
            <p:ph type="subTitle" idx="1"/>
          </p:nvPr>
        </p:nvSpPr>
        <p:spPr/>
        <p:txBody>
          <a:bodyPr>
            <a:normAutofit lnSpcReduction="10000"/>
          </a:bodyPr>
          <a:lstStyle/>
          <a:p>
            <a:r>
              <a:rPr lang="es-MX" b="1" dirty="0"/>
              <a:t>Material de apoyo a la docencia jurídica preparado por el </a:t>
            </a:r>
          </a:p>
          <a:p>
            <a:r>
              <a:rPr lang="es-MX" b="1" dirty="0"/>
              <a:t>Profesor Dr. Eduardo de Jesús Castellanos Hernández</a:t>
            </a:r>
          </a:p>
          <a:p>
            <a:r>
              <a:rPr lang="es-MX" b="1" dirty="0"/>
              <a:t>2020</a:t>
            </a:r>
          </a:p>
        </p:txBody>
      </p:sp>
    </p:spTree>
    <p:extLst>
      <p:ext uri="{BB962C8B-B14F-4D97-AF65-F5344CB8AC3E}">
        <p14:creationId xmlns:p14="http://schemas.microsoft.com/office/powerpoint/2010/main" val="3035453626"/>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E811FCD-CFC5-4BC5-8BA2-03880597A0CE}"/>
              </a:ext>
            </a:extLst>
          </p:cNvPr>
          <p:cNvSpPr>
            <a:spLocks noGrp="1"/>
          </p:cNvSpPr>
          <p:nvPr>
            <p:ph type="title"/>
          </p:nvPr>
        </p:nvSpPr>
        <p:spPr/>
        <p:txBody>
          <a:bodyPr/>
          <a:lstStyle/>
          <a:p>
            <a:pPr algn="ctr"/>
            <a:r>
              <a:rPr lang="es-MX" b="1" dirty="0" err="1"/>
              <a:t>Codeterminación</a:t>
            </a:r>
            <a:r>
              <a:rPr lang="es-MX" b="1" dirty="0"/>
              <a:t> entre actores y estructuras</a:t>
            </a:r>
          </a:p>
        </p:txBody>
      </p:sp>
      <p:sp>
        <p:nvSpPr>
          <p:cNvPr id="3" name="Marcador de contenido 2">
            <a:extLst>
              <a:ext uri="{FF2B5EF4-FFF2-40B4-BE49-F238E27FC236}">
                <a16:creationId xmlns:a16="http://schemas.microsoft.com/office/drawing/2014/main" id="{A6A6F055-1100-42FC-A178-5565F6DF787A}"/>
              </a:ext>
            </a:extLst>
          </p:cNvPr>
          <p:cNvSpPr>
            <a:spLocks noGrp="1"/>
          </p:cNvSpPr>
          <p:nvPr>
            <p:ph idx="1"/>
          </p:nvPr>
        </p:nvSpPr>
        <p:spPr/>
        <p:txBody>
          <a:bodyPr>
            <a:normAutofit/>
          </a:bodyPr>
          <a:lstStyle/>
          <a:p>
            <a:pPr algn="just"/>
            <a:r>
              <a:rPr lang="es-MX" sz="2400" dirty="0"/>
              <a:t>El proceso de decisión judicial se considera relacionado con su entorno –los otros poderes del Estado y la organización profesional judicial- antes que totalmente dependiente del Poder Ejecutivo (como sostenía la posición tradicional para la región) o aislado y neutro (como tienden a considerarlo los propios juristas).</a:t>
            </a:r>
          </a:p>
          <a:p>
            <a:pPr algn="just"/>
            <a:r>
              <a:rPr lang="es-MX" sz="2400" dirty="0"/>
              <a:t>¿Por qué deciden como deciden los jueces? </a:t>
            </a:r>
            <a:r>
              <a:rPr lang="es-MX" sz="2400" i="1" dirty="0"/>
              <a:t>Judicial </a:t>
            </a:r>
            <a:r>
              <a:rPr lang="es-MX" sz="2400" i="1" dirty="0" err="1"/>
              <a:t>politics</a:t>
            </a:r>
            <a:r>
              <a:rPr lang="es-MX" sz="2400" i="1" dirty="0"/>
              <a:t>.</a:t>
            </a:r>
          </a:p>
        </p:txBody>
      </p:sp>
    </p:spTree>
    <p:extLst>
      <p:ext uri="{BB962C8B-B14F-4D97-AF65-F5344CB8AC3E}">
        <p14:creationId xmlns:p14="http://schemas.microsoft.com/office/powerpoint/2010/main" val="1363444042"/>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FA62768-D188-40BA-B4A3-B2E66F20068E}"/>
              </a:ext>
            </a:extLst>
          </p:cNvPr>
          <p:cNvSpPr>
            <a:spLocks noGrp="1"/>
          </p:cNvSpPr>
          <p:nvPr>
            <p:ph type="title"/>
          </p:nvPr>
        </p:nvSpPr>
        <p:spPr/>
        <p:txBody>
          <a:bodyPr/>
          <a:lstStyle/>
          <a:p>
            <a:pPr algn="ctr"/>
            <a:r>
              <a:rPr lang="es-MX" b="1" dirty="0"/>
              <a:t>Explicaciones de la decisión judicial</a:t>
            </a:r>
          </a:p>
        </p:txBody>
      </p:sp>
      <p:sp>
        <p:nvSpPr>
          <p:cNvPr id="3" name="Marcador de contenido 2">
            <a:extLst>
              <a:ext uri="{FF2B5EF4-FFF2-40B4-BE49-F238E27FC236}">
                <a16:creationId xmlns:a16="http://schemas.microsoft.com/office/drawing/2014/main" id="{4F1E6829-0243-4E77-990B-4455AAC4C3AB}"/>
              </a:ext>
            </a:extLst>
          </p:cNvPr>
          <p:cNvSpPr>
            <a:spLocks noGrp="1"/>
          </p:cNvSpPr>
          <p:nvPr>
            <p:ph idx="1"/>
          </p:nvPr>
        </p:nvSpPr>
        <p:spPr>
          <a:xfrm>
            <a:off x="1484243" y="1630017"/>
            <a:ext cx="10020369" cy="4281205"/>
          </a:xfrm>
        </p:spPr>
        <p:txBody>
          <a:bodyPr>
            <a:noAutofit/>
          </a:bodyPr>
          <a:lstStyle/>
          <a:p>
            <a:pPr algn="just"/>
            <a:r>
              <a:rPr lang="es-MX" sz="2300" dirty="0"/>
              <a:t>Las que consideran que el derecho no importa en las decisiones judiciales, esto es que en el mejor de los casos el derecho legitima, resoluciones que tienen otros motivos; sea como producto de las características sociológicas, culturales o psicológicas de los jueces, esto es que sus decisiones responden a motivos ajenos a su voluntad; pero también como preferencias políticas de los jueces o tomando en cuenta las restricciones que les ofrece el contexto.</a:t>
            </a:r>
          </a:p>
          <a:p>
            <a:pPr algn="just"/>
            <a:r>
              <a:rPr lang="es-MX" sz="2300" dirty="0"/>
              <a:t>Las que consideran que el derecho importa en la decisión, sea como un dispositivo mecánico que “dicta” el camino adecuado o bien como una construcción institucional de la que son herederos los propios jueces.</a:t>
            </a:r>
          </a:p>
        </p:txBody>
      </p:sp>
    </p:spTree>
    <p:extLst>
      <p:ext uri="{BB962C8B-B14F-4D97-AF65-F5344CB8AC3E}">
        <p14:creationId xmlns:p14="http://schemas.microsoft.com/office/powerpoint/2010/main" val="459622805"/>
      </p:ext>
    </p:extLst>
  </p:cSld>
  <p:clrMapOvr>
    <a:masterClrMapping/>
  </p:clrMapOvr>
  <p:transition spd="slow">
    <p:randomBar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F33EDA-7DA9-48FC-AD9D-176068A2557D}"/>
              </a:ext>
            </a:extLst>
          </p:cNvPr>
          <p:cNvSpPr>
            <a:spLocks noGrp="1"/>
          </p:cNvSpPr>
          <p:nvPr>
            <p:ph type="title"/>
          </p:nvPr>
        </p:nvSpPr>
        <p:spPr>
          <a:xfrm>
            <a:off x="838200" y="365125"/>
            <a:ext cx="10515600" cy="867327"/>
          </a:xfrm>
        </p:spPr>
        <p:txBody>
          <a:bodyPr>
            <a:normAutofit fontScale="90000"/>
          </a:bodyPr>
          <a:lstStyle/>
          <a:p>
            <a:pPr algn="ctr"/>
            <a:r>
              <a:rPr lang="es-MX" sz="3600" b="1" dirty="0"/>
              <a:t>Periodos de cambios normativos relativos a la composición y atribuciones de la SCJN</a:t>
            </a:r>
          </a:p>
        </p:txBody>
      </p:sp>
      <p:sp>
        <p:nvSpPr>
          <p:cNvPr id="3" name="Marcador de contenido 2">
            <a:extLst>
              <a:ext uri="{FF2B5EF4-FFF2-40B4-BE49-F238E27FC236}">
                <a16:creationId xmlns:a16="http://schemas.microsoft.com/office/drawing/2014/main" id="{840DCFB0-C767-41D0-8611-E532858AA224}"/>
              </a:ext>
            </a:extLst>
          </p:cNvPr>
          <p:cNvSpPr>
            <a:spLocks noGrp="1"/>
          </p:cNvSpPr>
          <p:nvPr>
            <p:ph idx="1"/>
          </p:nvPr>
        </p:nvSpPr>
        <p:spPr>
          <a:xfrm>
            <a:off x="838200" y="1338470"/>
            <a:ext cx="10515600" cy="4838493"/>
          </a:xfrm>
        </p:spPr>
        <p:txBody>
          <a:bodyPr>
            <a:normAutofit lnSpcReduction="10000"/>
          </a:bodyPr>
          <a:lstStyle/>
          <a:p>
            <a:pPr algn="just"/>
            <a:endParaRPr lang="es-MX" dirty="0"/>
          </a:p>
          <a:p>
            <a:pPr algn="just"/>
            <a:r>
              <a:rPr lang="es-MX" sz="2300" dirty="0"/>
              <a:t>1917-1950, </a:t>
            </a:r>
            <a:r>
              <a:rPr lang="es-MX" sz="2300" b="1" i="1" dirty="0"/>
              <a:t>de configuración de la relación entre SC y poder político: </a:t>
            </a:r>
            <a:r>
              <a:rPr lang="es-MX" sz="2300" dirty="0"/>
              <a:t>comprende las reformas constitucionales de 1928 (A. Obregón), 1934 (L. Cárdenas) y 1944 (M. A. Camacho).</a:t>
            </a:r>
          </a:p>
          <a:p>
            <a:pPr algn="just"/>
            <a:r>
              <a:rPr lang="es-MX" sz="2300" dirty="0"/>
              <a:t>1951-1987, </a:t>
            </a:r>
            <a:r>
              <a:rPr lang="es-MX" sz="2300" b="1" i="1" dirty="0"/>
              <a:t>de jerarquización de la Corte en el ordenamiento judicial:</a:t>
            </a:r>
            <a:r>
              <a:rPr lang="es-MX" sz="2300" dirty="0"/>
              <a:t> reformas de Miguel Alemán (1951); reformas de Gustavo Díaz Ordaz (1967); reformas de Miguel de la Madrid (1982); </a:t>
            </a:r>
          </a:p>
          <a:p>
            <a:pPr algn="just"/>
            <a:r>
              <a:rPr lang="es-MX" sz="2300" dirty="0"/>
              <a:t>1987-2018, </a:t>
            </a:r>
            <a:r>
              <a:rPr lang="es-MX" sz="2300" b="1" i="1" dirty="0"/>
              <a:t>reformas refundacionales de la relación entre el Poder Judicial y el poder político:</a:t>
            </a:r>
            <a:r>
              <a:rPr lang="es-MX" sz="2300" dirty="0"/>
              <a:t> reformas de Miguel de la Madrid (1987), de Ernesto Zedillo (1994, 1996, 1999), de Felipe Calderón (2011) y de Enrique Peña Nieto (2013).</a:t>
            </a:r>
          </a:p>
          <a:p>
            <a:pPr algn="just"/>
            <a:r>
              <a:rPr lang="es-MX" sz="2300" dirty="0"/>
              <a:t>2018 a la fecha, </a:t>
            </a:r>
            <a:r>
              <a:rPr lang="es-MX" sz="2300" b="1" i="1" dirty="0"/>
              <a:t>reconducción del PJF y de la SCJN a la órbita del poder político.</a:t>
            </a:r>
          </a:p>
        </p:txBody>
      </p:sp>
    </p:spTree>
    <p:extLst>
      <p:ext uri="{BB962C8B-B14F-4D97-AF65-F5344CB8AC3E}">
        <p14:creationId xmlns:p14="http://schemas.microsoft.com/office/powerpoint/2010/main" val="2412095073"/>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F6A2D6-EB00-42EC-B570-999615835D98}"/>
              </a:ext>
            </a:extLst>
          </p:cNvPr>
          <p:cNvSpPr>
            <a:spLocks noGrp="1"/>
          </p:cNvSpPr>
          <p:nvPr>
            <p:ph type="title"/>
          </p:nvPr>
        </p:nvSpPr>
        <p:spPr/>
        <p:txBody>
          <a:bodyPr>
            <a:normAutofit fontScale="90000"/>
          </a:bodyPr>
          <a:lstStyle/>
          <a:p>
            <a:pPr algn="ctr"/>
            <a:r>
              <a:rPr lang="es-MX" sz="3200" b="1" dirty="0"/>
              <a:t>La intervención como regla: posiciones en las que la Corte expresa su tendencia a mirar el espacio de la política (KA)</a:t>
            </a:r>
          </a:p>
        </p:txBody>
      </p:sp>
      <p:sp>
        <p:nvSpPr>
          <p:cNvPr id="3" name="Marcador de contenido 2">
            <a:extLst>
              <a:ext uri="{FF2B5EF4-FFF2-40B4-BE49-F238E27FC236}">
                <a16:creationId xmlns:a16="http://schemas.microsoft.com/office/drawing/2014/main" id="{AB4EF39B-2C1C-4C52-B344-BC9987D8D077}"/>
              </a:ext>
            </a:extLst>
          </p:cNvPr>
          <p:cNvSpPr>
            <a:spLocks noGrp="1"/>
          </p:cNvSpPr>
          <p:nvPr>
            <p:ph idx="1"/>
          </p:nvPr>
        </p:nvSpPr>
        <p:spPr>
          <a:xfrm>
            <a:off x="1616765" y="2133600"/>
            <a:ext cx="9887847" cy="3777622"/>
          </a:xfrm>
        </p:spPr>
        <p:txBody>
          <a:bodyPr>
            <a:noAutofit/>
          </a:bodyPr>
          <a:lstStyle/>
          <a:p>
            <a:pPr algn="just"/>
            <a:r>
              <a:rPr lang="es-MX" sz="2300" dirty="0"/>
              <a:t>La Corte puede y debe asumir funciones no estrictamente jurisdiccionales en la investigación de la autoridad política, y esta capacidad es discrecional.</a:t>
            </a:r>
          </a:p>
          <a:p>
            <a:pPr algn="just"/>
            <a:r>
              <a:rPr lang="es-MX" sz="2300" dirty="0"/>
              <a:t>La justicia, a través de la Corte, está legitimada para dirimir los conflictos entre los otros poderes del Estado.</a:t>
            </a:r>
          </a:p>
          <a:p>
            <a:pPr algn="just"/>
            <a:r>
              <a:rPr lang="es-MX" sz="2300" dirty="0"/>
              <a:t>La justicia, a través de la Corte, se constituye en un intérprete autorizado de la Constitución y la ley frente al Poder Legislativo.</a:t>
            </a:r>
          </a:p>
          <a:p>
            <a:pPr algn="just"/>
            <a:r>
              <a:rPr lang="es-MX" sz="2300" dirty="0"/>
              <a:t>La justicia a través de los organismos autorizados es el árbitro indiscutido en los conflictos electorales.</a:t>
            </a:r>
          </a:p>
        </p:txBody>
      </p:sp>
    </p:spTree>
    <p:extLst>
      <p:ext uri="{BB962C8B-B14F-4D97-AF65-F5344CB8AC3E}">
        <p14:creationId xmlns:p14="http://schemas.microsoft.com/office/powerpoint/2010/main" val="394199359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7FC01A-E4A7-4F3C-9097-32A2380DBBF5}"/>
              </a:ext>
            </a:extLst>
          </p:cNvPr>
          <p:cNvSpPr>
            <a:spLocks noGrp="1"/>
          </p:cNvSpPr>
          <p:nvPr>
            <p:ph type="title"/>
          </p:nvPr>
        </p:nvSpPr>
        <p:spPr/>
        <p:txBody>
          <a:bodyPr>
            <a:normAutofit fontScale="90000"/>
          </a:bodyPr>
          <a:lstStyle/>
          <a:p>
            <a:pPr algn="ctr"/>
            <a:r>
              <a:rPr lang="es-MX" sz="3200" b="1" dirty="0"/>
              <a:t>La intervención como regla: posiciones en las que la Corte expresa su tendencia a mirar el espacio de la política (KA) (concluye)</a:t>
            </a:r>
            <a:endParaRPr lang="es-MX" sz="3200" dirty="0"/>
          </a:p>
        </p:txBody>
      </p:sp>
      <p:sp>
        <p:nvSpPr>
          <p:cNvPr id="3" name="Marcador de contenido 2">
            <a:extLst>
              <a:ext uri="{FF2B5EF4-FFF2-40B4-BE49-F238E27FC236}">
                <a16:creationId xmlns:a16="http://schemas.microsoft.com/office/drawing/2014/main" id="{35766D0B-E15C-44C0-8A44-41261F497B86}"/>
              </a:ext>
            </a:extLst>
          </p:cNvPr>
          <p:cNvSpPr>
            <a:spLocks noGrp="1"/>
          </p:cNvSpPr>
          <p:nvPr>
            <p:ph idx="1"/>
          </p:nvPr>
        </p:nvSpPr>
        <p:spPr/>
        <p:txBody>
          <a:bodyPr/>
          <a:lstStyle/>
          <a:p>
            <a:pPr algn="just"/>
            <a:r>
              <a:rPr lang="es-MX" sz="2400" dirty="0"/>
              <a:t>La justicia, a través de las facultades de control jurisdiccional de constitucionalidad exclusivas de la Corte, puede expedirse sobre cuestiones generales como el bienestar de la persona.</a:t>
            </a:r>
          </a:p>
          <a:p>
            <a:pPr algn="just"/>
            <a:r>
              <a:rPr lang="es-MX" sz="2400" dirty="0"/>
              <a:t>La justicia federal está habilitada para intervenir en la resolución de os conflictos entre los poderes judiciales y los poderes políticos locales y entre los poderes políticos locales.</a:t>
            </a:r>
          </a:p>
          <a:p>
            <a:pPr algn="just"/>
            <a:endParaRPr lang="es-MX" dirty="0"/>
          </a:p>
        </p:txBody>
      </p:sp>
    </p:spTree>
    <p:extLst>
      <p:ext uri="{BB962C8B-B14F-4D97-AF65-F5344CB8AC3E}">
        <p14:creationId xmlns:p14="http://schemas.microsoft.com/office/powerpoint/2010/main" val="226546989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0FD8EC-1C84-4B58-9B21-F6B6703523F0}"/>
              </a:ext>
            </a:extLst>
          </p:cNvPr>
          <p:cNvSpPr>
            <a:spLocks noGrp="1"/>
          </p:cNvSpPr>
          <p:nvPr>
            <p:ph type="title"/>
          </p:nvPr>
        </p:nvSpPr>
        <p:spPr/>
        <p:txBody>
          <a:bodyPr/>
          <a:lstStyle/>
          <a:p>
            <a:pPr algn="ctr"/>
            <a:r>
              <a:rPr lang="es-MX" b="1" dirty="0"/>
              <a:t>Los tribunales constitucionales en la consolidación democrática (HFF)</a:t>
            </a:r>
          </a:p>
        </p:txBody>
      </p:sp>
      <p:sp>
        <p:nvSpPr>
          <p:cNvPr id="3" name="Marcador de contenido 2">
            <a:extLst>
              <a:ext uri="{FF2B5EF4-FFF2-40B4-BE49-F238E27FC236}">
                <a16:creationId xmlns:a16="http://schemas.microsoft.com/office/drawing/2014/main" id="{4A38A26C-8046-4A45-B704-9244DBDDFC1C}"/>
              </a:ext>
            </a:extLst>
          </p:cNvPr>
          <p:cNvSpPr>
            <a:spLocks noGrp="1"/>
          </p:cNvSpPr>
          <p:nvPr>
            <p:ph idx="1"/>
          </p:nvPr>
        </p:nvSpPr>
        <p:spPr>
          <a:xfrm>
            <a:off x="1285461" y="1905000"/>
            <a:ext cx="10219151" cy="4469296"/>
          </a:xfrm>
        </p:spPr>
        <p:txBody>
          <a:bodyPr>
            <a:normAutofit/>
          </a:bodyPr>
          <a:lstStyle/>
          <a:p>
            <a:pPr algn="just"/>
            <a:r>
              <a:rPr lang="es-MX" sz="2100" dirty="0"/>
              <a:t>En primer lugar, la función general de un tribunal constitucional en un régimen democrático consiste en una operación de doble transformación: primero, de los intereses y los disensos sociales, en directivas y lineamientos para las operaciones internas del sistema jurídico; segundo, de los requerimientos de generalización y congruencia internas del sistema jurídico, en valores y lineamientos generales para la política.</a:t>
            </a:r>
          </a:p>
          <a:p>
            <a:pPr algn="just"/>
            <a:r>
              <a:rPr lang="es-MX" sz="2100" dirty="0"/>
              <a:t>Dicho en otros términos: la efectividad de los tribunales constitucionales está condicionada no sólo por el respeto a la autonomía de la política —es decir, en primer término, a la del legislador— sino también por el de la autonomía del derecho ordinario. Respetar la autonomía del legislador significa, por un lado, no restringir innecesariamente las posibilidades de hacer política con el derecho, pero por el otro, no crear expectativas excesivas que la política no pueda satisfacer.53</a:t>
            </a:r>
          </a:p>
        </p:txBody>
      </p:sp>
    </p:spTree>
    <p:extLst>
      <p:ext uri="{BB962C8B-B14F-4D97-AF65-F5344CB8AC3E}">
        <p14:creationId xmlns:p14="http://schemas.microsoft.com/office/powerpoint/2010/main" val="326430669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EE40B9-A517-47DA-92EA-ACA20480FFFE}"/>
              </a:ext>
            </a:extLst>
          </p:cNvPr>
          <p:cNvSpPr>
            <a:spLocks noGrp="1"/>
          </p:cNvSpPr>
          <p:nvPr>
            <p:ph type="title"/>
          </p:nvPr>
        </p:nvSpPr>
        <p:spPr>
          <a:xfrm>
            <a:off x="2592925" y="624110"/>
            <a:ext cx="8911687" cy="833629"/>
          </a:xfrm>
        </p:spPr>
        <p:txBody>
          <a:bodyPr>
            <a:normAutofit/>
          </a:bodyPr>
          <a:lstStyle/>
          <a:p>
            <a:pPr algn="ctr"/>
            <a:r>
              <a:rPr lang="es-MX" sz="2800" b="1" dirty="0"/>
              <a:t>Los tribunales constitucionales…. (concluye)</a:t>
            </a:r>
          </a:p>
        </p:txBody>
      </p:sp>
      <p:sp>
        <p:nvSpPr>
          <p:cNvPr id="3" name="Marcador de contenido 2">
            <a:extLst>
              <a:ext uri="{FF2B5EF4-FFF2-40B4-BE49-F238E27FC236}">
                <a16:creationId xmlns:a16="http://schemas.microsoft.com/office/drawing/2014/main" id="{332B249C-BF76-47C9-A6BD-C1A6040BC293}"/>
              </a:ext>
            </a:extLst>
          </p:cNvPr>
          <p:cNvSpPr>
            <a:spLocks noGrp="1"/>
          </p:cNvSpPr>
          <p:nvPr>
            <p:ph idx="1"/>
          </p:nvPr>
        </p:nvSpPr>
        <p:spPr>
          <a:xfrm>
            <a:off x="1470991" y="1311965"/>
            <a:ext cx="10033621" cy="5035826"/>
          </a:xfrm>
        </p:spPr>
        <p:txBody>
          <a:bodyPr>
            <a:noAutofit/>
          </a:bodyPr>
          <a:lstStyle/>
          <a:p>
            <a:pPr algn="just"/>
            <a:r>
              <a:rPr lang="es-MX" sz="2100" dirty="0"/>
              <a:t>Resulta evidente que una condición previa indispensable para que los tribunales constitucionales puedan cumplir las funciones arriba apuntadas es la diferenciación y la autonomía efectivas del sistema jurídico respecto del sistema político.</a:t>
            </a:r>
          </a:p>
          <a:p>
            <a:pPr algn="just"/>
            <a:r>
              <a:rPr lang="es-MX" sz="2100" dirty="0"/>
              <a:t>Desafortunadamente, en la mayoría de los países en desarrollo esta condición previa no se cumple, o sólo de una manera insuficiente.533 La recurrencia del tema de la independencia judicial, así como el constante acoso político que han sufrido y sufren los jueces constitucionales en América Latina (piénsese en la destitución de dos jueces constitucionales del Perú que se negaron a avalar la posible reelección del presidente Fujimori en el año 2000, pero hay otros ejemplos similares en la región), son un indicio evidente de que el poder político y el económico todavía son capaces de distorsionar severamente y de interrumpir la dinámica de la intervención judicial en las cuestiones jurídico-constitucionales.</a:t>
            </a:r>
          </a:p>
        </p:txBody>
      </p:sp>
    </p:spTree>
    <p:extLst>
      <p:ext uri="{BB962C8B-B14F-4D97-AF65-F5344CB8AC3E}">
        <p14:creationId xmlns:p14="http://schemas.microsoft.com/office/powerpoint/2010/main" val="148114090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3D2C0F-69D5-42E8-920B-EB1576ACF528}"/>
              </a:ext>
            </a:extLst>
          </p:cNvPr>
          <p:cNvSpPr>
            <a:spLocks noGrp="1"/>
          </p:cNvSpPr>
          <p:nvPr>
            <p:ph type="title"/>
          </p:nvPr>
        </p:nvSpPr>
        <p:spPr/>
        <p:txBody>
          <a:bodyPr/>
          <a:lstStyle/>
          <a:p>
            <a:pPr algn="ctr"/>
            <a:r>
              <a:rPr lang="es-MX" b="1"/>
              <a:t>Colofón (HFF)</a:t>
            </a:r>
            <a:endParaRPr lang="es-MX" b="1" dirty="0"/>
          </a:p>
        </p:txBody>
      </p:sp>
      <p:sp>
        <p:nvSpPr>
          <p:cNvPr id="3" name="Marcador de contenido 2">
            <a:extLst>
              <a:ext uri="{FF2B5EF4-FFF2-40B4-BE49-F238E27FC236}">
                <a16:creationId xmlns:a16="http://schemas.microsoft.com/office/drawing/2014/main" id="{8D7A3695-F8BA-433B-96F5-9DCD1A97D5A2}"/>
              </a:ext>
            </a:extLst>
          </p:cNvPr>
          <p:cNvSpPr>
            <a:spLocks noGrp="1"/>
          </p:cNvSpPr>
          <p:nvPr>
            <p:ph idx="1"/>
          </p:nvPr>
        </p:nvSpPr>
        <p:spPr/>
        <p:txBody>
          <a:bodyPr>
            <a:normAutofit/>
          </a:bodyPr>
          <a:lstStyle/>
          <a:p>
            <a:pPr algn="just"/>
            <a:r>
              <a:rPr lang="es-MX" sz="2400" dirty="0"/>
              <a:t>Con la toma de posesión, el 1 de diciembre de 2018, del nuevo gobierno federal, encabezado por el presidente López Obrador, se ha cerrado el periodo de intensa modernización de la vida política, económica, social y jurídica de México que se inició con el “cambio de rumbo” que impulsó el presidente De la Madrid en 1982 y que se aceleró a partir de 1988 con el presidente Salinas de Gortari.</a:t>
            </a:r>
          </a:p>
        </p:txBody>
      </p:sp>
    </p:spTree>
    <p:extLst>
      <p:ext uri="{BB962C8B-B14F-4D97-AF65-F5344CB8AC3E}">
        <p14:creationId xmlns:p14="http://schemas.microsoft.com/office/powerpoint/2010/main" val="104204701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AB81F4-54AF-4AAC-A498-4EE94AC2E23D}"/>
              </a:ext>
            </a:extLst>
          </p:cNvPr>
          <p:cNvSpPr>
            <a:spLocks noGrp="1"/>
          </p:cNvSpPr>
          <p:nvPr>
            <p:ph type="title"/>
          </p:nvPr>
        </p:nvSpPr>
        <p:spPr/>
        <p:txBody>
          <a:bodyPr/>
          <a:lstStyle/>
          <a:p>
            <a:pPr algn="ctr"/>
            <a:r>
              <a:rPr lang="es-MX" b="1" dirty="0"/>
              <a:t>Bibliografía</a:t>
            </a:r>
          </a:p>
        </p:txBody>
      </p:sp>
      <p:sp>
        <p:nvSpPr>
          <p:cNvPr id="3" name="Marcador de contenido 2">
            <a:extLst>
              <a:ext uri="{FF2B5EF4-FFF2-40B4-BE49-F238E27FC236}">
                <a16:creationId xmlns:a16="http://schemas.microsoft.com/office/drawing/2014/main" id="{64B5B0FE-0A5C-4E4F-ADAC-F687937B614F}"/>
              </a:ext>
            </a:extLst>
          </p:cNvPr>
          <p:cNvSpPr>
            <a:spLocks noGrp="1"/>
          </p:cNvSpPr>
          <p:nvPr>
            <p:ph idx="1"/>
          </p:nvPr>
        </p:nvSpPr>
        <p:spPr>
          <a:xfrm>
            <a:off x="1696278" y="1351722"/>
            <a:ext cx="9808334" cy="4559500"/>
          </a:xfrm>
        </p:spPr>
        <p:txBody>
          <a:bodyPr>
            <a:noAutofit/>
          </a:bodyPr>
          <a:lstStyle/>
          <a:p>
            <a:pPr algn="just"/>
            <a:r>
              <a:rPr lang="es-MX" sz="2200" dirty="0" err="1"/>
              <a:t>Ansolabehere</a:t>
            </a:r>
            <a:r>
              <a:rPr lang="es-MX" sz="2200" dirty="0"/>
              <a:t>, Karina, </a:t>
            </a:r>
            <a:r>
              <a:rPr lang="es-MX" sz="2200" b="1" i="1" dirty="0"/>
              <a:t>La política desde la justicia</a:t>
            </a:r>
            <a:r>
              <a:rPr lang="es-MX" sz="2200" dirty="0"/>
              <a:t>, FLACSO, Fontamara, México 2007.</a:t>
            </a:r>
          </a:p>
          <a:p>
            <a:pPr algn="just"/>
            <a:r>
              <a:rPr lang="es-MX" sz="2200" dirty="0"/>
              <a:t>Castellanos Hernández, Eduardo, </a:t>
            </a:r>
            <a:r>
              <a:rPr lang="es-MX" sz="2200" b="1" i="1" dirty="0"/>
              <a:t>El presidencialismo mexicano durante la 4T</a:t>
            </a:r>
            <a:r>
              <a:rPr lang="es-MX" sz="2200" dirty="0"/>
              <a:t>, Universidad de Xalapa, México 2020.</a:t>
            </a:r>
          </a:p>
          <a:p>
            <a:pPr algn="just"/>
            <a:r>
              <a:rPr lang="es-MX" sz="2200" dirty="0"/>
              <a:t>…………………………………………………, </a:t>
            </a:r>
            <a:r>
              <a:rPr lang="es-MX" sz="2200" b="1" i="1" dirty="0"/>
              <a:t>Análisis político y jurídico de la justicia electoral en México</a:t>
            </a:r>
            <a:r>
              <a:rPr lang="es-MX" sz="2200" dirty="0"/>
              <a:t>, en preparación.</a:t>
            </a:r>
          </a:p>
          <a:p>
            <a:pPr algn="just"/>
            <a:r>
              <a:rPr lang="es-MX" sz="2200" dirty="0"/>
              <a:t>Cuéllar Vázquez, Angélica, </a:t>
            </a:r>
            <a:r>
              <a:rPr lang="es-MX" sz="2200" b="1" i="1" dirty="0"/>
              <a:t>La SCJN: sus ministros, la Política y el agravio social</a:t>
            </a:r>
            <a:r>
              <a:rPr lang="es-MX" sz="2200" dirty="0"/>
              <a:t>, UNAM, Facultad de Ciencias Políticas y Sociales, México 2014.</a:t>
            </a:r>
          </a:p>
          <a:p>
            <a:pPr algn="just"/>
            <a:r>
              <a:rPr lang="es-MX" sz="2200" dirty="0" err="1"/>
              <a:t>Fix</a:t>
            </a:r>
            <a:r>
              <a:rPr lang="es-MX" sz="2200" dirty="0"/>
              <a:t> Fierro, Héctor, </a:t>
            </a:r>
            <a:r>
              <a:rPr lang="es-MX" sz="2200" b="1" i="1" dirty="0"/>
              <a:t>El poder del Poder Judicial y la modernización jurídica en el México contemporáneo</a:t>
            </a:r>
            <a:r>
              <a:rPr lang="es-MX" sz="2200" dirty="0"/>
              <a:t>, UNAM, Instituto de Investigaciones Jurídicas, México 2020.</a:t>
            </a:r>
          </a:p>
        </p:txBody>
      </p:sp>
    </p:spTree>
    <p:extLst>
      <p:ext uri="{BB962C8B-B14F-4D97-AF65-F5344CB8AC3E}">
        <p14:creationId xmlns:p14="http://schemas.microsoft.com/office/powerpoint/2010/main" val="2821430011"/>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6C44E5A-2411-468E-99B7-E716068781B1}"/>
              </a:ext>
            </a:extLst>
          </p:cNvPr>
          <p:cNvSpPr>
            <a:spLocks noGrp="1"/>
          </p:cNvSpPr>
          <p:nvPr>
            <p:ph type="title"/>
          </p:nvPr>
        </p:nvSpPr>
        <p:spPr/>
        <p:txBody>
          <a:bodyPr/>
          <a:lstStyle/>
          <a:p>
            <a:endParaRPr lang="es-MX"/>
          </a:p>
        </p:txBody>
      </p:sp>
      <p:sp>
        <p:nvSpPr>
          <p:cNvPr id="3" name="Marcador de contenido 2">
            <a:extLst>
              <a:ext uri="{FF2B5EF4-FFF2-40B4-BE49-F238E27FC236}">
                <a16:creationId xmlns:a16="http://schemas.microsoft.com/office/drawing/2014/main" id="{901510C0-D0A8-4021-B9E3-EC4C09AC2895}"/>
              </a:ext>
            </a:extLst>
          </p:cNvPr>
          <p:cNvSpPr>
            <a:spLocks noGrp="1"/>
          </p:cNvSpPr>
          <p:nvPr>
            <p:ph idx="1"/>
          </p:nvPr>
        </p:nvSpPr>
        <p:spPr/>
        <p:txBody>
          <a:bodyPr>
            <a:normAutofit/>
          </a:bodyPr>
          <a:lstStyle/>
          <a:p>
            <a:pPr marL="0" indent="0" algn="ctr">
              <a:buNone/>
            </a:pPr>
            <a:r>
              <a:rPr lang="es-MX" sz="3600" b="1" dirty="0"/>
              <a:t>Material de apoyo a la docencia jurídica preparado por el Profesor </a:t>
            </a:r>
          </a:p>
          <a:p>
            <a:pPr marL="0" indent="0" algn="ctr">
              <a:buNone/>
            </a:pPr>
            <a:r>
              <a:rPr lang="es-MX" sz="3600" b="1" dirty="0"/>
              <a:t>Dr. Eduardo de Jesús Castellanos Hernández,</a:t>
            </a:r>
          </a:p>
          <a:p>
            <a:pPr marL="0" indent="0" algn="ctr">
              <a:buNone/>
            </a:pPr>
            <a:r>
              <a:rPr lang="es-MX" sz="3600" b="1" dirty="0"/>
              <a:t>Investigador Nacional, Nivel I</a:t>
            </a:r>
          </a:p>
          <a:p>
            <a:pPr marL="0" indent="0" algn="ctr">
              <a:buNone/>
            </a:pPr>
            <a:r>
              <a:rPr lang="es-MX" sz="3600" b="1" dirty="0"/>
              <a:t>2020</a:t>
            </a:r>
          </a:p>
        </p:txBody>
      </p:sp>
    </p:spTree>
    <p:extLst>
      <p:ext uri="{BB962C8B-B14F-4D97-AF65-F5344CB8AC3E}">
        <p14:creationId xmlns:p14="http://schemas.microsoft.com/office/powerpoint/2010/main" val="338132185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39BCA35-863D-416D-B12A-0B450D7C973A}"/>
              </a:ext>
            </a:extLst>
          </p:cNvPr>
          <p:cNvSpPr>
            <a:spLocks noGrp="1"/>
          </p:cNvSpPr>
          <p:nvPr>
            <p:ph type="title"/>
          </p:nvPr>
        </p:nvSpPr>
        <p:spPr>
          <a:xfrm>
            <a:off x="2592925" y="624110"/>
            <a:ext cx="8911687" cy="1058916"/>
          </a:xfrm>
        </p:spPr>
        <p:txBody>
          <a:bodyPr>
            <a:normAutofit fontScale="90000"/>
          </a:bodyPr>
          <a:lstStyle/>
          <a:p>
            <a:pPr algn="ctr"/>
            <a:r>
              <a:rPr lang="es-MX" b="1" dirty="0"/>
              <a:t>Independencia judicial y la relación entre justicia y política</a:t>
            </a:r>
          </a:p>
        </p:txBody>
      </p:sp>
      <p:sp>
        <p:nvSpPr>
          <p:cNvPr id="3" name="Marcador de contenido 2">
            <a:extLst>
              <a:ext uri="{FF2B5EF4-FFF2-40B4-BE49-F238E27FC236}">
                <a16:creationId xmlns:a16="http://schemas.microsoft.com/office/drawing/2014/main" id="{EF974028-9835-4C14-A397-15758BB79F74}"/>
              </a:ext>
            </a:extLst>
          </p:cNvPr>
          <p:cNvSpPr>
            <a:spLocks noGrp="1"/>
          </p:cNvSpPr>
          <p:nvPr>
            <p:ph idx="1"/>
          </p:nvPr>
        </p:nvSpPr>
        <p:spPr>
          <a:xfrm>
            <a:off x="1638300" y="1683027"/>
            <a:ext cx="9771822" cy="4770782"/>
          </a:xfrm>
        </p:spPr>
        <p:txBody>
          <a:bodyPr>
            <a:noAutofit/>
          </a:bodyPr>
          <a:lstStyle/>
          <a:p>
            <a:pPr algn="just"/>
            <a:r>
              <a:rPr lang="es-MX" sz="2300" dirty="0"/>
              <a:t>¿La decisión de los jueces –constitucionales y cualquier otro- es solo producto de su interpretación de los hechos presentados en la causa y del derecho correspondientes al caso, antes que de interferencias y presiones de alguna de las partes del caso, del gobierno, la legislatura, los medios de comunicación, poderes fácticos, organizaciones no gubernamentales, otros jueces, opinión pública, órganos no jurisdiccionales del sistema de justicia, etc.?</a:t>
            </a:r>
          </a:p>
          <a:p>
            <a:pPr algn="just"/>
            <a:r>
              <a:rPr lang="es-MX" sz="2300" dirty="0"/>
              <a:t>Teoría de la Independencia Judicial: la no injerencia de actores políticos y sociales, fundamentalmente del Poder Ejecutivo, en las decisiones de los jueces.</a:t>
            </a:r>
          </a:p>
          <a:p>
            <a:pPr algn="just"/>
            <a:r>
              <a:rPr lang="es-MX" sz="2300" dirty="0"/>
              <a:t>La independencia (dependencia) del Poder Judicial respecto del poder político se considera como un fin en sí mismo.</a:t>
            </a:r>
          </a:p>
        </p:txBody>
      </p:sp>
    </p:spTree>
    <p:extLst>
      <p:ext uri="{BB962C8B-B14F-4D97-AF65-F5344CB8AC3E}">
        <p14:creationId xmlns:p14="http://schemas.microsoft.com/office/powerpoint/2010/main" val="1310247795"/>
      </p:ext>
    </p:extLst>
  </p:cSld>
  <p:clrMapOvr>
    <a:masterClrMapping/>
  </p:clrMapOvr>
  <p:transition spd="slow">
    <p:randomBar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3CB1BD-13E2-4B6C-A030-637EB4D40E10}"/>
              </a:ext>
            </a:extLst>
          </p:cNvPr>
          <p:cNvSpPr>
            <a:spLocks noGrp="1"/>
          </p:cNvSpPr>
          <p:nvPr>
            <p:ph type="title"/>
          </p:nvPr>
        </p:nvSpPr>
        <p:spPr/>
        <p:txBody>
          <a:bodyPr>
            <a:normAutofit fontScale="90000"/>
          </a:bodyPr>
          <a:lstStyle/>
          <a:p>
            <a:pPr algn="ctr"/>
            <a:r>
              <a:rPr lang="es-MX" b="1" dirty="0"/>
              <a:t>Elementos externos al Poder Judicial que explican su relación con el poder político</a:t>
            </a:r>
          </a:p>
        </p:txBody>
      </p:sp>
      <p:sp>
        <p:nvSpPr>
          <p:cNvPr id="3" name="Marcador de contenido 2">
            <a:extLst>
              <a:ext uri="{FF2B5EF4-FFF2-40B4-BE49-F238E27FC236}">
                <a16:creationId xmlns:a16="http://schemas.microsoft.com/office/drawing/2014/main" id="{1F433532-8C9C-41C0-B4DA-E1F102E558D3}"/>
              </a:ext>
            </a:extLst>
          </p:cNvPr>
          <p:cNvSpPr>
            <a:spLocks noGrp="1"/>
          </p:cNvSpPr>
          <p:nvPr>
            <p:ph idx="1"/>
          </p:nvPr>
        </p:nvSpPr>
        <p:spPr/>
        <p:txBody>
          <a:bodyPr>
            <a:normAutofit/>
          </a:bodyPr>
          <a:lstStyle/>
          <a:p>
            <a:r>
              <a:rPr lang="es-MX" sz="2400" dirty="0"/>
              <a:t>El fuerte presidencialismo</a:t>
            </a:r>
          </a:p>
          <a:p>
            <a:r>
              <a:rPr lang="es-MX" sz="2400" dirty="0"/>
              <a:t>La inestabilidad política</a:t>
            </a:r>
          </a:p>
          <a:p>
            <a:r>
              <a:rPr lang="es-MX" sz="2400" dirty="0"/>
              <a:t>La característica de la ciudadanía</a:t>
            </a:r>
          </a:p>
          <a:p>
            <a:r>
              <a:rPr lang="es-MX" sz="2400" dirty="0"/>
              <a:t>El nivel de desarrollo económico de los países</a:t>
            </a:r>
          </a:p>
          <a:p>
            <a:r>
              <a:rPr lang="es-MX" sz="2400" dirty="0"/>
              <a:t>El tipo de régimen político</a:t>
            </a:r>
          </a:p>
        </p:txBody>
      </p:sp>
    </p:spTree>
    <p:extLst>
      <p:ext uri="{BB962C8B-B14F-4D97-AF65-F5344CB8AC3E}">
        <p14:creationId xmlns:p14="http://schemas.microsoft.com/office/powerpoint/2010/main" val="2608204035"/>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8A6FBC-9E0C-4234-AFD4-B6F6317915D1}"/>
              </a:ext>
            </a:extLst>
          </p:cNvPr>
          <p:cNvSpPr>
            <a:spLocks noGrp="1"/>
          </p:cNvSpPr>
          <p:nvPr>
            <p:ph type="title"/>
          </p:nvPr>
        </p:nvSpPr>
        <p:spPr/>
        <p:txBody>
          <a:bodyPr>
            <a:normAutofit fontScale="90000"/>
          </a:bodyPr>
          <a:lstStyle/>
          <a:p>
            <a:pPr algn="ctr"/>
            <a:r>
              <a:rPr lang="es-MX" b="1" dirty="0"/>
              <a:t>Elementos internos al Poder Judicial que explican su relación con el poder político</a:t>
            </a:r>
          </a:p>
        </p:txBody>
      </p:sp>
      <p:sp>
        <p:nvSpPr>
          <p:cNvPr id="3" name="Marcador de contenido 2">
            <a:extLst>
              <a:ext uri="{FF2B5EF4-FFF2-40B4-BE49-F238E27FC236}">
                <a16:creationId xmlns:a16="http://schemas.microsoft.com/office/drawing/2014/main" id="{36F037F4-E92B-4056-91C9-46002F27FC22}"/>
              </a:ext>
            </a:extLst>
          </p:cNvPr>
          <p:cNvSpPr>
            <a:spLocks noGrp="1"/>
          </p:cNvSpPr>
          <p:nvPr>
            <p:ph idx="1"/>
          </p:nvPr>
        </p:nvSpPr>
        <p:spPr/>
        <p:txBody>
          <a:bodyPr>
            <a:normAutofit/>
          </a:bodyPr>
          <a:lstStyle/>
          <a:p>
            <a:pPr algn="just"/>
            <a:r>
              <a:rPr lang="es-MX" sz="2400" dirty="0"/>
              <a:t>La tradición jurídica</a:t>
            </a:r>
          </a:p>
          <a:p>
            <a:pPr algn="just"/>
            <a:r>
              <a:rPr lang="es-MX" sz="2400" dirty="0"/>
              <a:t>La estructura y el proceso del sistema judicial</a:t>
            </a:r>
          </a:p>
          <a:p>
            <a:pPr algn="just"/>
            <a:r>
              <a:rPr lang="es-MX" sz="2400" dirty="0"/>
              <a:t>Uso limitado del control de constitucionalidad</a:t>
            </a:r>
          </a:p>
          <a:p>
            <a:pPr algn="just"/>
            <a:r>
              <a:rPr lang="es-MX" sz="2400" dirty="0"/>
              <a:t>El sistema constitucional de nombramiento, tenencia y destitución de los jueces</a:t>
            </a:r>
          </a:p>
        </p:txBody>
      </p:sp>
    </p:spTree>
    <p:extLst>
      <p:ext uri="{BB962C8B-B14F-4D97-AF65-F5344CB8AC3E}">
        <p14:creationId xmlns:p14="http://schemas.microsoft.com/office/powerpoint/2010/main" val="2193493711"/>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682E394-F8FE-47F8-B653-FC58E9215AF5}"/>
              </a:ext>
            </a:extLst>
          </p:cNvPr>
          <p:cNvSpPr>
            <a:spLocks noGrp="1"/>
          </p:cNvSpPr>
          <p:nvPr>
            <p:ph type="title"/>
          </p:nvPr>
        </p:nvSpPr>
        <p:spPr/>
        <p:txBody>
          <a:bodyPr/>
          <a:lstStyle/>
          <a:p>
            <a:pPr algn="ctr"/>
            <a:r>
              <a:rPr lang="es-MX" b="1" dirty="0"/>
              <a:t>Nivel de independencia de las cortes supremas </a:t>
            </a:r>
            <a:r>
              <a:rPr lang="es-MX" sz="3600" b="1" dirty="0"/>
              <a:t>(Kenneth Johnson, 1976)</a:t>
            </a:r>
          </a:p>
        </p:txBody>
      </p:sp>
      <p:sp>
        <p:nvSpPr>
          <p:cNvPr id="3" name="Marcador de contenido 2">
            <a:extLst>
              <a:ext uri="{FF2B5EF4-FFF2-40B4-BE49-F238E27FC236}">
                <a16:creationId xmlns:a16="http://schemas.microsoft.com/office/drawing/2014/main" id="{F06FD3ED-685E-4B28-8149-F2377E74A756}"/>
              </a:ext>
            </a:extLst>
          </p:cNvPr>
          <p:cNvSpPr>
            <a:spLocks noGrp="1"/>
          </p:cNvSpPr>
          <p:nvPr>
            <p:ph idx="1"/>
          </p:nvPr>
        </p:nvSpPr>
        <p:spPr/>
        <p:txBody>
          <a:bodyPr/>
          <a:lstStyle/>
          <a:p>
            <a:pPr marL="514350" indent="-514350">
              <a:buAutoNum type="arabicParenR"/>
            </a:pPr>
            <a:r>
              <a:rPr lang="es-MX" sz="2400" dirty="0"/>
              <a:t>Cortes independientes activistas</a:t>
            </a:r>
          </a:p>
          <a:p>
            <a:pPr marL="514350" indent="-514350">
              <a:buAutoNum type="arabicParenR"/>
            </a:pPr>
            <a:r>
              <a:rPr lang="es-MX" sz="2400" dirty="0"/>
              <a:t>Cortes activistas atenuadas</a:t>
            </a:r>
          </a:p>
          <a:p>
            <a:pPr marL="514350" indent="-514350">
              <a:buAutoNum type="arabicParenR"/>
            </a:pPr>
            <a:r>
              <a:rPr lang="es-MX" sz="2400" dirty="0"/>
              <a:t>Cortes reactivas-estables</a:t>
            </a:r>
          </a:p>
          <a:p>
            <a:pPr marL="514350" indent="-514350">
              <a:buAutoNum type="arabicParenR"/>
            </a:pPr>
            <a:r>
              <a:rPr lang="es-MX" sz="2400" dirty="0"/>
              <a:t>Cortes reactivas complacientes</a:t>
            </a:r>
          </a:p>
          <a:p>
            <a:pPr marL="514350" indent="-514350">
              <a:buAutoNum type="arabicParenR"/>
            </a:pPr>
            <a:r>
              <a:rPr lang="es-MX" sz="2400" dirty="0"/>
              <a:t>Cortes minimalistas</a:t>
            </a:r>
          </a:p>
          <a:p>
            <a:pPr marL="514350" indent="-514350">
              <a:buAutoNum type="arabicParenR"/>
            </a:pPr>
            <a:r>
              <a:rPr lang="es-MX" sz="2400" dirty="0"/>
              <a:t>Cortes personalistas</a:t>
            </a:r>
          </a:p>
          <a:p>
            <a:pPr marL="514350" indent="-514350">
              <a:buAutoNum type="arabicParenR"/>
            </a:pPr>
            <a:endParaRPr lang="es-MX" dirty="0"/>
          </a:p>
        </p:txBody>
      </p:sp>
    </p:spTree>
    <p:extLst>
      <p:ext uri="{BB962C8B-B14F-4D97-AF65-F5344CB8AC3E}">
        <p14:creationId xmlns:p14="http://schemas.microsoft.com/office/powerpoint/2010/main" val="96467560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676201-00F8-45B3-B2E6-DA02EECE6E05}"/>
              </a:ext>
            </a:extLst>
          </p:cNvPr>
          <p:cNvSpPr>
            <a:spLocks noGrp="1"/>
          </p:cNvSpPr>
          <p:nvPr>
            <p:ph type="title"/>
          </p:nvPr>
        </p:nvSpPr>
        <p:spPr/>
        <p:txBody>
          <a:bodyPr/>
          <a:lstStyle/>
          <a:p>
            <a:pPr algn="ctr"/>
            <a:r>
              <a:rPr lang="es-MX" b="1" dirty="0"/>
              <a:t>Condiciones necesarias para que una democracia pueda llamarse tal</a:t>
            </a:r>
          </a:p>
        </p:txBody>
      </p:sp>
      <p:sp>
        <p:nvSpPr>
          <p:cNvPr id="3" name="Marcador de contenido 2">
            <a:extLst>
              <a:ext uri="{FF2B5EF4-FFF2-40B4-BE49-F238E27FC236}">
                <a16:creationId xmlns:a16="http://schemas.microsoft.com/office/drawing/2014/main" id="{8F4262E0-99AD-42BA-80F7-4CE07788D688}"/>
              </a:ext>
            </a:extLst>
          </p:cNvPr>
          <p:cNvSpPr>
            <a:spLocks noGrp="1"/>
          </p:cNvSpPr>
          <p:nvPr>
            <p:ph idx="1"/>
          </p:nvPr>
        </p:nvSpPr>
        <p:spPr/>
        <p:txBody>
          <a:bodyPr>
            <a:noAutofit/>
          </a:bodyPr>
          <a:lstStyle/>
          <a:p>
            <a:pPr algn="just"/>
            <a:r>
              <a:rPr lang="es-MX" sz="2400" dirty="0"/>
              <a:t>Superar el criterio restringido de las elecciones limpias y competitivas y ampliar las condiciones necesarias para que una democracia pueda ser considerada como tal.</a:t>
            </a:r>
          </a:p>
          <a:p>
            <a:pPr algn="just"/>
            <a:r>
              <a:rPr lang="es-MX" sz="2400" dirty="0"/>
              <a:t>Se asume que el “buen funcionamiento” del Poder Judicial es garantía, por una parte, de la vigencia del Estado de derecho, condición necesaria (aunque no suficiente) de la democracia, así como de la seguridad jurídica, condición necesaria (pero también, no suficiente) para el funcionamiento eficiente de una economía abierta.</a:t>
            </a:r>
          </a:p>
        </p:txBody>
      </p:sp>
    </p:spTree>
    <p:extLst>
      <p:ext uri="{BB962C8B-B14F-4D97-AF65-F5344CB8AC3E}">
        <p14:creationId xmlns:p14="http://schemas.microsoft.com/office/powerpoint/2010/main" val="236750098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0B32D20-A0DC-43B6-888D-127050DA8518}"/>
              </a:ext>
            </a:extLst>
          </p:cNvPr>
          <p:cNvSpPr>
            <a:spLocks noGrp="1"/>
          </p:cNvSpPr>
          <p:nvPr>
            <p:ph type="title"/>
          </p:nvPr>
        </p:nvSpPr>
        <p:spPr/>
        <p:txBody>
          <a:bodyPr/>
          <a:lstStyle/>
          <a:p>
            <a:pPr algn="ctr"/>
            <a:r>
              <a:rPr lang="es-MX" b="1" dirty="0"/>
              <a:t>Factores de análisis de la independencia judicial</a:t>
            </a:r>
          </a:p>
        </p:txBody>
      </p:sp>
      <p:sp>
        <p:nvSpPr>
          <p:cNvPr id="3" name="Marcador de contenido 2">
            <a:extLst>
              <a:ext uri="{FF2B5EF4-FFF2-40B4-BE49-F238E27FC236}">
                <a16:creationId xmlns:a16="http://schemas.microsoft.com/office/drawing/2014/main" id="{C9A6CB41-F498-4D84-BFEF-6422F2F9611E}"/>
              </a:ext>
            </a:extLst>
          </p:cNvPr>
          <p:cNvSpPr>
            <a:spLocks noGrp="1"/>
          </p:cNvSpPr>
          <p:nvPr>
            <p:ph idx="1"/>
          </p:nvPr>
        </p:nvSpPr>
        <p:spPr/>
        <p:txBody>
          <a:bodyPr>
            <a:normAutofit/>
          </a:bodyPr>
          <a:lstStyle/>
          <a:p>
            <a:r>
              <a:rPr lang="es-MX" sz="2400" dirty="0"/>
              <a:t>Control del Poder Judicial al poder político</a:t>
            </a:r>
          </a:p>
          <a:p>
            <a:endParaRPr lang="es-MX" sz="2400" dirty="0"/>
          </a:p>
          <a:p>
            <a:r>
              <a:rPr lang="es-MX" sz="2400" dirty="0"/>
              <a:t>Construcción de independencia</a:t>
            </a:r>
          </a:p>
          <a:p>
            <a:endParaRPr lang="es-MX" sz="2400" dirty="0"/>
          </a:p>
          <a:p>
            <a:r>
              <a:rPr lang="es-MX" sz="2400" dirty="0"/>
              <a:t>Alcances y límites de la independencia</a:t>
            </a:r>
          </a:p>
        </p:txBody>
      </p:sp>
    </p:spTree>
    <p:extLst>
      <p:ext uri="{BB962C8B-B14F-4D97-AF65-F5344CB8AC3E}">
        <p14:creationId xmlns:p14="http://schemas.microsoft.com/office/powerpoint/2010/main" val="289325516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1AE71B-0A50-42A1-AAF6-C040201AC1D0}"/>
              </a:ext>
            </a:extLst>
          </p:cNvPr>
          <p:cNvSpPr>
            <a:spLocks noGrp="1"/>
          </p:cNvSpPr>
          <p:nvPr>
            <p:ph type="title"/>
          </p:nvPr>
        </p:nvSpPr>
        <p:spPr/>
        <p:txBody>
          <a:bodyPr/>
          <a:lstStyle/>
          <a:p>
            <a:pPr algn="ctr"/>
            <a:r>
              <a:rPr lang="es-MX" b="1" dirty="0"/>
              <a:t>Propuesta analítica teórica</a:t>
            </a:r>
          </a:p>
        </p:txBody>
      </p:sp>
      <p:sp>
        <p:nvSpPr>
          <p:cNvPr id="3" name="Marcador de contenido 2">
            <a:extLst>
              <a:ext uri="{FF2B5EF4-FFF2-40B4-BE49-F238E27FC236}">
                <a16:creationId xmlns:a16="http://schemas.microsoft.com/office/drawing/2014/main" id="{232C5837-2FE9-45FC-BB52-CDA0F3012F1C}"/>
              </a:ext>
            </a:extLst>
          </p:cNvPr>
          <p:cNvSpPr>
            <a:spLocks noGrp="1"/>
          </p:cNvSpPr>
          <p:nvPr>
            <p:ph idx="1"/>
          </p:nvPr>
        </p:nvSpPr>
        <p:spPr/>
        <p:txBody>
          <a:bodyPr/>
          <a:lstStyle/>
          <a:p>
            <a:endParaRPr lang="es-MX" dirty="0"/>
          </a:p>
          <a:p>
            <a:r>
              <a:rPr lang="es-MX" sz="2400" dirty="0"/>
              <a:t>El enfoque </a:t>
            </a:r>
            <a:r>
              <a:rPr lang="es-MX" sz="2400" dirty="0" err="1"/>
              <a:t>neoinstitucionalista</a:t>
            </a:r>
            <a:r>
              <a:rPr lang="es-MX" sz="2400" dirty="0"/>
              <a:t> histórico</a:t>
            </a:r>
          </a:p>
          <a:p>
            <a:endParaRPr lang="es-MX" sz="2400" dirty="0"/>
          </a:p>
          <a:p>
            <a:endParaRPr lang="es-MX" sz="2400" dirty="0"/>
          </a:p>
          <a:p>
            <a:r>
              <a:rPr lang="es-MX" sz="2400" dirty="0"/>
              <a:t>Las </a:t>
            </a:r>
            <a:r>
              <a:rPr lang="es-MX" sz="2400" i="1" dirty="0"/>
              <a:t>judicial </a:t>
            </a:r>
            <a:r>
              <a:rPr lang="es-MX" sz="2400" i="1" dirty="0" err="1"/>
              <a:t>politics</a:t>
            </a:r>
            <a:endParaRPr lang="es-MX" sz="2400" i="1" dirty="0"/>
          </a:p>
        </p:txBody>
      </p:sp>
    </p:spTree>
    <p:extLst>
      <p:ext uri="{BB962C8B-B14F-4D97-AF65-F5344CB8AC3E}">
        <p14:creationId xmlns:p14="http://schemas.microsoft.com/office/powerpoint/2010/main" val="380558728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87493A-6828-4011-8B8B-47CA80CF4179}"/>
              </a:ext>
            </a:extLst>
          </p:cNvPr>
          <p:cNvSpPr>
            <a:spLocks noGrp="1"/>
          </p:cNvSpPr>
          <p:nvPr>
            <p:ph type="title"/>
          </p:nvPr>
        </p:nvSpPr>
        <p:spPr/>
        <p:txBody>
          <a:bodyPr/>
          <a:lstStyle/>
          <a:p>
            <a:pPr algn="ctr"/>
            <a:r>
              <a:rPr lang="es-MX" b="1" dirty="0" err="1"/>
              <a:t>Neoinstitucionalismo</a:t>
            </a:r>
            <a:r>
              <a:rPr lang="es-MX" b="1" dirty="0"/>
              <a:t> histórico</a:t>
            </a:r>
          </a:p>
        </p:txBody>
      </p:sp>
      <p:sp>
        <p:nvSpPr>
          <p:cNvPr id="3" name="Marcador de contenido 2">
            <a:extLst>
              <a:ext uri="{FF2B5EF4-FFF2-40B4-BE49-F238E27FC236}">
                <a16:creationId xmlns:a16="http://schemas.microsoft.com/office/drawing/2014/main" id="{029593E7-E178-4B79-9F11-C6CC7CAD37BB}"/>
              </a:ext>
            </a:extLst>
          </p:cNvPr>
          <p:cNvSpPr>
            <a:spLocks noGrp="1"/>
          </p:cNvSpPr>
          <p:nvPr>
            <p:ph idx="1"/>
          </p:nvPr>
        </p:nvSpPr>
        <p:spPr>
          <a:xfrm>
            <a:off x="1391478" y="1497496"/>
            <a:ext cx="10113134" cy="4413726"/>
          </a:xfrm>
        </p:spPr>
        <p:txBody>
          <a:bodyPr>
            <a:normAutofit lnSpcReduction="10000"/>
          </a:bodyPr>
          <a:lstStyle/>
          <a:p>
            <a:r>
              <a:rPr lang="es-MX" sz="2300" dirty="0"/>
              <a:t>Los marcos institucionales modelan las relaciones políticas, inciden en la distribución del poder entre los actores.</a:t>
            </a:r>
          </a:p>
          <a:p>
            <a:r>
              <a:rPr lang="es-MX" sz="2300" dirty="0"/>
              <a:t>Las instituciones constriñen y moldean las políticas pero ellas no son la única causa de los resultados.</a:t>
            </a:r>
          </a:p>
          <a:p>
            <a:r>
              <a:rPr lang="es-MX" sz="2300" dirty="0"/>
              <a:t>El institucionalismo histórico cuestiona los supuestos de racionalidad estricta de formación de preferencias que postulan algunos autores </a:t>
            </a:r>
            <a:r>
              <a:rPr lang="es-MX" sz="2300" dirty="0" err="1"/>
              <a:t>neoinstitucionalistas</a:t>
            </a:r>
            <a:r>
              <a:rPr lang="es-MX" sz="2300" dirty="0"/>
              <a:t> inspirados en la Teoría de la Elección Racional.</a:t>
            </a:r>
          </a:p>
          <a:p>
            <a:r>
              <a:rPr lang="es-MX" sz="2300" dirty="0"/>
              <a:t>KA propone que las cortes supremas de justicia tienen preferencias propias cuya formación es endógena al marco institucional en el que están insertas; marco que opera en el presente configurado por las inercias del pasado y las expectativas sobre el futuro.</a:t>
            </a:r>
          </a:p>
          <a:p>
            <a:endParaRPr lang="es-MX" dirty="0"/>
          </a:p>
        </p:txBody>
      </p:sp>
    </p:spTree>
    <p:extLst>
      <p:ext uri="{BB962C8B-B14F-4D97-AF65-F5344CB8AC3E}">
        <p14:creationId xmlns:p14="http://schemas.microsoft.com/office/powerpoint/2010/main" val="206932099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theme/theme1.xml><?xml version="1.0" encoding="utf-8"?>
<a:theme xmlns:a="http://schemas.openxmlformats.org/drawingml/2006/main" name="Espiral">
  <a:themeElements>
    <a:clrScheme name="Espiral">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Espiral">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Espiral">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194</TotalTime>
  <Words>1600</Words>
  <Application>Microsoft Office PowerPoint</Application>
  <PresentationFormat>Panorámica</PresentationFormat>
  <Paragraphs>84</Paragraphs>
  <Slides>19</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19</vt:i4>
      </vt:variant>
    </vt:vector>
  </HeadingPairs>
  <TitlesOfParts>
    <vt:vector size="23" baseType="lpstr">
      <vt:lpstr>Arial</vt:lpstr>
      <vt:lpstr>Century Gothic</vt:lpstr>
      <vt:lpstr>Wingdings 3</vt:lpstr>
      <vt:lpstr>Espiral</vt:lpstr>
      <vt:lpstr>La política desde la justicia: decisiones relevantes y polémicas</vt:lpstr>
      <vt:lpstr>Independencia judicial y la relación entre justicia y política</vt:lpstr>
      <vt:lpstr>Elementos externos al Poder Judicial que explican su relación con el poder político</vt:lpstr>
      <vt:lpstr>Elementos internos al Poder Judicial que explican su relación con el poder político</vt:lpstr>
      <vt:lpstr>Nivel de independencia de las cortes supremas (Kenneth Johnson, 1976)</vt:lpstr>
      <vt:lpstr>Condiciones necesarias para que una democracia pueda llamarse tal</vt:lpstr>
      <vt:lpstr>Factores de análisis de la independencia judicial</vt:lpstr>
      <vt:lpstr>Propuesta analítica teórica</vt:lpstr>
      <vt:lpstr>Neoinstitucionalismo histórico</vt:lpstr>
      <vt:lpstr>Codeterminación entre actores y estructuras</vt:lpstr>
      <vt:lpstr>Explicaciones de la decisión judicial</vt:lpstr>
      <vt:lpstr>Periodos de cambios normativos relativos a la composición y atribuciones de la SCJN</vt:lpstr>
      <vt:lpstr>La intervención como regla: posiciones en las que la Corte expresa su tendencia a mirar el espacio de la política (KA)</vt:lpstr>
      <vt:lpstr>La intervención como regla: posiciones en las que la Corte expresa su tendencia a mirar el espacio de la política (KA) (concluye)</vt:lpstr>
      <vt:lpstr>Los tribunales constitucionales en la consolidación democrática (HFF)</vt:lpstr>
      <vt:lpstr>Los tribunales constitucionales…. (concluye)</vt:lpstr>
      <vt:lpstr>Colofón (HFF)</vt:lpstr>
      <vt:lpstr>Bibliografía</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 política desde la justicia: decisiones relevantes y polémicas</dc:title>
  <dc:creator>Eduardo Castellanos</dc:creator>
  <cp:lastModifiedBy>Eduardo Castellanos</cp:lastModifiedBy>
  <cp:revision>21</cp:revision>
  <dcterms:created xsi:type="dcterms:W3CDTF">2020-09-16T01:04:10Z</dcterms:created>
  <dcterms:modified xsi:type="dcterms:W3CDTF">2020-10-01T03:14:17Z</dcterms:modified>
</cp:coreProperties>
</file>