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3" r:id="rId2"/>
    <p:sldId id="334" r:id="rId3"/>
    <p:sldId id="335" r:id="rId4"/>
    <p:sldId id="336" r:id="rId5"/>
    <p:sldId id="337" r:id="rId6"/>
    <p:sldId id="340" r:id="rId7"/>
    <p:sldId id="338" r:id="rId8"/>
    <p:sldId id="271" r:id="rId9"/>
    <p:sldId id="258" r:id="rId10"/>
    <p:sldId id="333" r:id="rId11"/>
    <p:sldId id="331" r:id="rId12"/>
    <p:sldId id="332" r:id="rId13"/>
    <p:sldId id="308" r:id="rId14"/>
    <p:sldId id="270" r:id="rId15"/>
    <p:sldId id="275" r:id="rId16"/>
    <p:sldId id="278" r:id="rId17"/>
    <p:sldId id="274" r:id="rId18"/>
    <p:sldId id="272" r:id="rId19"/>
    <p:sldId id="273" r:id="rId20"/>
    <p:sldId id="279" r:id="rId21"/>
    <p:sldId id="280" r:id="rId22"/>
    <p:sldId id="281" r:id="rId23"/>
    <p:sldId id="303" r:id="rId24"/>
    <p:sldId id="309" r:id="rId25"/>
    <p:sldId id="310" r:id="rId26"/>
    <p:sldId id="311" r:id="rId27"/>
    <p:sldId id="325" r:id="rId28"/>
    <p:sldId id="320" r:id="rId29"/>
    <p:sldId id="321" r:id="rId30"/>
    <p:sldId id="326" r:id="rId31"/>
    <p:sldId id="322" r:id="rId32"/>
    <p:sldId id="323" r:id="rId33"/>
    <p:sldId id="324" r:id="rId34"/>
    <p:sldId id="317" r:id="rId35"/>
    <p:sldId id="319" r:id="rId36"/>
    <p:sldId id="315" r:id="rId37"/>
    <p:sldId id="316" r:id="rId38"/>
    <p:sldId id="288" r:id="rId39"/>
    <p:sldId id="290" r:id="rId40"/>
    <p:sldId id="330" r:id="rId41"/>
    <p:sldId id="328" r:id="rId42"/>
    <p:sldId id="329" r:id="rId43"/>
    <p:sldId id="327" r:id="rId44"/>
    <p:sldId id="312" r:id="rId45"/>
    <p:sldId id="318" r:id="rId46"/>
    <p:sldId id="339" r:id="rId47"/>
    <p:sldId id="314" r:id="rId4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E0EC114-791D-4385-BED5-6D3C00A79ECA}" type="datetimeFigureOut">
              <a:rPr lang="es-MX" smtClean="0"/>
              <a:t>10/09/2020</a:t>
            </a:fld>
            <a:endParaRPr lang="es-MX"/>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s-MX"/>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3B292A7-0B93-4006-A290-4CDD5C6200FA}" type="slidenum">
              <a:rPr lang="es-MX" smtClean="0"/>
              <a:t>‹Nº›</a:t>
            </a:fld>
            <a:endParaRPr lang="es-MX"/>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0EC114-791D-4385-BED5-6D3C00A79ECA}" type="datetimeFigureOut">
              <a:rPr lang="es-MX" smtClean="0"/>
              <a:t>10/09/2020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3B292A7-0B93-4006-A290-4CDD5C6200FA}"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0EC114-791D-4385-BED5-6D3C00A79ECA}" type="datetimeFigureOut">
              <a:rPr lang="es-MX" smtClean="0"/>
              <a:t>10/09/2020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3B292A7-0B93-4006-A290-4CDD5C6200FA}"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0EC114-791D-4385-BED5-6D3C00A79ECA}" type="datetimeFigureOut">
              <a:rPr lang="es-MX" smtClean="0"/>
              <a:t>10/09/2020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3B292A7-0B93-4006-A290-4CDD5C6200FA}"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E0EC114-791D-4385-BED5-6D3C00A79ECA}" type="datetimeFigureOut">
              <a:rPr lang="es-MX" smtClean="0"/>
              <a:t>10/09/2020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3B292A7-0B93-4006-A290-4CDD5C6200FA}"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fld id="{0E0EC114-791D-4385-BED5-6D3C00A79ECA}" type="datetimeFigureOut">
              <a:rPr lang="es-MX" smtClean="0"/>
              <a:t>10/09/2020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3B292A7-0B93-4006-A290-4CDD5C6200FA}" type="slidenum">
              <a:rPr lang="es-MX" smtClean="0"/>
              <a:t>‹Nº›</a:t>
            </a:fld>
            <a:endParaRPr lang="es-MX"/>
          </a:p>
        </p:txBody>
      </p:sp>
      <p:sp>
        <p:nvSpPr>
          <p:cNvPr id="9" name="Content Placeholder 8"/>
          <p:cNvSpPr>
            <a:spLocks noGrp="1"/>
          </p:cNvSpPr>
          <p:nvPr>
            <p:ph sz="quarter" idx="13"/>
          </p:nvPr>
        </p:nvSpPr>
        <p:spPr>
          <a:xfrm>
            <a:off x="1042416" y="2313432"/>
            <a:ext cx="3419856" cy="349300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E0EC114-791D-4385-BED5-6D3C00A79ECA}" type="datetimeFigureOut">
              <a:rPr lang="es-MX" smtClean="0"/>
              <a:t>10/09/2020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3B292A7-0B93-4006-A290-4CDD5C6200FA}"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E0EC114-791D-4385-BED5-6D3C00A79ECA}" type="datetimeFigureOut">
              <a:rPr lang="es-MX" smtClean="0"/>
              <a:t>10/09/2020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3B292A7-0B93-4006-A290-4CDD5C6200FA}"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EC114-791D-4385-BED5-6D3C00A79ECA}" type="datetimeFigureOut">
              <a:rPr lang="es-MX" smtClean="0"/>
              <a:t>10/09/2020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3B292A7-0B93-4006-A290-4CDD5C6200FA}"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E0EC114-791D-4385-BED5-6D3C00A79ECA}" type="datetimeFigureOut">
              <a:rPr lang="es-MX" smtClean="0"/>
              <a:t>10/09/2020</a:t>
            </a:fld>
            <a:endParaRPr lang="es-MX"/>
          </a:p>
        </p:txBody>
      </p:sp>
      <p:sp>
        <p:nvSpPr>
          <p:cNvPr id="7" name="Slide Number Placeholder 6"/>
          <p:cNvSpPr>
            <a:spLocks noGrp="1"/>
          </p:cNvSpPr>
          <p:nvPr>
            <p:ph type="sldNum" sz="quarter" idx="12"/>
          </p:nvPr>
        </p:nvSpPr>
        <p:spPr/>
        <p:txBody>
          <a:bodyPr/>
          <a:lstStyle/>
          <a:p>
            <a:fld id="{A3B292A7-0B93-4006-A290-4CDD5C6200FA}" type="slidenum">
              <a:rPr lang="es-MX" smtClean="0"/>
              <a:t>‹Nº›</a:t>
            </a:fld>
            <a:endParaRPr lang="es-MX"/>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MX"/>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E0EC114-791D-4385-BED5-6D3C00A79ECA}" type="datetimeFigureOut">
              <a:rPr lang="es-MX" smtClean="0"/>
              <a:t>10/09/2020</a:t>
            </a:fld>
            <a:endParaRPr lang="es-MX"/>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MX"/>
          </a:p>
        </p:txBody>
      </p:sp>
      <p:sp>
        <p:nvSpPr>
          <p:cNvPr id="7" name="Slide Number Placeholder 6"/>
          <p:cNvSpPr>
            <a:spLocks noGrp="1"/>
          </p:cNvSpPr>
          <p:nvPr>
            <p:ph type="sldNum" sz="quarter" idx="12"/>
          </p:nvPr>
        </p:nvSpPr>
        <p:spPr/>
        <p:txBody>
          <a:bodyPr/>
          <a:lstStyle/>
          <a:p>
            <a:fld id="{A3B292A7-0B93-4006-A290-4CDD5C6200FA}"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E0EC114-791D-4385-BED5-6D3C00A79ECA}" type="datetimeFigureOut">
              <a:rPr lang="es-MX" smtClean="0"/>
              <a:t>10/09/2020</a:t>
            </a:fld>
            <a:endParaRPr lang="es-MX"/>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s-MX"/>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3B292A7-0B93-4006-A290-4CDD5C6200FA}"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600" y="2204864"/>
            <a:ext cx="7024744" cy="3816424"/>
          </a:xfrm>
        </p:spPr>
        <p:txBody>
          <a:bodyPr>
            <a:normAutofit fontScale="90000"/>
          </a:bodyPr>
          <a:lstStyle/>
          <a:p>
            <a:pPr algn="ctr" eaLnBrk="1" hangingPunct="1">
              <a:defRPr/>
            </a:pPr>
            <a:r>
              <a:rPr lang="es-ES" sz="4000" b="1" dirty="0"/>
              <a:t>TEORÍA </a:t>
            </a:r>
            <a:r>
              <a:rPr lang="es-ES" b="1" dirty="0"/>
              <a:t>DE LA CONSTITUCIÓN Y DOCTRINA DE LA DIVISIÓN DE PODERES</a:t>
            </a:r>
            <a:br>
              <a:rPr lang="es-ES" sz="4000" b="1" dirty="0"/>
            </a:br>
            <a:br>
              <a:rPr lang="es-ES" sz="4000" b="1" dirty="0"/>
            </a:br>
            <a:r>
              <a:rPr lang="es-ES" sz="2400" b="1" dirty="0"/>
              <a:t>Dr. Eduardo de Jesús Castellanos Hernández</a:t>
            </a:r>
            <a:br>
              <a:rPr lang="es-ES" sz="2400" b="1" dirty="0"/>
            </a:br>
            <a:r>
              <a:rPr lang="es-ES" sz="2400" b="1" dirty="0"/>
              <a:t>Investigador Nacional, Nivel I. Miembro del Registro CONACYT de Evaluadores Acreditados. Área 5, Sociales y Económicas.</a:t>
            </a:r>
            <a:br>
              <a:rPr lang="es-ES" sz="2400" b="1" dirty="0"/>
            </a:br>
            <a:br>
              <a:rPr lang="es-ES" sz="2400" b="1" dirty="0"/>
            </a:br>
            <a:r>
              <a:rPr lang="es-ES" sz="2400" b="1" dirty="0"/>
              <a:t>2020</a:t>
            </a:r>
            <a:br>
              <a:rPr lang="es-ES" sz="4000" b="1" dirty="0"/>
            </a:br>
            <a:endParaRPr lang="es-ES" sz="4000" b="1" dirty="0"/>
          </a:p>
        </p:txBody>
      </p:sp>
    </p:spTree>
    <p:extLst>
      <p:ext uri="{BB962C8B-B14F-4D97-AF65-F5344CB8AC3E}">
        <p14:creationId xmlns:p14="http://schemas.microsoft.com/office/powerpoint/2010/main" val="2873535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71C2C-BBDD-451B-945A-452B32BDB310}"/>
              </a:ext>
            </a:extLst>
          </p:cNvPr>
          <p:cNvSpPr>
            <a:spLocks noGrp="1"/>
          </p:cNvSpPr>
          <p:nvPr>
            <p:ph type="title"/>
          </p:nvPr>
        </p:nvSpPr>
        <p:spPr/>
        <p:txBody>
          <a:bodyPr>
            <a:normAutofit fontScale="90000"/>
          </a:bodyPr>
          <a:lstStyle/>
          <a:p>
            <a:pPr algn="ctr"/>
            <a:r>
              <a:rPr lang="es-MX" b="1" dirty="0"/>
              <a:t>Origen de la Teoría del Estado-Nación</a:t>
            </a:r>
          </a:p>
        </p:txBody>
      </p:sp>
      <p:sp>
        <p:nvSpPr>
          <p:cNvPr id="3" name="Marcador de contenido 2">
            <a:extLst>
              <a:ext uri="{FF2B5EF4-FFF2-40B4-BE49-F238E27FC236}">
                <a16:creationId xmlns:a16="http://schemas.microsoft.com/office/drawing/2014/main" id="{276F7671-C5CF-40C4-AB53-FF70FF7C25AE}"/>
              </a:ext>
            </a:extLst>
          </p:cNvPr>
          <p:cNvSpPr>
            <a:spLocks noGrp="1"/>
          </p:cNvSpPr>
          <p:nvPr>
            <p:ph idx="1"/>
          </p:nvPr>
        </p:nvSpPr>
        <p:spPr/>
        <p:txBody>
          <a:bodyPr/>
          <a:lstStyle/>
          <a:p>
            <a:endParaRPr lang="es-MX" dirty="0"/>
          </a:p>
          <a:p>
            <a:r>
              <a:rPr lang="es-MX" dirty="0"/>
              <a:t>El Príncipe</a:t>
            </a:r>
          </a:p>
          <a:p>
            <a:endParaRPr lang="es-MX" dirty="0"/>
          </a:p>
          <a:p>
            <a:r>
              <a:rPr lang="es-MX" dirty="0"/>
              <a:t>Discursos sobre la Primera Década de Tito Livio</a:t>
            </a:r>
          </a:p>
        </p:txBody>
      </p:sp>
    </p:spTree>
    <p:extLst>
      <p:ext uri="{BB962C8B-B14F-4D97-AF65-F5344CB8AC3E}">
        <p14:creationId xmlns:p14="http://schemas.microsoft.com/office/powerpoint/2010/main" val="411850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B2BC0-753D-41EE-A3A2-0D2A5DE6C401}"/>
              </a:ext>
            </a:extLst>
          </p:cNvPr>
          <p:cNvSpPr>
            <a:spLocks noGrp="1"/>
          </p:cNvSpPr>
          <p:nvPr>
            <p:ph type="title"/>
          </p:nvPr>
        </p:nvSpPr>
        <p:spPr>
          <a:xfrm>
            <a:off x="1043490" y="548680"/>
            <a:ext cx="7024744" cy="1008112"/>
          </a:xfrm>
        </p:spPr>
        <p:txBody>
          <a:bodyPr>
            <a:normAutofit fontScale="90000"/>
          </a:bodyPr>
          <a:lstStyle/>
          <a:p>
            <a:r>
              <a:rPr lang="es-MX" sz="3200" b="1" dirty="0"/>
              <a:t>La doctrina de la separación de poderes y la teoría institucional</a:t>
            </a:r>
          </a:p>
        </p:txBody>
      </p:sp>
      <p:sp>
        <p:nvSpPr>
          <p:cNvPr id="3" name="Marcador de contenido 2">
            <a:extLst>
              <a:ext uri="{FF2B5EF4-FFF2-40B4-BE49-F238E27FC236}">
                <a16:creationId xmlns:a16="http://schemas.microsoft.com/office/drawing/2014/main" id="{8390B51B-6070-46A9-95B4-EE78785CC631}"/>
              </a:ext>
            </a:extLst>
          </p:cNvPr>
          <p:cNvSpPr>
            <a:spLocks noGrp="1"/>
          </p:cNvSpPr>
          <p:nvPr>
            <p:ph idx="1"/>
          </p:nvPr>
        </p:nvSpPr>
        <p:spPr>
          <a:xfrm>
            <a:off x="1043492" y="1556792"/>
            <a:ext cx="6777317" cy="4275837"/>
          </a:xfrm>
        </p:spPr>
        <p:txBody>
          <a:bodyPr/>
          <a:lstStyle/>
          <a:p>
            <a:pPr algn="just"/>
            <a:r>
              <a:rPr lang="es-MX" dirty="0"/>
              <a:t>La historia del pensamiento político occidental nos muestra el desarrollo y evolución de una serie de valores –justicia, libertad, igualdad e inviolabilidad de la propiedad-, cuyas implicaciones han sido estudiadas y debatidas a lo largo de varios siglos.</a:t>
            </a:r>
          </a:p>
          <a:p>
            <a:pPr algn="just"/>
            <a:r>
              <a:rPr lang="es-MX" dirty="0"/>
              <a:t>Los estudiosos de las instituciones se han ocupado del problema del control del poder estatal para que no llegue a destruir los valores que debe promover</a:t>
            </a:r>
          </a:p>
        </p:txBody>
      </p:sp>
    </p:spTree>
    <p:extLst>
      <p:ext uri="{BB962C8B-B14F-4D97-AF65-F5344CB8AC3E}">
        <p14:creationId xmlns:p14="http://schemas.microsoft.com/office/powerpoint/2010/main" val="173299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B2BC0-753D-41EE-A3A2-0D2A5DE6C401}"/>
              </a:ext>
            </a:extLst>
          </p:cNvPr>
          <p:cNvSpPr>
            <a:spLocks noGrp="1"/>
          </p:cNvSpPr>
          <p:nvPr>
            <p:ph type="title"/>
          </p:nvPr>
        </p:nvSpPr>
        <p:spPr>
          <a:xfrm>
            <a:off x="1043490" y="548680"/>
            <a:ext cx="7024744" cy="1008112"/>
          </a:xfrm>
        </p:spPr>
        <p:txBody>
          <a:bodyPr>
            <a:normAutofit fontScale="90000"/>
          </a:bodyPr>
          <a:lstStyle/>
          <a:p>
            <a:r>
              <a:rPr lang="es-MX" sz="3200" b="1" dirty="0"/>
              <a:t>La doctrina de la separación de poderes y la teoría institucional</a:t>
            </a:r>
          </a:p>
        </p:txBody>
      </p:sp>
      <p:sp>
        <p:nvSpPr>
          <p:cNvPr id="3" name="Marcador de contenido 2">
            <a:extLst>
              <a:ext uri="{FF2B5EF4-FFF2-40B4-BE49-F238E27FC236}">
                <a16:creationId xmlns:a16="http://schemas.microsoft.com/office/drawing/2014/main" id="{8390B51B-6070-46A9-95B4-EE78785CC631}"/>
              </a:ext>
            </a:extLst>
          </p:cNvPr>
          <p:cNvSpPr>
            <a:spLocks noGrp="1"/>
          </p:cNvSpPr>
          <p:nvPr>
            <p:ph idx="1"/>
          </p:nvPr>
        </p:nvSpPr>
        <p:spPr>
          <a:xfrm>
            <a:off x="1043492" y="1556792"/>
            <a:ext cx="6777317" cy="4275837"/>
          </a:xfrm>
        </p:spPr>
        <p:txBody>
          <a:bodyPr>
            <a:normAutofit lnSpcReduction="10000"/>
          </a:bodyPr>
          <a:lstStyle/>
          <a:p>
            <a:pPr algn="just"/>
            <a:r>
              <a:rPr lang="es-MX" dirty="0"/>
              <a:t>De todas las teorías del Estado, la doctrina de la separación de poderes ha sido la más significativa en la época moderna, tanto intelectualmente como por la influencia que ha ejercido sobre las estructuras institucionales.</a:t>
            </a:r>
          </a:p>
          <a:p>
            <a:pPr algn="just"/>
            <a:r>
              <a:rPr lang="es-MX" dirty="0"/>
              <a:t>Esta doctrina, junto al otro pilar del pensamiento político occidental –el concepto de Estado representativo-, constituye el fundamento principal de todos los sistemas de gobierno denominados “constitucionales”.</a:t>
            </a:r>
          </a:p>
          <a:p>
            <a:endParaRPr lang="es-MX" dirty="0"/>
          </a:p>
        </p:txBody>
      </p:sp>
    </p:spTree>
    <p:extLst>
      <p:ext uri="{BB962C8B-B14F-4D97-AF65-F5344CB8AC3E}">
        <p14:creationId xmlns:p14="http://schemas.microsoft.com/office/powerpoint/2010/main" val="184645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s-ES" sz="2800" b="1"/>
              <a:t>FORMAS DE ESTADO Y DE GOBIERNO</a:t>
            </a:r>
          </a:p>
        </p:txBody>
      </p:sp>
      <p:sp>
        <p:nvSpPr>
          <p:cNvPr id="38915" name="Rectangle 3"/>
          <p:cNvSpPr>
            <a:spLocks noGrp="1" noChangeArrowheads="1"/>
          </p:cNvSpPr>
          <p:nvPr>
            <p:ph type="body" idx="1"/>
          </p:nvPr>
        </p:nvSpPr>
        <p:spPr/>
        <p:txBody>
          <a:bodyPr>
            <a:normAutofit fontScale="85000" lnSpcReduction="20000"/>
          </a:bodyPr>
          <a:lstStyle/>
          <a:p>
            <a:pPr eaLnBrk="1" hangingPunct="1">
              <a:buFont typeface="Wingdings" pitchFamily="2" charset="2"/>
              <a:buNone/>
              <a:defRPr/>
            </a:pPr>
            <a:r>
              <a:rPr lang="es-ES" sz="2800" dirty="0"/>
              <a:t>							</a:t>
            </a:r>
            <a:r>
              <a:rPr lang="es-ES" sz="1600" dirty="0"/>
              <a:t>TEOCRÁTICA</a:t>
            </a:r>
          </a:p>
          <a:p>
            <a:pPr eaLnBrk="1" hangingPunct="1">
              <a:buFont typeface="Wingdings" pitchFamily="2" charset="2"/>
              <a:buNone/>
              <a:defRPr/>
            </a:pPr>
            <a:r>
              <a:rPr lang="es-ES" sz="1600" dirty="0"/>
              <a:t>				ABSOLUTA</a:t>
            </a:r>
          </a:p>
          <a:p>
            <a:pPr eaLnBrk="1" hangingPunct="1">
              <a:buFont typeface="Wingdings" pitchFamily="2" charset="2"/>
              <a:buNone/>
              <a:defRPr/>
            </a:pPr>
            <a:r>
              <a:rPr lang="es-ES" sz="1600" dirty="0"/>
              <a:t>		</a:t>
            </a:r>
          </a:p>
          <a:p>
            <a:pPr eaLnBrk="1" hangingPunct="1">
              <a:buFont typeface="Wingdings" pitchFamily="2" charset="2"/>
              <a:buNone/>
              <a:defRPr/>
            </a:pPr>
            <a:r>
              <a:rPr lang="es-ES" sz="1600" dirty="0"/>
              <a:t>		MONARQUÍA				MILITAR</a:t>
            </a:r>
          </a:p>
          <a:p>
            <a:pPr eaLnBrk="1" hangingPunct="1">
              <a:buFont typeface="Wingdings" pitchFamily="2" charset="2"/>
              <a:buNone/>
              <a:defRPr/>
            </a:pPr>
            <a:r>
              <a:rPr lang="es-ES" sz="1600" dirty="0"/>
              <a:t>		</a:t>
            </a:r>
          </a:p>
          <a:p>
            <a:pPr eaLnBrk="1" hangingPunct="1">
              <a:buFont typeface="Wingdings" pitchFamily="2" charset="2"/>
              <a:buNone/>
              <a:defRPr/>
            </a:pPr>
            <a:r>
              <a:rPr lang="es-ES" sz="1600" dirty="0"/>
              <a:t>							UNITARIA</a:t>
            </a:r>
          </a:p>
          <a:p>
            <a:pPr eaLnBrk="1" hangingPunct="1">
              <a:buFont typeface="Wingdings" pitchFamily="2" charset="2"/>
              <a:buNone/>
              <a:defRPr/>
            </a:pPr>
            <a:r>
              <a:rPr lang="es-ES" sz="1600" dirty="0"/>
              <a:t>				PARLAMENTARIA</a:t>
            </a:r>
          </a:p>
          <a:p>
            <a:pPr eaLnBrk="1" hangingPunct="1">
              <a:buFont typeface="Wingdings" pitchFamily="2" charset="2"/>
              <a:buNone/>
              <a:defRPr/>
            </a:pPr>
            <a:r>
              <a:rPr lang="es-ES" sz="1600" dirty="0"/>
              <a:t>							FEDERAL</a:t>
            </a:r>
          </a:p>
          <a:p>
            <a:pPr eaLnBrk="1" hangingPunct="1">
              <a:buFont typeface="Wingdings" pitchFamily="2" charset="2"/>
              <a:buNone/>
              <a:defRPr/>
            </a:pPr>
            <a:r>
              <a:rPr lang="es-ES" sz="1600" dirty="0"/>
              <a:t>ESTADO</a:t>
            </a:r>
          </a:p>
          <a:p>
            <a:pPr eaLnBrk="1" hangingPunct="1">
              <a:buFont typeface="Wingdings" pitchFamily="2" charset="2"/>
              <a:buNone/>
              <a:defRPr/>
            </a:pPr>
            <a:r>
              <a:rPr lang="es-ES" sz="1600" dirty="0"/>
              <a:t>											PARLAMENTARIA</a:t>
            </a:r>
          </a:p>
          <a:p>
            <a:pPr eaLnBrk="1" hangingPunct="1">
              <a:buFont typeface="Wingdings" pitchFamily="2" charset="2"/>
              <a:buNone/>
              <a:defRPr/>
            </a:pPr>
            <a:r>
              <a:rPr lang="es-ES" sz="1600" dirty="0"/>
              <a:t>							UNITARIA				PRESIDENCIAL</a:t>
            </a:r>
          </a:p>
          <a:p>
            <a:pPr eaLnBrk="1" hangingPunct="1">
              <a:buFont typeface="Wingdings" pitchFamily="2" charset="2"/>
              <a:buNone/>
              <a:defRPr/>
            </a:pPr>
            <a:r>
              <a:rPr lang="es-ES" sz="1600" dirty="0"/>
              <a:t>		REPÚBLICA								SEMIPRESIDENCIAL		FEDERAL			</a:t>
            </a:r>
          </a:p>
        </p:txBody>
      </p:sp>
    </p:spTree>
    <p:extLst>
      <p:ext uri="{BB962C8B-B14F-4D97-AF65-F5344CB8AC3E}">
        <p14:creationId xmlns:p14="http://schemas.microsoft.com/office/powerpoint/2010/main" val="280655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defRPr/>
            </a:pPr>
            <a:r>
              <a:rPr lang="es-ES" sz="2200" b="1" dirty="0"/>
              <a:t>MODELOS SOCIOECONÓMICOS IMPLÍCITOS </a:t>
            </a:r>
            <a:br>
              <a:rPr lang="es-ES" sz="2200" b="1" dirty="0"/>
            </a:br>
            <a:r>
              <a:rPr lang="es-ES" sz="2200" b="1" dirty="0"/>
              <a:t>EN LAS CONSTITUCIONES ACTUALES</a:t>
            </a:r>
          </a:p>
        </p:txBody>
      </p:sp>
      <p:sp>
        <p:nvSpPr>
          <p:cNvPr id="15363" name="Rectangle 3"/>
          <p:cNvSpPr>
            <a:spLocks noGrp="1" noChangeArrowheads="1"/>
          </p:cNvSpPr>
          <p:nvPr>
            <p:ph type="body" idx="1"/>
          </p:nvPr>
        </p:nvSpPr>
        <p:spPr>
          <a:xfrm>
            <a:off x="1547664" y="2276872"/>
            <a:ext cx="6777317" cy="3508977"/>
          </a:xfrm>
        </p:spPr>
        <p:txBody>
          <a:bodyPr>
            <a:normAutofit fontScale="92500" lnSpcReduction="10000"/>
          </a:bodyPr>
          <a:lstStyle/>
          <a:p>
            <a:pPr eaLnBrk="1" hangingPunct="1">
              <a:buFont typeface="Wingdings" pitchFamily="2" charset="2"/>
              <a:buNone/>
              <a:defRPr/>
            </a:pPr>
            <a:endParaRPr lang="es-ES" sz="2400" b="1" dirty="0"/>
          </a:p>
          <a:p>
            <a:pPr eaLnBrk="1" hangingPunct="1">
              <a:buFont typeface="Wingdings" pitchFamily="2" charset="2"/>
              <a:buNone/>
              <a:defRPr/>
            </a:pPr>
            <a:endParaRPr lang="es-ES" sz="2400" b="1" dirty="0"/>
          </a:p>
          <a:p>
            <a:pPr eaLnBrk="1" hangingPunct="1">
              <a:buFont typeface="Wingdings" pitchFamily="2" charset="2"/>
              <a:buNone/>
              <a:defRPr/>
            </a:pPr>
            <a:r>
              <a:rPr lang="es-ES" sz="2400" b="1" dirty="0"/>
              <a:t>Sociedad sin Estado	Estado sin sociedad</a:t>
            </a:r>
          </a:p>
          <a:p>
            <a:pPr eaLnBrk="1" hangingPunct="1">
              <a:buFont typeface="Wingdings" pitchFamily="2" charset="2"/>
              <a:buNone/>
              <a:defRPr/>
            </a:pPr>
            <a:endParaRPr lang="es-ES" sz="2400" b="1" dirty="0"/>
          </a:p>
          <a:p>
            <a:pPr eaLnBrk="1" hangingPunct="1">
              <a:buFont typeface="Wingdings" pitchFamily="2" charset="2"/>
              <a:buNone/>
              <a:defRPr/>
            </a:pPr>
            <a:endParaRPr lang="es-ES" sz="2400" b="1" dirty="0"/>
          </a:p>
          <a:p>
            <a:pPr eaLnBrk="1" hangingPunct="1">
              <a:buFont typeface="Wingdings" pitchFamily="2" charset="2"/>
              <a:buNone/>
              <a:defRPr/>
            </a:pPr>
            <a:endParaRPr lang="es-ES" sz="2400" b="1" dirty="0"/>
          </a:p>
          <a:p>
            <a:pPr eaLnBrk="1" hangingPunct="1">
              <a:buFont typeface="Wingdings" pitchFamily="2" charset="2"/>
              <a:buNone/>
              <a:defRPr/>
            </a:pPr>
            <a:r>
              <a:rPr lang="es-ES" sz="2400" b="1" dirty="0"/>
              <a:t>Economía de mercado	Economía 						centralmente 					planificada</a:t>
            </a:r>
          </a:p>
        </p:txBody>
      </p:sp>
    </p:spTree>
    <p:extLst>
      <p:ext uri="{BB962C8B-B14F-4D97-AF65-F5344CB8AC3E}">
        <p14:creationId xmlns:p14="http://schemas.microsoft.com/office/powerpoint/2010/main" val="400062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s-ES" sz="2800" b="1"/>
              <a:t>SISTEMAS POLÍTICOS EN FUNCIÓN DEL CRITERIO DE LEGITIMIDAD</a:t>
            </a:r>
          </a:p>
        </p:txBody>
      </p:sp>
      <p:sp>
        <p:nvSpPr>
          <p:cNvPr id="17411" name="Rectangle 3"/>
          <p:cNvSpPr>
            <a:spLocks noGrp="1" noChangeArrowheads="1"/>
          </p:cNvSpPr>
          <p:nvPr>
            <p:ph type="body" idx="1"/>
          </p:nvPr>
        </p:nvSpPr>
        <p:spPr/>
        <p:txBody>
          <a:bodyPr>
            <a:normAutofit fontScale="92500" lnSpcReduction="10000"/>
          </a:bodyPr>
          <a:lstStyle/>
          <a:p>
            <a:pPr eaLnBrk="1" hangingPunct="1">
              <a:defRPr/>
            </a:pPr>
            <a:endParaRPr lang="es-ES" dirty="0"/>
          </a:p>
          <a:p>
            <a:pPr eaLnBrk="1" hangingPunct="1">
              <a:defRPr/>
            </a:pPr>
            <a:r>
              <a:rPr lang="es-ES" sz="2800" dirty="0"/>
              <a:t>SISTEMA DEMOCRÁTICO PLURALISTA</a:t>
            </a:r>
          </a:p>
          <a:p>
            <a:pPr eaLnBrk="1" hangingPunct="1">
              <a:defRPr/>
            </a:pPr>
            <a:endParaRPr lang="es-ES" sz="2800" dirty="0"/>
          </a:p>
          <a:p>
            <a:pPr eaLnBrk="1" hangingPunct="1">
              <a:defRPr/>
            </a:pPr>
            <a:r>
              <a:rPr lang="es-ES" sz="2800" dirty="0"/>
              <a:t>SISTEMA AUTORITARIO</a:t>
            </a:r>
          </a:p>
          <a:p>
            <a:pPr eaLnBrk="1" hangingPunct="1">
              <a:defRPr/>
            </a:pPr>
            <a:endParaRPr lang="es-ES" sz="2800" dirty="0"/>
          </a:p>
          <a:p>
            <a:pPr eaLnBrk="1" hangingPunct="1">
              <a:defRPr/>
            </a:pPr>
            <a:r>
              <a:rPr lang="es-ES" sz="2800" dirty="0"/>
              <a:t>SISTEMA SOCIAL MARXISTA</a:t>
            </a:r>
          </a:p>
          <a:p>
            <a:pPr eaLnBrk="1" hangingPunct="1">
              <a:defRPr/>
            </a:pPr>
            <a:endParaRPr lang="es-ES" sz="2800" dirty="0"/>
          </a:p>
          <a:p>
            <a:pPr eaLnBrk="1" hangingPunct="1">
              <a:defRPr/>
            </a:pPr>
            <a:r>
              <a:rPr lang="es-ES" sz="2800" dirty="0"/>
              <a:t>SISTEMA POPULISTA</a:t>
            </a:r>
          </a:p>
          <a:p>
            <a:pPr eaLnBrk="1" hangingPunct="1">
              <a:defRPr/>
            </a:pPr>
            <a:endParaRPr lang="es-ES" sz="2800" dirty="0"/>
          </a:p>
        </p:txBody>
      </p:sp>
    </p:spTree>
    <p:extLst>
      <p:ext uri="{BB962C8B-B14F-4D97-AF65-F5344CB8AC3E}">
        <p14:creationId xmlns:p14="http://schemas.microsoft.com/office/powerpoint/2010/main" val="65998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s-ES" sz="2800" b="1"/>
              <a:t>ELEMENTOS DEL MODELO DEMOCRÁTICO</a:t>
            </a:r>
          </a:p>
        </p:txBody>
      </p:sp>
      <p:sp>
        <p:nvSpPr>
          <p:cNvPr id="54275" name="Rectangle 3"/>
          <p:cNvSpPr>
            <a:spLocks noGrp="1" noChangeArrowheads="1"/>
          </p:cNvSpPr>
          <p:nvPr>
            <p:ph type="body" idx="1"/>
          </p:nvPr>
        </p:nvSpPr>
        <p:spPr/>
        <p:txBody>
          <a:bodyPr>
            <a:normAutofit fontScale="92500" lnSpcReduction="10000"/>
          </a:bodyPr>
          <a:lstStyle/>
          <a:p>
            <a:pPr eaLnBrk="1" hangingPunct="1">
              <a:defRPr/>
            </a:pPr>
            <a:r>
              <a:rPr lang="es-ES" sz="2800" b="1"/>
              <a:t>DESIGNACIÓN DE LOS GOBERNANTES MEDIANTE ELECCIONES POR SUFRAGIO UNIVERSAL</a:t>
            </a:r>
          </a:p>
          <a:p>
            <a:pPr eaLnBrk="1" hangingPunct="1">
              <a:defRPr/>
            </a:pPr>
            <a:r>
              <a:rPr lang="es-ES" sz="2800" b="1"/>
              <a:t>EXISTENCIA DE UN PARLAMENTO CON GRANDES PODERES</a:t>
            </a:r>
          </a:p>
          <a:p>
            <a:pPr eaLnBrk="1" hangingPunct="1">
              <a:defRPr/>
            </a:pPr>
            <a:r>
              <a:rPr lang="es-ES" sz="2800" b="1"/>
              <a:t>UNA JERARQUÍA DE NORMAS JURÍDICAS DESTINADAS A ASEGURAR EL CONTROL DE LAS AUTORIDADES PÚBLICAS POR JUECES INDEPENDIENTES</a:t>
            </a:r>
          </a:p>
        </p:txBody>
      </p:sp>
    </p:spTree>
    <p:extLst>
      <p:ext uri="{BB962C8B-B14F-4D97-AF65-F5344CB8AC3E}">
        <p14:creationId xmlns:p14="http://schemas.microsoft.com/office/powerpoint/2010/main" val="2416605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s-ES" sz="2800" b="1"/>
              <a:t>PRINCIPIOS FUNDAMENTALES DE LA DEMOCRACIA LIBERAL</a:t>
            </a:r>
          </a:p>
        </p:txBody>
      </p:sp>
      <p:sp>
        <p:nvSpPr>
          <p:cNvPr id="20483" name="Rectangle 3"/>
          <p:cNvSpPr>
            <a:spLocks noGrp="1" noChangeArrowheads="1"/>
          </p:cNvSpPr>
          <p:nvPr>
            <p:ph type="body" idx="1"/>
          </p:nvPr>
        </p:nvSpPr>
        <p:spPr/>
        <p:txBody>
          <a:bodyPr>
            <a:normAutofit fontScale="92500" lnSpcReduction="20000"/>
          </a:bodyPr>
          <a:lstStyle/>
          <a:p>
            <a:pPr eaLnBrk="1" hangingPunct="1">
              <a:lnSpc>
                <a:spcPct val="90000"/>
              </a:lnSpc>
              <a:defRPr/>
            </a:pPr>
            <a:r>
              <a:rPr lang="es-ES" sz="2400"/>
              <a:t>SOBERANÍA POPULAR</a:t>
            </a:r>
          </a:p>
          <a:p>
            <a:pPr eaLnBrk="1" hangingPunct="1">
              <a:lnSpc>
                <a:spcPct val="90000"/>
              </a:lnSpc>
              <a:defRPr/>
            </a:pPr>
            <a:endParaRPr lang="es-ES" sz="2400"/>
          </a:p>
          <a:p>
            <a:pPr eaLnBrk="1" hangingPunct="1">
              <a:lnSpc>
                <a:spcPct val="90000"/>
              </a:lnSpc>
              <a:defRPr/>
            </a:pPr>
            <a:r>
              <a:rPr lang="es-ES" sz="2400"/>
              <a:t>ELECCIONES</a:t>
            </a:r>
          </a:p>
          <a:p>
            <a:pPr eaLnBrk="1" hangingPunct="1">
              <a:lnSpc>
                <a:spcPct val="90000"/>
              </a:lnSpc>
              <a:defRPr/>
            </a:pPr>
            <a:endParaRPr lang="es-ES" sz="2400"/>
          </a:p>
          <a:p>
            <a:pPr eaLnBrk="1" hangingPunct="1">
              <a:lnSpc>
                <a:spcPct val="90000"/>
              </a:lnSpc>
              <a:defRPr/>
            </a:pPr>
            <a:r>
              <a:rPr lang="es-ES" sz="2400"/>
              <a:t>PARLAMENTOS</a:t>
            </a:r>
          </a:p>
          <a:p>
            <a:pPr eaLnBrk="1" hangingPunct="1">
              <a:lnSpc>
                <a:spcPct val="90000"/>
              </a:lnSpc>
              <a:defRPr/>
            </a:pPr>
            <a:endParaRPr lang="es-ES" sz="2400"/>
          </a:p>
          <a:p>
            <a:pPr eaLnBrk="1" hangingPunct="1">
              <a:lnSpc>
                <a:spcPct val="90000"/>
              </a:lnSpc>
              <a:defRPr/>
            </a:pPr>
            <a:r>
              <a:rPr lang="es-ES" sz="2400"/>
              <a:t>INDEPENDENCIA DE LOS JUECES</a:t>
            </a:r>
          </a:p>
          <a:p>
            <a:pPr eaLnBrk="1" hangingPunct="1">
              <a:lnSpc>
                <a:spcPct val="90000"/>
              </a:lnSpc>
              <a:defRPr/>
            </a:pPr>
            <a:endParaRPr lang="es-ES" sz="2400"/>
          </a:p>
          <a:p>
            <a:pPr eaLnBrk="1" hangingPunct="1">
              <a:lnSpc>
                <a:spcPct val="90000"/>
              </a:lnSpc>
              <a:defRPr/>
            </a:pPr>
            <a:r>
              <a:rPr lang="es-ES" sz="2400"/>
              <a:t>LIBERTADES PÚBLICAS</a:t>
            </a:r>
          </a:p>
          <a:p>
            <a:pPr eaLnBrk="1" hangingPunct="1">
              <a:lnSpc>
                <a:spcPct val="90000"/>
              </a:lnSpc>
              <a:defRPr/>
            </a:pPr>
            <a:endParaRPr lang="es-ES" sz="2400"/>
          </a:p>
          <a:p>
            <a:pPr eaLnBrk="1" hangingPunct="1">
              <a:lnSpc>
                <a:spcPct val="90000"/>
              </a:lnSpc>
              <a:defRPr/>
            </a:pPr>
            <a:r>
              <a:rPr lang="es-ES" sz="2400"/>
              <a:t>PLURALISMO POLÍTICO</a:t>
            </a:r>
          </a:p>
          <a:p>
            <a:pPr eaLnBrk="1" hangingPunct="1">
              <a:lnSpc>
                <a:spcPct val="90000"/>
              </a:lnSpc>
              <a:defRPr/>
            </a:pPr>
            <a:endParaRPr lang="es-ES" sz="2400"/>
          </a:p>
        </p:txBody>
      </p:sp>
    </p:spTree>
    <p:extLst>
      <p:ext uri="{BB962C8B-B14F-4D97-AF65-F5344CB8AC3E}">
        <p14:creationId xmlns:p14="http://schemas.microsoft.com/office/powerpoint/2010/main" val="389446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1641475"/>
          </a:xfrm>
        </p:spPr>
        <p:txBody>
          <a:bodyPr/>
          <a:lstStyle/>
          <a:p>
            <a:pPr eaLnBrk="1" hangingPunct="1">
              <a:defRPr/>
            </a:pPr>
            <a:r>
              <a:rPr lang="es-ES" sz="2800" b="1"/>
              <a:t>EL MODELO DE LA DEMOCRACIA OCCIDENTAL</a:t>
            </a:r>
            <a:br>
              <a:rPr lang="es-ES" sz="2800" b="1"/>
            </a:br>
            <a:r>
              <a:rPr lang="es-ES" sz="2800" b="1" u="sng"/>
              <a:t>NÚCLEO AXIOLÓGICO</a:t>
            </a:r>
          </a:p>
        </p:txBody>
      </p:sp>
      <p:sp>
        <p:nvSpPr>
          <p:cNvPr id="18435" name="Rectangle 3"/>
          <p:cNvSpPr>
            <a:spLocks noGrp="1" noChangeArrowheads="1"/>
          </p:cNvSpPr>
          <p:nvPr>
            <p:ph type="body" idx="1"/>
          </p:nvPr>
        </p:nvSpPr>
        <p:spPr>
          <a:xfrm>
            <a:off x="457200" y="2200275"/>
            <a:ext cx="8229600" cy="3895725"/>
          </a:xfrm>
        </p:spPr>
        <p:txBody>
          <a:bodyPr/>
          <a:lstStyle/>
          <a:p>
            <a:pPr eaLnBrk="1" hangingPunct="1">
              <a:defRPr/>
            </a:pPr>
            <a:r>
              <a:rPr lang="es-ES" sz="2800"/>
              <a:t>Libertad</a:t>
            </a:r>
          </a:p>
          <a:p>
            <a:pPr eaLnBrk="1" hangingPunct="1">
              <a:defRPr/>
            </a:pPr>
            <a:endParaRPr lang="es-ES" sz="2800"/>
          </a:p>
          <a:p>
            <a:pPr eaLnBrk="1" hangingPunct="1">
              <a:defRPr/>
            </a:pPr>
            <a:r>
              <a:rPr lang="es-ES" sz="2800"/>
              <a:t>Igualdad</a:t>
            </a:r>
          </a:p>
          <a:p>
            <a:pPr eaLnBrk="1" hangingPunct="1">
              <a:defRPr/>
            </a:pPr>
            <a:endParaRPr lang="es-ES" sz="2800"/>
          </a:p>
          <a:p>
            <a:pPr eaLnBrk="1" hangingPunct="1">
              <a:defRPr/>
            </a:pPr>
            <a:r>
              <a:rPr lang="es-ES" sz="2800"/>
              <a:t>Justicia</a:t>
            </a:r>
          </a:p>
          <a:p>
            <a:pPr eaLnBrk="1" hangingPunct="1">
              <a:defRPr/>
            </a:pPr>
            <a:endParaRPr lang="es-ES" sz="2800"/>
          </a:p>
          <a:p>
            <a:pPr eaLnBrk="1" hangingPunct="1">
              <a:defRPr/>
            </a:pPr>
            <a:r>
              <a:rPr lang="es-ES" sz="2800"/>
              <a:t>Propiedad</a:t>
            </a:r>
          </a:p>
          <a:p>
            <a:pPr eaLnBrk="1" hangingPunct="1">
              <a:defRPr/>
            </a:pPr>
            <a:endParaRPr lang="es-ES" sz="2800"/>
          </a:p>
        </p:txBody>
      </p:sp>
    </p:spTree>
    <p:extLst>
      <p:ext uri="{BB962C8B-B14F-4D97-AF65-F5344CB8AC3E}">
        <p14:creationId xmlns:p14="http://schemas.microsoft.com/office/powerpoint/2010/main" val="2875321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549275"/>
            <a:ext cx="8229600" cy="1439863"/>
          </a:xfrm>
        </p:spPr>
        <p:txBody>
          <a:bodyPr/>
          <a:lstStyle/>
          <a:p>
            <a:pPr eaLnBrk="1" hangingPunct="1">
              <a:defRPr/>
            </a:pPr>
            <a:r>
              <a:rPr lang="es-ES" sz="2800" b="1"/>
              <a:t>EL MODELO DE LA DEMOCRACIA OCCIDENTAL</a:t>
            </a:r>
            <a:br>
              <a:rPr lang="es-ES" sz="2800" b="1"/>
            </a:br>
            <a:r>
              <a:rPr lang="es-ES" sz="2800" b="1" u="sng"/>
              <a:t>PRINCIPIOS INSTRUMENTALES</a:t>
            </a:r>
          </a:p>
        </p:txBody>
      </p:sp>
      <p:sp>
        <p:nvSpPr>
          <p:cNvPr id="19459" name="Rectangle 3"/>
          <p:cNvSpPr>
            <a:spLocks noGrp="1" noChangeArrowheads="1"/>
          </p:cNvSpPr>
          <p:nvPr>
            <p:ph type="body" idx="1"/>
          </p:nvPr>
        </p:nvSpPr>
        <p:spPr>
          <a:xfrm>
            <a:off x="457200" y="2416175"/>
            <a:ext cx="8229600" cy="3679825"/>
          </a:xfrm>
        </p:spPr>
        <p:txBody>
          <a:bodyPr/>
          <a:lstStyle/>
          <a:p>
            <a:pPr eaLnBrk="1" hangingPunct="1">
              <a:lnSpc>
                <a:spcPct val="90000"/>
              </a:lnSpc>
              <a:defRPr/>
            </a:pPr>
            <a:r>
              <a:rPr lang="es-ES" sz="2400"/>
              <a:t>Soberanía</a:t>
            </a:r>
          </a:p>
          <a:p>
            <a:pPr eaLnBrk="1" hangingPunct="1">
              <a:lnSpc>
                <a:spcPct val="90000"/>
              </a:lnSpc>
              <a:defRPr/>
            </a:pPr>
            <a:endParaRPr lang="es-ES" sz="2400"/>
          </a:p>
          <a:p>
            <a:pPr eaLnBrk="1" hangingPunct="1">
              <a:lnSpc>
                <a:spcPct val="90000"/>
              </a:lnSpc>
              <a:defRPr/>
            </a:pPr>
            <a:r>
              <a:rPr lang="es-ES" sz="2400"/>
              <a:t>División de Poderes</a:t>
            </a:r>
          </a:p>
          <a:p>
            <a:pPr eaLnBrk="1" hangingPunct="1">
              <a:lnSpc>
                <a:spcPct val="90000"/>
              </a:lnSpc>
              <a:defRPr/>
            </a:pPr>
            <a:endParaRPr lang="es-ES" sz="2400"/>
          </a:p>
          <a:p>
            <a:pPr eaLnBrk="1" hangingPunct="1">
              <a:lnSpc>
                <a:spcPct val="90000"/>
              </a:lnSpc>
              <a:defRPr/>
            </a:pPr>
            <a:r>
              <a:rPr lang="es-ES" sz="2400"/>
              <a:t>Gobierno Representativo</a:t>
            </a:r>
          </a:p>
          <a:p>
            <a:pPr eaLnBrk="1" hangingPunct="1">
              <a:lnSpc>
                <a:spcPct val="90000"/>
              </a:lnSpc>
              <a:defRPr/>
            </a:pPr>
            <a:endParaRPr lang="es-ES" sz="2400"/>
          </a:p>
          <a:p>
            <a:pPr eaLnBrk="1" hangingPunct="1">
              <a:lnSpc>
                <a:spcPct val="90000"/>
              </a:lnSpc>
              <a:defRPr/>
            </a:pPr>
            <a:r>
              <a:rPr lang="es-ES" sz="2400"/>
              <a:t>Estado de derecho</a:t>
            </a:r>
          </a:p>
          <a:p>
            <a:pPr eaLnBrk="1" hangingPunct="1">
              <a:lnSpc>
                <a:spcPct val="90000"/>
              </a:lnSpc>
              <a:defRPr/>
            </a:pPr>
            <a:endParaRPr lang="es-ES" sz="2400"/>
          </a:p>
          <a:p>
            <a:pPr eaLnBrk="1" hangingPunct="1">
              <a:lnSpc>
                <a:spcPct val="90000"/>
              </a:lnSpc>
              <a:defRPr/>
            </a:pPr>
            <a:r>
              <a:rPr lang="es-ES" sz="2400"/>
              <a:t>Control de la constitucionalidad</a:t>
            </a:r>
          </a:p>
          <a:p>
            <a:pPr eaLnBrk="1" hangingPunct="1">
              <a:lnSpc>
                <a:spcPct val="90000"/>
              </a:lnSpc>
              <a:defRPr/>
            </a:pPr>
            <a:endParaRPr lang="es-ES" sz="2400"/>
          </a:p>
        </p:txBody>
      </p:sp>
    </p:spTree>
    <p:extLst>
      <p:ext uri="{BB962C8B-B14F-4D97-AF65-F5344CB8AC3E}">
        <p14:creationId xmlns:p14="http://schemas.microsoft.com/office/powerpoint/2010/main" val="17483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17F2E-FF58-433B-9C8A-FCE6DD9857AB}"/>
              </a:ext>
            </a:extLst>
          </p:cNvPr>
          <p:cNvSpPr>
            <a:spLocks noGrp="1"/>
          </p:cNvSpPr>
          <p:nvPr>
            <p:ph type="title"/>
          </p:nvPr>
        </p:nvSpPr>
        <p:spPr/>
        <p:txBody>
          <a:bodyPr>
            <a:noAutofit/>
          </a:bodyPr>
          <a:lstStyle/>
          <a:p>
            <a:pPr algn="ctr"/>
            <a:r>
              <a:rPr lang="es-MX" sz="3200" b="1" dirty="0"/>
              <a:t>Conceptos sociológicos de Constitución (Herman Heller)</a:t>
            </a:r>
          </a:p>
        </p:txBody>
      </p:sp>
      <p:sp>
        <p:nvSpPr>
          <p:cNvPr id="3" name="Marcador de contenido 2">
            <a:extLst>
              <a:ext uri="{FF2B5EF4-FFF2-40B4-BE49-F238E27FC236}">
                <a16:creationId xmlns:a16="http://schemas.microsoft.com/office/drawing/2014/main" id="{4BD2B34B-F84D-4201-84F1-B9A5A67C9D5F}"/>
              </a:ext>
            </a:extLst>
          </p:cNvPr>
          <p:cNvSpPr>
            <a:spLocks noGrp="1"/>
          </p:cNvSpPr>
          <p:nvPr>
            <p:ph idx="1"/>
          </p:nvPr>
        </p:nvSpPr>
        <p:spPr/>
        <p:txBody>
          <a:bodyPr>
            <a:normAutofit lnSpcReduction="10000"/>
          </a:bodyPr>
          <a:lstStyle/>
          <a:p>
            <a:pPr algn="just"/>
            <a:r>
              <a:rPr lang="es-MX" dirty="0"/>
              <a:t>Estructura característica del poder, la forma concreta de existencia y actividad del Estado; “la situación total de la unidad y ordenación política” (Schmitt).</a:t>
            </a:r>
          </a:p>
          <a:p>
            <a:pPr algn="just"/>
            <a:r>
              <a:rPr lang="es-MX" dirty="0"/>
              <a:t>Señalar, desde un determinado punto de vista histórico-político, a una estructura básica del Estado como fundamental, en la totalidad estatal, y al destacarla como estructura relativamente permanente de la unidad estatal.</a:t>
            </a:r>
          </a:p>
        </p:txBody>
      </p:sp>
    </p:spTree>
    <p:extLst>
      <p:ext uri="{BB962C8B-B14F-4D97-AF65-F5344CB8AC3E}">
        <p14:creationId xmlns:p14="http://schemas.microsoft.com/office/powerpoint/2010/main" val="4083719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43490" y="692696"/>
            <a:ext cx="7024744" cy="936104"/>
          </a:xfrm>
        </p:spPr>
        <p:txBody>
          <a:bodyPr>
            <a:normAutofit fontScale="90000"/>
          </a:bodyPr>
          <a:lstStyle/>
          <a:p>
            <a:pPr eaLnBrk="1" hangingPunct="1">
              <a:defRPr/>
            </a:pPr>
            <a:r>
              <a:rPr lang="es-ES" sz="2800" b="1" dirty="0"/>
              <a:t>CRITERIOS PARA CLASIFICAR LAS DEMOCRACIAS LIBERALES</a:t>
            </a:r>
            <a:r>
              <a:rPr lang="es-ES" sz="2800" dirty="0"/>
              <a:t> </a:t>
            </a:r>
          </a:p>
        </p:txBody>
      </p:sp>
      <p:sp>
        <p:nvSpPr>
          <p:cNvPr id="55299" name="Rectangle 3"/>
          <p:cNvSpPr>
            <a:spLocks noGrp="1" noChangeArrowheads="1"/>
          </p:cNvSpPr>
          <p:nvPr>
            <p:ph type="body" idx="1"/>
          </p:nvPr>
        </p:nvSpPr>
        <p:spPr>
          <a:xfrm>
            <a:off x="1043492" y="1844824"/>
            <a:ext cx="6777317" cy="3987805"/>
          </a:xfrm>
        </p:spPr>
        <p:txBody>
          <a:bodyPr>
            <a:normAutofit fontScale="85000" lnSpcReduction="20000"/>
          </a:bodyPr>
          <a:lstStyle/>
          <a:p>
            <a:pPr algn="ctr" eaLnBrk="1" hangingPunct="1">
              <a:lnSpc>
                <a:spcPct val="90000"/>
              </a:lnSpc>
              <a:buFont typeface="Wingdings" pitchFamily="2" charset="2"/>
              <a:buNone/>
              <a:defRPr/>
            </a:pPr>
            <a:r>
              <a:rPr lang="es-ES" sz="2800" b="1" u="sng" dirty="0"/>
              <a:t>SOBRE LA BASE DE LOS SISTEMAS ELECTORALES</a:t>
            </a:r>
          </a:p>
          <a:p>
            <a:pPr algn="ctr" eaLnBrk="1" hangingPunct="1">
              <a:lnSpc>
                <a:spcPct val="90000"/>
              </a:lnSpc>
              <a:buFont typeface="Wingdings" pitchFamily="2" charset="2"/>
              <a:buNone/>
              <a:defRPr/>
            </a:pPr>
            <a:endParaRPr lang="es-ES" sz="2800" b="1" u="sng" dirty="0"/>
          </a:p>
          <a:p>
            <a:pPr eaLnBrk="1" hangingPunct="1">
              <a:lnSpc>
                <a:spcPct val="90000"/>
              </a:lnSpc>
              <a:defRPr/>
            </a:pPr>
            <a:r>
              <a:rPr lang="es-ES" sz="2800" b="1" dirty="0"/>
              <a:t>SUFRAGIO MAYORITARIO A UNA 					SOLA VUELTA</a:t>
            </a:r>
          </a:p>
          <a:p>
            <a:pPr eaLnBrk="1" hangingPunct="1">
              <a:lnSpc>
                <a:spcPct val="90000"/>
              </a:lnSpc>
              <a:defRPr/>
            </a:pPr>
            <a:endParaRPr lang="es-ES" sz="2800" b="1" dirty="0"/>
          </a:p>
          <a:p>
            <a:pPr eaLnBrk="1" hangingPunct="1">
              <a:lnSpc>
                <a:spcPct val="90000"/>
              </a:lnSpc>
              <a:defRPr/>
            </a:pPr>
            <a:r>
              <a:rPr lang="es-ES" sz="2800" b="1" dirty="0"/>
              <a:t>SUFRAGIO MAYORITARIO A DOS 					VUELTAS</a:t>
            </a:r>
          </a:p>
          <a:p>
            <a:pPr eaLnBrk="1" hangingPunct="1">
              <a:lnSpc>
                <a:spcPct val="90000"/>
              </a:lnSpc>
              <a:buFont typeface="Wingdings" pitchFamily="2" charset="2"/>
              <a:buNone/>
              <a:defRPr/>
            </a:pPr>
            <a:endParaRPr lang="es-ES" sz="2800" b="1" dirty="0"/>
          </a:p>
          <a:p>
            <a:pPr eaLnBrk="1" hangingPunct="1">
              <a:lnSpc>
                <a:spcPct val="90000"/>
              </a:lnSpc>
              <a:defRPr/>
            </a:pPr>
            <a:r>
              <a:rPr lang="es-ES" sz="2800" b="1" dirty="0"/>
              <a:t>REPRESENTACIÓN PROPORCIONAL</a:t>
            </a:r>
          </a:p>
          <a:p>
            <a:pPr eaLnBrk="1" hangingPunct="1">
              <a:lnSpc>
                <a:spcPct val="90000"/>
              </a:lnSpc>
              <a:defRPr/>
            </a:pPr>
            <a:endParaRPr lang="es-ES" sz="2800" b="1" dirty="0"/>
          </a:p>
          <a:p>
            <a:pPr eaLnBrk="1" hangingPunct="1">
              <a:lnSpc>
                <a:spcPct val="90000"/>
              </a:lnSpc>
              <a:defRPr/>
            </a:pPr>
            <a:r>
              <a:rPr lang="es-ES" sz="2800" b="1" dirty="0"/>
              <a:t>SISTEMAS MIXTOS</a:t>
            </a:r>
          </a:p>
        </p:txBody>
      </p:sp>
    </p:spTree>
    <p:extLst>
      <p:ext uri="{BB962C8B-B14F-4D97-AF65-F5344CB8AC3E}">
        <p14:creationId xmlns:p14="http://schemas.microsoft.com/office/powerpoint/2010/main" val="1827259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s-ES" sz="3200" b="1"/>
              <a:t>CRITERIOS PARA CLASIFICAR LAS DEMOCRACIAS LIBERALES</a:t>
            </a:r>
          </a:p>
        </p:txBody>
      </p:sp>
      <p:sp>
        <p:nvSpPr>
          <p:cNvPr id="56323" name="Rectangle 3"/>
          <p:cNvSpPr>
            <a:spLocks noGrp="1" noChangeArrowheads="1"/>
          </p:cNvSpPr>
          <p:nvPr>
            <p:ph type="body" idx="1"/>
          </p:nvPr>
        </p:nvSpPr>
        <p:spPr/>
        <p:txBody>
          <a:bodyPr>
            <a:normAutofit fontScale="92500" lnSpcReduction="20000"/>
          </a:bodyPr>
          <a:lstStyle/>
          <a:p>
            <a:pPr algn="ctr" eaLnBrk="1" hangingPunct="1">
              <a:buFont typeface="Wingdings" pitchFamily="2" charset="2"/>
              <a:buNone/>
              <a:defRPr/>
            </a:pPr>
            <a:r>
              <a:rPr lang="es-ES" sz="2800" b="1" u="sng" dirty="0"/>
              <a:t>SOBRE LA BASE DE LOS PARTIDOS POLÍTICOS</a:t>
            </a:r>
          </a:p>
          <a:p>
            <a:pPr algn="ctr" eaLnBrk="1" hangingPunct="1">
              <a:buFont typeface="Wingdings" pitchFamily="2" charset="2"/>
              <a:buNone/>
              <a:defRPr/>
            </a:pPr>
            <a:endParaRPr lang="es-ES" sz="2800" b="1" u="sng" dirty="0"/>
          </a:p>
          <a:p>
            <a:pPr eaLnBrk="1" hangingPunct="1">
              <a:defRPr/>
            </a:pPr>
            <a:r>
              <a:rPr lang="es-ES" sz="2800" b="1" dirty="0"/>
              <a:t>BIPARTIDISMO VERDADERO</a:t>
            </a:r>
          </a:p>
          <a:p>
            <a:pPr eaLnBrk="1" hangingPunct="1">
              <a:buFont typeface="Wingdings" pitchFamily="2" charset="2"/>
              <a:buNone/>
              <a:defRPr/>
            </a:pPr>
            <a:endParaRPr lang="es-ES" sz="2800" b="1" dirty="0"/>
          </a:p>
          <a:p>
            <a:pPr eaLnBrk="1" hangingPunct="1">
              <a:defRPr/>
            </a:pPr>
            <a:r>
              <a:rPr lang="es-ES" sz="2800" b="1" dirty="0"/>
              <a:t>PSEUDOBIPARTIDISMO</a:t>
            </a:r>
          </a:p>
          <a:p>
            <a:pPr eaLnBrk="1" hangingPunct="1">
              <a:buFont typeface="Wingdings" pitchFamily="2" charset="2"/>
              <a:buNone/>
              <a:defRPr/>
            </a:pPr>
            <a:endParaRPr lang="es-ES" sz="2800" b="1" dirty="0"/>
          </a:p>
          <a:p>
            <a:pPr eaLnBrk="1" hangingPunct="1">
              <a:defRPr/>
            </a:pPr>
            <a:r>
              <a:rPr lang="es-ES" sz="2800" b="1" dirty="0"/>
              <a:t>MULTIPARTIDISMO (PLURALISMO MODERADO Y ATOMIZACIÓN)</a:t>
            </a:r>
          </a:p>
        </p:txBody>
      </p:sp>
    </p:spTree>
    <p:extLst>
      <p:ext uri="{BB962C8B-B14F-4D97-AF65-F5344CB8AC3E}">
        <p14:creationId xmlns:p14="http://schemas.microsoft.com/office/powerpoint/2010/main" val="280207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s-ES" sz="3200" b="1"/>
              <a:t>CRITERIOS PARA CLASIFICAR LAS DEMOCRACIAS LIBERALES</a:t>
            </a:r>
          </a:p>
        </p:txBody>
      </p:sp>
      <p:sp>
        <p:nvSpPr>
          <p:cNvPr id="57347" name="Rectangle 3"/>
          <p:cNvSpPr>
            <a:spLocks noGrp="1" noChangeArrowheads="1"/>
          </p:cNvSpPr>
          <p:nvPr>
            <p:ph type="body" idx="1"/>
          </p:nvPr>
        </p:nvSpPr>
        <p:spPr/>
        <p:txBody>
          <a:bodyPr>
            <a:normAutofit fontScale="92500" lnSpcReduction="10000"/>
          </a:bodyPr>
          <a:lstStyle/>
          <a:p>
            <a:pPr algn="ctr" eaLnBrk="1" hangingPunct="1">
              <a:buFont typeface="Wingdings" pitchFamily="2" charset="2"/>
              <a:buNone/>
              <a:defRPr/>
            </a:pPr>
            <a:r>
              <a:rPr lang="es-ES" sz="2800" b="1" u="sng"/>
              <a:t>SOBRE LA BASE DE LAS RELACIONES ENTRE EL GOBIERNO Y EL PARLAMENTO</a:t>
            </a:r>
          </a:p>
          <a:p>
            <a:pPr algn="ctr" eaLnBrk="1" hangingPunct="1">
              <a:buFont typeface="Wingdings" pitchFamily="2" charset="2"/>
              <a:buNone/>
              <a:defRPr/>
            </a:pPr>
            <a:endParaRPr lang="es-ES" sz="2800" b="1" u="sng"/>
          </a:p>
          <a:p>
            <a:pPr eaLnBrk="1" hangingPunct="1">
              <a:defRPr/>
            </a:pPr>
            <a:r>
              <a:rPr lang="es-ES" sz="2800" b="1"/>
              <a:t>PARLAMENTARIOS</a:t>
            </a:r>
          </a:p>
          <a:p>
            <a:pPr eaLnBrk="1" hangingPunct="1">
              <a:buFont typeface="Wingdings" pitchFamily="2" charset="2"/>
              <a:buNone/>
              <a:defRPr/>
            </a:pPr>
            <a:endParaRPr lang="es-ES" sz="2800" b="1"/>
          </a:p>
          <a:p>
            <a:pPr eaLnBrk="1" hangingPunct="1">
              <a:defRPr/>
            </a:pPr>
            <a:r>
              <a:rPr lang="es-ES" sz="2800" b="1"/>
              <a:t>PRESIDENCIALES</a:t>
            </a:r>
          </a:p>
          <a:p>
            <a:pPr eaLnBrk="1" hangingPunct="1">
              <a:buFont typeface="Wingdings" pitchFamily="2" charset="2"/>
              <a:buNone/>
              <a:defRPr/>
            </a:pPr>
            <a:endParaRPr lang="es-ES" sz="2800" b="1"/>
          </a:p>
          <a:p>
            <a:pPr eaLnBrk="1" hangingPunct="1">
              <a:defRPr/>
            </a:pPr>
            <a:r>
              <a:rPr lang="es-ES" sz="2800" b="1"/>
              <a:t>SEMIPRESIDENCIALES</a:t>
            </a:r>
            <a:r>
              <a:rPr lang="es-ES" sz="2800"/>
              <a:t> </a:t>
            </a:r>
          </a:p>
        </p:txBody>
      </p:sp>
    </p:spTree>
    <p:extLst>
      <p:ext uri="{BB962C8B-B14F-4D97-AF65-F5344CB8AC3E}">
        <p14:creationId xmlns:p14="http://schemas.microsoft.com/office/powerpoint/2010/main" val="1373440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s-ES" sz="2800" b="1"/>
              <a:t>PRINCIPIOS POLÍTICOS FUNDAMENTALES DE LA CONSTITUCIÓN INGLESA</a:t>
            </a:r>
          </a:p>
        </p:txBody>
      </p:sp>
      <p:sp>
        <p:nvSpPr>
          <p:cNvPr id="32771" name="Rectangle 3"/>
          <p:cNvSpPr>
            <a:spLocks noGrp="1" noChangeArrowheads="1"/>
          </p:cNvSpPr>
          <p:nvPr>
            <p:ph type="body" idx="1"/>
          </p:nvPr>
        </p:nvSpPr>
        <p:spPr/>
        <p:txBody>
          <a:bodyPr>
            <a:normAutofit fontScale="92500"/>
          </a:bodyPr>
          <a:lstStyle/>
          <a:p>
            <a:pPr eaLnBrk="1" hangingPunct="1">
              <a:defRPr/>
            </a:pPr>
            <a:endParaRPr lang="es-ES" sz="2400"/>
          </a:p>
          <a:p>
            <a:pPr eaLnBrk="1" hangingPunct="1">
              <a:defRPr/>
            </a:pPr>
            <a:r>
              <a:rPr lang="es-ES" sz="2400"/>
              <a:t>LA SUPREMACÍA DEL PARLAMENTO</a:t>
            </a:r>
          </a:p>
          <a:p>
            <a:pPr eaLnBrk="1" hangingPunct="1">
              <a:defRPr/>
            </a:pPr>
            <a:endParaRPr lang="es-ES" sz="2400"/>
          </a:p>
          <a:p>
            <a:pPr eaLnBrk="1" hangingPunct="1">
              <a:defRPr/>
            </a:pPr>
            <a:r>
              <a:rPr lang="es-ES" sz="2400"/>
              <a:t>EL PRINCIPIO DEL “RULE OF LAW”</a:t>
            </a:r>
          </a:p>
          <a:p>
            <a:pPr eaLnBrk="1" hangingPunct="1">
              <a:defRPr/>
            </a:pPr>
            <a:endParaRPr lang="es-ES" sz="2400"/>
          </a:p>
          <a:p>
            <a:pPr eaLnBrk="1" hangingPunct="1">
              <a:defRPr/>
            </a:pPr>
            <a:r>
              <a:rPr lang="es-ES" sz="2400"/>
              <a:t>EL SISTEMA DE “CHEKS AND BALANCES”</a:t>
            </a:r>
          </a:p>
          <a:p>
            <a:pPr eaLnBrk="1" hangingPunct="1">
              <a:defRPr/>
            </a:pPr>
            <a:endParaRPr lang="es-ES" sz="2400"/>
          </a:p>
          <a:p>
            <a:pPr eaLnBrk="1" hangingPunct="1">
              <a:defRPr/>
            </a:pPr>
            <a:r>
              <a:rPr lang="es-ES" sz="2400"/>
              <a:t>LA PRIMACÍA DE LOS DERECHOS INDIVIDUALES</a:t>
            </a:r>
          </a:p>
          <a:p>
            <a:pPr eaLnBrk="1" hangingPunct="1">
              <a:defRPr/>
            </a:pPr>
            <a:endParaRPr lang="es-ES" sz="2400"/>
          </a:p>
        </p:txBody>
      </p:sp>
    </p:spTree>
    <p:extLst>
      <p:ext uri="{BB962C8B-B14F-4D97-AF65-F5344CB8AC3E}">
        <p14:creationId xmlns:p14="http://schemas.microsoft.com/office/powerpoint/2010/main" val="1801601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55576" y="260648"/>
            <a:ext cx="7024744" cy="1143000"/>
          </a:xfrm>
        </p:spPr>
        <p:txBody>
          <a:bodyPr/>
          <a:lstStyle/>
          <a:p>
            <a:pPr eaLnBrk="1" hangingPunct="1">
              <a:defRPr/>
            </a:pPr>
            <a:r>
              <a:rPr lang="es-ES" sz="2800" b="1" dirty="0"/>
              <a:t>RÉGIMEN PARLAMENTARIO</a:t>
            </a:r>
          </a:p>
        </p:txBody>
      </p:sp>
      <p:sp>
        <p:nvSpPr>
          <p:cNvPr id="39939" name="Rectangle 3"/>
          <p:cNvSpPr>
            <a:spLocks noGrp="1" noChangeArrowheads="1"/>
          </p:cNvSpPr>
          <p:nvPr>
            <p:ph type="body" idx="1"/>
          </p:nvPr>
        </p:nvSpPr>
        <p:spPr>
          <a:xfrm>
            <a:off x="539552" y="1412322"/>
            <a:ext cx="7992888" cy="5472608"/>
          </a:xfrm>
        </p:spPr>
        <p:txBody>
          <a:bodyPr>
            <a:normAutofit/>
          </a:bodyPr>
          <a:lstStyle/>
          <a:p>
            <a:pPr algn="just" eaLnBrk="1" hangingPunct="1">
              <a:lnSpc>
                <a:spcPct val="80000"/>
              </a:lnSpc>
              <a:defRPr/>
            </a:pPr>
            <a:r>
              <a:rPr lang="es-ES" sz="2200" dirty="0"/>
              <a:t>LOS MIEMBROS DEL GABINETE SON TAMBIÉN MIEMBROS DEL PARLAMENTO</a:t>
            </a:r>
          </a:p>
          <a:p>
            <a:pPr algn="just" eaLnBrk="1" hangingPunct="1">
              <a:lnSpc>
                <a:spcPct val="80000"/>
              </a:lnSpc>
              <a:defRPr/>
            </a:pPr>
            <a:r>
              <a:rPr lang="es-ES" sz="2200" dirty="0"/>
              <a:t>EL GABINETE ESTÁ INTEGRADO POR LOS JEFES DEL PARTIDO MAYORITARIO O DE LOS PARTIDOS COALIGADOS QUE INTEGRAN LA MAYORÍA PARLAMENTARIA</a:t>
            </a:r>
          </a:p>
          <a:p>
            <a:pPr algn="just" eaLnBrk="1" hangingPunct="1">
              <a:lnSpc>
                <a:spcPct val="80000"/>
              </a:lnSpc>
              <a:defRPr/>
            </a:pPr>
            <a:r>
              <a:rPr lang="es-ES" sz="2200" dirty="0"/>
              <a:t>EL PODER EJECUTIVO ES DOBLE: JEFE DE ESTADO Y JEFE DE GOBIERNO</a:t>
            </a:r>
          </a:p>
          <a:p>
            <a:pPr algn="just" eaLnBrk="1" hangingPunct="1">
              <a:lnSpc>
                <a:spcPct val="80000"/>
              </a:lnSpc>
              <a:defRPr/>
            </a:pPr>
            <a:r>
              <a:rPr lang="es-ES" sz="2200" dirty="0"/>
              <a:t>SUPREMACÍA DEL PRIMER MINISTRO EN EL GABINETE</a:t>
            </a:r>
          </a:p>
          <a:p>
            <a:pPr algn="just" eaLnBrk="1" hangingPunct="1">
              <a:lnSpc>
                <a:spcPct val="80000"/>
              </a:lnSpc>
              <a:defRPr/>
            </a:pPr>
            <a:r>
              <a:rPr lang="es-ES" sz="2200" dirty="0"/>
              <a:t>EL GABINETE SÓLO SUBSISTE CON EL APOYO DE LA MAYORÍA PARLAMENTARIA</a:t>
            </a:r>
          </a:p>
          <a:p>
            <a:pPr algn="just" eaLnBrk="1" hangingPunct="1">
              <a:lnSpc>
                <a:spcPct val="80000"/>
              </a:lnSpc>
              <a:defRPr/>
            </a:pPr>
            <a:r>
              <a:rPr lang="es-ES" sz="2200" dirty="0"/>
              <a:t>LA ADMINISTRACIÓN CORRESPONDE AL GABINETE SUPERVISADO POR EL PARLAMENTO</a:t>
            </a:r>
          </a:p>
          <a:p>
            <a:pPr algn="just" eaLnBrk="1" hangingPunct="1">
              <a:lnSpc>
                <a:spcPct val="80000"/>
              </a:lnSpc>
              <a:defRPr/>
            </a:pPr>
            <a:r>
              <a:rPr lang="es-ES" sz="2200" dirty="0"/>
              <a:t>EXISTE UN MUTUO CONTROL ENTRE PARLAMENTO Y GOBIERNO (NEGATIVA DE VOTO DE CONFIANZA O VOTO DE CENSURA Y DISOLUCIÓN DEL PARLAMENTO)</a:t>
            </a:r>
          </a:p>
          <a:p>
            <a:pPr eaLnBrk="1" hangingPunct="1">
              <a:lnSpc>
                <a:spcPct val="80000"/>
              </a:lnSpc>
              <a:buFont typeface="Wingdings" pitchFamily="2" charset="2"/>
              <a:buNone/>
              <a:defRPr/>
            </a:pPr>
            <a:endParaRPr lang="es-ES" sz="2000" dirty="0"/>
          </a:p>
        </p:txBody>
      </p:sp>
    </p:spTree>
    <p:extLst>
      <p:ext uri="{BB962C8B-B14F-4D97-AF65-F5344CB8AC3E}">
        <p14:creationId xmlns:p14="http://schemas.microsoft.com/office/powerpoint/2010/main" val="2265330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7544" y="188640"/>
            <a:ext cx="7024744" cy="1143000"/>
          </a:xfrm>
        </p:spPr>
        <p:txBody>
          <a:bodyPr/>
          <a:lstStyle/>
          <a:p>
            <a:pPr eaLnBrk="1" hangingPunct="1">
              <a:defRPr/>
            </a:pPr>
            <a:r>
              <a:rPr lang="es-ES" sz="2800" b="1" dirty="0"/>
              <a:t>RÉGIMEN SEMIPRESIDENCIAL</a:t>
            </a:r>
          </a:p>
        </p:txBody>
      </p:sp>
      <p:sp>
        <p:nvSpPr>
          <p:cNvPr id="40963" name="Rectangle 3"/>
          <p:cNvSpPr>
            <a:spLocks noGrp="1" noChangeArrowheads="1"/>
          </p:cNvSpPr>
          <p:nvPr>
            <p:ph type="body" idx="1"/>
          </p:nvPr>
        </p:nvSpPr>
        <p:spPr>
          <a:xfrm>
            <a:off x="1043608" y="1844824"/>
            <a:ext cx="7056784" cy="4464496"/>
          </a:xfrm>
        </p:spPr>
        <p:txBody>
          <a:bodyPr>
            <a:normAutofit lnSpcReduction="10000"/>
          </a:bodyPr>
          <a:lstStyle/>
          <a:p>
            <a:pPr algn="just" eaLnBrk="1" hangingPunct="1">
              <a:lnSpc>
                <a:spcPct val="80000"/>
              </a:lnSpc>
              <a:defRPr/>
            </a:pPr>
            <a:r>
              <a:rPr lang="es-ES" sz="2800" dirty="0"/>
              <a:t>ELECCIÓN POPULAR DIRECTA DEL PRESIDENTE DE LA REPÚBLICA</a:t>
            </a:r>
          </a:p>
          <a:p>
            <a:pPr algn="just" eaLnBrk="1" hangingPunct="1">
              <a:lnSpc>
                <a:spcPct val="80000"/>
              </a:lnSpc>
              <a:defRPr/>
            </a:pPr>
            <a:r>
              <a:rPr lang="es-ES" sz="2800" dirty="0"/>
              <a:t>PODER EJECUTIVO BICÉFALO: PRESIDENTE Y PRIMER MINISTRO</a:t>
            </a:r>
          </a:p>
          <a:p>
            <a:pPr algn="just" eaLnBrk="1" hangingPunct="1">
              <a:lnSpc>
                <a:spcPct val="80000"/>
              </a:lnSpc>
              <a:defRPr/>
            </a:pPr>
            <a:r>
              <a:rPr lang="es-ES" sz="2800" dirty="0"/>
              <a:t>EL PRESIDENTE NOMBRA AL PRIMER MINISTRO DE ENTRE EL GRUPO PARLAMENTARIO MAYORITARIO EN LA ASAMBLEA NACIONAL</a:t>
            </a:r>
          </a:p>
          <a:p>
            <a:pPr algn="just" eaLnBrk="1" hangingPunct="1">
              <a:lnSpc>
                <a:spcPct val="80000"/>
              </a:lnSpc>
              <a:defRPr/>
            </a:pPr>
            <a:r>
              <a:rPr lang="es-ES" sz="2800" dirty="0"/>
              <a:t>EL PRESIDENTE PUEDE (O NO PUEDE) DISOLVER LA ASAMBLEA NACIONAL</a:t>
            </a:r>
          </a:p>
          <a:p>
            <a:pPr algn="just" eaLnBrk="1" hangingPunct="1">
              <a:lnSpc>
                <a:spcPct val="80000"/>
              </a:lnSpc>
              <a:buFont typeface="Wingdings" pitchFamily="2" charset="2"/>
              <a:buNone/>
              <a:defRPr/>
            </a:pPr>
            <a:r>
              <a:rPr lang="es-ES" sz="2800" dirty="0"/>
              <a:t>	(AUSTRIA, FINLANDIA, FRANCIA, IRLANDA, ISLANDIA Y PORTUGAL)</a:t>
            </a:r>
          </a:p>
        </p:txBody>
      </p:sp>
    </p:spTree>
    <p:extLst>
      <p:ext uri="{BB962C8B-B14F-4D97-AF65-F5344CB8AC3E}">
        <p14:creationId xmlns:p14="http://schemas.microsoft.com/office/powerpoint/2010/main" val="2009061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99592" y="188640"/>
            <a:ext cx="7024744" cy="1143000"/>
          </a:xfrm>
        </p:spPr>
        <p:txBody>
          <a:bodyPr/>
          <a:lstStyle/>
          <a:p>
            <a:pPr eaLnBrk="1" hangingPunct="1">
              <a:defRPr/>
            </a:pPr>
            <a:r>
              <a:rPr lang="es-ES" sz="2800" b="1" dirty="0"/>
              <a:t>RÉGIMEN PRESIDENCIAL</a:t>
            </a:r>
          </a:p>
        </p:txBody>
      </p:sp>
      <p:sp>
        <p:nvSpPr>
          <p:cNvPr id="43011" name="Rectangle 3"/>
          <p:cNvSpPr>
            <a:spLocks noGrp="1" noChangeArrowheads="1"/>
          </p:cNvSpPr>
          <p:nvPr>
            <p:ph type="body" idx="1"/>
          </p:nvPr>
        </p:nvSpPr>
        <p:spPr>
          <a:xfrm>
            <a:off x="457200" y="1484784"/>
            <a:ext cx="8229600" cy="4896966"/>
          </a:xfrm>
        </p:spPr>
        <p:txBody>
          <a:bodyPr>
            <a:normAutofit lnSpcReduction="10000"/>
          </a:bodyPr>
          <a:lstStyle/>
          <a:p>
            <a:pPr eaLnBrk="1" hangingPunct="1">
              <a:lnSpc>
                <a:spcPct val="80000"/>
              </a:lnSpc>
              <a:defRPr/>
            </a:pPr>
            <a:r>
              <a:rPr lang="es-ES" dirty="0"/>
              <a:t>PODER EJECUTIVO UNITARIO</a:t>
            </a:r>
          </a:p>
          <a:p>
            <a:pPr eaLnBrk="1" hangingPunct="1">
              <a:lnSpc>
                <a:spcPct val="80000"/>
              </a:lnSpc>
              <a:defRPr/>
            </a:pPr>
            <a:r>
              <a:rPr lang="es-ES" dirty="0"/>
              <a:t>ELECCIÓN DIRECTA DEL PRESIDENTE</a:t>
            </a:r>
          </a:p>
          <a:p>
            <a:pPr eaLnBrk="1" hangingPunct="1">
              <a:lnSpc>
                <a:spcPct val="80000"/>
              </a:lnSpc>
              <a:defRPr/>
            </a:pPr>
            <a:r>
              <a:rPr lang="es-ES" dirty="0"/>
              <a:t>EL PRESIDENTE NOMBRA Y REMUEVE LIBREMENTE A LOS SECRETARIOS DE ESTADO</a:t>
            </a:r>
          </a:p>
          <a:p>
            <a:pPr eaLnBrk="1" hangingPunct="1">
              <a:lnSpc>
                <a:spcPct val="80000"/>
              </a:lnSpc>
              <a:defRPr/>
            </a:pPr>
            <a:r>
              <a:rPr lang="es-ES" dirty="0"/>
              <a:t>NI EL PRESIDENTE NI LOS SECRETARIOS DE ESTADO SON POLÍTICAMENTE RESPONSABLES ANTE EL CONGRESO</a:t>
            </a:r>
          </a:p>
          <a:p>
            <a:pPr eaLnBrk="1" hangingPunct="1">
              <a:lnSpc>
                <a:spcPct val="80000"/>
              </a:lnSpc>
              <a:defRPr/>
            </a:pPr>
            <a:r>
              <a:rPr lang="es-ES" dirty="0"/>
              <a:t>NI EL PRESIDENTE NI LOS SECRETARIOS DE ESTADO PUEDEN SER MIEMBROS DEL CONGRESO</a:t>
            </a:r>
          </a:p>
          <a:p>
            <a:pPr eaLnBrk="1" hangingPunct="1">
              <a:lnSpc>
                <a:spcPct val="80000"/>
              </a:lnSpc>
              <a:defRPr/>
            </a:pPr>
            <a:r>
              <a:rPr lang="es-ES" dirty="0"/>
              <a:t>EL PRESIDENTE PUEDE ESTAR AFILIADO A UN PARTIDO POLÍTICO DIFERENTE AL DE LA MAYORÍA DEL CONGRESO</a:t>
            </a:r>
          </a:p>
          <a:p>
            <a:pPr eaLnBrk="1" hangingPunct="1">
              <a:lnSpc>
                <a:spcPct val="80000"/>
              </a:lnSpc>
              <a:defRPr/>
            </a:pPr>
            <a:r>
              <a:rPr lang="es-ES" dirty="0"/>
              <a:t>EL PRESIDENTE NO PUEDE DISOLVER AL CONGRESO PERO EL CONGRESO NO PUEDE DARLE UN VOTO DE CENSURA</a:t>
            </a:r>
          </a:p>
          <a:p>
            <a:pPr eaLnBrk="1" hangingPunct="1">
              <a:lnSpc>
                <a:spcPct val="80000"/>
              </a:lnSpc>
              <a:defRPr/>
            </a:pPr>
            <a:endParaRPr lang="es-ES" sz="2200" dirty="0"/>
          </a:p>
        </p:txBody>
      </p:sp>
    </p:spTree>
    <p:extLst>
      <p:ext uri="{BB962C8B-B14F-4D97-AF65-F5344CB8AC3E}">
        <p14:creationId xmlns:p14="http://schemas.microsoft.com/office/powerpoint/2010/main" val="319815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EB8CDD-062E-451D-BC7E-DDD8445171C1}"/>
              </a:ext>
            </a:extLst>
          </p:cNvPr>
          <p:cNvSpPr>
            <a:spLocks noGrp="1"/>
          </p:cNvSpPr>
          <p:nvPr>
            <p:ph type="title"/>
          </p:nvPr>
        </p:nvSpPr>
        <p:spPr/>
        <p:txBody>
          <a:bodyPr>
            <a:normAutofit fontScale="90000"/>
          </a:bodyPr>
          <a:lstStyle/>
          <a:p>
            <a:pPr algn="ctr"/>
            <a:r>
              <a:rPr lang="es-MX" b="1" dirty="0"/>
              <a:t>TIPOS DE GOBIERNO DE LA DEMOCRACIA OCCIDENTAL</a:t>
            </a:r>
          </a:p>
        </p:txBody>
      </p:sp>
      <p:sp>
        <p:nvSpPr>
          <p:cNvPr id="3" name="Marcador de contenido 2">
            <a:extLst>
              <a:ext uri="{FF2B5EF4-FFF2-40B4-BE49-F238E27FC236}">
                <a16:creationId xmlns:a16="http://schemas.microsoft.com/office/drawing/2014/main" id="{5AF561FD-81CC-413F-BA72-EED5BCB764D5}"/>
              </a:ext>
            </a:extLst>
          </p:cNvPr>
          <p:cNvSpPr>
            <a:spLocks noGrp="1"/>
          </p:cNvSpPr>
          <p:nvPr>
            <p:ph idx="1"/>
          </p:nvPr>
        </p:nvSpPr>
        <p:spPr/>
        <p:txBody>
          <a:bodyPr/>
          <a:lstStyle/>
          <a:p>
            <a:r>
              <a:rPr lang="es-MX" dirty="0"/>
              <a:t>La democracia directa</a:t>
            </a:r>
          </a:p>
          <a:p>
            <a:r>
              <a:rPr lang="es-MX" dirty="0"/>
              <a:t>El gobierno de asamblea</a:t>
            </a:r>
          </a:p>
          <a:p>
            <a:r>
              <a:rPr lang="es-MX" dirty="0"/>
              <a:t>El gobierno parlamentario: clásico, híbrido, controlado, frenado</a:t>
            </a:r>
          </a:p>
          <a:p>
            <a:r>
              <a:rPr lang="es-MX" dirty="0"/>
              <a:t>Gobierno de gabinete</a:t>
            </a:r>
          </a:p>
          <a:p>
            <a:r>
              <a:rPr lang="es-MX" dirty="0"/>
              <a:t>El presidencialismo</a:t>
            </a:r>
          </a:p>
          <a:p>
            <a:r>
              <a:rPr lang="es-MX" dirty="0"/>
              <a:t>El gobierno </a:t>
            </a:r>
            <a:r>
              <a:rPr lang="es-MX" dirty="0" err="1"/>
              <a:t>directorial</a:t>
            </a:r>
            <a:r>
              <a:rPr lang="es-MX" dirty="0"/>
              <a:t> en Suiza</a:t>
            </a:r>
          </a:p>
          <a:p>
            <a:pPr marL="68580" indent="0" algn="ctr">
              <a:buNone/>
            </a:pPr>
            <a:endParaRPr lang="es-MX" dirty="0"/>
          </a:p>
        </p:txBody>
      </p:sp>
    </p:spTree>
    <p:extLst>
      <p:ext uri="{BB962C8B-B14F-4D97-AF65-F5344CB8AC3E}">
        <p14:creationId xmlns:p14="http://schemas.microsoft.com/office/powerpoint/2010/main" val="1064980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1E14EE-E307-4717-BF20-ABD9189B3A35}"/>
              </a:ext>
            </a:extLst>
          </p:cNvPr>
          <p:cNvSpPr>
            <a:spLocks noGrp="1"/>
          </p:cNvSpPr>
          <p:nvPr>
            <p:ph type="title"/>
          </p:nvPr>
        </p:nvSpPr>
        <p:spPr>
          <a:xfrm>
            <a:off x="1043490" y="764704"/>
            <a:ext cx="7024744" cy="1080120"/>
          </a:xfrm>
        </p:spPr>
        <p:txBody>
          <a:bodyPr>
            <a:normAutofit fontScale="90000"/>
          </a:bodyPr>
          <a:lstStyle/>
          <a:p>
            <a:pPr algn="ctr"/>
            <a:r>
              <a:rPr lang="es-MX" b="1" dirty="0"/>
              <a:t>Los controles del poder político</a:t>
            </a:r>
          </a:p>
        </p:txBody>
      </p:sp>
      <p:sp>
        <p:nvSpPr>
          <p:cNvPr id="3" name="Marcador de contenido 2">
            <a:extLst>
              <a:ext uri="{FF2B5EF4-FFF2-40B4-BE49-F238E27FC236}">
                <a16:creationId xmlns:a16="http://schemas.microsoft.com/office/drawing/2014/main" id="{8C922DA5-12ED-4E27-9935-BE9B61482DEC}"/>
              </a:ext>
            </a:extLst>
          </p:cNvPr>
          <p:cNvSpPr>
            <a:spLocks noGrp="1"/>
          </p:cNvSpPr>
          <p:nvPr>
            <p:ph idx="1"/>
          </p:nvPr>
        </p:nvSpPr>
        <p:spPr>
          <a:xfrm>
            <a:off x="1043492" y="1988840"/>
            <a:ext cx="6777317" cy="3843789"/>
          </a:xfrm>
        </p:spPr>
        <p:txBody>
          <a:bodyPr/>
          <a:lstStyle/>
          <a:p>
            <a:r>
              <a:rPr lang="es-MX" dirty="0"/>
              <a:t>La Constitución y sus controles horizontales:</a:t>
            </a:r>
          </a:p>
          <a:p>
            <a:r>
              <a:rPr lang="es-MX" dirty="0"/>
              <a:t>La Constitución como dispositivo de control del poder</a:t>
            </a:r>
          </a:p>
          <a:p>
            <a:r>
              <a:rPr lang="es-MX" dirty="0"/>
              <a:t>El procedimiento del poder constituyente</a:t>
            </a:r>
          </a:p>
          <a:p>
            <a:r>
              <a:rPr lang="es-MX" dirty="0"/>
              <a:t>La reforma constitucional</a:t>
            </a:r>
          </a:p>
          <a:p>
            <a:r>
              <a:rPr lang="es-MX" dirty="0"/>
              <a:t>El referéndum constitucional</a:t>
            </a:r>
          </a:p>
          <a:p>
            <a:r>
              <a:rPr lang="es-MX" dirty="0"/>
              <a:t>Límites de la reforma constitucional</a:t>
            </a:r>
          </a:p>
          <a:p>
            <a:endParaRPr lang="es-MX" dirty="0"/>
          </a:p>
          <a:p>
            <a:pPr algn="just"/>
            <a:endParaRPr lang="es-MX" dirty="0"/>
          </a:p>
        </p:txBody>
      </p:sp>
    </p:spTree>
    <p:extLst>
      <p:ext uri="{BB962C8B-B14F-4D97-AF65-F5344CB8AC3E}">
        <p14:creationId xmlns:p14="http://schemas.microsoft.com/office/powerpoint/2010/main" val="1684322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25B9D-E8CE-4DD0-A2A0-FDDB7E2BBC71}"/>
              </a:ext>
            </a:extLst>
          </p:cNvPr>
          <p:cNvSpPr>
            <a:spLocks noGrp="1"/>
          </p:cNvSpPr>
          <p:nvPr>
            <p:ph type="title"/>
          </p:nvPr>
        </p:nvSpPr>
        <p:spPr>
          <a:xfrm>
            <a:off x="1043490" y="764704"/>
            <a:ext cx="7024744" cy="1008112"/>
          </a:xfrm>
        </p:spPr>
        <p:txBody>
          <a:bodyPr>
            <a:normAutofit fontScale="90000"/>
          </a:bodyPr>
          <a:lstStyle/>
          <a:p>
            <a:pPr algn="ctr"/>
            <a:r>
              <a:rPr lang="es-MX" b="1" dirty="0"/>
              <a:t>Clasificación de las constituciones</a:t>
            </a:r>
          </a:p>
        </p:txBody>
      </p:sp>
      <p:sp>
        <p:nvSpPr>
          <p:cNvPr id="3" name="Marcador de contenido 2">
            <a:extLst>
              <a:ext uri="{FF2B5EF4-FFF2-40B4-BE49-F238E27FC236}">
                <a16:creationId xmlns:a16="http://schemas.microsoft.com/office/drawing/2014/main" id="{647FE462-02E4-4233-84A9-3A09842DCA5A}"/>
              </a:ext>
            </a:extLst>
          </p:cNvPr>
          <p:cNvSpPr>
            <a:spLocks noGrp="1"/>
          </p:cNvSpPr>
          <p:nvPr>
            <p:ph idx="1"/>
          </p:nvPr>
        </p:nvSpPr>
        <p:spPr>
          <a:xfrm>
            <a:off x="1043492" y="1772816"/>
            <a:ext cx="6777317" cy="4059813"/>
          </a:xfrm>
        </p:spPr>
        <p:txBody>
          <a:bodyPr>
            <a:normAutofit/>
          </a:bodyPr>
          <a:lstStyle/>
          <a:p>
            <a:r>
              <a:rPr lang="es-MX" dirty="0"/>
              <a:t>Esquemas anticuados de clasificación: escritas y no escritas; originarias y derivadas; ideológico-pragmáticas y utilitarias</a:t>
            </a:r>
          </a:p>
          <a:p>
            <a:r>
              <a:rPr lang="es-MX" dirty="0"/>
              <a:t>La perversión de la constitución a través de la autocracia moderna: camuflar regímenes populistas, autoritarios y totalitarios</a:t>
            </a:r>
          </a:p>
          <a:p>
            <a:r>
              <a:rPr lang="es-MX" dirty="0"/>
              <a:t>La desvalorización de la constitución escrita en la democracia constitucional</a:t>
            </a:r>
          </a:p>
        </p:txBody>
      </p:sp>
    </p:spTree>
    <p:extLst>
      <p:ext uri="{BB962C8B-B14F-4D97-AF65-F5344CB8AC3E}">
        <p14:creationId xmlns:p14="http://schemas.microsoft.com/office/powerpoint/2010/main" val="36899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FFC57-9EE7-49C1-BE76-35C57C0FCF2B}"/>
              </a:ext>
            </a:extLst>
          </p:cNvPr>
          <p:cNvSpPr>
            <a:spLocks noGrp="1"/>
          </p:cNvSpPr>
          <p:nvPr>
            <p:ph type="title"/>
          </p:nvPr>
        </p:nvSpPr>
        <p:spPr/>
        <p:txBody>
          <a:bodyPr>
            <a:normAutofit/>
          </a:bodyPr>
          <a:lstStyle/>
          <a:p>
            <a:pPr algn="ctr"/>
            <a:r>
              <a:rPr lang="es-MX" sz="3200" b="1" dirty="0"/>
              <a:t>Conceptos jurídicos de Constitución (Herman Heller)</a:t>
            </a:r>
            <a:endParaRPr lang="es-MX" sz="3200" dirty="0"/>
          </a:p>
        </p:txBody>
      </p:sp>
      <p:sp>
        <p:nvSpPr>
          <p:cNvPr id="3" name="Marcador de contenido 2">
            <a:extLst>
              <a:ext uri="{FF2B5EF4-FFF2-40B4-BE49-F238E27FC236}">
                <a16:creationId xmlns:a16="http://schemas.microsoft.com/office/drawing/2014/main" id="{5F5C15EB-CD6A-4818-94FE-B256694727F6}"/>
              </a:ext>
            </a:extLst>
          </p:cNvPr>
          <p:cNvSpPr>
            <a:spLocks noGrp="1"/>
          </p:cNvSpPr>
          <p:nvPr>
            <p:ph idx="1"/>
          </p:nvPr>
        </p:nvSpPr>
        <p:spPr/>
        <p:txBody>
          <a:bodyPr/>
          <a:lstStyle/>
          <a:p>
            <a:r>
              <a:rPr lang="es-MX" dirty="0"/>
              <a:t>Ordenación jurídica total del Estado junto con todos los demás preceptos jurídicos de la ordenación estatal conformes con la Constitución.</a:t>
            </a:r>
          </a:p>
          <a:p>
            <a:r>
              <a:rPr lang="es-MX" dirty="0"/>
              <a:t>Extrae de la ordenación jurídica total del Estado un contenido parcial valorado como ordenación fundamental, y no solo como “norma fundamental” hipotética y lógica (Kelsen).</a:t>
            </a:r>
          </a:p>
        </p:txBody>
      </p:sp>
    </p:spTree>
    <p:extLst>
      <p:ext uri="{BB962C8B-B14F-4D97-AF65-F5344CB8AC3E}">
        <p14:creationId xmlns:p14="http://schemas.microsoft.com/office/powerpoint/2010/main" val="444770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48476-D299-4F7E-B159-416408008086}"/>
              </a:ext>
            </a:extLst>
          </p:cNvPr>
          <p:cNvSpPr>
            <a:spLocks noGrp="1"/>
          </p:cNvSpPr>
          <p:nvPr>
            <p:ph type="title"/>
          </p:nvPr>
        </p:nvSpPr>
        <p:spPr>
          <a:xfrm>
            <a:off x="1043490" y="764704"/>
            <a:ext cx="7024744" cy="648072"/>
          </a:xfrm>
        </p:spPr>
        <p:txBody>
          <a:bodyPr>
            <a:normAutofit fontScale="90000"/>
          </a:bodyPr>
          <a:lstStyle/>
          <a:p>
            <a:pPr algn="ctr"/>
            <a:br>
              <a:rPr lang="es-MX" dirty="0"/>
            </a:br>
            <a:br>
              <a:rPr lang="es-MX" dirty="0"/>
            </a:br>
            <a:br>
              <a:rPr lang="es-MX" dirty="0"/>
            </a:br>
            <a:br>
              <a:rPr lang="es-MX" dirty="0"/>
            </a:br>
            <a:br>
              <a:rPr lang="es-MX" dirty="0"/>
            </a:br>
            <a:r>
              <a:rPr lang="es-MX" b="1" dirty="0"/>
              <a:t>Clasificación “ontológica”</a:t>
            </a:r>
          </a:p>
        </p:txBody>
      </p:sp>
      <p:sp>
        <p:nvSpPr>
          <p:cNvPr id="3" name="Marcador de contenido 2">
            <a:extLst>
              <a:ext uri="{FF2B5EF4-FFF2-40B4-BE49-F238E27FC236}">
                <a16:creationId xmlns:a16="http://schemas.microsoft.com/office/drawing/2014/main" id="{47EABE92-44AD-4241-B707-6271AF6F00C9}"/>
              </a:ext>
            </a:extLst>
          </p:cNvPr>
          <p:cNvSpPr>
            <a:spLocks noGrp="1"/>
          </p:cNvSpPr>
          <p:nvPr>
            <p:ph idx="1"/>
          </p:nvPr>
        </p:nvSpPr>
        <p:spPr>
          <a:xfrm>
            <a:off x="1043492" y="1556792"/>
            <a:ext cx="6777317" cy="4275837"/>
          </a:xfrm>
        </p:spPr>
        <p:txBody>
          <a:bodyPr/>
          <a:lstStyle/>
          <a:p>
            <a:pPr algn="just"/>
            <a:r>
              <a:rPr lang="es-MX" b="1" dirty="0"/>
              <a:t>Normativa:</a:t>
            </a:r>
            <a:r>
              <a:rPr lang="es-MX" dirty="0"/>
              <a:t> sus normas dominan el proceso político o, a la inversa, el proceso del poder se adapta a las normas de la C. y se somete a ellas.</a:t>
            </a:r>
          </a:p>
          <a:p>
            <a:pPr algn="just"/>
            <a:r>
              <a:rPr lang="es-MX" b="1" dirty="0"/>
              <a:t>Nominal:</a:t>
            </a:r>
            <a:r>
              <a:rPr lang="es-MX" dirty="0"/>
              <a:t> la dinámica del proceso político no se adapta a sus normas.</a:t>
            </a:r>
          </a:p>
          <a:p>
            <a:pPr algn="just"/>
            <a:r>
              <a:rPr lang="es-MX" b="1" dirty="0"/>
              <a:t>Semántica:</a:t>
            </a:r>
            <a:r>
              <a:rPr lang="es-MX" dirty="0"/>
              <a:t> en lugar de servir a la limitación del poder, la C. es aquí el instrumento para estabilizar y eternizar la intervención de los dominadores fácticos de la localización del poder político.</a:t>
            </a:r>
          </a:p>
          <a:p>
            <a:pPr algn="just"/>
            <a:endParaRPr lang="es-MX" dirty="0"/>
          </a:p>
          <a:p>
            <a:pPr algn="just"/>
            <a:endParaRPr lang="es-MX" dirty="0"/>
          </a:p>
        </p:txBody>
      </p:sp>
    </p:spTree>
    <p:extLst>
      <p:ext uri="{BB962C8B-B14F-4D97-AF65-F5344CB8AC3E}">
        <p14:creationId xmlns:p14="http://schemas.microsoft.com/office/powerpoint/2010/main" val="1252455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59258F-F4AC-4342-A68F-2296C67D95CF}"/>
              </a:ext>
            </a:extLst>
          </p:cNvPr>
          <p:cNvSpPr>
            <a:spLocks noGrp="1"/>
          </p:cNvSpPr>
          <p:nvPr>
            <p:ph type="title"/>
          </p:nvPr>
        </p:nvSpPr>
        <p:spPr/>
        <p:txBody>
          <a:bodyPr>
            <a:normAutofit fontScale="90000"/>
          </a:bodyPr>
          <a:lstStyle/>
          <a:p>
            <a:pPr algn="ctr"/>
            <a:r>
              <a:rPr lang="es-MX" b="1" dirty="0"/>
              <a:t>Controles </a:t>
            </a:r>
            <a:r>
              <a:rPr lang="es-MX" b="1" dirty="0" err="1"/>
              <a:t>intraórganos</a:t>
            </a:r>
            <a:r>
              <a:rPr lang="es-MX" b="1" dirty="0"/>
              <a:t> e </a:t>
            </a:r>
            <a:r>
              <a:rPr lang="es-MX" b="1" dirty="0" err="1"/>
              <a:t>interórganos</a:t>
            </a:r>
            <a:endParaRPr lang="es-MX" b="1" dirty="0"/>
          </a:p>
        </p:txBody>
      </p:sp>
      <p:sp>
        <p:nvSpPr>
          <p:cNvPr id="3" name="Marcador de contenido 2">
            <a:extLst>
              <a:ext uri="{FF2B5EF4-FFF2-40B4-BE49-F238E27FC236}">
                <a16:creationId xmlns:a16="http://schemas.microsoft.com/office/drawing/2014/main" id="{494C21EB-E3BB-45E4-9DFC-900CB32F2550}"/>
              </a:ext>
            </a:extLst>
          </p:cNvPr>
          <p:cNvSpPr>
            <a:spLocks noGrp="1"/>
          </p:cNvSpPr>
          <p:nvPr>
            <p:ph idx="1"/>
          </p:nvPr>
        </p:nvSpPr>
        <p:spPr/>
        <p:txBody>
          <a:bodyPr>
            <a:normAutofit lnSpcReduction="10000"/>
          </a:bodyPr>
          <a:lstStyle/>
          <a:p>
            <a:r>
              <a:rPr lang="es-MX" dirty="0"/>
              <a:t>Controles </a:t>
            </a:r>
            <a:r>
              <a:rPr lang="es-MX" dirty="0" err="1"/>
              <a:t>intraórganos</a:t>
            </a:r>
            <a:r>
              <a:rPr lang="es-MX" dirty="0"/>
              <a:t> en el gobierno: organización colegiada, gobierno y presidente del Estado, estructura del gabinete</a:t>
            </a:r>
          </a:p>
          <a:p>
            <a:r>
              <a:rPr lang="es-MX" dirty="0"/>
              <a:t>Controles </a:t>
            </a:r>
            <a:r>
              <a:rPr lang="es-MX" dirty="0" err="1"/>
              <a:t>intraórganos</a:t>
            </a:r>
            <a:r>
              <a:rPr lang="es-MX" dirty="0"/>
              <a:t> en el parlamento: autonomía funcional y protección de las minorías</a:t>
            </a:r>
          </a:p>
          <a:p>
            <a:r>
              <a:rPr lang="es-MX" dirty="0"/>
              <a:t>Controles </a:t>
            </a:r>
            <a:r>
              <a:rPr lang="es-MX" dirty="0" err="1"/>
              <a:t>intraórganos</a:t>
            </a:r>
            <a:r>
              <a:rPr lang="es-MX" dirty="0"/>
              <a:t> en la función judicial</a:t>
            </a:r>
          </a:p>
        </p:txBody>
      </p:sp>
    </p:spTree>
    <p:extLst>
      <p:ext uri="{BB962C8B-B14F-4D97-AF65-F5344CB8AC3E}">
        <p14:creationId xmlns:p14="http://schemas.microsoft.com/office/powerpoint/2010/main" val="3369664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45A8C-7C1E-4713-A5FA-82C315355504}"/>
              </a:ext>
            </a:extLst>
          </p:cNvPr>
          <p:cNvSpPr>
            <a:spLocks noGrp="1"/>
          </p:cNvSpPr>
          <p:nvPr>
            <p:ph type="title"/>
          </p:nvPr>
        </p:nvSpPr>
        <p:spPr>
          <a:xfrm>
            <a:off x="1043490" y="764704"/>
            <a:ext cx="7024744" cy="1152128"/>
          </a:xfrm>
        </p:spPr>
        <p:txBody>
          <a:bodyPr>
            <a:normAutofit fontScale="90000"/>
          </a:bodyPr>
          <a:lstStyle/>
          <a:p>
            <a:pPr algn="ctr"/>
            <a:r>
              <a:rPr lang="es-MX" b="1" dirty="0"/>
              <a:t>Técnicas y tipos de control </a:t>
            </a:r>
            <a:r>
              <a:rPr lang="es-MX" b="1" dirty="0" err="1"/>
              <a:t>interórgano</a:t>
            </a:r>
            <a:endParaRPr lang="es-MX" b="1" dirty="0"/>
          </a:p>
        </p:txBody>
      </p:sp>
      <p:sp>
        <p:nvSpPr>
          <p:cNvPr id="3" name="Marcador de contenido 2">
            <a:extLst>
              <a:ext uri="{FF2B5EF4-FFF2-40B4-BE49-F238E27FC236}">
                <a16:creationId xmlns:a16="http://schemas.microsoft.com/office/drawing/2014/main" id="{FD3C4D0D-968C-48ED-BB04-40F7B69F6183}"/>
              </a:ext>
            </a:extLst>
          </p:cNvPr>
          <p:cNvSpPr>
            <a:spLocks noGrp="1"/>
          </p:cNvSpPr>
          <p:nvPr>
            <p:ph idx="1"/>
          </p:nvPr>
        </p:nvSpPr>
        <p:spPr>
          <a:xfrm>
            <a:off x="1043492" y="1916832"/>
            <a:ext cx="6777317" cy="3915797"/>
          </a:xfrm>
        </p:spPr>
        <p:txBody>
          <a:bodyPr>
            <a:normAutofit lnSpcReduction="10000"/>
          </a:bodyPr>
          <a:lstStyle/>
          <a:p>
            <a:r>
              <a:rPr lang="es-MX" dirty="0"/>
              <a:t>Controles del parlamento frente al gobierno</a:t>
            </a:r>
          </a:p>
          <a:p>
            <a:r>
              <a:rPr lang="es-MX" dirty="0"/>
              <a:t>Controles del gobierno frente al parlamento</a:t>
            </a:r>
          </a:p>
          <a:p>
            <a:r>
              <a:rPr lang="es-MX" dirty="0"/>
              <a:t>Disolución del parlamento</a:t>
            </a:r>
          </a:p>
          <a:p>
            <a:r>
              <a:rPr lang="es-MX" dirty="0"/>
              <a:t>Gobierno de crisis</a:t>
            </a:r>
          </a:p>
          <a:p>
            <a:r>
              <a:rPr lang="es-MX" dirty="0"/>
              <a:t>Controles </a:t>
            </a:r>
            <a:r>
              <a:rPr lang="es-MX" dirty="0" err="1"/>
              <a:t>interórganos</a:t>
            </a:r>
            <a:r>
              <a:rPr lang="es-MX" dirty="0"/>
              <a:t> de los tribunales frente al gobierno y el parlamento</a:t>
            </a:r>
          </a:p>
          <a:p>
            <a:r>
              <a:rPr lang="es-MX" dirty="0"/>
              <a:t>Controles </a:t>
            </a:r>
            <a:r>
              <a:rPr lang="es-MX" dirty="0" err="1"/>
              <a:t>interórganos</a:t>
            </a:r>
            <a:r>
              <a:rPr lang="es-MX" dirty="0"/>
              <a:t> del electorado frente al gobierno y el parlamento</a:t>
            </a:r>
          </a:p>
        </p:txBody>
      </p:sp>
    </p:spTree>
    <p:extLst>
      <p:ext uri="{BB962C8B-B14F-4D97-AF65-F5344CB8AC3E}">
        <p14:creationId xmlns:p14="http://schemas.microsoft.com/office/powerpoint/2010/main" val="16885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0CC597-8EF8-4F4D-8F68-7D17654CEB92}"/>
              </a:ext>
            </a:extLst>
          </p:cNvPr>
          <p:cNvSpPr>
            <a:spLocks noGrp="1"/>
          </p:cNvSpPr>
          <p:nvPr>
            <p:ph type="title"/>
          </p:nvPr>
        </p:nvSpPr>
        <p:spPr/>
        <p:txBody>
          <a:bodyPr>
            <a:normAutofit fontScale="90000"/>
          </a:bodyPr>
          <a:lstStyle/>
          <a:p>
            <a:pPr algn="ctr"/>
            <a:r>
              <a:rPr lang="es-MX" b="1" dirty="0"/>
              <a:t>Los controles verticales del poder político</a:t>
            </a:r>
          </a:p>
        </p:txBody>
      </p:sp>
      <p:sp>
        <p:nvSpPr>
          <p:cNvPr id="3" name="Marcador de contenido 2">
            <a:extLst>
              <a:ext uri="{FF2B5EF4-FFF2-40B4-BE49-F238E27FC236}">
                <a16:creationId xmlns:a16="http://schemas.microsoft.com/office/drawing/2014/main" id="{DF6C68A1-2F04-43AE-9D48-9303C09FC710}"/>
              </a:ext>
            </a:extLst>
          </p:cNvPr>
          <p:cNvSpPr>
            <a:spLocks noGrp="1"/>
          </p:cNvSpPr>
          <p:nvPr>
            <p:ph idx="1"/>
          </p:nvPr>
        </p:nvSpPr>
        <p:spPr/>
        <p:txBody>
          <a:bodyPr/>
          <a:lstStyle/>
          <a:p>
            <a:r>
              <a:rPr lang="es-MX" dirty="0"/>
              <a:t>Federalismo</a:t>
            </a:r>
          </a:p>
          <a:p>
            <a:endParaRPr lang="es-MX" dirty="0"/>
          </a:p>
          <a:p>
            <a:r>
              <a:rPr lang="es-MX" dirty="0"/>
              <a:t>Garantías de las libertades individuales</a:t>
            </a:r>
          </a:p>
          <a:p>
            <a:endParaRPr lang="es-MX" dirty="0"/>
          </a:p>
          <a:p>
            <a:r>
              <a:rPr lang="es-MX" dirty="0"/>
              <a:t>Pluralismo</a:t>
            </a:r>
          </a:p>
        </p:txBody>
      </p:sp>
    </p:spTree>
    <p:extLst>
      <p:ext uri="{BB962C8B-B14F-4D97-AF65-F5344CB8AC3E}">
        <p14:creationId xmlns:p14="http://schemas.microsoft.com/office/powerpoint/2010/main" val="2849601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05CE3B-FC80-45BC-A666-A59A3B9A73D8}"/>
              </a:ext>
            </a:extLst>
          </p:cNvPr>
          <p:cNvSpPr>
            <a:spLocks noGrp="1"/>
          </p:cNvSpPr>
          <p:nvPr>
            <p:ph type="title"/>
          </p:nvPr>
        </p:nvSpPr>
        <p:spPr>
          <a:xfrm>
            <a:off x="1043490" y="764704"/>
            <a:ext cx="7024744" cy="1152128"/>
          </a:xfrm>
        </p:spPr>
        <p:txBody>
          <a:bodyPr>
            <a:normAutofit fontScale="90000"/>
          </a:bodyPr>
          <a:lstStyle/>
          <a:p>
            <a:pPr algn="ctr"/>
            <a:r>
              <a:rPr lang="es-MX" b="1" dirty="0"/>
              <a:t>Interacción y control de poderes</a:t>
            </a:r>
          </a:p>
        </p:txBody>
      </p:sp>
      <p:sp>
        <p:nvSpPr>
          <p:cNvPr id="3" name="Marcador de contenido 2">
            <a:extLst>
              <a:ext uri="{FF2B5EF4-FFF2-40B4-BE49-F238E27FC236}">
                <a16:creationId xmlns:a16="http://schemas.microsoft.com/office/drawing/2014/main" id="{397E9929-53BC-4E1E-8428-D0E4BCAAEC63}"/>
              </a:ext>
            </a:extLst>
          </p:cNvPr>
          <p:cNvSpPr>
            <a:spLocks noGrp="1"/>
          </p:cNvSpPr>
          <p:nvPr>
            <p:ph idx="1"/>
          </p:nvPr>
        </p:nvSpPr>
        <p:spPr>
          <a:xfrm>
            <a:off x="1043492" y="1916832"/>
            <a:ext cx="6777317" cy="4176464"/>
          </a:xfrm>
        </p:spPr>
        <p:txBody>
          <a:bodyPr>
            <a:normAutofit lnSpcReduction="10000"/>
          </a:bodyPr>
          <a:lstStyle/>
          <a:p>
            <a:r>
              <a:rPr lang="es-MX" dirty="0"/>
              <a:t>Iniciativa</a:t>
            </a:r>
          </a:p>
          <a:p>
            <a:r>
              <a:rPr lang="es-MX" dirty="0"/>
              <a:t>Veto </a:t>
            </a:r>
          </a:p>
          <a:p>
            <a:r>
              <a:rPr lang="es-MX" dirty="0"/>
              <a:t>Periodo de sesiones</a:t>
            </a:r>
          </a:p>
          <a:p>
            <a:r>
              <a:rPr lang="es-MX" dirty="0"/>
              <a:t>Informe presidencial</a:t>
            </a:r>
          </a:p>
          <a:p>
            <a:r>
              <a:rPr lang="es-MX" dirty="0"/>
              <a:t>Comparecencia de los miembros del gabinete e integración de comisiones de investigación</a:t>
            </a:r>
          </a:p>
          <a:p>
            <a:r>
              <a:rPr lang="es-MX" dirty="0"/>
              <a:t>Controles financieros</a:t>
            </a:r>
          </a:p>
          <a:p>
            <a:r>
              <a:rPr lang="es-MX" dirty="0"/>
              <a:t>Facultades extraordinarias del Ejecutivo para legislar</a:t>
            </a:r>
          </a:p>
        </p:txBody>
      </p:sp>
    </p:spTree>
    <p:extLst>
      <p:ext uri="{BB962C8B-B14F-4D97-AF65-F5344CB8AC3E}">
        <p14:creationId xmlns:p14="http://schemas.microsoft.com/office/powerpoint/2010/main" val="289374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E5391-0D78-441E-84E7-7288A8FA5BE2}"/>
              </a:ext>
            </a:extLst>
          </p:cNvPr>
          <p:cNvSpPr>
            <a:spLocks noGrp="1"/>
          </p:cNvSpPr>
          <p:nvPr>
            <p:ph type="title"/>
          </p:nvPr>
        </p:nvSpPr>
        <p:spPr>
          <a:xfrm>
            <a:off x="1043490" y="692696"/>
            <a:ext cx="7024744" cy="1080120"/>
          </a:xfrm>
        </p:spPr>
        <p:txBody>
          <a:bodyPr>
            <a:normAutofit fontScale="90000"/>
          </a:bodyPr>
          <a:lstStyle/>
          <a:p>
            <a:pPr algn="ctr"/>
            <a:r>
              <a:rPr lang="es-MX" b="1" dirty="0"/>
              <a:t>Interacción y control de poderes (continúa)</a:t>
            </a:r>
            <a:endParaRPr lang="es-MX" dirty="0"/>
          </a:p>
        </p:txBody>
      </p:sp>
      <p:sp>
        <p:nvSpPr>
          <p:cNvPr id="3" name="Marcador de contenido 2">
            <a:extLst>
              <a:ext uri="{FF2B5EF4-FFF2-40B4-BE49-F238E27FC236}">
                <a16:creationId xmlns:a16="http://schemas.microsoft.com/office/drawing/2014/main" id="{C4395087-6C4F-4D67-885D-48544A2068D7}"/>
              </a:ext>
            </a:extLst>
          </p:cNvPr>
          <p:cNvSpPr>
            <a:spLocks noGrp="1"/>
          </p:cNvSpPr>
          <p:nvPr>
            <p:ph idx="1"/>
          </p:nvPr>
        </p:nvSpPr>
        <p:spPr>
          <a:xfrm>
            <a:off x="1043492" y="1916832"/>
            <a:ext cx="6777317" cy="4176464"/>
          </a:xfrm>
        </p:spPr>
        <p:txBody>
          <a:bodyPr>
            <a:normAutofit fontScale="92500"/>
          </a:bodyPr>
          <a:lstStyle/>
          <a:p>
            <a:r>
              <a:rPr lang="es-MX" dirty="0"/>
              <a:t>Suspensión de garantías</a:t>
            </a:r>
          </a:p>
          <a:p>
            <a:r>
              <a:rPr lang="es-MX" dirty="0"/>
              <a:t>Ratificación de nombramientos</a:t>
            </a:r>
          </a:p>
          <a:p>
            <a:r>
              <a:rPr lang="es-MX" dirty="0"/>
              <a:t>Tratados internacionales</a:t>
            </a:r>
          </a:p>
          <a:p>
            <a:r>
              <a:rPr lang="es-MX" dirty="0"/>
              <a:t>Desaparición de poderes</a:t>
            </a:r>
          </a:p>
          <a:p>
            <a:r>
              <a:rPr lang="es-MX" dirty="0"/>
              <a:t>Facultad reglamentaria</a:t>
            </a:r>
          </a:p>
          <a:p>
            <a:r>
              <a:rPr lang="es-MX" dirty="0"/>
              <a:t>Responsabilidad de los servidores públicos</a:t>
            </a:r>
          </a:p>
          <a:p>
            <a:r>
              <a:rPr lang="es-MX" dirty="0"/>
              <a:t>Ausencia del presidente de la República del territorio nacional</a:t>
            </a:r>
          </a:p>
          <a:p>
            <a:r>
              <a:rPr lang="es-MX" dirty="0"/>
              <a:t>Guardia Nacional</a:t>
            </a:r>
          </a:p>
          <a:p>
            <a:r>
              <a:rPr lang="es-MX" dirty="0"/>
              <a:t>Un sistema presidencial en transición</a:t>
            </a:r>
          </a:p>
        </p:txBody>
      </p:sp>
    </p:spTree>
    <p:extLst>
      <p:ext uri="{BB962C8B-B14F-4D97-AF65-F5344CB8AC3E}">
        <p14:creationId xmlns:p14="http://schemas.microsoft.com/office/powerpoint/2010/main" val="1353533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15BCAF-EEFC-42E5-8B7B-EBF884FDA578}"/>
              </a:ext>
            </a:extLst>
          </p:cNvPr>
          <p:cNvSpPr>
            <a:spLocks noGrp="1"/>
          </p:cNvSpPr>
          <p:nvPr>
            <p:ph type="title"/>
          </p:nvPr>
        </p:nvSpPr>
        <p:spPr>
          <a:xfrm>
            <a:off x="1043490" y="836712"/>
            <a:ext cx="7024744" cy="792088"/>
          </a:xfrm>
        </p:spPr>
        <p:txBody>
          <a:bodyPr>
            <a:normAutofit/>
          </a:bodyPr>
          <a:lstStyle/>
          <a:p>
            <a:pPr algn="ctr"/>
            <a:r>
              <a:rPr lang="es-MX" b="1" dirty="0"/>
              <a:t>Tipología de los controles</a:t>
            </a:r>
          </a:p>
        </p:txBody>
      </p:sp>
      <p:sp>
        <p:nvSpPr>
          <p:cNvPr id="3" name="Marcador de contenido 2">
            <a:extLst>
              <a:ext uri="{FF2B5EF4-FFF2-40B4-BE49-F238E27FC236}">
                <a16:creationId xmlns:a16="http://schemas.microsoft.com/office/drawing/2014/main" id="{5DA98A11-4815-4567-8D20-950BA0FAF52F}"/>
              </a:ext>
            </a:extLst>
          </p:cNvPr>
          <p:cNvSpPr>
            <a:spLocks noGrp="1"/>
          </p:cNvSpPr>
          <p:nvPr>
            <p:ph idx="1"/>
          </p:nvPr>
        </p:nvSpPr>
        <p:spPr>
          <a:xfrm>
            <a:off x="1043492" y="1628800"/>
            <a:ext cx="6777317" cy="4203829"/>
          </a:xfrm>
        </p:spPr>
        <p:txBody>
          <a:bodyPr/>
          <a:lstStyle/>
          <a:p>
            <a:endParaRPr lang="es-MX" dirty="0"/>
          </a:p>
          <a:p>
            <a:r>
              <a:rPr lang="es-MX" dirty="0"/>
              <a:t>Controles materiales y formales</a:t>
            </a:r>
          </a:p>
          <a:p>
            <a:r>
              <a:rPr lang="es-MX" dirty="0"/>
              <a:t>Controles unidireccionales y bidireccionales</a:t>
            </a:r>
          </a:p>
          <a:p>
            <a:r>
              <a:rPr lang="es-MX" dirty="0"/>
              <a:t>Controles organizativos y funcionales</a:t>
            </a:r>
          </a:p>
          <a:p>
            <a:r>
              <a:rPr lang="es-MX" dirty="0"/>
              <a:t>Controles preventivos y correctivos</a:t>
            </a:r>
          </a:p>
          <a:p>
            <a:r>
              <a:rPr lang="es-MX" dirty="0"/>
              <a:t>Controles perceptibles e imperceptibles</a:t>
            </a:r>
          </a:p>
          <a:p>
            <a:r>
              <a:rPr lang="es-MX" dirty="0"/>
              <a:t>Controles constitucionales y </a:t>
            </a:r>
            <a:r>
              <a:rPr lang="es-MX" dirty="0" err="1"/>
              <a:t>paraconstitucionales</a:t>
            </a:r>
            <a:endParaRPr lang="es-MX" dirty="0"/>
          </a:p>
        </p:txBody>
      </p:sp>
    </p:spTree>
    <p:extLst>
      <p:ext uri="{BB962C8B-B14F-4D97-AF65-F5344CB8AC3E}">
        <p14:creationId xmlns:p14="http://schemas.microsoft.com/office/powerpoint/2010/main" val="3084618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55452-E837-482C-BA6D-5D3B1E984A33}"/>
              </a:ext>
            </a:extLst>
          </p:cNvPr>
          <p:cNvSpPr>
            <a:spLocks noGrp="1"/>
          </p:cNvSpPr>
          <p:nvPr>
            <p:ph type="title"/>
          </p:nvPr>
        </p:nvSpPr>
        <p:spPr>
          <a:xfrm>
            <a:off x="1043490" y="692696"/>
            <a:ext cx="7024744" cy="1152128"/>
          </a:xfrm>
        </p:spPr>
        <p:txBody>
          <a:bodyPr>
            <a:normAutofit fontScale="90000"/>
          </a:bodyPr>
          <a:lstStyle/>
          <a:p>
            <a:pPr algn="ctr"/>
            <a:br>
              <a:rPr lang="es-MX" dirty="0"/>
            </a:br>
            <a:br>
              <a:rPr lang="es-MX" dirty="0"/>
            </a:br>
            <a:br>
              <a:rPr lang="es-MX" dirty="0"/>
            </a:br>
            <a:br>
              <a:rPr lang="es-MX" dirty="0"/>
            </a:br>
            <a:r>
              <a:rPr lang="es-MX" b="1" dirty="0"/>
              <a:t>Otras posibilidades de encuadramiento</a:t>
            </a:r>
            <a:endParaRPr lang="es-MX" dirty="0"/>
          </a:p>
        </p:txBody>
      </p:sp>
      <p:sp>
        <p:nvSpPr>
          <p:cNvPr id="3" name="Marcador de contenido 2">
            <a:extLst>
              <a:ext uri="{FF2B5EF4-FFF2-40B4-BE49-F238E27FC236}">
                <a16:creationId xmlns:a16="http://schemas.microsoft.com/office/drawing/2014/main" id="{6BC9335B-AC4E-4E85-B680-88EC4FB7D7C3}"/>
              </a:ext>
            </a:extLst>
          </p:cNvPr>
          <p:cNvSpPr>
            <a:spLocks noGrp="1"/>
          </p:cNvSpPr>
          <p:nvPr>
            <p:ph idx="1"/>
          </p:nvPr>
        </p:nvSpPr>
        <p:spPr>
          <a:xfrm>
            <a:off x="1043492" y="1916832"/>
            <a:ext cx="6777317" cy="3915797"/>
          </a:xfrm>
        </p:spPr>
        <p:txBody>
          <a:bodyPr>
            <a:normAutofit lnSpcReduction="10000"/>
          </a:bodyPr>
          <a:lstStyle/>
          <a:p>
            <a:r>
              <a:rPr lang="es-MX" dirty="0"/>
              <a:t>De acuerdo con su naturaleza: controles obligatorios y potestativos</a:t>
            </a:r>
          </a:p>
          <a:p>
            <a:r>
              <a:rPr lang="es-MX" dirty="0"/>
              <a:t>Con su objeto: constructivos y limitativos</a:t>
            </a:r>
          </a:p>
          <a:p>
            <a:r>
              <a:rPr lang="es-MX" dirty="0"/>
              <a:t>Sus efectos: vinculatorios e indicativos</a:t>
            </a:r>
          </a:p>
          <a:p>
            <a:r>
              <a:rPr lang="es-MX" dirty="0"/>
              <a:t>Frecuencia: sistemáticos y esporádicos</a:t>
            </a:r>
          </a:p>
          <a:p>
            <a:r>
              <a:rPr lang="es-MX" dirty="0"/>
              <a:t>Forma: verbales y formales</a:t>
            </a:r>
          </a:p>
          <a:p>
            <a:r>
              <a:rPr lang="es-MX" dirty="0"/>
              <a:t>Agentes: colectivos y selectivos</a:t>
            </a:r>
          </a:p>
          <a:p>
            <a:r>
              <a:rPr lang="es-MX" dirty="0"/>
              <a:t>Destinatarios: generales o singulares</a:t>
            </a:r>
          </a:p>
          <a:p>
            <a:r>
              <a:rPr lang="es-MX" dirty="0"/>
              <a:t>Oportunidad: </a:t>
            </a:r>
            <a:r>
              <a:rPr lang="es-MX" dirty="0" err="1"/>
              <a:t>prévios</a:t>
            </a:r>
            <a:r>
              <a:rPr lang="es-MX" dirty="0"/>
              <a:t>, progresivos y posteriores</a:t>
            </a:r>
          </a:p>
        </p:txBody>
      </p:sp>
    </p:spTree>
    <p:extLst>
      <p:ext uri="{BB962C8B-B14F-4D97-AF65-F5344CB8AC3E}">
        <p14:creationId xmlns:p14="http://schemas.microsoft.com/office/powerpoint/2010/main" val="649842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43490" y="692696"/>
            <a:ext cx="7024744" cy="864096"/>
          </a:xfrm>
        </p:spPr>
        <p:txBody>
          <a:bodyPr>
            <a:normAutofit fontScale="90000"/>
          </a:bodyPr>
          <a:lstStyle/>
          <a:p>
            <a:pPr eaLnBrk="1" hangingPunct="1">
              <a:defRPr/>
            </a:pPr>
            <a:r>
              <a:rPr lang="es-ES" sz="2800" b="1" dirty="0"/>
              <a:t>Otras variables para definir la calidad de la democracia</a:t>
            </a:r>
          </a:p>
        </p:txBody>
      </p:sp>
      <p:sp>
        <p:nvSpPr>
          <p:cNvPr id="64515" name="Rectangle 3"/>
          <p:cNvSpPr>
            <a:spLocks noGrp="1" noChangeArrowheads="1"/>
          </p:cNvSpPr>
          <p:nvPr>
            <p:ph type="body" idx="1"/>
          </p:nvPr>
        </p:nvSpPr>
        <p:spPr>
          <a:xfrm>
            <a:off x="827584" y="1556792"/>
            <a:ext cx="7776864" cy="5112568"/>
          </a:xfrm>
        </p:spPr>
        <p:txBody>
          <a:bodyPr>
            <a:normAutofit lnSpcReduction="10000"/>
          </a:bodyPr>
          <a:lstStyle/>
          <a:p>
            <a:pPr algn="just" eaLnBrk="1" hangingPunct="1">
              <a:lnSpc>
                <a:spcPct val="80000"/>
              </a:lnSpc>
              <a:defRPr/>
            </a:pPr>
            <a:r>
              <a:rPr lang="es-ES" sz="2200" dirty="0"/>
              <a:t>Sistemas de partidos: modelos bipartidistas y multipartidistas</a:t>
            </a:r>
          </a:p>
          <a:p>
            <a:pPr algn="just" eaLnBrk="1" hangingPunct="1">
              <a:lnSpc>
                <a:spcPct val="80000"/>
              </a:lnSpc>
              <a:defRPr/>
            </a:pPr>
            <a:r>
              <a:rPr lang="es-ES" sz="2200" dirty="0"/>
              <a:t>Gabinetes: concentración frente a división del poder ejecutivo</a:t>
            </a:r>
          </a:p>
          <a:p>
            <a:pPr algn="just" eaLnBrk="1" hangingPunct="1">
              <a:lnSpc>
                <a:spcPct val="80000"/>
              </a:lnSpc>
              <a:defRPr/>
            </a:pPr>
            <a:r>
              <a:rPr lang="es-ES" sz="2200" dirty="0"/>
              <a:t>Relaciones entre el ejecutivo y el legislativo: modelos de dominio y equilibrio de poder</a:t>
            </a:r>
          </a:p>
          <a:p>
            <a:pPr algn="just" eaLnBrk="1" hangingPunct="1">
              <a:lnSpc>
                <a:spcPct val="80000"/>
              </a:lnSpc>
              <a:defRPr/>
            </a:pPr>
            <a:r>
              <a:rPr lang="es-ES" sz="2200" dirty="0"/>
              <a:t>Sistemas electorales: métodos de mayoría absoluta y mayoría relativa frente a representación proporcional</a:t>
            </a:r>
          </a:p>
          <a:p>
            <a:pPr algn="just" eaLnBrk="1" hangingPunct="1">
              <a:lnSpc>
                <a:spcPct val="80000"/>
              </a:lnSpc>
              <a:defRPr/>
            </a:pPr>
            <a:r>
              <a:rPr lang="es-ES" sz="2200" dirty="0"/>
              <a:t>Grupos de interés: pluralismo frente a </a:t>
            </a:r>
            <a:r>
              <a:rPr lang="es-ES" sz="2200" dirty="0" err="1"/>
              <a:t>corporatismo</a:t>
            </a:r>
            <a:endParaRPr lang="es-ES" sz="2200" dirty="0"/>
          </a:p>
          <a:p>
            <a:pPr algn="just" eaLnBrk="1" hangingPunct="1">
              <a:lnSpc>
                <a:spcPct val="80000"/>
              </a:lnSpc>
              <a:defRPr/>
            </a:pPr>
            <a:r>
              <a:rPr lang="es-ES" sz="2200" dirty="0"/>
              <a:t>División de poder: los contrastes federal-unitario y centralizado-descentralizado</a:t>
            </a:r>
          </a:p>
          <a:p>
            <a:pPr algn="just" eaLnBrk="1" hangingPunct="1">
              <a:lnSpc>
                <a:spcPct val="80000"/>
              </a:lnSpc>
              <a:defRPr/>
            </a:pPr>
            <a:r>
              <a:rPr lang="es-ES" sz="2200" dirty="0"/>
              <a:t>Parlamentos y congresos: concentración frente a división del poder legislativo</a:t>
            </a:r>
          </a:p>
          <a:p>
            <a:pPr algn="just" eaLnBrk="1" hangingPunct="1">
              <a:lnSpc>
                <a:spcPct val="80000"/>
              </a:lnSpc>
              <a:defRPr/>
            </a:pPr>
            <a:r>
              <a:rPr lang="es-ES" sz="2200" dirty="0"/>
              <a:t>Constituciones: procedimientos de enmienda y revisión judicial</a:t>
            </a:r>
          </a:p>
          <a:p>
            <a:pPr algn="just" eaLnBrk="1" hangingPunct="1">
              <a:lnSpc>
                <a:spcPct val="80000"/>
              </a:lnSpc>
              <a:defRPr/>
            </a:pPr>
            <a:r>
              <a:rPr lang="es-ES" sz="2200" dirty="0"/>
              <a:t>Los bancos centrales. independencia frente a dependencia</a:t>
            </a:r>
          </a:p>
        </p:txBody>
      </p:sp>
    </p:spTree>
    <p:extLst>
      <p:ext uri="{BB962C8B-B14F-4D97-AF65-F5344CB8AC3E}">
        <p14:creationId xmlns:p14="http://schemas.microsoft.com/office/powerpoint/2010/main" val="600240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71600" y="908720"/>
            <a:ext cx="7024744" cy="1143000"/>
          </a:xfrm>
        </p:spPr>
        <p:txBody>
          <a:bodyPr>
            <a:normAutofit fontScale="90000"/>
          </a:bodyPr>
          <a:lstStyle/>
          <a:p>
            <a:pPr eaLnBrk="1" hangingPunct="1">
              <a:defRPr/>
            </a:pPr>
            <a:r>
              <a:rPr lang="es-ES" sz="2400" b="1" dirty="0"/>
              <a:t>Otras variables para definir la calidad de la democracia</a:t>
            </a:r>
            <a:br>
              <a:rPr lang="es-ES" sz="2400" dirty="0"/>
            </a:br>
            <a:r>
              <a:rPr lang="es-ES" sz="2400" dirty="0"/>
              <a:t>Gabinetes: concentración frente a   división del poder ejecutivo</a:t>
            </a:r>
          </a:p>
        </p:txBody>
      </p:sp>
      <p:sp>
        <p:nvSpPr>
          <p:cNvPr id="66563" name="Rectangle 3"/>
          <p:cNvSpPr>
            <a:spLocks noGrp="1" noChangeArrowheads="1"/>
          </p:cNvSpPr>
          <p:nvPr>
            <p:ph type="body" idx="1"/>
          </p:nvPr>
        </p:nvSpPr>
        <p:spPr>
          <a:xfrm>
            <a:off x="611188" y="2204864"/>
            <a:ext cx="8075612" cy="4320480"/>
          </a:xfrm>
        </p:spPr>
        <p:txBody>
          <a:bodyPr>
            <a:normAutofit lnSpcReduction="10000"/>
          </a:bodyPr>
          <a:lstStyle/>
          <a:p>
            <a:pPr algn="just" eaLnBrk="1" hangingPunct="1">
              <a:lnSpc>
                <a:spcPct val="80000"/>
              </a:lnSpc>
              <a:defRPr/>
            </a:pPr>
            <a:r>
              <a:rPr lang="es-ES" sz="2200" dirty="0"/>
              <a:t>Gabinetes de mayoría de partido único y amplias coaliciones multipartidistas</a:t>
            </a:r>
          </a:p>
          <a:p>
            <a:pPr algn="just" eaLnBrk="1" hangingPunct="1">
              <a:lnSpc>
                <a:spcPct val="80000"/>
              </a:lnSpc>
              <a:defRPr/>
            </a:pPr>
            <a:r>
              <a:rPr lang="es-ES" sz="2200" dirty="0"/>
              <a:t>Base de apoyo de la coalición: gabinetes ganadores mínimos, sobredimensionados y de minoría o </a:t>
            </a:r>
            <a:r>
              <a:rPr lang="es-ES" sz="2200" dirty="0" err="1"/>
              <a:t>infradimensionados</a:t>
            </a:r>
            <a:endParaRPr lang="es-ES" sz="2200" dirty="0"/>
          </a:p>
          <a:p>
            <a:pPr algn="just" eaLnBrk="1" hangingPunct="1">
              <a:lnSpc>
                <a:spcPct val="80000"/>
              </a:lnSpc>
              <a:defRPr/>
            </a:pPr>
            <a:r>
              <a:rPr lang="es-ES" sz="2200" dirty="0"/>
              <a:t>Teoría de las coaliciones: ganadoras mínimas; de tamaño mínimo; con el menor número de partidos, de distancia mínima, ganadoras conectadas y mínimas; políticamente viables</a:t>
            </a:r>
          </a:p>
          <a:p>
            <a:pPr algn="just" eaLnBrk="1" hangingPunct="1">
              <a:lnSpc>
                <a:spcPct val="80000"/>
              </a:lnSpc>
              <a:defRPr/>
            </a:pPr>
            <a:r>
              <a:rPr lang="es-ES" sz="2200" dirty="0"/>
              <a:t>Incentivos para la formación de gabinetes de minoría y sobredimensionados</a:t>
            </a:r>
          </a:p>
          <a:p>
            <a:pPr algn="just" eaLnBrk="1" hangingPunct="1">
              <a:lnSpc>
                <a:spcPct val="80000"/>
              </a:lnSpc>
              <a:defRPr/>
            </a:pPr>
            <a:r>
              <a:rPr lang="es-ES" sz="2200" dirty="0"/>
              <a:t>Gabinetes de minoría</a:t>
            </a:r>
          </a:p>
          <a:p>
            <a:pPr algn="just" eaLnBrk="1" hangingPunct="1">
              <a:lnSpc>
                <a:spcPct val="80000"/>
              </a:lnSpc>
              <a:defRPr/>
            </a:pPr>
            <a:r>
              <a:rPr lang="es-ES" sz="2200" dirty="0"/>
              <a:t>Gabinetes presidenciales</a:t>
            </a:r>
          </a:p>
          <a:p>
            <a:pPr algn="just" eaLnBrk="1" hangingPunct="1">
              <a:lnSpc>
                <a:spcPct val="80000"/>
              </a:lnSpc>
              <a:defRPr/>
            </a:pPr>
            <a:r>
              <a:rPr lang="es-ES" sz="2200" dirty="0"/>
              <a:t>Poder del primer ministro: primero entre iguales, entre no iguales, por encima de no iguales o igual entre iguales</a:t>
            </a:r>
          </a:p>
        </p:txBody>
      </p:sp>
    </p:spTree>
    <p:extLst>
      <p:ext uri="{BB962C8B-B14F-4D97-AF65-F5344CB8AC3E}">
        <p14:creationId xmlns:p14="http://schemas.microsoft.com/office/powerpoint/2010/main" val="182747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F0B29-8DE8-4605-828C-677924744FC3}"/>
              </a:ext>
            </a:extLst>
          </p:cNvPr>
          <p:cNvSpPr>
            <a:spLocks noGrp="1"/>
          </p:cNvSpPr>
          <p:nvPr>
            <p:ph type="title"/>
          </p:nvPr>
        </p:nvSpPr>
        <p:spPr/>
        <p:txBody>
          <a:bodyPr>
            <a:normAutofit fontScale="90000"/>
          </a:bodyPr>
          <a:lstStyle/>
          <a:p>
            <a:pPr algn="ctr"/>
            <a:r>
              <a:rPr lang="es-MX" sz="4000" b="1" dirty="0"/>
              <a:t>Concepto formal de Constitución (Herman Heller)</a:t>
            </a:r>
            <a:endParaRPr lang="es-MX" dirty="0"/>
          </a:p>
        </p:txBody>
      </p:sp>
      <p:sp>
        <p:nvSpPr>
          <p:cNvPr id="3" name="Marcador de contenido 2">
            <a:extLst>
              <a:ext uri="{FF2B5EF4-FFF2-40B4-BE49-F238E27FC236}">
                <a16:creationId xmlns:a16="http://schemas.microsoft.com/office/drawing/2014/main" id="{B64AE07B-46EF-442D-B1E9-46F52971B117}"/>
              </a:ext>
            </a:extLst>
          </p:cNvPr>
          <p:cNvSpPr>
            <a:spLocks noGrp="1"/>
          </p:cNvSpPr>
          <p:nvPr>
            <p:ph idx="1"/>
          </p:nvPr>
        </p:nvSpPr>
        <p:spPr/>
        <p:txBody>
          <a:bodyPr/>
          <a:lstStyle/>
          <a:p>
            <a:pPr algn="just"/>
            <a:r>
              <a:rPr lang="es-MX" dirty="0"/>
              <a:t>La totalidad de los preceptos jurídicos fijados por escrito en el texto constitucional. Qué preceptos jurídicos deben estimarse como bastante importantes para ser incluidos y, en su caso, gozar de garantía de permanencia, es cosa sobre la que decide únicamente el legislador de la Constitución.</a:t>
            </a:r>
          </a:p>
        </p:txBody>
      </p:sp>
    </p:spTree>
    <p:extLst>
      <p:ext uri="{BB962C8B-B14F-4D97-AF65-F5344CB8AC3E}">
        <p14:creationId xmlns:p14="http://schemas.microsoft.com/office/powerpoint/2010/main" val="2878590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53803-A4EC-4A71-8354-EF72A3EA23A6}"/>
              </a:ext>
            </a:extLst>
          </p:cNvPr>
          <p:cNvSpPr>
            <a:spLocks noGrp="1"/>
          </p:cNvSpPr>
          <p:nvPr>
            <p:ph type="title"/>
          </p:nvPr>
        </p:nvSpPr>
        <p:spPr>
          <a:xfrm>
            <a:off x="1043490" y="764704"/>
            <a:ext cx="7024744" cy="936104"/>
          </a:xfrm>
        </p:spPr>
        <p:txBody>
          <a:bodyPr>
            <a:normAutofit fontScale="90000"/>
          </a:bodyPr>
          <a:lstStyle/>
          <a:p>
            <a:pPr algn="ctr"/>
            <a:r>
              <a:rPr lang="es-MX" sz="3400" b="1" dirty="0"/>
              <a:t>Dos siglos de constitucionalismo latinoamericano</a:t>
            </a:r>
          </a:p>
        </p:txBody>
      </p:sp>
      <p:sp>
        <p:nvSpPr>
          <p:cNvPr id="3" name="Marcador de contenido 2">
            <a:extLst>
              <a:ext uri="{FF2B5EF4-FFF2-40B4-BE49-F238E27FC236}">
                <a16:creationId xmlns:a16="http://schemas.microsoft.com/office/drawing/2014/main" id="{39F06ADC-840B-4987-9240-DA7E68D34F46}"/>
              </a:ext>
            </a:extLst>
          </p:cNvPr>
          <p:cNvSpPr>
            <a:spLocks noGrp="1"/>
          </p:cNvSpPr>
          <p:nvPr>
            <p:ph idx="1"/>
          </p:nvPr>
        </p:nvSpPr>
        <p:spPr>
          <a:xfrm>
            <a:off x="683568" y="1700808"/>
            <a:ext cx="7776864" cy="4536504"/>
          </a:xfrm>
        </p:spPr>
        <p:txBody>
          <a:bodyPr>
            <a:normAutofit fontScale="92500"/>
          </a:bodyPr>
          <a:lstStyle/>
          <a:p>
            <a:r>
              <a:rPr lang="es-MX" dirty="0"/>
              <a:t>El primer derecho constitucional latinoamericano (1810-1850): modelos republicano, liberal, conservador</a:t>
            </a:r>
          </a:p>
          <a:p>
            <a:r>
              <a:rPr lang="es-MX" dirty="0"/>
              <a:t>El “constitucionalismo de fusión”: el pacto liberal-conservador en la segunda mitad del siglo XIX: Argentina, Brasil, Chile, Colombia, México</a:t>
            </a:r>
          </a:p>
          <a:p>
            <a:r>
              <a:rPr lang="es-MX" dirty="0"/>
              <a:t>La crisis del modelo constitucional poscolonial. Positivismo y revolución a comienzos del nuevo siglo: vertientes radicalizada, democrática, revolucionaria</a:t>
            </a:r>
          </a:p>
          <a:p>
            <a:r>
              <a:rPr lang="es-MX" dirty="0"/>
              <a:t>El constitucionalismo a mediados del siglo XX y el retorno de la cuestión social: salida autoritaria, reformista, populista, pactista, socialista</a:t>
            </a:r>
          </a:p>
        </p:txBody>
      </p:sp>
    </p:spTree>
    <p:extLst>
      <p:ext uri="{BB962C8B-B14F-4D97-AF65-F5344CB8AC3E}">
        <p14:creationId xmlns:p14="http://schemas.microsoft.com/office/powerpoint/2010/main" val="2202051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FA40F-14FB-49A0-8B86-DE831571B8E4}"/>
              </a:ext>
            </a:extLst>
          </p:cNvPr>
          <p:cNvSpPr>
            <a:spLocks noGrp="1"/>
          </p:cNvSpPr>
          <p:nvPr>
            <p:ph type="title"/>
          </p:nvPr>
        </p:nvSpPr>
        <p:spPr>
          <a:xfrm>
            <a:off x="1043490" y="692696"/>
            <a:ext cx="7024744" cy="1152128"/>
          </a:xfrm>
        </p:spPr>
        <p:txBody>
          <a:bodyPr>
            <a:normAutofit fontScale="90000"/>
          </a:bodyPr>
          <a:lstStyle/>
          <a:p>
            <a:pPr algn="ctr"/>
            <a:r>
              <a:rPr lang="es-MX" b="1" dirty="0"/>
              <a:t>El constitucionalismo contemporáneo</a:t>
            </a:r>
          </a:p>
        </p:txBody>
      </p:sp>
      <p:sp>
        <p:nvSpPr>
          <p:cNvPr id="3" name="Marcador de contenido 2">
            <a:extLst>
              <a:ext uri="{FF2B5EF4-FFF2-40B4-BE49-F238E27FC236}">
                <a16:creationId xmlns:a16="http://schemas.microsoft.com/office/drawing/2014/main" id="{DF0354BC-5D14-4E13-B8FB-9A73DC17EC5B}"/>
              </a:ext>
            </a:extLst>
          </p:cNvPr>
          <p:cNvSpPr>
            <a:spLocks noGrp="1"/>
          </p:cNvSpPr>
          <p:nvPr>
            <p:ph idx="1"/>
          </p:nvPr>
        </p:nvSpPr>
        <p:spPr>
          <a:xfrm>
            <a:off x="683568" y="1844824"/>
            <a:ext cx="7632848" cy="4320480"/>
          </a:xfrm>
        </p:spPr>
        <p:txBody>
          <a:bodyPr>
            <a:normAutofit/>
          </a:bodyPr>
          <a:lstStyle/>
          <a:p>
            <a:r>
              <a:rPr lang="es-MX" sz="2600" dirty="0"/>
              <a:t>Constituciones en tensión interna: programas neoliberales, de la crisis neoliberal a la reforma constitucional de carácter social, más presidencialismo y más derechos</a:t>
            </a:r>
          </a:p>
          <a:p>
            <a:r>
              <a:rPr lang="es-MX" sz="2600" dirty="0"/>
              <a:t>La sala de máquinas de la Constitución: presidencialismo versus derechos, derechos indígenas en las nuevas constituciones, poder político concentrado y derechos indígenas expandidos, la sala de máquinas</a:t>
            </a:r>
          </a:p>
        </p:txBody>
      </p:sp>
    </p:spTree>
    <p:extLst>
      <p:ext uri="{BB962C8B-B14F-4D97-AF65-F5344CB8AC3E}">
        <p14:creationId xmlns:p14="http://schemas.microsoft.com/office/powerpoint/2010/main" val="2266200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369DC-7DDB-4053-89E2-B6E8F9C9DCD2}"/>
              </a:ext>
            </a:extLst>
          </p:cNvPr>
          <p:cNvSpPr>
            <a:spLocks noGrp="1"/>
          </p:cNvSpPr>
          <p:nvPr>
            <p:ph type="title"/>
          </p:nvPr>
        </p:nvSpPr>
        <p:spPr/>
        <p:txBody>
          <a:bodyPr>
            <a:noAutofit/>
          </a:bodyPr>
          <a:lstStyle/>
          <a:p>
            <a:pPr algn="ctr"/>
            <a:r>
              <a:rPr lang="es-MX" sz="3200" b="1" dirty="0"/>
              <a:t>Coaliciones y transición constitucional en América Latina</a:t>
            </a:r>
          </a:p>
        </p:txBody>
      </p:sp>
      <p:sp>
        <p:nvSpPr>
          <p:cNvPr id="3" name="Marcador de contenido 2">
            <a:extLst>
              <a:ext uri="{FF2B5EF4-FFF2-40B4-BE49-F238E27FC236}">
                <a16:creationId xmlns:a16="http://schemas.microsoft.com/office/drawing/2014/main" id="{6172D5E2-F355-485A-9067-8FE7B67C1BDF}"/>
              </a:ext>
            </a:extLst>
          </p:cNvPr>
          <p:cNvSpPr>
            <a:spLocks noGrp="1"/>
          </p:cNvSpPr>
          <p:nvPr>
            <p:ph idx="1"/>
          </p:nvPr>
        </p:nvSpPr>
        <p:spPr>
          <a:xfrm>
            <a:off x="1043492" y="2323652"/>
            <a:ext cx="6777317" cy="3985668"/>
          </a:xfrm>
        </p:spPr>
        <p:txBody>
          <a:bodyPr>
            <a:normAutofit lnSpcReduction="10000"/>
          </a:bodyPr>
          <a:lstStyle/>
          <a:p>
            <a:r>
              <a:rPr lang="es-MX" dirty="0"/>
              <a:t>Pacto de Sitges (Colombia, 1957)</a:t>
            </a:r>
          </a:p>
          <a:p>
            <a:endParaRPr lang="es-MX" dirty="0"/>
          </a:p>
          <a:p>
            <a:r>
              <a:rPr lang="es-MX" dirty="0"/>
              <a:t>Pacto de Punto Fijo (Venezuela, 1958)</a:t>
            </a:r>
          </a:p>
          <a:p>
            <a:endParaRPr lang="es-MX" dirty="0"/>
          </a:p>
          <a:p>
            <a:r>
              <a:rPr lang="es-MX" dirty="0"/>
              <a:t>Pacto del Club Naval (Uruguay, 1984)</a:t>
            </a:r>
          </a:p>
          <a:p>
            <a:endParaRPr lang="es-MX" dirty="0"/>
          </a:p>
          <a:p>
            <a:r>
              <a:rPr lang="es-MX" dirty="0"/>
              <a:t>Pacto por México (México, 2012)</a:t>
            </a:r>
          </a:p>
          <a:p>
            <a:endParaRPr lang="es-MX" dirty="0"/>
          </a:p>
          <a:p>
            <a:r>
              <a:rPr lang="es-MX" dirty="0"/>
              <a:t>Cuarta Transformación de la República (México, 2018)</a:t>
            </a:r>
          </a:p>
        </p:txBody>
      </p:sp>
    </p:spTree>
    <p:extLst>
      <p:ext uri="{BB962C8B-B14F-4D97-AF65-F5344CB8AC3E}">
        <p14:creationId xmlns:p14="http://schemas.microsoft.com/office/powerpoint/2010/main" val="2064252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A4CB6-05BE-4013-B8F5-9DE97D8E953D}"/>
              </a:ext>
            </a:extLst>
          </p:cNvPr>
          <p:cNvSpPr>
            <a:spLocks noGrp="1"/>
          </p:cNvSpPr>
          <p:nvPr>
            <p:ph type="title"/>
          </p:nvPr>
        </p:nvSpPr>
        <p:spPr>
          <a:xfrm>
            <a:off x="1043490" y="620688"/>
            <a:ext cx="7024744" cy="1512168"/>
          </a:xfrm>
        </p:spPr>
        <p:txBody>
          <a:bodyPr>
            <a:normAutofit fontScale="90000"/>
          </a:bodyPr>
          <a:lstStyle/>
          <a:p>
            <a:pPr algn="ctr"/>
            <a:r>
              <a:rPr lang="es-MX" sz="3400" b="1" dirty="0"/>
              <a:t>Etapas de la formación y evolución del sistema presidencial en México</a:t>
            </a:r>
            <a:br>
              <a:rPr lang="es-MX" sz="3400" b="1" dirty="0"/>
            </a:br>
            <a:endParaRPr lang="es-MX" sz="3400" b="1" dirty="0"/>
          </a:p>
        </p:txBody>
      </p:sp>
      <p:sp>
        <p:nvSpPr>
          <p:cNvPr id="3" name="Marcador de contenido 2">
            <a:extLst>
              <a:ext uri="{FF2B5EF4-FFF2-40B4-BE49-F238E27FC236}">
                <a16:creationId xmlns:a16="http://schemas.microsoft.com/office/drawing/2014/main" id="{70AB5319-EF31-49C1-9B56-27966542B445}"/>
              </a:ext>
            </a:extLst>
          </p:cNvPr>
          <p:cNvSpPr>
            <a:spLocks noGrp="1"/>
          </p:cNvSpPr>
          <p:nvPr>
            <p:ph idx="1"/>
          </p:nvPr>
        </p:nvSpPr>
        <p:spPr>
          <a:xfrm>
            <a:off x="1043492" y="1844824"/>
            <a:ext cx="6777317" cy="4392488"/>
          </a:xfrm>
        </p:spPr>
        <p:txBody>
          <a:bodyPr>
            <a:normAutofit fontScale="92500"/>
          </a:bodyPr>
          <a:lstStyle/>
          <a:p>
            <a:r>
              <a:rPr lang="es-MX" dirty="0"/>
              <a:t>a) Caudillismo (José María Morelos)</a:t>
            </a:r>
          </a:p>
          <a:p>
            <a:r>
              <a:rPr lang="es-MX" dirty="0"/>
              <a:t>b) Despotismo (Antonio López de Santa Anna)</a:t>
            </a:r>
          </a:p>
          <a:p>
            <a:r>
              <a:rPr lang="es-MX" dirty="0"/>
              <a:t>c) Liderazgo republicano (Benito Juárez)</a:t>
            </a:r>
          </a:p>
          <a:p>
            <a:r>
              <a:rPr lang="es-MX" dirty="0"/>
              <a:t>d) Dictadura (Porfirio Díaz)</a:t>
            </a:r>
          </a:p>
          <a:p>
            <a:r>
              <a:rPr lang="es-MX" dirty="0"/>
              <a:t>e) Presidencialismo de facultades metaconstitucionales</a:t>
            </a:r>
          </a:p>
          <a:p>
            <a:r>
              <a:rPr lang="es-MX" dirty="0"/>
              <a:t>f) Presidencialismo constitucional con gobierno dividido</a:t>
            </a:r>
          </a:p>
          <a:p>
            <a:r>
              <a:rPr lang="es-MX" dirty="0"/>
              <a:t>g) Presidencialismo de liderazgo carismático con facultades </a:t>
            </a:r>
            <a:r>
              <a:rPr lang="es-MX" dirty="0" err="1"/>
              <a:t>metaconstitucionale</a:t>
            </a:r>
            <a:endParaRPr lang="es-MX" dirty="0"/>
          </a:p>
          <a:p>
            <a:endParaRPr lang="es-MX" dirty="0"/>
          </a:p>
        </p:txBody>
      </p:sp>
    </p:spTree>
    <p:extLst>
      <p:ext uri="{BB962C8B-B14F-4D97-AF65-F5344CB8AC3E}">
        <p14:creationId xmlns:p14="http://schemas.microsoft.com/office/powerpoint/2010/main" val="3908734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229600" cy="561975"/>
          </a:xfrm>
        </p:spPr>
        <p:txBody>
          <a:bodyPr/>
          <a:lstStyle/>
          <a:p>
            <a:pPr eaLnBrk="1" hangingPunct="1">
              <a:defRPr/>
            </a:pPr>
            <a:r>
              <a:rPr lang="es-ES" sz="2800" b="1"/>
              <a:t>BIBLIOGRAFÍA</a:t>
            </a:r>
          </a:p>
        </p:txBody>
      </p:sp>
      <p:sp>
        <p:nvSpPr>
          <p:cNvPr id="44035" name="Rectangle 3"/>
          <p:cNvSpPr>
            <a:spLocks noGrp="1" noChangeArrowheads="1"/>
          </p:cNvSpPr>
          <p:nvPr>
            <p:ph type="body" idx="1"/>
          </p:nvPr>
        </p:nvSpPr>
        <p:spPr>
          <a:xfrm>
            <a:off x="457200" y="981075"/>
            <a:ext cx="8229600" cy="5543550"/>
          </a:xfrm>
        </p:spPr>
        <p:txBody>
          <a:bodyPr>
            <a:normAutofit/>
          </a:bodyPr>
          <a:lstStyle/>
          <a:p>
            <a:pPr marL="609600" indent="-609600" algn="just" eaLnBrk="1" hangingPunct="1">
              <a:lnSpc>
                <a:spcPct val="80000"/>
              </a:lnSpc>
              <a:defRPr/>
            </a:pPr>
            <a:endParaRPr lang="es-ES" sz="2000" b="1" dirty="0"/>
          </a:p>
          <a:p>
            <a:pPr marL="609600" indent="-609600" algn="just" eaLnBrk="1" hangingPunct="1">
              <a:lnSpc>
                <a:spcPct val="80000"/>
              </a:lnSpc>
              <a:defRPr/>
            </a:pPr>
            <a:r>
              <a:rPr lang="es-ES" sz="2000" b="1" dirty="0"/>
              <a:t>Castellanos Hernández Eduardo. NUEVO DERECHO ELECTORAL MÉXICANO. UNAM, Editorial Trillas.</a:t>
            </a:r>
          </a:p>
          <a:p>
            <a:pPr marL="609600" indent="-609600" algn="just" eaLnBrk="1" hangingPunct="1">
              <a:lnSpc>
                <a:spcPct val="80000"/>
              </a:lnSpc>
              <a:defRPr/>
            </a:pPr>
            <a:r>
              <a:rPr lang="es-ES" sz="2000" b="1" dirty="0"/>
              <a:t>Castellanos Hernández Eduardo. GOBERNABILIDAD DEMOCRÁTICA EN LA TRANSICIÓN Y ALTERNANCIA EN MÉXICO. Editorial Porrúa.</a:t>
            </a:r>
          </a:p>
          <a:p>
            <a:pPr marL="609600" indent="-609600" algn="just" eaLnBrk="1" hangingPunct="1">
              <a:lnSpc>
                <a:spcPct val="80000"/>
              </a:lnSpc>
              <a:defRPr/>
            </a:pPr>
            <a:r>
              <a:rPr lang="es-ES" sz="2000" b="1" dirty="0"/>
              <a:t>Castellanos Hernández Eduardo de Jesús. PARA ENTENDER LA DEMOCRACIA. Teoría Política, formas de gobierno, sistemas electorales, sistemas de partidos y calidad de la democracia. Edición de autor.</a:t>
            </a:r>
          </a:p>
          <a:p>
            <a:pPr marL="609600" indent="-609600" algn="just" eaLnBrk="1" hangingPunct="1">
              <a:lnSpc>
                <a:spcPct val="80000"/>
              </a:lnSpc>
              <a:defRPr/>
            </a:pPr>
            <a:r>
              <a:rPr lang="es-ES" sz="2000" b="1" dirty="0"/>
              <a:t>Ferrando </a:t>
            </a:r>
            <a:r>
              <a:rPr lang="es-ES" sz="2000" b="1" dirty="0" err="1"/>
              <a:t>Badía</a:t>
            </a:r>
            <a:r>
              <a:rPr lang="es-ES" sz="2000" b="1" dirty="0"/>
              <a:t>, Juan (Coordinador). REGÍMENES POLÍTICOS ACTUALES. Editorial </a:t>
            </a:r>
            <a:r>
              <a:rPr lang="es-ES" sz="2000" b="1" dirty="0" err="1"/>
              <a:t>Tecnos</a:t>
            </a:r>
            <a:r>
              <a:rPr lang="es-ES" sz="2000" b="1" dirty="0"/>
              <a:t>.</a:t>
            </a:r>
          </a:p>
          <a:p>
            <a:pPr marL="609600" indent="-609600" algn="just" eaLnBrk="1" hangingPunct="1">
              <a:lnSpc>
                <a:spcPct val="80000"/>
              </a:lnSpc>
              <a:defRPr/>
            </a:pPr>
            <a:r>
              <a:rPr lang="es-ES" sz="2000" b="1" dirty="0" err="1"/>
              <a:t>Lijphart</a:t>
            </a:r>
            <a:r>
              <a:rPr lang="es-ES" sz="2000" b="1" dirty="0"/>
              <a:t>, </a:t>
            </a:r>
            <a:r>
              <a:rPr lang="es-ES" sz="2000" b="1" dirty="0" err="1"/>
              <a:t>Arend</a:t>
            </a:r>
            <a:r>
              <a:rPr lang="es-ES" sz="2000" b="1" dirty="0"/>
              <a:t>. MODELOS DE LA DEMOCRACIA. FORMAS DE GOBIERNO Y RESULTADOS EN TREINTA Y SEIS PAÍSES. Editorial Ariel.</a:t>
            </a:r>
          </a:p>
          <a:p>
            <a:pPr marL="609600" indent="-609600" algn="just" eaLnBrk="1" hangingPunct="1">
              <a:lnSpc>
                <a:spcPct val="80000"/>
              </a:lnSpc>
              <a:defRPr/>
            </a:pPr>
            <a:r>
              <a:rPr lang="es-ES" sz="2000" b="1" dirty="0" err="1"/>
              <a:t>Duverger</a:t>
            </a:r>
            <a:r>
              <a:rPr lang="es-ES" sz="2000" b="1" dirty="0"/>
              <a:t>, Maurice. INSTITUCIONES POLÍTICAS Y DERECHO CONSTITUCIONAL. Editorial Ariel.</a:t>
            </a:r>
          </a:p>
          <a:p>
            <a:pPr marL="609600" indent="-609600" algn="just" eaLnBrk="1" hangingPunct="1">
              <a:lnSpc>
                <a:spcPct val="80000"/>
              </a:lnSpc>
              <a:defRPr/>
            </a:pPr>
            <a:r>
              <a:rPr lang="es-ES" sz="2000" b="1" dirty="0" err="1"/>
              <a:t>Bobbio</a:t>
            </a:r>
            <a:r>
              <a:rPr lang="es-ES" sz="2000" b="1" dirty="0"/>
              <a:t>, Norberto. LA TEORÍA DE LAS FORMAS DE GOBIERNO EN LA HISTORIA DEL PENSAMIENTO POLÍTICO. Fondo de Cultura Económica.</a:t>
            </a:r>
          </a:p>
        </p:txBody>
      </p:sp>
    </p:spTree>
    <p:extLst>
      <p:ext uri="{BB962C8B-B14F-4D97-AF65-F5344CB8AC3E}">
        <p14:creationId xmlns:p14="http://schemas.microsoft.com/office/powerpoint/2010/main" val="770903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BF824-8124-4238-8C74-60BB296E15E0}"/>
              </a:ext>
            </a:extLst>
          </p:cNvPr>
          <p:cNvSpPr>
            <a:spLocks noGrp="1"/>
          </p:cNvSpPr>
          <p:nvPr>
            <p:ph type="title"/>
          </p:nvPr>
        </p:nvSpPr>
        <p:spPr>
          <a:xfrm>
            <a:off x="1043490" y="620688"/>
            <a:ext cx="7024744" cy="648072"/>
          </a:xfrm>
        </p:spPr>
        <p:txBody>
          <a:bodyPr>
            <a:normAutofit fontScale="90000"/>
          </a:bodyPr>
          <a:lstStyle/>
          <a:p>
            <a:pPr algn="ctr"/>
            <a:r>
              <a:rPr lang="es-MX" b="1" dirty="0"/>
              <a:t>Bibliografía (continúa)</a:t>
            </a:r>
          </a:p>
        </p:txBody>
      </p:sp>
      <p:sp>
        <p:nvSpPr>
          <p:cNvPr id="3" name="Marcador de contenido 2">
            <a:extLst>
              <a:ext uri="{FF2B5EF4-FFF2-40B4-BE49-F238E27FC236}">
                <a16:creationId xmlns:a16="http://schemas.microsoft.com/office/drawing/2014/main" id="{ABE3DA06-9B97-4B82-8FEB-4BA7DED823DA}"/>
              </a:ext>
            </a:extLst>
          </p:cNvPr>
          <p:cNvSpPr>
            <a:spLocks noGrp="1"/>
          </p:cNvSpPr>
          <p:nvPr>
            <p:ph idx="1"/>
          </p:nvPr>
        </p:nvSpPr>
        <p:spPr>
          <a:xfrm>
            <a:off x="1043492" y="1412776"/>
            <a:ext cx="6777317" cy="4824536"/>
          </a:xfrm>
        </p:spPr>
        <p:txBody>
          <a:bodyPr>
            <a:normAutofit fontScale="92500" lnSpcReduction="20000"/>
          </a:bodyPr>
          <a:lstStyle/>
          <a:p>
            <a:pPr algn="just"/>
            <a:r>
              <a:rPr lang="es-MX" dirty="0" err="1"/>
              <a:t>Gargarella</a:t>
            </a:r>
            <a:r>
              <a:rPr lang="es-MX" dirty="0"/>
              <a:t>, Roberto, </a:t>
            </a:r>
            <a:r>
              <a:rPr lang="es-MX" b="1" dirty="0"/>
              <a:t>La sala de máquinas de la Constitución. Dos siglos de constitucionalismo en América Latina (1810-2010)</a:t>
            </a:r>
            <a:r>
              <a:rPr lang="es-MX" dirty="0"/>
              <a:t>, Katz, España, Argentina, 2014</a:t>
            </a:r>
          </a:p>
          <a:p>
            <a:pPr algn="just"/>
            <a:r>
              <a:rPr lang="es-MX" dirty="0" err="1"/>
              <a:t>Loewentein</a:t>
            </a:r>
            <a:r>
              <a:rPr lang="es-MX" dirty="0"/>
              <a:t>, Karl, </a:t>
            </a:r>
            <a:r>
              <a:rPr lang="es-MX" b="1" dirty="0"/>
              <a:t>Teoría de la Constitución</a:t>
            </a:r>
            <a:r>
              <a:rPr lang="es-MX" dirty="0"/>
              <a:t>, Ariel Derecho, Barcelona 2018.</a:t>
            </a:r>
          </a:p>
          <a:p>
            <a:pPr algn="just"/>
            <a:r>
              <a:rPr lang="es-MX" dirty="0"/>
              <a:t>Valadés, Diego, </a:t>
            </a:r>
            <a:r>
              <a:rPr lang="es-MX" b="1" dirty="0"/>
              <a:t>El control del poder</a:t>
            </a:r>
            <a:r>
              <a:rPr lang="es-MX" dirty="0"/>
              <a:t>, Editorial Porrúa, México 1998.</a:t>
            </a:r>
          </a:p>
          <a:p>
            <a:pPr algn="just"/>
            <a:r>
              <a:rPr lang="es-MX" dirty="0"/>
              <a:t>…………………….., </a:t>
            </a:r>
            <a:r>
              <a:rPr lang="es-MX" b="1" dirty="0"/>
              <a:t>Los gobiernos de coalición en América Latina, </a:t>
            </a:r>
            <a:r>
              <a:rPr lang="es-MX" dirty="0"/>
              <a:t>El Colegio Nacional, México 2016.</a:t>
            </a:r>
          </a:p>
          <a:p>
            <a:pPr algn="just"/>
            <a:r>
              <a:rPr lang="es-MX" dirty="0"/>
              <a:t>………………………, </a:t>
            </a:r>
            <a:r>
              <a:rPr lang="es-MX" b="1" dirty="0"/>
              <a:t>El gobierno de gabinete, </a:t>
            </a:r>
            <a:r>
              <a:rPr lang="es-MX" dirty="0"/>
              <a:t>UNAM, IIJ, México 2003.</a:t>
            </a:r>
          </a:p>
          <a:p>
            <a:pPr algn="just"/>
            <a:r>
              <a:rPr lang="es-MX" dirty="0" err="1"/>
              <a:t>Vile</a:t>
            </a:r>
            <a:r>
              <a:rPr lang="es-MX" dirty="0"/>
              <a:t>, M. J. C. , </a:t>
            </a:r>
            <a:r>
              <a:rPr lang="es-MX" b="1" dirty="0"/>
              <a:t>Constitucionalismo y separación de poderes</a:t>
            </a:r>
            <a:r>
              <a:rPr lang="es-MX" dirty="0"/>
              <a:t>, Centro de Estudios Políticos y Constitucionales, Madrid 2007.</a:t>
            </a:r>
          </a:p>
        </p:txBody>
      </p:sp>
    </p:spTree>
    <p:extLst>
      <p:ext uri="{BB962C8B-B14F-4D97-AF65-F5344CB8AC3E}">
        <p14:creationId xmlns:p14="http://schemas.microsoft.com/office/powerpoint/2010/main" val="281991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81A55-BBDA-4FA7-BEE2-53CE95356811}"/>
              </a:ext>
            </a:extLst>
          </p:cNvPr>
          <p:cNvSpPr>
            <a:spLocks noGrp="1"/>
          </p:cNvSpPr>
          <p:nvPr>
            <p:ph type="title"/>
          </p:nvPr>
        </p:nvSpPr>
        <p:spPr/>
        <p:txBody>
          <a:bodyPr/>
          <a:lstStyle/>
          <a:p>
            <a:pPr algn="ctr"/>
            <a:r>
              <a:rPr lang="es-MX" b="1" dirty="0"/>
              <a:t>Bibliografía (concluye)</a:t>
            </a:r>
          </a:p>
        </p:txBody>
      </p:sp>
      <p:sp>
        <p:nvSpPr>
          <p:cNvPr id="3" name="Marcador de contenido 2">
            <a:extLst>
              <a:ext uri="{FF2B5EF4-FFF2-40B4-BE49-F238E27FC236}">
                <a16:creationId xmlns:a16="http://schemas.microsoft.com/office/drawing/2014/main" id="{FE43B400-A4EE-40C5-9236-59F71524BD07}"/>
              </a:ext>
            </a:extLst>
          </p:cNvPr>
          <p:cNvSpPr>
            <a:spLocks noGrp="1"/>
          </p:cNvSpPr>
          <p:nvPr>
            <p:ph idx="1"/>
          </p:nvPr>
        </p:nvSpPr>
        <p:spPr/>
        <p:txBody>
          <a:bodyPr/>
          <a:lstStyle/>
          <a:p>
            <a:pPr algn="just"/>
            <a:r>
              <a:rPr lang="es-MX" dirty="0"/>
              <a:t>Balaguer Callejón, Francisco (Coordinador), </a:t>
            </a:r>
            <a:r>
              <a:rPr lang="es-MX" b="1" i="1" dirty="0"/>
              <a:t>Introducción al Derecho Constitucional</a:t>
            </a:r>
            <a:r>
              <a:rPr lang="es-MX" dirty="0"/>
              <a:t>, Tecnos, Quinta edición, Madrid 2016.</a:t>
            </a:r>
          </a:p>
        </p:txBody>
      </p:sp>
    </p:spTree>
    <p:extLst>
      <p:ext uri="{BB962C8B-B14F-4D97-AF65-F5344CB8AC3E}">
        <p14:creationId xmlns:p14="http://schemas.microsoft.com/office/powerpoint/2010/main" val="32948248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703A7-9103-4D7A-960B-2C80FEA200AD}"/>
              </a:ext>
            </a:extLst>
          </p:cNvPr>
          <p:cNvSpPr>
            <a:spLocks noGrp="1"/>
          </p:cNvSpPr>
          <p:nvPr>
            <p:ph type="title"/>
          </p:nvPr>
        </p:nvSpPr>
        <p:spPr>
          <a:xfrm>
            <a:off x="1043490" y="1027664"/>
            <a:ext cx="7024744" cy="313104"/>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DBDD5A58-0126-4164-95CE-F0F5B0047EEE}"/>
              </a:ext>
            </a:extLst>
          </p:cNvPr>
          <p:cNvSpPr>
            <a:spLocks noGrp="1"/>
          </p:cNvSpPr>
          <p:nvPr>
            <p:ph idx="1"/>
          </p:nvPr>
        </p:nvSpPr>
        <p:spPr>
          <a:xfrm>
            <a:off x="1043492" y="1340768"/>
            <a:ext cx="6777317" cy="4896544"/>
          </a:xfrm>
        </p:spPr>
        <p:txBody>
          <a:bodyPr>
            <a:normAutofit fontScale="92500" lnSpcReduction="10000"/>
          </a:bodyPr>
          <a:lstStyle/>
          <a:p>
            <a:pPr marL="68580" indent="0" algn="ctr">
              <a:buNone/>
            </a:pPr>
            <a:r>
              <a:rPr lang="es-MX" b="1" dirty="0"/>
              <a:t>Material de apoyo a la docencia jurídica preparado por el Profesor DR. EDUARDO DE JESÚS CASTELLANOS HERNÁNDEZ, Investigador Nacional, Nivel I, Sistema Nacional de Investigadores.</a:t>
            </a:r>
          </a:p>
          <a:p>
            <a:pPr marL="68580" indent="0" algn="ctr">
              <a:buNone/>
            </a:pPr>
            <a:endParaRPr lang="es-MX" b="1" dirty="0"/>
          </a:p>
          <a:p>
            <a:pPr marL="68580" indent="0" algn="ctr">
              <a:buNone/>
            </a:pPr>
            <a:r>
              <a:rPr lang="es-MX" b="1" dirty="0"/>
              <a:t> Miembro del Registro CONACYT de Evaluadores Acreditados. Área 5, Sociales y Económicas.</a:t>
            </a:r>
          </a:p>
          <a:p>
            <a:pPr marL="68580" indent="0" algn="ctr">
              <a:buNone/>
            </a:pPr>
            <a:endParaRPr lang="es-MX" b="1" dirty="0"/>
          </a:p>
          <a:p>
            <a:pPr marL="68580" indent="0" algn="ctr">
              <a:buNone/>
            </a:pPr>
            <a:r>
              <a:rPr lang="es-MX" b="1" dirty="0"/>
              <a:t>Investigador Científico de Excelencia. Sistema Internacional de la Investigación Científica.</a:t>
            </a:r>
          </a:p>
          <a:p>
            <a:pPr marL="68580" indent="0" algn="ctr">
              <a:buNone/>
            </a:pPr>
            <a:endParaRPr lang="es-MX" b="1" dirty="0"/>
          </a:p>
          <a:p>
            <a:pPr marL="68580" indent="0" algn="ctr">
              <a:buNone/>
            </a:pPr>
            <a:r>
              <a:rPr lang="es-MX" b="1" dirty="0"/>
              <a:t>2020</a:t>
            </a:r>
          </a:p>
        </p:txBody>
      </p:sp>
    </p:spTree>
    <p:extLst>
      <p:ext uri="{BB962C8B-B14F-4D97-AF65-F5344CB8AC3E}">
        <p14:creationId xmlns:p14="http://schemas.microsoft.com/office/powerpoint/2010/main" val="171540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0499C-B05D-4B6B-BA7F-55405D35BCAB}"/>
              </a:ext>
            </a:extLst>
          </p:cNvPr>
          <p:cNvSpPr>
            <a:spLocks noGrp="1"/>
          </p:cNvSpPr>
          <p:nvPr>
            <p:ph type="title"/>
          </p:nvPr>
        </p:nvSpPr>
        <p:spPr>
          <a:xfrm>
            <a:off x="1043490" y="1025371"/>
            <a:ext cx="7024744" cy="1145293"/>
          </a:xfrm>
        </p:spPr>
        <p:txBody>
          <a:bodyPr>
            <a:normAutofit fontScale="90000"/>
          </a:bodyPr>
          <a:lstStyle/>
          <a:p>
            <a:pPr algn="ctr"/>
            <a:br>
              <a:rPr lang="es-MX" b="1" dirty="0"/>
            </a:br>
            <a:br>
              <a:rPr lang="es-MX" b="1" dirty="0"/>
            </a:br>
            <a:r>
              <a:rPr lang="es-MX" b="1" dirty="0"/>
              <a:t>	</a:t>
            </a:r>
            <a:br>
              <a:rPr lang="es-MX" b="1" dirty="0"/>
            </a:br>
            <a:r>
              <a:rPr lang="es-MX" b="1" dirty="0"/>
              <a:t>Los factores reales de poder</a:t>
            </a:r>
            <a:br>
              <a:rPr lang="es-MX" b="1" dirty="0"/>
            </a:br>
            <a:r>
              <a:rPr lang="es-MX" b="1" dirty="0"/>
              <a:t>(Ferdinand Lasalle)</a:t>
            </a:r>
          </a:p>
        </p:txBody>
      </p:sp>
      <p:sp>
        <p:nvSpPr>
          <p:cNvPr id="3" name="Marcador de contenido 2">
            <a:extLst>
              <a:ext uri="{FF2B5EF4-FFF2-40B4-BE49-F238E27FC236}">
                <a16:creationId xmlns:a16="http://schemas.microsoft.com/office/drawing/2014/main" id="{5DB759F8-8D23-41F9-9962-6A19A43EAA41}"/>
              </a:ext>
            </a:extLst>
          </p:cNvPr>
          <p:cNvSpPr>
            <a:spLocks noGrp="1"/>
          </p:cNvSpPr>
          <p:nvPr>
            <p:ph idx="1"/>
          </p:nvPr>
        </p:nvSpPr>
        <p:spPr/>
        <p:txBody>
          <a:bodyPr>
            <a:normAutofit lnSpcReduction="10000"/>
          </a:bodyPr>
          <a:lstStyle/>
          <a:p>
            <a:pPr algn="just"/>
            <a:r>
              <a:rPr lang="es-MX" dirty="0"/>
              <a:t>En esencia, la Constitución de un país es la suma delos factores reales de poder que rigen ese país. Los factores reales de poder son fragmentos que integran la Constitución. ¿Cuándo puede decirse que una Constitución escrita es buena y duradera? Cuando esa Constitución escrita corresponde a la Constitución real, a la que tiene sus raíces en los factores de poder que rigen en el país.</a:t>
            </a:r>
          </a:p>
        </p:txBody>
      </p:sp>
    </p:spTree>
    <p:extLst>
      <p:ext uri="{BB962C8B-B14F-4D97-AF65-F5344CB8AC3E}">
        <p14:creationId xmlns:p14="http://schemas.microsoft.com/office/powerpoint/2010/main" val="155125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A8741-9F70-44B1-9079-2309BFB15EA5}"/>
              </a:ext>
            </a:extLst>
          </p:cNvPr>
          <p:cNvSpPr>
            <a:spLocks noGrp="1"/>
          </p:cNvSpPr>
          <p:nvPr>
            <p:ph type="title"/>
          </p:nvPr>
        </p:nvSpPr>
        <p:spPr>
          <a:xfrm>
            <a:off x="1043490" y="692696"/>
            <a:ext cx="7024744" cy="1152128"/>
          </a:xfrm>
        </p:spPr>
        <p:txBody>
          <a:bodyPr>
            <a:noAutofit/>
          </a:bodyPr>
          <a:lstStyle/>
          <a:p>
            <a:pPr algn="ctr"/>
            <a:r>
              <a:rPr lang="es-MX" sz="2600" b="1" dirty="0"/>
              <a:t>Teoría de la Constitución</a:t>
            </a:r>
            <a:br>
              <a:rPr lang="es-MX" sz="2600" b="1" dirty="0"/>
            </a:br>
            <a:r>
              <a:rPr lang="es-MX" sz="2600" b="1" dirty="0" err="1"/>
              <a:t>Political</a:t>
            </a:r>
            <a:r>
              <a:rPr lang="es-MX" sz="2600" b="1" dirty="0"/>
              <a:t> </a:t>
            </a:r>
            <a:r>
              <a:rPr lang="es-MX" sz="2600" b="1" dirty="0" err="1"/>
              <a:t>power</a:t>
            </a:r>
            <a:r>
              <a:rPr lang="es-MX" sz="2600" b="1" dirty="0"/>
              <a:t> and </a:t>
            </a:r>
            <a:r>
              <a:rPr lang="es-MX" sz="2600" b="1" dirty="0" err="1"/>
              <a:t>the</a:t>
            </a:r>
            <a:r>
              <a:rPr lang="es-MX" sz="2600" b="1" dirty="0"/>
              <a:t> </a:t>
            </a:r>
            <a:r>
              <a:rPr lang="es-MX" sz="2600" b="1" dirty="0" err="1"/>
              <a:t>governmental</a:t>
            </a:r>
            <a:r>
              <a:rPr lang="es-MX" sz="2600" b="1" dirty="0"/>
              <a:t> </a:t>
            </a:r>
            <a:r>
              <a:rPr lang="es-MX" sz="2600" b="1" dirty="0" err="1"/>
              <a:t>process</a:t>
            </a:r>
            <a:endParaRPr lang="es-MX" sz="2600" b="1" dirty="0"/>
          </a:p>
        </p:txBody>
      </p:sp>
      <p:sp>
        <p:nvSpPr>
          <p:cNvPr id="3" name="Marcador de contenido 2">
            <a:extLst>
              <a:ext uri="{FF2B5EF4-FFF2-40B4-BE49-F238E27FC236}">
                <a16:creationId xmlns:a16="http://schemas.microsoft.com/office/drawing/2014/main" id="{5A9A33C2-58D9-47B8-8D10-D6DB2A1A4CCB}"/>
              </a:ext>
            </a:extLst>
          </p:cNvPr>
          <p:cNvSpPr>
            <a:spLocks noGrp="1"/>
          </p:cNvSpPr>
          <p:nvPr>
            <p:ph idx="1"/>
          </p:nvPr>
        </p:nvSpPr>
        <p:spPr>
          <a:xfrm>
            <a:off x="1043492" y="1844824"/>
            <a:ext cx="6777317" cy="4176464"/>
          </a:xfrm>
        </p:spPr>
        <p:txBody>
          <a:bodyPr>
            <a:normAutofit fontScale="92500"/>
          </a:bodyPr>
          <a:lstStyle/>
          <a:p>
            <a:pPr algn="just"/>
            <a:r>
              <a:rPr lang="es-MX" dirty="0"/>
              <a:t>La política no es sino la lucha por el poder. Cada vez con más unanimidad se considera el poder como la infraestructura dinámica de las instituciones sociopolíticas. Quizá se pueda decir que la soberanía no es más, y tampoco menos, que la racionalización jurídica del factor poder, constituyendo éste el elemento irracional de la política. Según esto, soberano es aquél que está legalmente autorizado, en la sociedad estatal, para ejercer el poder político, o aquel que en último término lo ejerce.</a:t>
            </a:r>
          </a:p>
        </p:txBody>
      </p:sp>
    </p:spTree>
    <p:extLst>
      <p:ext uri="{BB962C8B-B14F-4D97-AF65-F5344CB8AC3E}">
        <p14:creationId xmlns:p14="http://schemas.microsoft.com/office/powerpoint/2010/main" val="184108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6551B-A3D4-477B-A5AF-36AE6ACB9609}"/>
              </a:ext>
            </a:extLst>
          </p:cNvPr>
          <p:cNvSpPr>
            <a:spLocks noGrp="1"/>
          </p:cNvSpPr>
          <p:nvPr>
            <p:ph type="title"/>
          </p:nvPr>
        </p:nvSpPr>
        <p:spPr>
          <a:xfrm>
            <a:off x="1043490" y="1027664"/>
            <a:ext cx="7024744" cy="601136"/>
          </a:xfrm>
        </p:spPr>
        <p:txBody>
          <a:bodyPr>
            <a:normAutofit fontScale="90000"/>
          </a:bodyPr>
          <a:lstStyle/>
          <a:p>
            <a:pPr algn="ctr"/>
            <a:r>
              <a:rPr lang="es-MX" sz="3200" b="1" dirty="0"/>
              <a:t>Constitución y Derecho Constitucional</a:t>
            </a:r>
          </a:p>
        </p:txBody>
      </p:sp>
      <p:sp>
        <p:nvSpPr>
          <p:cNvPr id="3" name="Marcador de contenido 2">
            <a:extLst>
              <a:ext uri="{FF2B5EF4-FFF2-40B4-BE49-F238E27FC236}">
                <a16:creationId xmlns:a16="http://schemas.microsoft.com/office/drawing/2014/main" id="{3A5F38B8-96DC-4964-B354-C779FA6CB6C1}"/>
              </a:ext>
            </a:extLst>
          </p:cNvPr>
          <p:cNvSpPr>
            <a:spLocks noGrp="1"/>
          </p:cNvSpPr>
          <p:nvPr>
            <p:ph idx="1"/>
          </p:nvPr>
        </p:nvSpPr>
        <p:spPr>
          <a:xfrm>
            <a:off x="1043492" y="1844824"/>
            <a:ext cx="6777317" cy="3987805"/>
          </a:xfrm>
        </p:spPr>
        <p:txBody>
          <a:bodyPr>
            <a:normAutofit fontScale="92500"/>
          </a:bodyPr>
          <a:lstStyle/>
          <a:p>
            <a:pPr algn="just"/>
            <a:r>
              <a:rPr lang="es-MX" dirty="0"/>
              <a:t>No todas las Constituciones del mundo moderno han sido normativas ni todas ellas han dado lugar a un auténtico Derecho Constitucional. Para que podamos hablar de DC tienen que darse dos condiciones: el reconocimiento del pluralismo y del conflicto, así como la voluntad de llegar a acuerdos, a consensos fundamentales acerca de los procedimientos para resolver el conflicto y de los principios en que se debe basar su solución</a:t>
            </a:r>
          </a:p>
        </p:txBody>
      </p:sp>
    </p:spTree>
    <p:extLst>
      <p:ext uri="{BB962C8B-B14F-4D97-AF65-F5344CB8AC3E}">
        <p14:creationId xmlns:p14="http://schemas.microsoft.com/office/powerpoint/2010/main" val="1662732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algn="ctr" eaLnBrk="1" hangingPunct="1">
              <a:defRPr/>
            </a:pPr>
            <a:r>
              <a:rPr lang="es-ES" sz="2400" b="1" dirty="0"/>
              <a:t>TEORÍA DE LAS FORMAS DE GOBIERNO</a:t>
            </a:r>
            <a:br>
              <a:rPr lang="es-ES" sz="2400" b="1" dirty="0"/>
            </a:br>
            <a:br>
              <a:rPr lang="es-ES" sz="2800" b="1" dirty="0"/>
            </a:br>
            <a:endParaRPr lang="es-ES" sz="2800" b="1" dirty="0"/>
          </a:p>
        </p:txBody>
      </p:sp>
      <p:graphicFrame>
        <p:nvGraphicFramePr>
          <p:cNvPr id="5" name="Group 4"/>
          <p:cNvGraphicFramePr>
            <a:graphicFrameLocks noGrp="1"/>
          </p:cNvGraphicFramePr>
          <p:nvPr>
            <p:ph idx="1"/>
            <p:extLst>
              <p:ext uri="{D42A27DB-BD31-4B8C-83A1-F6EECF244321}">
                <p14:modId xmlns:p14="http://schemas.microsoft.com/office/powerpoint/2010/main" val="2750716402"/>
              </p:ext>
            </p:extLst>
          </p:nvPr>
        </p:nvGraphicFramePr>
        <p:xfrm>
          <a:off x="457200" y="1628800"/>
          <a:ext cx="8229600" cy="4497364"/>
        </p:xfrm>
        <a:graphic>
          <a:graphicData uri="http://schemas.openxmlformats.org/drawingml/2006/table">
            <a:tbl>
              <a:tblPr/>
              <a:tblGrid>
                <a:gridCol w="1646238">
                  <a:extLst>
                    <a:ext uri="{9D8B030D-6E8A-4147-A177-3AD203B41FA5}">
                      <a16:colId xmlns:a16="http://schemas.microsoft.com/office/drawing/2014/main" val="20000"/>
                    </a:ext>
                  </a:extLst>
                </a:gridCol>
                <a:gridCol w="188912">
                  <a:extLst>
                    <a:ext uri="{9D8B030D-6E8A-4147-A177-3AD203B41FA5}">
                      <a16:colId xmlns:a16="http://schemas.microsoft.com/office/drawing/2014/main" val="20001"/>
                    </a:ext>
                  </a:extLst>
                </a:gridCol>
                <a:gridCol w="1755775">
                  <a:extLst>
                    <a:ext uri="{9D8B030D-6E8A-4147-A177-3AD203B41FA5}">
                      <a16:colId xmlns:a16="http://schemas.microsoft.com/office/drawing/2014/main" val="20002"/>
                    </a:ext>
                  </a:extLst>
                </a:gridCol>
                <a:gridCol w="2692400">
                  <a:extLst>
                    <a:ext uri="{9D8B030D-6E8A-4147-A177-3AD203B41FA5}">
                      <a16:colId xmlns:a16="http://schemas.microsoft.com/office/drawing/2014/main" val="20003"/>
                    </a:ext>
                  </a:extLst>
                </a:gridCol>
                <a:gridCol w="1946275">
                  <a:extLst>
                    <a:ext uri="{9D8B030D-6E8A-4147-A177-3AD203B41FA5}">
                      <a16:colId xmlns:a16="http://schemas.microsoft.com/office/drawing/2014/main" val="20004"/>
                    </a:ext>
                  </a:extLst>
                </a:gridCol>
              </a:tblGrid>
              <a:tr h="7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dirty="0">
                        <a:ln>
                          <a:noFill/>
                        </a:ln>
                        <a:solidFill>
                          <a:schemeClr val="tx1"/>
                        </a:solidFill>
                        <a:effectLst/>
                        <a:latin typeface="Arial" charset="0"/>
                        <a:cs typeface="Arial" charset="0"/>
                      </a:endParaRPr>
                    </a:p>
                  </a:txBody>
                  <a:tcPr horzOverflow="overflow">
                    <a:lnL cap="flat">
                      <a:noFill/>
                    </a:lnL>
                    <a:lnR>
                      <a:noFill/>
                    </a:lnR>
                    <a:lnT cap="fla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hMerge="1">
                  <a:txBody>
                    <a:bodyPr/>
                    <a:lstStyle/>
                    <a:p>
                      <a:endParaRPr lang="es-MX"/>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a:ln>
                            <a:noFill/>
                          </a:ln>
                          <a:solidFill>
                            <a:schemeClr val="tx1"/>
                          </a:solidFill>
                          <a:effectLst/>
                          <a:latin typeface="Arial" charset="0"/>
                          <a:cs typeface="Arial" charset="0"/>
                        </a:rPr>
                        <a:t>           </a:t>
                      </a:r>
                      <a:r>
                        <a:rPr kumimoji="0" lang="es-MX" sz="2800" b="1" i="0" u="none" strike="noStrike" cap="none" normalizeH="0" baseline="0">
                          <a:ln>
                            <a:noFill/>
                          </a:ln>
                          <a:solidFill>
                            <a:schemeClr val="tx1"/>
                          </a:solidFill>
                          <a:effectLst/>
                          <a:latin typeface="Arial" charset="0"/>
                          <a:cs typeface="Arial" charset="0"/>
                        </a:rPr>
                        <a:t>¿Cómo? </a:t>
                      </a:r>
                      <a:endParaRPr kumimoji="0" lang="es-ES" sz="2800" b="1" i="0" u="none" strike="noStrike" cap="none" normalizeH="0" baseline="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tc hMerge="1">
                  <a:txBody>
                    <a:bodyPr/>
                    <a:lstStyle/>
                    <a:p>
                      <a:endParaRPr lang="es-MX"/>
                    </a:p>
                  </a:txBody>
                  <a:tcPr/>
                </a:tc>
                <a:extLst>
                  <a:ext uri="{0D108BD9-81ED-4DB2-BD59-A6C34878D82A}">
                    <a16:rowId xmlns:a16="http://schemas.microsoft.com/office/drawing/2014/main" val="10000"/>
                  </a:ext>
                </a:extLst>
              </a:tr>
              <a:tr h="7318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a:ln>
                          <a:noFill/>
                        </a:ln>
                        <a:solidFill>
                          <a:schemeClr val="tx1"/>
                        </a:solidFill>
                        <a:effectLst/>
                        <a:latin typeface="Arial" charset="0"/>
                        <a:cs typeface="Arial" charset="0"/>
                      </a:endParaRPr>
                    </a:p>
                  </a:txBody>
                  <a:tcPr horzOverflow="overflow">
                    <a:lnL cap="flat">
                      <a:noFill/>
                    </a:lnL>
                    <a:lnR>
                      <a:noFill/>
                    </a:lnR>
                    <a:lnT>
                      <a:noFill/>
                    </a:lnT>
                    <a:lnB>
                      <a:noFill/>
                    </a:lnB>
                    <a:lnTlToBr>
                      <a:noFill/>
                    </a:lnTlToBr>
                    <a:lnBlToTr>
                      <a:noFill/>
                    </a:lnBlToTr>
                    <a:noFill/>
                  </a:tcPr>
                </a:tc>
                <a:tc hMerge="1">
                  <a:txBody>
                    <a:bodyPr/>
                    <a:lstStyle/>
                    <a:p>
                      <a:endParaRPr lang="es-MX"/>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a:ln>
                            <a:noFill/>
                          </a:ln>
                          <a:solidFill>
                            <a:schemeClr val="tx1"/>
                          </a:solidFill>
                          <a:effectLst/>
                          <a:latin typeface="Arial" charset="0"/>
                          <a:cs typeface="Arial" charset="0"/>
                        </a:rPr>
                        <a:t>Bien</a:t>
                      </a:r>
                      <a:endParaRPr kumimoji="0" lang="es-ES" sz="28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a:ln>
                            <a:noFill/>
                          </a:ln>
                          <a:solidFill>
                            <a:schemeClr val="tx1"/>
                          </a:solidFill>
                          <a:effectLst/>
                          <a:latin typeface="Arial" charset="0"/>
                          <a:cs typeface="Arial" charset="0"/>
                        </a:rPr>
                        <a:t>Mal</a:t>
                      </a:r>
                      <a:endParaRPr kumimoji="0" lang="es-ES" sz="28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019175">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1" i="0" u="none" strike="noStrike" cap="none" normalizeH="0" baseline="0">
                          <a:ln>
                            <a:noFill/>
                          </a:ln>
                          <a:solidFill>
                            <a:schemeClr val="tx1"/>
                          </a:solidFill>
                          <a:effectLst/>
                          <a:latin typeface="Arial" charset="0"/>
                          <a:cs typeface="Arial" charset="0"/>
                        </a:rPr>
                        <a:t>¿Quién?</a:t>
                      </a:r>
                      <a:endParaRPr kumimoji="0" lang="es-ES" sz="2800" b="1" i="0" u="none" strike="noStrike" cap="none" normalizeH="0" baseline="0">
                        <a:ln>
                          <a:noFill/>
                        </a:ln>
                        <a:solidFill>
                          <a:schemeClr val="tx1"/>
                        </a:solidFill>
                        <a:effectLst/>
                        <a:latin typeface="Arial" charset="0"/>
                        <a:cs typeface="Arial" charset="0"/>
                      </a:endParaRPr>
                    </a:p>
                  </a:txBody>
                  <a:tcPr horzOverflow="overflow">
                    <a:lnL cap="flat">
                      <a:noFill/>
                    </a:lnL>
                    <a:lnR>
                      <a:noFill/>
                    </a:lnR>
                    <a:lnT>
                      <a:noFill/>
                    </a:lnT>
                    <a:lnB>
                      <a:noFill/>
                    </a:lnB>
                    <a:lnTlToBr>
                      <a:noFill/>
                    </a:lnTlToBr>
                    <a:lnBlToTr>
                      <a:noFill/>
                    </a:lnBlToTr>
                    <a:noFill/>
                  </a:tcPr>
                </a:tc>
                <a:tc hMerge="1">
                  <a:txBody>
                    <a:bodyPr/>
                    <a:lstStyle/>
                    <a:p>
                      <a:endParaRPr lang="es-MX"/>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a:ln>
                            <a:noFill/>
                          </a:ln>
                          <a:solidFill>
                            <a:schemeClr val="tx1"/>
                          </a:solidFill>
                          <a:effectLst/>
                          <a:latin typeface="Arial" charset="0"/>
                          <a:cs typeface="Arial" charset="0"/>
                        </a:rPr>
                        <a:t>Uno </a:t>
                      </a:r>
                      <a:endParaRPr kumimoji="0" lang="es-ES" sz="28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a:ln>
                            <a:noFill/>
                          </a:ln>
                          <a:solidFill>
                            <a:schemeClr val="tx1"/>
                          </a:solidFill>
                          <a:effectLst/>
                          <a:latin typeface="Arial" charset="0"/>
                          <a:cs typeface="Arial" charset="0"/>
                        </a:rPr>
                        <a:t>Monarquía </a:t>
                      </a:r>
                      <a:endParaRPr kumimoji="0" lang="es-ES" sz="28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a:ln>
                            <a:noFill/>
                          </a:ln>
                          <a:solidFill>
                            <a:schemeClr val="tx1"/>
                          </a:solidFill>
                          <a:effectLst/>
                          <a:latin typeface="Arial" charset="0"/>
                          <a:cs typeface="Arial" charset="0"/>
                        </a:rPr>
                        <a:t>Tiranía </a:t>
                      </a:r>
                      <a:endParaRPr kumimoji="0" lang="es-ES" sz="28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02235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a:ln>
                          <a:noFill/>
                        </a:ln>
                        <a:solidFill>
                          <a:schemeClr val="tx1"/>
                        </a:solidFill>
                        <a:effectLst/>
                        <a:latin typeface="Arial" charset="0"/>
                        <a:cs typeface="Arial" charset="0"/>
                      </a:endParaRPr>
                    </a:p>
                  </a:txBody>
                  <a:tcPr horzOverflow="overflow">
                    <a:lnL cap="flat">
                      <a:noFill/>
                    </a:lnL>
                    <a:lnR>
                      <a:noFill/>
                    </a:lnR>
                    <a:lnT>
                      <a:noFill/>
                    </a:lnT>
                    <a:lnB>
                      <a:noFill/>
                    </a:lnB>
                    <a:lnTlToBr>
                      <a:noFill/>
                    </a:lnTlToBr>
                    <a:lnBlToTr>
                      <a:noFill/>
                    </a:lnBlToTr>
                    <a:noFill/>
                  </a:tcPr>
                </a:tc>
                <a:tc hMerge="1">
                  <a:txBody>
                    <a:bodyPr/>
                    <a:lstStyle/>
                    <a:p>
                      <a:endParaRPr lang="es-MX"/>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a:ln>
                            <a:noFill/>
                          </a:ln>
                          <a:solidFill>
                            <a:schemeClr val="tx1"/>
                          </a:solidFill>
                          <a:effectLst/>
                          <a:latin typeface="Arial" charset="0"/>
                          <a:cs typeface="Arial" charset="0"/>
                        </a:rPr>
                        <a:t>Pocos </a:t>
                      </a:r>
                      <a:endParaRPr kumimoji="0" lang="es-ES" sz="28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a:ln>
                            <a:noFill/>
                          </a:ln>
                          <a:solidFill>
                            <a:schemeClr val="tx1"/>
                          </a:solidFill>
                          <a:effectLst/>
                          <a:latin typeface="Arial" charset="0"/>
                          <a:cs typeface="Arial" charset="0"/>
                        </a:rPr>
                        <a:t>Aristocracia </a:t>
                      </a:r>
                      <a:endParaRPr kumimoji="0" lang="es-ES" sz="28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a:ln>
                            <a:noFill/>
                          </a:ln>
                          <a:solidFill>
                            <a:schemeClr val="tx1"/>
                          </a:solidFill>
                          <a:effectLst/>
                          <a:latin typeface="Arial" charset="0"/>
                          <a:cs typeface="Arial" charset="0"/>
                        </a:rPr>
                        <a:t>Oligarquía </a:t>
                      </a:r>
                      <a:endParaRPr kumimoji="0" lang="es-ES" sz="28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020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dirty="0">
                        <a:ln>
                          <a:noFill/>
                        </a:ln>
                        <a:solidFill>
                          <a:schemeClr val="tx1"/>
                        </a:solidFill>
                        <a:effectLst/>
                        <a:latin typeface="Arial" charset="0"/>
                        <a:cs typeface="Arial" charset="0"/>
                      </a:endParaRPr>
                    </a:p>
                  </a:txBody>
                  <a:tcPr horzOverflow="overflow">
                    <a:lnL cap="flat">
                      <a:noFill/>
                    </a:lnL>
                    <a:lnR>
                      <a:noFill/>
                    </a:lnR>
                    <a:lnT>
                      <a:noFill/>
                    </a:lnT>
                    <a:lnB cap="flat">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dirty="0">
                          <a:ln>
                            <a:noFill/>
                          </a:ln>
                          <a:solidFill>
                            <a:schemeClr val="tx1"/>
                          </a:solidFill>
                          <a:effectLst/>
                          <a:latin typeface="Arial" charset="0"/>
                          <a:cs typeface="Arial" charset="0"/>
                        </a:rPr>
                        <a:t>Muchos </a:t>
                      </a:r>
                      <a:endParaRPr kumimoji="0" lang="es-E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hMerge="1">
                  <a:txBody>
                    <a:bodyPr/>
                    <a:lstStyle/>
                    <a:p>
                      <a:endParaRPr lang="es-MX"/>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a:ln>
                            <a:noFill/>
                          </a:ln>
                          <a:solidFill>
                            <a:schemeClr val="tx1"/>
                          </a:solidFill>
                          <a:effectLst/>
                          <a:latin typeface="Arial" charset="0"/>
                          <a:cs typeface="Arial" charset="0"/>
                        </a:rPr>
                        <a:t>Democracia </a:t>
                      </a:r>
                      <a:endParaRPr kumimoji="0" lang="es-ES" sz="28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dirty="0">
                          <a:ln>
                            <a:noFill/>
                          </a:ln>
                          <a:solidFill>
                            <a:schemeClr val="tx1"/>
                          </a:solidFill>
                          <a:effectLst/>
                          <a:latin typeface="Arial" charset="0"/>
                          <a:cs typeface="Arial" charset="0"/>
                        </a:rPr>
                        <a:t>Oclocracia </a:t>
                      </a:r>
                      <a:endParaRPr kumimoji="0" lang="es-E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1688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s-ES" sz="2400" b="1"/>
              <a:t>HISTORIA DEL PENSAMIENTO POLÍTICO</a:t>
            </a:r>
          </a:p>
        </p:txBody>
      </p:sp>
      <p:sp>
        <p:nvSpPr>
          <p:cNvPr id="3075" name="Rectangle 3"/>
          <p:cNvSpPr>
            <a:spLocks noGrp="1" noChangeArrowheads="1"/>
          </p:cNvSpPr>
          <p:nvPr>
            <p:ph type="body" idx="1"/>
          </p:nvPr>
        </p:nvSpPr>
        <p:spPr>
          <a:xfrm>
            <a:off x="457200" y="764705"/>
            <a:ext cx="8229600" cy="5688484"/>
          </a:xfrm>
        </p:spPr>
        <p:txBody>
          <a:bodyPr>
            <a:normAutofit fontScale="92500" lnSpcReduction="20000"/>
          </a:bodyPr>
          <a:lstStyle/>
          <a:p>
            <a:pPr algn="ctr" eaLnBrk="1" hangingPunct="1">
              <a:lnSpc>
                <a:spcPct val="90000"/>
              </a:lnSpc>
              <a:buFont typeface="Wingdings" pitchFamily="2" charset="2"/>
              <a:buNone/>
              <a:defRPr/>
            </a:pPr>
            <a:r>
              <a:rPr lang="es-ES" sz="2400" u="sng" dirty="0"/>
              <a:t>ETAPAS Y CONCEPTOS DE LA </a:t>
            </a:r>
          </a:p>
          <a:p>
            <a:pPr algn="ctr" eaLnBrk="1" hangingPunct="1">
              <a:lnSpc>
                <a:spcPct val="90000"/>
              </a:lnSpc>
              <a:buFont typeface="Wingdings" pitchFamily="2" charset="2"/>
              <a:buNone/>
              <a:defRPr/>
            </a:pPr>
            <a:r>
              <a:rPr lang="es-ES" sz="2400" u="sng" dirty="0"/>
              <a:t>TEORÍA POLÍTICA</a:t>
            </a:r>
          </a:p>
          <a:p>
            <a:pPr eaLnBrk="1" hangingPunct="1">
              <a:lnSpc>
                <a:spcPct val="90000"/>
              </a:lnSpc>
              <a:defRPr/>
            </a:pPr>
            <a:endParaRPr lang="es-ES" sz="2400" dirty="0"/>
          </a:p>
          <a:p>
            <a:pPr eaLnBrk="1" hangingPunct="1">
              <a:lnSpc>
                <a:spcPct val="90000"/>
              </a:lnSpc>
              <a:defRPr/>
            </a:pPr>
            <a:endParaRPr lang="es-ES" sz="2400" dirty="0"/>
          </a:p>
          <a:p>
            <a:pPr eaLnBrk="1" hangingPunct="1">
              <a:lnSpc>
                <a:spcPct val="90000"/>
              </a:lnSpc>
              <a:defRPr/>
            </a:pPr>
            <a:endParaRPr lang="es-ES" sz="2400" dirty="0"/>
          </a:p>
          <a:p>
            <a:pPr eaLnBrk="1" hangingPunct="1">
              <a:lnSpc>
                <a:spcPct val="90000"/>
              </a:lnSpc>
              <a:defRPr/>
            </a:pPr>
            <a:r>
              <a:rPr lang="es-ES" sz="2400" dirty="0"/>
              <a:t>Teoría de la Ciudad-Estado</a:t>
            </a:r>
          </a:p>
          <a:p>
            <a:pPr eaLnBrk="1" hangingPunct="1">
              <a:lnSpc>
                <a:spcPct val="90000"/>
              </a:lnSpc>
              <a:buFont typeface="Wingdings" pitchFamily="2" charset="2"/>
              <a:buNone/>
              <a:defRPr/>
            </a:pPr>
            <a:endParaRPr lang="es-ES" sz="2400" dirty="0"/>
          </a:p>
          <a:p>
            <a:pPr eaLnBrk="1" hangingPunct="1">
              <a:lnSpc>
                <a:spcPct val="90000"/>
              </a:lnSpc>
              <a:defRPr/>
            </a:pPr>
            <a:r>
              <a:rPr lang="es-ES" sz="2400" dirty="0"/>
              <a:t>Teoría de la Comunidad Universal</a:t>
            </a:r>
          </a:p>
          <a:p>
            <a:pPr eaLnBrk="1" hangingPunct="1">
              <a:lnSpc>
                <a:spcPct val="90000"/>
              </a:lnSpc>
              <a:buFont typeface="Wingdings" pitchFamily="2" charset="2"/>
              <a:buNone/>
              <a:defRPr/>
            </a:pPr>
            <a:endParaRPr lang="es-ES" sz="2400" dirty="0"/>
          </a:p>
          <a:p>
            <a:pPr eaLnBrk="1" hangingPunct="1">
              <a:lnSpc>
                <a:spcPct val="90000"/>
              </a:lnSpc>
              <a:defRPr/>
            </a:pPr>
            <a:r>
              <a:rPr lang="es-ES" sz="2400" dirty="0"/>
              <a:t>Teoría del Estado-Nación</a:t>
            </a:r>
          </a:p>
          <a:p>
            <a:pPr eaLnBrk="1" hangingPunct="1">
              <a:lnSpc>
                <a:spcPct val="90000"/>
              </a:lnSpc>
              <a:buFont typeface="Wingdings" pitchFamily="2" charset="2"/>
              <a:buNone/>
              <a:defRPr/>
            </a:pPr>
            <a:endParaRPr lang="es-ES" sz="2400" dirty="0"/>
          </a:p>
          <a:p>
            <a:pPr eaLnBrk="1" hangingPunct="1">
              <a:lnSpc>
                <a:spcPct val="90000"/>
              </a:lnSpc>
              <a:defRPr/>
            </a:pPr>
            <a:r>
              <a:rPr lang="es-ES" sz="2400" dirty="0"/>
              <a:t>Teoría del Estado-Partido</a:t>
            </a:r>
          </a:p>
          <a:p>
            <a:pPr eaLnBrk="1" hangingPunct="1">
              <a:lnSpc>
                <a:spcPct val="90000"/>
              </a:lnSpc>
              <a:buFont typeface="Wingdings" pitchFamily="2" charset="2"/>
              <a:buNone/>
              <a:defRPr/>
            </a:pPr>
            <a:endParaRPr lang="es-ES" sz="2400" dirty="0"/>
          </a:p>
          <a:p>
            <a:pPr eaLnBrk="1" hangingPunct="1">
              <a:lnSpc>
                <a:spcPct val="90000"/>
              </a:lnSpc>
              <a:defRPr/>
            </a:pPr>
            <a:r>
              <a:rPr lang="es-ES" sz="2400" dirty="0"/>
              <a:t>Teoría del Estado Industrial</a:t>
            </a:r>
          </a:p>
          <a:p>
            <a:pPr eaLnBrk="1" hangingPunct="1">
              <a:lnSpc>
                <a:spcPct val="90000"/>
              </a:lnSpc>
              <a:defRPr/>
            </a:pPr>
            <a:endParaRPr lang="es-ES" sz="2400" dirty="0"/>
          </a:p>
          <a:p>
            <a:pPr eaLnBrk="1" hangingPunct="1">
              <a:lnSpc>
                <a:spcPct val="90000"/>
              </a:lnSpc>
              <a:defRPr/>
            </a:pPr>
            <a:r>
              <a:rPr lang="es-ES" sz="2400" dirty="0"/>
              <a:t>Teoría del Estado Posindustrial</a:t>
            </a:r>
          </a:p>
          <a:p>
            <a:pPr eaLnBrk="1" hangingPunct="1">
              <a:lnSpc>
                <a:spcPct val="90000"/>
              </a:lnSpc>
              <a:defRPr/>
            </a:pPr>
            <a:endParaRPr lang="es-ES" sz="2400" dirty="0"/>
          </a:p>
          <a:p>
            <a:pPr eaLnBrk="1" hangingPunct="1">
              <a:lnSpc>
                <a:spcPct val="90000"/>
              </a:lnSpc>
              <a:defRPr/>
            </a:pPr>
            <a:r>
              <a:rPr lang="es-ES" dirty="0"/>
              <a:t>Teoría del Orden Mundial</a:t>
            </a:r>
            <a:endParaRPr lang="es-ES" sz="2400" dirty="0"/>
          </a:p>
        </p:txBody>
      </p:sp>
    </p:spTree>
    <p:extLst>
      <p:ext uri="{BB962C8B-B14F-4D97-AF65-F5344CB8AC3E}">
        <p14:creationId xmlns:p14="http://schemas.microsoft.com/office/powerpoint/2010/main" val="4011657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482</TotalTime>
  <Words>2622</Words>
  <Application>Microsoft Office PowerPoint</Application>
  <PresentationFormat>Presentación en pantalla (4:3)</PresentationFormat>
  <Paragraphs>323</Paragraphs>
  <Slides>47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47</vt:i4>
      </vt:variant>
    </vt:vector>
  </HeadingPairs>
  <TitlesOfParts>
    <vt:vector size="52" baseType="lpstr">
      <vt:lpstr>Arial</vt:lpstr>
      <vt:lpstr>Century Gothic</vt:lpstr>
      <vt:lpstr>Wingdings</vt:lpstr>
      <vt:lpstr>Wingdings 2</vt:lpstr>
      <vt:lpstr>Austin</vt:lpstr>
      <vt:lpstr>TEORÍA DE LA CONSTITUCIÓN Y DOCTRINA DE LA DIVISIÓN DE PODERES  Dr. Eduardo de Jesús Castellanos Hernández Investigador Nacional, Nivel I. Miembro del Registro CONACYT de Evaluadores Acreditados. Área 5, Sociales y Económicas.  2020 </vt:lpstr>
      <vt:lpstr>Conceptos sociológicos de Constitución (Herman Heller)</vt:lpstr>
      <vt:lpstr>Conceptos jurídicos de Constitución (Herman Heller)</vt:lpstr>
      <vt:lpstr>Concepto formal de Constitución (Herman Heller)</vt:lpstr>
      <vt:lpstr>    Los factores reales de poder (Ferdinand Lasalle)</vt:lpstr>
      <vt:lpstr>Teoría de la Constitución Political power and the governmental process</vt:lpstr>
      <vt:lpstr>Constitución y Derecho Constitucional</vt:lpstr>
      <vt:lpstr>TEORÍA DE LAS FORMAS DE GOBIERNO  </vt:lpstr>
      <vt:lpstr>HISTORIA DEL PENSAMIENTO POLÍTICO</vt:lpstr>
      <vt:lpstr>Origen de la Teoría del Estado-Nación</vt:lpstr>
      <vt:lpstr>La doctrina de la separación de poderes y la teoría institucional</vt:lpstr>
      <vt:lpstr>La doctrina de la separación de poderes y la teoría institucional</vt:lpstr>
      <vt:lpstr>FORMAS DE ESTADO Y DE GOBIERNO</vt:lpstr>
      <vt:lpstr>MODELOS SOCIOECONÓMICOS IMPLÍCITOS  EN LAS CONSTITUCIONES ACTUALES</vt:lpstr>
      <vt:lpstr>SISTEMAS POLÍTICOS EN FUNCIÓN DEL CRITERIO DE LEGITIMIDAD</vt:lpstr>
      <vt:lpstr>ELEMENTOS DEL MODELO DEMOCRÁTICO</vt:lpstr>
      <vt:lpstr>PRINCIPIOS FUNDAMENTALES DE LA DEMOCRACIA LIBERAL</vt:lpstr>
      <vt:lpstr>EL MODELO DE LA DEMOCRACIA OCCIDENTAL NÚCLEO AXIOLÓGICO</vt:lpstr>
      <vt:lpstr>EL MODELO DE LA DEMOCRACIA OCCIDENTAL PRINCIPIOS INSTRUMENTALES</vt:lpstr>
      <vt:lpstr>CRITERIOS PARA CLASIFICAR LAS DEMOCRACIAS LIBERALES </vt:lpstr>
      <vt:lpstr>CRITERIOS PARA CLASIFICAR LAS DEMOCRACIAS LIBERALES</vt:lpstr>
      <vt:lpstr>CRITERIOS PARA CLASIFICAR LAS DEMOCRACIAS LIBERALES</vt:lpstr>
      <vt:lpstr>PRINCIPIOS POLÍTICOS FUNDAMENTALES DE LA CONSTITUCIÓN INGLESA</vt:lpstr>
      <vt:lpstr>RÉGIMEN PARLAMENTARIO</vt:lpstr>
      <vt:lpstr>RÉGIMEN SEMIPRESIDENCIAL</vt:lpstr>
      <vt:lpstr>RÉGIMEN PRESIDENCIAL</vt:lpstr>
      <vt:lpstr>TIPOS DE GOBIERNO DE LA DEMOCRACIA OCCIDENTAL</vt:lpstr>
      <vt:lpstr>Los controles del poder político</vt:lpstr>
      <vt:lpstr>Clasificación de las constituciones</vt:lpstr>
      <vt:lpstr>     Clasificación “ontológica”</vt:lpstr>
      <vt:lpstr>Controles intraórganos e interórganos</vt:lpstr>
      <vt:lpstr>Técnicas y tipos de control interórgano</vt:lpstr>
      <vt:lpstr>Los controles verticales del poder político</vt:lpstr>
      <vt:lpstr>Interacción y control de poderes</vt:lpstr>
      <vt:lpstr>Interacción y control de poderes (continúa)</vt:lpstr>
      <vt:lpstr>Tipología de los controles</vt:lpstr>
      <vt:lpstr>    Otras posibilidades de encuadramiento</vt:lpstr>
      <vt:lpstr>Otras variables para definir la calidad de la democracia</vt:lpstr>
      <vt:lpstr>Otras variables para definir la calidad de la democracia Gabinetes: concentración frente a   división del poder ejecutivo</vt:lpstr>
      <vt:lpstr>Dos siglos de constitucionalismo latinoamericano</vt:lpstr>
      <vt:lpstr>El constitucionalismo contemporáneo</vt:lpstr>
      <vt:lpstr>Coaliciones y transición constitucional en América Latina</vt:lpstr>
      <vt:lpstr>Etapas de la formación y evolución del sistema presidencial en México </vt:lpstr>
      <vt:lpstr>BIBLIOGRAFÍA</vt:lpstr>
      <vt:lpstr>Bibliografía (continúa)</vt:lpstr>
      <vt:lpstr>Bibliografía (concluye)</vt:lpstr>
      <vt:lpstr>Presentación de PowerPoint</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dc:creator>
  <cp:lastModifiedBy>Eduardo Castellanos</cp:lastModifiedBy>
  <cp:revision>55</cp:revision>
  <dcterms:created xsi:type="dcterms:W3CDTF">2013-05-13T15:29:49Z</dcterms:created>
  <dcterms:modified xsi:type="dcterms:W3CDTF">2020-09-11T04:25:30Z</dcterms:modified>
</cp:coreProperties>
</file>