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4" r:id="rId8"/>
    <p:sldId id="261" r:id="rId9"/>
    <p:sldId id="262" r:id="rId10"/>
    <p:sldId id="263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0A18-73FB-4E58-8A94-451CA8F2269C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8893-4895-4C2E-8307-CE3D06B5A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2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0A18-73FB-4E58-8A94-451CA8F2269C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8893-4895-4C2E-8307-CE3D06B5A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72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0A18-73FB-4E58-8A94-451CA8F2269C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8893-4895-4C2E-8307-CE3D06B5A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18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0A18-73FB-4E58-8A94-451CA8F2269C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8893-4895-4C2E-8307-CE3D06B5A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13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0A18-73FB-4E58-8A94-451CA8F2269C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8893-4895-4C2E-8307-CE3D06B5A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6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0A18-73FB-4E58-8A94-451CA8F2269C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8893-4895-4C2E-8307-CE3D06B5A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03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0A18-73FB-4E58-8A94-451CA8F2269C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8893-4895-4C2E-8307-CE3D06B5A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57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0A18-73FB-4E58-8A94-451CA8F2269C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8893-4895-4C2E-8307-CE3D06B5A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88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0A18-73FB-4E58-8A94-451CA8F2269C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8893-4895-4C2E-8307-CE3D06B5A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6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0A18-73FB-4E58-8A94-451CA8F2269C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8893-4895-4C2E-8307-CE3D06B5A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7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0A18-73FB-4E58-8A94-451CA8F2269C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8893-4895-4C2E-8307-CE3D06B5A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437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0A18-73FB-4E58-8A94-451CA8F2269C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8893-4895-4C2E-8307-CE3D06B5A8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04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DEMOCRACIA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r>
              <a:rPr lang="es-MX" smtClean="0"/>
              <a:t>CONCEPTO E HISTORIA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94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PARTICIPACIÓN CIUDADANA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b="1" dirty="0"/>
              <a:t>El plebiscito</a:t>
            </a:r>
            <a:r>
              <a:rPr lang="es-MX" dirty="0"/>
              <a:t>. Es el instrumento a través del cual se somete a consideración de los ciudadanos la aprobación o rechazo de una decisión del gobierno</a:t>
            </a:r>
            <a:r>
              <a:rPr lang="es-MX" dirty="0" smtClean="0"/>
              <a:t>.. </a:t>
            </a:r>
          </a:p>
          <a:p>
            <a:endParaRPr lang="es-MX" dirty="0"/>
          </a:p>
          <a:p>
            <a:r>
              <a:rPr lang="es-MX" b="1" dirty="0" smtClean="0"/>
              <a:t>La </a:t>
            </a:r>
            <a:r>
              <a:rPr lang="es-MX" b="1" dirty="0"/>
              <a:t>consulta popular. </a:t>
            </a:r>
            <a:r>
              <a:rPr lang="es-MX" dirty="0"/>
              <a:t>Es el mecanismo de participación por el cual los ciudadanos ejercen su derecho, a través del voto emitido mediante el cual expresan su opinión respecto de uno o varios temas de trascendencia estatal. </a:t>
            </a:r>
          </a:p>
          <a:p>
            <a:r>
              <a:rPr lang="es-MX" dirty="0" smtClean="0"/>
              <a:t>El </a:t>
            </a:r>
            <a:r>
              <a:rPr lang="es-MX" dirty="0"/>
              <a:t>referéndum. Es el instrumento mediante el cual se somete a consideración de los ciudadanos la aprobación o derogación de una ley o decreto. 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La </a:t>
            </a:r>
            <a:r>
              <a:rPr lang="es-MX" dirty="0"/>
              <a:t>consulta ciudadana. Es el mecanismo a través del cual se somete a consideración de los ciudadanos una decisión gubernamental de impacto directo en una demarcación territorial específica, como colonias, conjunto de colonias, fraccionamientos, delegaciones, pueblos o comunidades. 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09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PARTICIPACIÓN CIUDADANA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b="1" dirty="0"/>
              <a:t>El presupuesto participativo</a:t>
            </a:r>
            <a:r>
              <a:rPr lang="es-MX" dirty="0"/>
              <a:t>. Es una herramienta de gestión y participación ciudadana directa, mediante la cual los ciudadanos tienen el derecho de decidir hacia qué obras y proyectos se destina una parte del presupuesto. 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b="1" dirty="0" smtClean="0"/>
              <a:t>La </a:t>
            </a:r>
            <a:r>
              <a:rPr lang="es-MX" b="1" dirty="0"/>
              <a:t>ratificación de mandato</a:t>
            </a:r>
            <a:r>
              <a:rPr lang="es-MX" dirty="0"/>
              <a:t>. Es el instrumento que les permite a los ciudadanos evaluar el desempeño de su gobierno para determinar si debe o no continuar en el </a:t>
            </a:r>
            <a:r>
              <a:rPr lang="es-MX" dirty="0" smtClean="0"/>
              <a:t>cargo</a:t>
            </a:r>
            <a:r>
              <a:rPr lang="es-MX" dirty="0"/>
              <a:t>.</a:t>
            </a:r>
            <a:endParaRPr lang="es-MX" dirty="0" smtClean="0"/>
          </a:p>
          <a:p>
            <a:endParaRPr lang="es-MX" dirty="0"/>
          </a:p>
          <a:p>
            <a:r>
              <a:rPr lang="es-MX" b="1" dirty="0" smtClean="0"/>
              <a:t>La </a:t>
            </a:r>
            <a:r>
              <a:rPr lang="es-MX" b="1" dirty="0"/>
              <a:t>comparecencia pública</a:t>
            </a:r>
            <a:r>
              <a:rPr lang="es-MX" dirty="0"/>
              <a:t>. Es una figura de democracia deliberativa que les permite a los ciudadanos encontrarse con los servidores públicos del Gobierno </a:t>
            </a:r>
            <a:r>
              <a:rPr lang="es-MX" dirty="0" smtClean="0"/>
              <a:t>del </a:t>
            </a:r>
            <a:r>
              <a:rPr lang="es-MX" dirty="0"/>
              <a:t>Estado para hacerlos rendir cuentas, solicitarles información y cuestionarlos. Se contempla </a:t>
            </a:r>
            <a:r>
              <a:rPr lang="es-MX" dirty="0" smtClean="0"/>
              <a:t>los </a:t>
            </a:r>
            <a:r>
              <a:rPr lang="es-MX" dirty="0"/>
              <a:t>ciudadanos del estado puedan solicitarlas de manera extraordinaria. </a:t>
            </a:r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43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PARTICIPACIÓN CIUDADANA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s-MX" dirty="0" smtClean="0"/>
          </a:p>
          <a:p>
            <a:r>
              <a:rPr lang="es-MX" sz="3800" b="1" dirty="0"/>
              <a:t>El debate ciudadano</a:t>
            </a:r>
            <a:r>
              <a:rPr lang="es-MX" sz="3800" dirty="0"/>
              <a:t>. Es un espacio de democracia deliberativa, en donde los ciudadanos tienen el derecho de debatir con el Gobernador o los Secretarios del Gobierno del Estado, con los diputados o los titulares de los organismos públicos autónomos. </a:t>
            </a:r>
          </a:p>
          <a:p>
            <a:endParaRPr lang="es-MX" sz="3800" b="1" dirty="0" smtClean="0"/>
          </a:p>
          <a:p>
            <a:r>
              <a:rPr lang="es-MX" sz="3800" b="1" dirty="0" smtClean="0"/>
              <a:t>La </a:t>
            </a:r>
            <a:r>
              <a:rPr lang="es-MX" sz="3800" b="1" dirty="0"/>
              <a:t>auditoría ciudadana</a:t>
            </a:r>
            <a:r>
              <a:rPr lang="es-MX" sz="3800" dirty="0"/>
              <a:t>. Es un espacio para que los ciudadanos y las instituciones académicas formen una instancia de vigilancia, observación y fiscalización de las actividades de gobierno, de manera independiente y autónoma, para exigir rendición de cuentas y observar el correcto funcionamiento de las políticas públicas y del ejercicio del gasto público</a:t>
            </a:r>
            <a:r>
              <a:rPr lang="es-MX" sz="3800" dirty="0" smtClean="0"/>
              <a:t>.</a:t>
            </a:r>
          </a:p>
          <a:p>
            <a:endParaRPr lang="es-MX" sz="3800" dirty="0" smtClean="0"/>
          </a:p>
          <a:p>
            <a:endParaRPr lang="es-MX" sz="3800" dirty="0"/>
          </a:p>
          <a:p>
            <a:r>
              <a:rPr lang="es-MX" sz="3800" b="1" dirty="0" smtClean="0"/>
              <a:t>La </a:t>
            </a:r>
            <a:r>
              <a:rPr lang="es-MX" sz="3800" b="1" dirty="0"/>
              <a:t>iniciativa ciudadana</a:t>
            </a:r>
            <a:r>
              <a:rPr lang="es-MX" sz="3800" dirty="0"/>
              <a:t>. Es el instrumento a través del cual los ciudadanos pueden hacer propuestas para reformar la legislación vigente. Se contempla que un ciudadano o un grupo de ciudadanos puedan hacer uso de esta figura, siempre y cuando acudan al Congreso del Estado a las reuniones a las que sean citados para discutir, evaluar y dictaminar sus iniciativas. </a:t>
            </a:r>
            <a:endParaRPr lang="es-MX" sz="3800" dirty="0" smtClean="0"/>
          </a:p>
          <a:p>
            <a:endParaRPr lang="es-MX" sz="3800" dirty="0"/>
          </a:p>
        </p:txBody>
      </p:sp>
    </p:spTree>
    <p:extLst>
      <p:ext uri="{BB962C8B-B14F-4D97-AF65-F5344CB8AC3E}">
        <p14:creationId xmlns:p14="http://schemas.microsoft.com/office/powerpoint/2010/main" val="18254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PARTICIPACIÓN CIUDADANA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b="1" dirty="0"/>
              <a:t>Los proyectos sociales. </a:t>
            </a:r>
            <a:r>
              <a:rPr lang="es-MX" dirty="0"/>
              <a:t>Son el instrumento a través del cual un grupo de ciudadanos puede proponer a las autoridades estatales la ejecución de un proyecto u obra en sus comunidades. </a:t>
            </a:r>
            <a:endParaRPr lang="es-MX" dirty="0" smtClean="0"/>
          </a:p>
          <a:p>
            <a:endParaRPr lang="es-MX" dirty="0"/>
          </a:p>
          <a:p>
            <a:r>
              <a:rPr lang="es-MX" b="1" dirty="0" smtClean="0"/>
              <a:t>La </a:t>
            </a:r>
            <a:r>
              <a:rPr lang="es-MX" b="1" dirty="0"/>
              <a:t>colaboración popular. </a:t>
            </a:r>
            <a:r>
              <a:rPr lang="es-MX" dirty="0"/>
              <a:t>Es un instrumento mediante el cual un grupo de ciudadanos les propone a las autoridades emprender proyectos sociales y comunitarios en conjunto, en donde participen con recursos y trabajo, tanto el gobierno como los ciudadanos. </a:t>
            </a:r>
            <a:endParaRPr lang="es-MX" dirty="0" smtClean="0"/>
          </a:p>
          <a:p>
            <a:endParaRPr lang="es-MX" dirty="0"/>
          </a:p>
          <a:p>
            <a:r>
              <a:rPr lang="es-MX" b="1" dirty="0" smtClean="0"/>
              <a:t>Las </a:t>
            </a:r>
            <a:r>
              <a:rPr lang="es-MX" b="1" dirty="0"/>
              <a:t>asambleas ciudadanas. </a:t>
            </a:r>
            <a:r>
              <a:rPr lang="es-MX" dirty="0"/>
              <a:t>Son la herramienta mediante la cual los habitantes dialogan y proponen acciones para que sean adoptadas por las autoridades. Se podrán realizar estas asambleas con los habitantes en general, los habitantes de una demarcación territorial o de un gremio o colectividad.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8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¿Existe la democracia?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11961"/>
              </p:ext>
            </p:extLst>
          </p:nvPr>
        </p:nvGraphicFramePr>
        <p:xfrm>
          <a:off x="1547664" y="2708919"/>
          <a:ext cx="6408712" cy="3024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4356"/>
                <a:gridCol w="3204356"/>
              </a:tblGrid>
              <a:tr h="1770732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EN LA REALIDAD?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EN LA LITERATURA?</a:t>
                      </a:r>
                      <a:endParaRPr lang="es-MX" sz="2800" dirty="0"/>
                    </a:p>
                  </a:txBody>
                  <a:tcPr/>
                </a:tc>
              </a:tr>
              <a:tr h="1253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dirty="0" smtClean="0"/>
                        <a:t>EN LA LITERATURA?</a:t>
                      </a:r>
                    </a:p>
                    <a:p>
                      <a:pPr algn="ctr"/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dirty="0" smtClean="0"/>
                        <a:t>EN LA REALIDAD?</a:t>
                      </a:r>
                    </a:p>
                    <a:p>
                      <a:pPr algn="ctr"/>
                      <a:endParaRPr lang="es-MX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Visión general de la realidad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La Democracia como forma de gobierno</a:t>
            </a:r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La Democracia como problema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96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Visión general de la literatura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S.XVII, XVIII y principios del s. XIX, no había pensadores demócratas, eran liberales.</a:t>
            </a:r>
          </a:p>
          <a:p>
            <a:r>
              <a:rPr lang="es-MX" b="1" dirty="0" smtClean="0"/>
              <a:t>Posibilidad de la democracia Igualdad económica </a:t>
            </a:r>
            <a:r>
              <a:rPr lang="es-MX" dirty="0" smtClean="0"/>
              <a:t>( Antes del s. XIX, una sola clase-Rousseau-Jefferson;  sistema político; </a:t>
            </a:r>
          </a:p>
          <a:p>
            <a:r>
              <a:rPr lang="es-MX" dirty="0" smtClean="0"/>
              <a:t>Mitad S. XIX  hasta mediados XX, humanismo ético.</a:t>
            </a:r>
          </a:p>
          <a:p>
            <a:r>
              <a:rPr lang="es-MX" dirty="0" smtClean="0"/>
              <a:t>Bentham: Utilitarios (felicidad-riqueza) elegir y revocar gobernantes-elecciones-voto (sistema político)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84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Visión general de la literatura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Imposibilidad de la democracia</a:t>
            </a:r>
          </a:p>
          <a:p>
            <a:r>
              <a:rPr lang="es-MX" dirty="0" smtClean="0"/>
              <a:t>desigualdad económica (Varias clases-</a:t>
            </a:r>
            <a:r>
              <a:rPr lang="es-MX" dirty="0" err="1" smtClean="0"/>
              <a:t>Rosseau</a:t>
            </a:r>
            <a:r>
              <a:rPr lang="es-MX" dirty="0" smtClean="0"/>
              <a:t>-Jefferson); falta de información, desconfianza; duda del procedimiento, Idealismo.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0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Visión general de la literatura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Definiciones sustantivas</a:t>
            </a:r>
          </a:p>
          <a:p>
            <a:endParaRPr lang="es-MX" dirty="0"/>
          </a:p>
          <a:p>
            <a:r>
              <a:rPr lang="es-MX" dirty="0" smtClean="0"/>
              <a:t>Definiciones </a:t>
            </a:r>
            <a:r>
              <a:rPr lang="es-MX" dirty="0" err="1" smtClean="0"/>
              <a:t>procedimientales</a:t>
            </a:r>
            <a:r>
              <a:rPr lang="es-MX" dirty="0" smtClean="0"/>
              <a:t> (Calidad de la democracia)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69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Visión general de la literatura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Democracia como protección </a:t>
            </a:r>
          </a:p>
          <a:p>
            <a:r>
              <a:rPr lang="es-MX" dirty="0" smtClean="0"/>
              <a:t>Democracia como desarrollo</a:t>
            </a:r>
          </a:p>
          <a:p>
            <a:r>
              <a:rPr lang="es-MX" dirty="0" smtClean="0"/>
              <a:t>Democracia como equilibrio</a:t>
            </a:r>
          </a:p>
          <a:p>
            <a:r>
              <a:rPr lang="es-MX" dirty="0" smtClean="0"/>
              <a:t>Democracia como participación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34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ESENCIA DE LA DEMOCRACIA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75550"/>
              </p:ext>
            </p:extLst>
          </p:nvPr>
        </p:nvGraphicFramePr>
        <p:xfrm>
          <a:off x="251520" y="2564904"/>
          <a:ext cx="8229600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GRIEGOS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NORBERTO BOBBIO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Igualdad de ley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Igualdad de valor del voto (2)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Igualdad para hablar  en voz alta en la asamblea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Libertad</a:t>
                      </a:r>
                      <a:r>
                        <a:rPr lang="es-MX" baseline="0" dirty="0" smtClean="0"/>
                        <a:t> de voto (3) libertad de proyecto (4)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Igualdad para acceder a cargos públicos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Mayoría</a:t>
                      </a:r>
                      <a:r>
                        <a:rPr lang="es-MX" baseline="0" dirty="0" smtClean="0"/>
                        <a:t> de edad derechos políticos (1)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Igualdad de naturaleza (razón y voluntad)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Ninguna decisión de la mayoría debe limitar los derechos de las minorías (6)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Mayoría</a:t>
                      </a:r>
                      <a:r>
                        <a:rPr lang="es-MX" baseline="0" dirty="0" smtClean="0"/>
                        <a:t> numérica (5) 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3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DEMOCRACIA Y DERECHO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Estado </a:t>
            </a:r>
            <a:r>
              <a:rPr lang="es-MX" dirty="0" err="1" smtClean="0"/>
              <a:t>premoderno</a:t>
            </a:r>
            <a:r>
              <a:rPr lang="es-MX" dirty="0"/>
              <a:t> </a:t>
            </a:r>
            <a:r>
              <a:rPr lang="es-MX" dirty="0" smtClean="0"/>
              <a:t>(Constitución=política)</a:t>
            </a:r>
          </a:p>
          <a:p>
            <a:r>
              <a:rPr lang="es-MX" dirty="0" smtClean="0"/>
              <a:t>Estado liberal, socialista y social (Constitución=Derecho)</a:t>
            </a:r>
          </a:p>
          <a:p>
            <a:r>
              <a:rPr lang="es-MX" dirty="0" smtClean="0"/>
              <a:t>Iusnaturalismo, Positivismo </a:t>
            </a:r>
            <a:r>
              <a:rPr lang="es-MX" smtClean="0"/>
              <a:t>y Realismo</a:t>
            </a:r>
            <a:endParaRPr lang="es-MX" dirty="0" smtClean="0"/>
          </a:p>
          <a:p>
            <a:r>
              <a:rPr lang="es-MX" dirty="0" smtClean="0"/>
              <a:t>Argumentación como derecho (3 dimensiones)</a:t>
            </a:r>
          </a:p>
          <a:p>
            <a:r>
              <a:rPr lang="es-MX" dirty="0" smtClean="0"/>
              <a:t>Constitución, democracia, dignidad y DDHH</a:t>
            </a:r>
          </a:p>
          <a:p>
            <a:r>
              <a:rPr lang="es-MX" dirty="0" smtClean="0"/>
              <a:t>Actualmente, parámetro de validez de la norma (Luigi </a:t>
            </a:r>
            <a:r>
              <a:rPr lang="es-MX" dirty="0" err="1" smtClean="0"/>
              <a:t>Ferrajoli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2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45964</TotalTime>
  <Words>842</Words>
  <Application>Microsoft Office PowerPoint</Application>
  <PresentationFormat>Presentación en pantalla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DEMOCRACIA</vt:lpstr>
      <vt:lpstr>¿Existe la democracia?</vt:lpstr>
      <vt:lpstr>Visión general de la realidad</vt:lpstr>
      <vt:lpstr>Visión general de la literatura</vt:lpstr>
      <vt:lpstr>Visión general de la literatura</vt:lpstr>
      <vt:lpstr>Visión general de la literatura</vt:lpstr>
      <vt:lpstr>Visión general de la literatura</vt:lpstr>
      <vt:lpstr>ESENCIA DE LA DEMOCRACIA</vt:lpstr>
      <vt:lpstr>DEMOCRACIA Y DERECHO</vt:lpstr>
      <vt:lpstr>PARTICIPACIÓN CIUDADANA</vt:lpstr>
      <vt:lpstr>PARTICIPACIÓN CIUDADANA</vt:lpstr>
      <vt:lpstr>PARTICIPACIÓN CIUDADANA</vt:lpstr>
      <vt:lpstr>PARTICIPACIÓN CIUDADANA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DEMOCRACIA</dc:title>
  <dc:creator>USUARIO</dc:creator>
  <cp:lastModifiedBy>BRETON BETANZOS JOSE ANTONIO</cp:lastModifiedBy>
  <cp:revision>18</cp:revision>
  <dcterms:created xsi:type="dcterms:W3CDTF">2018-01-23T02:27:13Z</dcterms:created>
  <dcterms:modified xsi:type="dcterms:W3CDTF">2020-05-08T12:01:15Z</dcterms:modified>
</cp:coreProperties>
</file>