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70" r:id="rId6"/>
    <p:sldId id="265" r:id="rId7"/>
    <p:sldId id="261" r:id="rId8"/>
    <p:sldId id="262" r:id="rId9"/>
    <p:sldId id="264" r:id="rId10"/>
    <p:sldId id="259" r:id="rId11"/>
    <p:sldId id="269" r:id="rId12"/>
    <p:sldId id="266" r:id="rId13"/>
    <p:sldId id="267" r:id="rId14"/>
    <p:sldId id="268"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72721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5F963FF-7E39-431B-B45F-4661FAFDBE38}"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10783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8673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1509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180809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353763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251529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2694792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56552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385524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24003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5F963FF-7E39-431B-B45F-4661FAFDBE38}"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26712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5F963FF-7E39-431B-B45F-4661FAFDBE38}" type="datetimeFigureOut">
              <a:rPr lang="es-MX" smtClean="0"/>
              <a:t>11/06/2020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346650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26196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267603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F5F963FF-7E39-431B-B45F-4661FAFDBE38}" type="datetimeFigureOut">
              <a:rPr lang="es-MX" smtClean="0"/>
              <a:t>11/06/2020</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83922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5F963FF-7E39-431B-B45F-4661FAFDBE38}"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09486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F963FF-7E39-431B-B45F-4661FAFDBE38}" type="datetimeFigureOut">
              <a:rPr lang="es-MX" smtClean="0"/>
              <a:t>11/06/2020</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AD4EB9-F180-444C-8415-8FCAF3858340}" type="slidenum">
              <a:rPr lang="es-MX" smtClean="0"/>
              <a:t>‹Nº›</a:t>
            </a:fld>
            <a:endParaRPr lang="es-MX"/>
          </a:p>
        </p:txBody>
      </p:sp>
    </p:spTree>
    <p:extLst>
      <p:ext uri="{BB962C8B-B14F-4D97-AF65-F5344CB8AC3E}">
        <p14:creationId xmlns:p14="http://schemas.microsoft.com/office/powerpoint/2010/main" val="35379629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eduardocastellanosh@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A6F8E-435E-42DB-9642-6202659480E4}"/>
              </a:ext>
            </a:extLst>
          </p:cNvPr>
          <p:cNvSpPr>
            <a:spLocks noGrp="1"/>
          </p:cNvSpPr>
          <p:nvPr>
            <p:ph type="ctrTitle"/>
          </p:nvPr>
        </p:nvSpPr>
        <p:spPr>
          <a:xfrm>
            <a:off x="1524000" y="675861"/>
            <a:ext cx="9144000" cy="3591339"/>
          </a:xfrm>
        </p:spPr>
        <p:txBody>
          <a:bodyPr>
            <a:normAutofit fontScale="90000"/>
          </a:bodyPr>
          <a:lstStyle/>
          <a:p>
            <a:br>
              <a:rPr lang="es-MX" sz="4000" b="1" dirty="0"/>
            </a:br>
            <a:r>
              <a:rPr lang="es-MX" sz="3100" b="1" dirty="0"/>
              <a:t>Instituto Iberoamericano de Derecho Electoral</a:t>
            </a:r>
            <a:br>
              <a:rPr lang="es-MX" sz="3100" b="1" dirty="0"/>
            </a:br>
            <a:r>
              <a:rPr lang="es-MX" sz="3100" b="1" dirty="0"/>
              <a:t>Doctorado en Derecho Electoral</a:t>
            </a:r>
            <a:br>
              <a:rPr lang="es-MX" sz="3100" b="1" dirty="0"/>
            </a:br>
            <a:r>
              <a:rPr lang="es-MX" sz="3100" b="1" dirty="0"/>
              <a:t>Seminario sobre Temas Selectos de Derecho Electoral</a:t>
            </a:r>
            <a:br>
              <a:rPr lang="es-MX" sz="3100" b="1" dirty="0"/>
            </a:br>
            <a:r>
              <a:rPr lang="es-MX" sz="3100" b="1" dirty="0"/>
              <a:t>LINEAMIENTOS DIDÁCTICOS PARA LA IMPARTICIÓN Y RECEPCIÓN DEL CURSO</a:t>
            </a:r>
            <a:br>
              <a:rPr lang="es-MX" sz="3100" b="1" dirty="0"/>
            </a:br>
            <a:endParaRPr lang="es-MX" sz="3100" b="1" dirty="0"/>
          </a:p>
        </p:txBody>
      </p:sp>
      <p:sp>
        <p:nvSpPr>
          <p:cNvPr id="3" name="Subtítulo 2">
            <a:extLst>
              <a:ext uri="{FF2B5EF4-FFF2-40B4-BE49-F238E27FC236}">
                <a16:creationId xmlns:a16="http://schemas.microsoft.com/office/drawing/2014/main" id="{42AB24B9-E930-430C-83CD-8E01C28A6A75}"/>
              </a:ext>
            </a:extLst>
          </p:cNvPr>
          <p:cNvSpPr>
            <a:spLocks noGrp="1"/>
          </p:cNvSpPr>
          <p:nvPr>
            <p:ph type="subTitle" idx="1"/>
          </p:nvPr>
        </p:nvSpPr>
        <p:spPr>
          <a:xfrm>
            <a:off x="1524000" y="4452730"/>
            <a:ext cx="9144000" cy="1536906"/>
          </a:xfrm>
        </p:spPr>
        <p:txBody>
          <a:bodyPr>
            <a:normAutofit fontScale="85000" lnSpcReduction="20000"/>
          </a:bodyPr>
          <a:lstStyle/>
          <a:p>
            <a:r>
              <a:rPr lang="es-MX" sz="3200" b="1" dirty="0"/>
              <a:t>Profesor Dr. Eduardo de Jesús Castellanos Hernández</a:t>
            </a:r>
          </a:p>
          <a:p>
            <a:endParaRPr lang="es-MX" dirty="0"/>
          </a:p>
          <a:p>
            <a:r>
              <a:rPr lang="es-MX" dirty="0"/>
              <a:t>2020</a:t>
            </a:r>
          </a:p>
        </p:txBody>
      </p:sp>
    </p:spTree>
    <p:extLst>
      <p:ext uri="{BB962C8B-B14F-4D97-AF65-F5344CB8AC3E}">
        <p14:creationId xmlns:p14="http://schemas.microsoft.com/office/powerpoint/2010/main" val="241316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ED2A7-C0F2-4690-B71F-ECF754143788}"/>
              </a:ext>
            </a:extLst>
          </p:cNvPr>
          <p:cNvSpPr>
            <a:spLocks noGrp="1"/>
          </p:cNvSpPr>
          <p:nvPr>
            <p:ph type="title"/>
          </p:nvPr>
        </p:nvSpPr>
        <p:spPr/>
        <p:txBody>
          <a:bodyPr/>
          <a:lstStyle/>
          <a:p>
            <a:pPr algn="ctr"/>
            <a:r>
              <a:rPr lang="es-MX" sz="3600" b="1" dirty="0"/>
              <a:t>CRITERIOS Y PROCEDIMIENTOS DE EVALUACIÓN</a:t>
            </a:r>
          </a:p>
        </p:txBody>
      </p:sp>
      <p:sp>
        <p:nvSpPr>
          <p:cNvPr id="3" name="Marcador de contenido 2">
            <a:extLst>
              <a:ext uri="{FF2B5EF4-FFF2-40B4-BE49-F238E27FC236}">
                <a16:creationId xmlns:a16="http://schemas.microsoft.com/office/drawing/2014/main" id="{B96065C0-6152-4230-8D3E-A57DC9E5CFED}"/>
              </a:ext>
            </a:extLst>
          </p:cNvPr>
          <p:cNvSpPr>
            <a:spLocks noGrp="1"/>
          </p:cNvSpPr>
          <p:nvPr>
            <p:ph idx="1"/>
          </p:nvPr>
        </p:nvSpPr>
        <p:spPr>
          <a:xfrm>
            <a:off x="1103312" y="1696278"/>
            <a:ext cx="8946541" cy="4552121"/>
          </a:xfrm>
        </p:spPr>
        <p:txBody>
          <a:bodyPr>
            <a:normAutofit/>
          </a:bodyPr>
          <a:lstStyle/>
          <a:p>
            <a:r>
              <a:rPr lang="es-MX" sz="2400" dirty="0"/>
              <a:t>Reporte de asistencia a conferencias magistrales	20%</a:t>
            </a:r>
          </a:p>
          <a:p>
            <a:endParaRPr lang="es-MX" sz="2400" dirty="0"/>
          </a:p>
          <a:p>
            <a:r>
              <a:rPr lang="es-MX" sz="2400" dirty="0"/>
              <a:t>Asistencia a foros en línea								20%</a:t>
            </a:r>
          </a:p>
          <a:p>
            <a:endParaRPr lang="es-MX" sz="2400" dirty="0"/>
          </a:p>
          <a:p>
            <a:r>
              <a:rPr lang="es-MX" sz="2400" dirty="0"/>
              <a:t>Reporte de investigación 								40%</a:t>
            </a:r>
          </a:p>
          <a:p>
            <a:endParaRPr lang="es-MX" sz="2400" dirty="0"/>
          </a:p>
          <a:p>
            <a:r>
              <a:rPr lang="es-MX" sz="2400" dirty="0"/>
              <a:t>Reporte de lectura de artículo y cuadernillos		20%</a:t>
            </a:r>
          </a:p>
        </p:txBody>
      </p:sp>
    </p:spTree>
    <p:extLst>
      <p:ext uri="{BB962C8B-B14F-4D97-AF65-F5344CB8AC3E}">
        <p14:creationId xmlns:p14="http://schemas.microsoft.com/office/powerpoint/2010/main" val="20237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DE5DA-A9AA-4339-964C-0B764D2D5643}"/>
              </a:ext>
            </a:extLst>
          </p:cNvPr>
          <p:cNvSpPr>
            <a:spLocks noGrp="1"/>
          </p:cNvSpPr>
          <p:nvPr>
            <p:ph type="title"/>
          </p:nvPr>
        </p:nvSpPr>
        <p:spPr/>
        <p:txBody>
          <a:bodyPr/>
          <a:lstStyle/>
          <a:p>
            <a:pPr algn="ctr"/>
            <a:r>
              <a:rPr lang="es-MX" sz="3600" b="1" dirty="0"/>
              <a:t>ASISTENCIA A FOROS EN LÍNEA</a:t>
            </a:r>
          </a:p>
        </p:txBody>
      </p:sp>
      <p:sp>
        <p:nvSpPr>
          <p:cNvPr id="3" name="Marcador de contenido 2">
            <a:extLst>
              <a:ext uri="{FF2B5EF4-FFF2-40B4-BE49-F238E27FC236}">
                <a16:creationId xmlns:a16="http://schemas.microsoft.com/office/drawing/2014/main" id="{C2A0546E-C24A-4DDF-82E5-0D88D818CAB7}"/>
              </a:ext>
            </a:extLst>
          </p:cNvPr>
          <p:cNvSpPr>
            <a:spLocks noGrp="1"/>
          </p:cNvSpPr>
          <p:nvPr>
            <p:ph idx="1"/>
          </p:nvPr>
        </p:nvSpPr>
        <p:spPr>
          <a:xfrm>
            <a:off x="516835" y="1338470"/>
            <a:ext cx="10667999" cy="4909929"/>
          </a:xfrm>
        </p:spPr>
        <p:txBody>
          <a:bodyPr>
            <a:normAutofit/>
          </a:bodyPr>
          <a:lstStyle/>
          <a:p>
            <a:pPr algn="just"/>
            <a:r>
              <a:rPr lang="es-MX" sz="2400" dirty="0"/>
              <a:t>Es obligatoria la asistencia a por lo menos un par de foros en línea sobre temas relacionados con nuestro seminario.</a:t>
            </a:r>
          </a:p>
          <a:p>
            <a:pPr algn="just"/>
            <a:r>
              <a:rPr lang="es-MX" sz="2400" dirty="0"/>
              <a:t>Para facilitar el conocimiento de los foros disponibles, se solicita socializar en nuestra dirección común de WhatsApp los eventos de que se tenga noticia.</a:t>
            </a:r>
          </a:p>
          <a:p>
            <a:pPr algn="just"/>
            <a:r>
              <a:rPr lang="es-MX" sz="2400" dirty="0"/>
              <a:t>A partir de la tercera sesión, en orden alfabético de apellidos, cada uno de los </a:t>
            </a:r>
            <a:r>
              <a:rPr lang="es-MX" sz="2400" dirty="0" err="1"/>
              <a:t>doctorantes</a:t>
            </a:r>
            <a:r>
              <a:rPr lang="es-MX" sz="2400" dirty="0"/>
              <a:t> deberá formular un reporte verbal de su asistencia a dos foros en línea.</a:t>
            </a:r>
          </a:p>
          <a:p>
            <a:pPr algn="just"/>
            <a:r>
              <a:rPr lang="es-MX" sz="2400" dirty="0"/>
              <a:t>Dicho reporte deberá consignar tema del seminario, fecha, sede académica, expositores, subtema abordado por cada uno de los expositores y punto de vista del </a:t>
            </a:r>
            <a:r>
              <a:rPr lang="es-MX" sz="2400" dirty="0" err="1"/>
              <a:t>doctorante</a:t>
            </a:r>
            <a:r>
              <a:rPr lang="es-MX" sz="2400" dirty="0"/>
              <a:t> sobre el tema y subtemas.</a:t>
            </a:r>
          </a:p>
        </p:txBody>
      </p:sp>
    </p:spTree>
    <p:extLst>
      <p:ext uri="{BB962C8B-B14F-4D97-AF65-F5344CB8AC3E}">
        <p14:creationId xmlns:p14="http://schemas.microsoft.com/office/powerpoint/2010/main" val="368071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FADD9-93DF-43C0-9E1C-AC7BF0EB538F}"/>
              </a:ext>
            </a:extLst>
          </p:cNvPr>
          <p:cNvSpPr>
            <a:spLocks noGrp="1"/>
          </p:cNvSpPr>
          <p:nvPr>
            <p:ph type="title"/>
          </p:nvPr>
        </p:nvSpPr>
        <p:spPr>
          <a:xfrm>
            <a:off x="646111" y="452718"/>
            <a:ext cx="9404723" cy="845995"/>
          </a:xfrm>
        </p:spPr>
        <p:txBody>
          <a:bodyPr/>
          <a:lstStyle/>
          <a:p>
            <a:pPr algn="ctr"/>
            <a:r>
              <a:rPr lang="es-MX" b="1" dirty="0"/>
              <a:t>SUGERENCIAS</a:t>
            </a:r>
          </a:p>
        </p:txBody>
      </p:sp>
      <p:sp>
        <p:nvSpPr>
          <p:cNvPr id="3" name="Marcador de contenido 2">
            <a:extLst>
              <a:ext uri="{FF2B5EF4-FFF2-40B4-BE49-F238E27FC236}">
                <a16:creationId xmlns:a16="http://schemas.microsoft.com/office/drawing/2014/main" id="{AE98EF9A-5AE9-4B23-9597-072033555022}"/>
              </a:ext>
            </a:extLst>
          </p:cNvPr>
          <p:cNvSpPr>
            <a:spLocks noGrp="1"/>
          </p:cNvSpPr>
          <p:nvPr>
            <p:ph idx="1"/>
          </p:nvPr>
        </p:nvSpPr>
        <p:spPr>
          <a:xfrm>
            <a:off x="530088" y="1391478"/>
            <a:ext cx="10707756" cy="5013804"/>
          </a:xfrm>
        </p:spPr>
        <p:txBody>
          <a:bodyPr>
            <a:normAutofit/>
          </a:bodyPr>
          <a:lstStyle/>
          <a:p>
            <a:pPr algn="just"/>
            <a:r>
              <a:rPr lang="es-MX" sz="2200" dirty="0"/>
              <a:t>Disponer lo necesario para tener una presencia permanente y sin distracciones durante el desarrollo de la sesión.</a:t>
            </a:r>
          </a:p>
          <a:p>
            <a:pPr algn="just"/>
            <a:r>
              <a:rPr lang="es-MX" sz="2200" dirty="0"/>
              <a:t>Tener en consideración que se requiere por lo menos el doble de tiempo de estudio </a:t>
            </a:r>
            <a:r>
              <a:rPr lang="es-MX" sz="2200" dirty="0" err="1"/>
              <a:t>extra-clase</a:t>
            </a:r>
            <a:r>
              <a:rPr lang="es-MX" sz="2200" dirty="0"/>
              <a:t>, respecto del dedicado a las sesiones en línea.</a:t>
            </a:r>
          </a:p>
          <a:p>
            <a:pPr algn="just"/>
            <a:r>
              <a:rPr lang="es-MX" sz="2200" dirty="0"/>
              <a:t>Designar de entre ustedes a un responsable de habilitar una dirección de WhatsApp para facilitar la comunicación y el intercambio de información entre todos nosotros (es probable que ya lo tengan).</a:t>
            </a:r>
          </a:p>
          <a:p>
            <a:pPr algn="just"/>
            <a:r>
              <a:rPr lang="es-MX" sz="2200" dirty="0"/>
              <a:t>Entregar puntualmente los trabajos solicitados.</a:t>
            </a:r>
          </a:p>
          <a:p>
            <a:pPr algn="just"/>
            <a:r>
              <a:rPr lang="es-MX" sz="2200" dirty="0"/>
              <a:t>Mantener actualizada su compilación jurídica electoral (es su libro de cabecera) y dar seguimiento a las reformas  constitucionales de la 4T.</a:t>
            </a:r>
          </a:p>
          <a:p>
            <a:pPr algn="just"/>
            <a:r>
              <a:rPr lang="es-MX" sz="2200" dirty="0"/>
              <a:t>Procurar que los temas de sus reportes de lectura de los folletos del TEPJF y de la </a:t>
            </a:r>
            <a:r>
              <a:rPr lang="es-MX" sz="2200" dirty="0" err="1"/>
              <a:t>CorteIDH</a:t>
            </a:r>
            <a:r>
              <a:rPr lang="es-MX" sz="2200" dirty="0"/>
              <a:t> sean útiles para el análisis de la sentencia que reportarán.</a:t>
            </a:r>
          </a:p>
        </p:txBody>
      </p:sp>
    </p:spTree>
    <p:extLst>
      <p:ext uri="{BB962C8B-B14F-4D97-AF65-F5344CB8AC3E}">
        <p14:creationId xmlns:p14="http://schemas.microsoft.com/office/powerpoint/2010/main" val="274362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1232B-07F2-4CE0-B8E3-1E6310C14A2B}"/>
              </a:ext>
            </a:extLst>
          </p:cNvPr>
          <p:cNvSpPr>
            <a:spLocks noGrp="1"/>
          </p:cNvSpPr>
          <p:nvPr>
            <p:ph type="title"/>
          </p:nvPr>
        </p:nvSpPr>
        <p:spPr>
          <a:xfrm>
            <a:off x="646111" y="452718"/>
            <a:ext cx="9404723" cy="925508"/>
          </a:xfrm>
        </p:spPr>
        <p:txBody>
          <a:bodyPr>
            <a:normAutofit fontScale="90000"/>
          </a:bodyPr>
          <a:lstStyle/>
          <a:p>
            <a:pPr algn="ctr"/>
            <a:r>
              <a:rPr lang="es-MX" sz="3200" b="1" dirty="0"/>
              <a:t>DR. EDUARDO DE JESÚS CASTELLANOS HERNÁNDEZ</a:t>
            </a:r>
          </a:p>
        </p:txBody>
      </p:sp>
      <p:sp>
        <p:nvSpPr>
          <p:cNvPr id="3" name="Marcador de contenido 2">
            <a:extLst>
              <a:ext uri="{FF2B5EF4-FFF2-40B4-BE49-F238E27FC236}">
                <a16:creationId xmlns:a16="http://schemas.microsoft.com/office/drawing/2014/main" id="{454A5CF6-CD2E-4C9A-9011-A48BB3017655}"/>
              </a:ext>
            </a:extLst>
          </p:cNvPr>
          <p:cNvSpPr>
            <a:spLocks noGrp="1"/>
          </p:cNvSpPr>
          <p:nvPr>
            <p:ph idx="1"/>
          </p:nvPr>
        </p:nvSpPr>
        <p:spPr>
          <a:xfrm>
            <a:off x="463827" y="1378226"/>
            <a:ext cx="10893286" cy="4870173"/>
          </a:xfrm>
        </p:spPr>
        <p:txBody>
          <a:bodyPr>
            <a:noAutofit/>
          </a:bodyPr>
          <a:lstStyle/>
          <a:p>
            <a:pPr algn="just"/>
            <a:r>
              <a:rPr lang="es-MX" sz="2400" dirty="0"/>
              <a:t>Doctorado en Estudios Políticos por la Universidad de París; Especialidad en Justicia Electoral por el TEPJF; maestro en Administración de Empresas por la </a:t>
            </a:r>
            <a:r>
              <a:rPr lang="es-MX" sz="2400" dirty="0" err="1"/>
              <a:t>UAEMéx</a:t>
            </a:r>
            <a:r>
              <a:rPr lang="es-MX" sz="2400" dirty="0"/>
              <a:t>; licenciado en Derecho por la UNAM; </a:t>
            </a:r>
            <a:r>
              <a:rPr lang="es-MX" sz="2400" dirty="0" err="1"/>
              <a:t>doctorante</a:t>
            </a:r>
            <a:r>
              <a:rPr lang="es-MX" sz="2400" dirty="0"/>
              <a:t> en Derecho por el IIDE.</a:t>
            </a:r>
          </a:p>
          <a:p>
            <a:pPr algn="just"/>
            <a:r>
              <a:rPr lang="es-MX" sz="2400" dirty="0"/>
              <a:t>Posdoctorado en Control Parlamentario y Políticas Públicas por la Universidad de Alcalá y posdoctorado en Regímenes Políticos Comparados por la Universidad de Colorado, campus Colorado Springs.</a:t>
            </a:r>
          </a:p>
          <a:p>
            <a:pPr algn="just"/>
            <a:r>
              <a:rPr lang="es-MX" sz="2400" dirty="0"/>
              <a:t>Investigador Nacional, Nivel I, adscrito al Instituto Interdisciplinario de Investigaciones de la Universidad de Xalapa. Miembro del Registro CONACYT de Evaluadores Acreditados, Área 5, Sociales y Económicas.</a:t>
            </a:r>
          </a:p>
        </p:txBody>
      </p:sp>
    </p:spTree>
    <p:extLst>
      <p:ext uri="{BB962C8B-B14F-4D97-AF65-F5344CB8AC3E}">
        <p14:creationId xmlns:p14="http://schemas.microsoft.com/office/powerpoint/2010/main" val="249888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E2252-5EDF-44E9-85DA-7E3976A73F19}"/>
              </a:ext>
            </a:extLst>
          </p:cNvPr>
          <p:cNvSpPr>
            <a:spLocks noGrp="1"/>
          </p:cNvSpPr>
          <p:nvPr>
            <p:ph type="title"/>
          </p:nvPr>
        </p:nvSpPr>
        <p:spPr>
          <a:xfrm>
            <a:off x="646111" y="265043"/>
            <a:ext cx="9404723" cy="1126435"/>
          </a:xfrm>
        </p:spPr>
        <p:txBody>
          <a:bodyPr/>
          <a:lstStyle/>
          <a:p>
            <a:pPr algn="ctr"/>
            <a:r>
              <a:rPr lang="es-MX" sz="2200" b="1" dirty="0"/>
              <a:t>DR. EDUARDO DE JESÚS CASTELLANOS HERNÁNDEZ</a:t>
            </a:r>
            <a:br>
              <a:rPr lang="es-MX" sz="2200" b="1" dirty="0"/>
            </a:br>
            <a:r>
              <a:rPr lang="es-MX" sz="2200" b="1" dirty="0"/>
              <a:t>OBRA PUBLICADA EN MATERIA ELECTORAL</a:t>
            </a:r>
          </a:p>
        </p:txBody>
      </p:sp>
      <p:sp>
        <p:nvSpPr>
          <p:cNvPr id="3" name="Marcador de contenido 2">
            <a:extLst>
              <a:ext uri="{FF2B5EF4-FFF2-40B4-BE49-F238E27FC236}">
                <a16:creationId xmlns:a16="http://schemas.microsoft.com/office/drawing/2014/main" id="{537993A4-B58D-4B60-A189-BFDD8590B96F}"/>
              </a:ext>
            </a:extLst>
          </p:cNvPr>
          <p:cNvSpPr>
            <a:spLocks noGrp="1"/>
          </p:cNvSpPr>
          <p:nvPr>
            <p:ph idx="1"/>
          </p:nvPr>
        </p:nvSpPr>
        <p:spPr>
          <a:xfrm>
            <a:off x="477078" y="1139687"/>
            <a:ext cx="10880035" cy="5108714"/>
          </a:xfrm>
        </p:spPr>
        <p:txBody>
          <a:bodyPr>
            <a:normAutofit lnSpcReduction="10000"/>
          </a:bodyPr>
          <a:lstStyle/>
          <a:p>
            <a:r>
              <a:rPr lang="es-MX" b="1" i="1" dirty="0"/>
              <a:t>Nuevo Derecho Electoral en México</a:t>
            </a:r>
            <a:r>
              <a:rPr lang="es-MX" dirty="0"/>
              <a:t>, UNAM, IIJ, Editorial Trillas.</a:t>
            </a:r>
          </a:p>
          <a:p>
            <a:r>
              <a:rPr lang="es-MX" b="1" i="1" dirty="0"/>
              <a:t>Temas de Derecho Procesal Electoral</a:t>
            </a:r>
            <a:r>
              <a:rPr lang="es-MX" dirty="0"/>
              <a:t> (3 tomos), SEGOB.</a:t>
            </a:r>
          </a:p>
          <a:p>
            <a:r>
              <a:rPr lang="es-MX" b="1" i="1" dirty="0"/>
              <a:t>Sistemas, legislación y resultados electorales</a:t>
            </a:r>
            <a:r>
              <a:rPr lang="es-MX" dirty="0"/>
              <a:t> (2 tomos), Enciclopedia Parlamentaria de México (27 tomos), Cámara de Diputados del Congreso de la Unión.</a:t>
            </a:r>
          </a:p>
          <a:p>
            <a:r>
              <a:rPr lang="es-MX" b="1" i="1" dirty="0"/>
              <a:t>Las reformas de 1996</a:t>
            </a:r>
            <a:r>
              <a:rPr lang="es-MX" dirty="0"/>
              <a:t>, Centro Jorge L. Tamayo.</a:t>
            </a:r>
          </a:p>
          <a:p>
            <a:r>
              <a:rPr lang="es-MX" b="1" i="1" dirty="0"/>
              <a:t>Formas de gobierno y sistemas electorales en México</a:t>
            </a:r>
            <a:r>
              <a:rPr lang="es-MX" dirty="0"/>
              <a:t>, Centro Jorge L. Tamayo.</a:t>
            </a:r>
          </a:p>
          <a:p>
            <a:r>
              <a:rPr lang="es-MX" b="1" i="1" dirty="0"/>
              <a:t>Derecho Electoral en México. Introducción general</a:t>
            </a:r>
            <a:r>
              <a:rPr lang="es-MX" dirty="0"/>
              <a:t>, Centro Jorge L. Tamayo, Editorial Trillas</a:t>
            </a:r>
          </a:p>
          <a:p>
            <a:r>
              <a:rPr lang="es-MX" b="1" i="1" dirty="0"/>
              <a:t>Para entender la democracia. Formas de gobierno, sistemas electorales, sistemas  de partidos y calidad de la democracia</a:t>
            </a:r>
            <a:r>
              <a:rPr lang="es-MX" dirty="0"/>
              <a:t>, Edición de autor.</a:t>
            </a:r>
          </a:p>
          <a:p>
            <a:r>
              <a:rPr lang="es-MX" dirty="0"/>
              <a:t>Coautor de 15 tomos de la colección </a:t>
            </a:r>
            <a:r>
              <a:rPr lang="es-MX" b="1" i="1" dirty="0"/>
              <a:t>Monitor Democrático</a:t>
            </a:r>
            <a:r>
              <a:rPr lang="es-MX" dirty="0"/>
              <a:t>, Facultad de Derecho, UNAM, COPUEX</a:t>
            </a:r>
          </a:p>
          <a:p>
            <a:r>
              <a:rPr lang="es-MX" b="1" i="1" dirty="0"/>
              <a:t>Análisis político y jurídico de la justicia electoral en México</a:t>
            </a:r>
            <a:r>
              <a:rPr lang="es-MX" dirty="0"/>
              <a:t>, tesis de doctorado en Derecho sujeta a dictamen y aprobación en su caso.</a:t>
            </a:r>
            <a:endParaRPr lang="es-MX" b="1" i="1" dirty="0"/>
          </a:p>
          <a:p>
            <a:endParaRPr lang="es-MX" dirty="0"/>
          </a:p>
        </p:txBody>
      </p:sp>
    </p:spTree>
    <p:extLst>
      <p:ext uri="{BB962C8B-B14F-4D97-AF65-F5344CB8AC3E}">
        <p14:creationId xmlns:p14="http://schemas.microsoft.com/office/powerpoint/2010/main" val="26093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39B1A-7401-4932-BC14-D17B26E029E0}"/>
              </a:ext>
            </a:extLst>
          </p:cNvPr>
          <p:cNvSpPr>
            <a:spLocks noGrp="1"/>
          </p:cNvSpPr>
          <p:nvPr>
            <p:ph type="title"/>
          </p:nvPr>
        </p:nvSpPr>
        <p:spPr>
          <a:xfrm>
            <a:off x="646111" y="452718"/>
            <a:ext cx="9404723" cy="925508"/>
          </a:xfrm>
        </p:spPr>
        <p:txBody>
          <a:bodyPr/>
          <a:lstStyle/>
          <a:p>
            <a:pPr algn="ctr"/>
            <a:r>
              <a:rPr lang="es-MX" sz="3600" b="1" dirty="0"/>
              <a:t>EVALUACIÓN DIAGNÓSTICA</a:t>
            </a:r>
          </a:p>
        </p:txBody>
      </p:sp>
      <p:sp>
        <p:nvSpPr>
          <p:cNvPr id="3" name="Marcador de contenido 2">
            <a:extLst>
              <a:ext uri="{FF2B5EF4-FFF2-40B4-BE49-F238E27FC236}">
                <a16:creationId xmlns:a16="http://schemas.microsoft.com/office/drawing/2014/main" id="{81733BEE-367C-4BBF-AF9A-15A2F54EAC0F}"/>
              </a:ext>
            </a:extLst>
          </p:cNvPr>
          <p:cNvSpPr>
            <a:spLocks noGrp="1"/>
          </p:cNvSpPr>
          <p:nvPr>
            <p:ph idx="1"/>
          </p:nvPr>
        </p:nvSpPr>
        <p:spPr>
          <a:xfrm>
            <a:off x="530087" y="1232452"/>
            <a:ext cx="10667999" cy="5015947"/>
          </a:xfrm>
        </p:spPr>
        <p:txBody>
          <a:bodyPr>
            <a:noAutofit/>
          </a:bodyPr>
          <a:lstStyle/>
          <a:p>
            <a:pPr algn="just"/>
            <a:r>
              <a:rPr lang="es-MX" sz="2400" dirty="0"/>
              <a:t>Redactar en quince minutos cuando mucho </a:t>
            </a:r>
            <a:r>
              <a:rPr lang="es-MX" sz="2400" u="sng" dirty="0"/>
              <a:t>y sin consultar fuente alguna</a:t>
            </a:r>
            <a:r>
              <a:rPr lang="es-MX" sz="2400" dirty="0"/>
              <a:t>, un reporte ejecutivo en dos cuartillas en letra Arial, 12 puntos, a espacio y medio, sobre alguno de los dos temas siguientes:</a:t>
            </a:r>
          </a:p>
          <a:p>
            <a:pPr algn="just"/>
            <a:r>
              <a:rPr lang="es-MX" sz="2400" dirty="0"/>
              <a:t>SISTEMA DE GOBIERNO, SISTEMA ELECTORAL Y SISTEMA DE PARTIDOS POLÍTICOS EN LAS DEMOCRACIAS CONTEMPORÁNEAS</a:t>
            </a:r>
          </a:p>
          <a:p>
            <a:pPr algn="just"/>
            <a:r>
              <a:rPr lang="es-MX" sz="2400" dirty="0"/>
              <a:t>NUEVO MODELO DE CONTROL DIFUSO </a:t>
            </a:r>
            <a:r>
              <a:rPr lang="es-MX" sz="2400" i="1" dirty="0"/>
              <a:t>EX OFFICIO</a:t>
            </a:r>
            <a:r>
              <a:rPr lang="es-MX" sz="2400" dirty="0"/>
              <a:t> DE CONSTITUCIONALIDAD Y CONVENCIONALIDAD EN MÉXICO HOY, EN MATERIA ELECTORAL</a:t>
            </a:r>
          </a:p>
          <a:p>
            <a:pPr algn="just"/>
            <a:r>
              <a:rPr lang="es-MX" sz="2400" dirty="0"/>
              <a:t>Al terminar su reporte ejecutivo debidamente identificado con el título escogido y su nombre, el autor deberá enviarla al correo electrónico: </a:t>
            </a:r>
            <a:r>
              <a:rPr lang="es-MX" sz="2400" dirty="0">
                <a:hlinkClick r:id="rId2"/>
              </a:rPr>
              <a:t>eduardocastellanosh@gmail.com</a:t>
            </a:r>
            <a:r>
              <a:rPr lang="es-MX" sz="2400" dirty="0"/>
              <a:t> </a:t>
            </a:r>
          </a:p>
        </p:txBody>
      </p:sp>
    </p:spTree>
    <p:extLst>
      <p:ext uri="{BB962C8B-B14F-4D97-AF65-F5344CB8AC3E}">
        <p14:creationId xmlns:p14="http://schemas.microsoft.com/office/powerpoint/2010/main" val="128583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38055-30B4-4CBC-B964-61648981CE0E}"/>
              </a:ext>
            </a:extLst>
          </p:cNvPr>
          <p:cNvSpPr>
            <a:spLocks noGrp="1"/>
          </p:cNvSpPr>
          <p:nvPr>
            <p:ph type="title"/>
          </p:nvPr>
        </p:nvSpPr>
        <p:spPr/>
        <p:txBody>
          <a:bodyPr/>
          <a:lstStyle/>
          <a:p>
            <a:pPr algn="ctr"/>
            <a:r>
              <a:rPr lang="es-MX" b="1" dirty="0"/>
              <a:t>OBJETIVO DEL SEMINARIO</a:t>
            </a:r>
          </a:p>
        </p:txBody>
      </p:sp>
      <p:sp>
        <p:nvSpPr>
          <p:cNvPr id="3" name="Marcador de contenido 2">
            <a:extLst>
              <a:ext uri="{FF2B5EF4-FFF2-40B4-BE49-F238E27FC236}">
                <a16:creationId xmlns:a16="http://schemas.microsoft.com/office/drawing/2014/main" id="{1647F744-19E0-4804-84A5-9334AD3B8225}"/>
              </a:ext>
            </a:extLst>
          </p:cNvPr>
          <p:cNvSpPr>
            <a:spLocks noGrp="1"/>
          </p:cNvSpPr>
          <p:nvPr>
            <p:ph idx="1"/>
          </p:nvPr>
        </p:nvSpPr>
        <p:spPr/>
        <p:txBody>
          <a:bodyPr/>
          <a:lstStyle/>
          <a:p>
            <a:pPr algn="just"/>
            <a:r>
              <a:rPr lang="es-MX" sz="3200" dirty="0"/>
              <a:t>Conocer y analizar a través de investigaciones bibliográficas,  hemerográficas y documentales, casos contemporáneos relativos al plan de estudios, que le permitan consolidar los conocimientos adquiridos en las diferentes materias cursadas.</a:t>
            </a:r>
          </a:p>
        </p:txBody>
      </p:sp>
    </p:spTree>
    <p:extLst>
      <p:ext uri="{BB962C8B-B14F-4D97-AF65-F5344CB8AC3E}">
        <p14:creationId xmlns:p14="http://schemas.microsoft.com/office/powerpoint/2010/main" val="88660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86EE3-6F72-4FC2-81D7-8604639813ED}"/>
              </a:ext>
            </a:extLst>
          </p:cNvPr>
          <p:cNvSpPr>
            <a:spLocks noGrp="1"/>
          </p:cNvSpPr>
          <p:nvPr>
            <p:ph type="title"/>
          </p:nvPr>
        </p:nvSpPr>
        <p:spPr/>
        <p:txBody>
          <a:bodyPr/>
          <a:lstStyle/>
          <a:p>
            <a:pPr algn="ctr"/>
            <a:r>
              <a:rPr lang="es-MX" b="1" dirty="0"/>
              <a:t>OBJETIVOS ESPECÍFICOS</a:t>
            </a:r>
          </a:p>
        </p:txBody>
      </p:sp>
      <p:sp>
        <p:nvSpPr>
          <p:cNvPr id="3" name="Marcador de contenido 2">
            <a:extLst>
              <a:ext uri="{FF2B5EF4-FFF2-40B4-BE49-F238E27FC236}">
                <a16:creationId xmlns:a16="http://schemas.microsoft.com/office/drawing/2014/main" id="{0DD360AE-9424-4C64-B8D3-BA0264A151F3}"/>
              </a:ext>
            </a:extLst>
          </p:cNvPr>
          <p:cNvSpPr>
            <a:spLocks noGrp="1"/>
          </p:cNvSpPr>
          <p:nvPr>
            <p:ph idx="1"/>
          </p:nvPr>
        </p:nvSpPr>
        <p:spPr>
          <a:xfrm>
            <a:off x="1103312" y="1378226"/>
            <a:ext cx="8946541" cy="4870173"/>
          </a:xfrm>
        </p:spPr>
        <p:txBody>
          <a:bodyPr>
            <a:normAutofit fontScale="92500"/>
          </a:bodyPr>
          <a:lstStyle/>
          <a:p>
            <a:pPr marL="514350" indent="-514350" algn="just">
              <a:buAutoNum type="arabicPeriod"/>
            </a:pPr>
            <a:r>
              <a:rPr lang="es-MX" sz="2800" dirty="0"/>
              <a:t>Analizar y discutir temas y autores de bibliografía relevante y polémica en materia electoral</a:t>
            </a:r>
          </a:p>
          <a:p>
            <a:pPr marL="514350" indent="-514350" algn="just">
              <a:buAutoNum type="arabicPeriod"/>
            </a:pPr>
            <a:endParaRPr lang="es-MX" sz="2800" dirty="0"/>
          </a:p>
          <a:p>
            <a:pPr marL="514350" indent="-514350" algn="just">
              <a:buAutoNum type="arabicPeriod"/>
            </a:pPr>
            <a:r>
              <a:rPr lang="es-MX" sz="2800" dirty="0"/>
              <a:t>Análisis político y jurídico de resoluciones judiciales relevantes y polémicas en materia electoral</a:t>
            </a:r>
          </a:p>
          <a:p>
            <a:pPr marL="514350" indent="-514350" algn="just">
              <a:buAutoNum type="arabicPeriod"/>
            </a:pPr>
            <a:endParaRPr lang="es-MX" sz="2800" dirty="0"/>
          </a:p>
          <a:p>
            <a:pPr marL="514350" indent="-514350" algn="just">
              <a:buAutoNum type="arabicPeriod"/>
            </a:pPr>
            <a:r>
              <a:rPr lang="es-MX" sz="2800" dirty="0"/>
              <a:t>Redactar un reporte de investigación bibliográfica, hemerográfica y documental jurídica en materia electoral, sobre el tema derivado de una sentencia judicial electoral seleccionada al efecto</a:t>
            </a:r>
          </a:p>
        </p:txBody>
      </p:sp>
    </p:spTree>
    <p:extLst>
      <p:ext uri="{BB962C8B-B14F-4D97-AF65-F5344CB8AC3E}">
        <p14:creationId xmlns:p14="http://schemas.microsoft.com/office/powerpoint/2010/main" val="169440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064BA-E28F-40B3-8E31-909C5E07B33B}"/>
              </a:ext>
            </a:extLst>
          </p:cNvPr>
          <p:cNvSpPr>
            <a:spLocks noGrp="1"/>
          </p:cNvSpPr>
          <p:nvPr>
            <p:ph type="title"/>
          </p:nvPr>
        </p:nvSpPr>
        <p:spPr/>
        <p:txBody>
          <a:bodyPr/>
          <a:lstStyle/>
          <a:p>
            <a:pPr algn="ctr"/>
            <a:r>
              <a:rPr lang="es-MX" b="1" dirty="0"/>
              <a:t>ESTRATEGIA DIDÁCTICA</a:t>
            </a:r>
          </a:p>
        </p:txBody>
      </p:sp>
      <p:sp>
        <p:nvSpPr>
          <p:cNvPr id="3" name="Marcador de contenido 2">
            <a:extLst>
              <a:ext uri="{FF2B5EF4-FFF2-40B4-BE49-F238E27FC236}">
                <a16:creationId xmlns:a16="http://schemas.microsoft.com/office/drawing/2014/main" id="{49088BE8-92E2-4B12-A44A-24F6EE72B1B8}"/>
              </a:ext>
            </a:extLst>
          </p:cNvPr>
          <p:cNvSpPr>
            <a:spLocks noGrp="1"/>
          </p:cNvSpPr>
          <p:nvPr>
            <p:ph idx="1"/>
          </p:nvPr>
        </p:nvSpPr>
        <p:spPr>
          <a:xfrm>
            <a:off x="838200" y="1404730"/>
            <a:ext cx="10515600" cy="4863548"/>
          </a:xfrm>
        </p:spPr>
        <p:txBody>
          <a:bodyPr>
            <a:normAutofit lnSpcReduction="10000"/>
          </a:bodyPr>
          <a:lstStyle/>
          <a:p>
            <a:pPr algn="just"/>
            <a:r>
              <a:rPr lang="es-MX" sz="2400" dirty="0"/>
              <a:t>Evaluación diagnóstica.</a:t>
            </a:r>
          </a:p>
          <a:p>
            <a:pPr algn="just"/>
            <a:r>
              <a:rPr lang="es-MX" sz="2400" dirty="0"/>
              <a:t>Exposición por parte del profesor de temas y autores de bibliografía relevante y polémica para la materia electoral, durante la primera sesión y las primeras dos horas de las sesiones siguientes.</a:t>
            </a:r>
          </a:p>
          <a:p>
            <a:pPr algn="just"/>
            <a:r>
              <a:rPr lang="es-MX" sz="2400" dirty="0"/>
              <a:t>Exposición </a:t>
            </a:r>
            <a:r>
              <a:rPr lang="es-MX" sz="2400" u="sng" dirty="0"/>
              <a:t>individual</a:t>
            </a:r>
            <a:r>
              <a:rPr lang="es-MX" sz="2400" dirty="0"/>
              <a:t> en láminas </a:t>
            </a:r>
            <a:r>
              <a:rPr lang="es-MX" sz="2400" dirty="0" err="1"/>
              <a:t>Power</a:t>
            </a:r>
            <a:r>
              <a:rPr lang="es-MX" sz="2400" dirty="0"/>
              <a:t> Point y </a:t>
            </a:r>
            <a:r>
              <a:rPr lang="es-MX" sz="2400" u="sng" dirty="0"/>
              <a:t>reporte escrito</a:t>
            </a:r>
            <a:r>
              <a:rPr lang="es-MX" sz="2400" dirty="0"/>
              <a:t> de la lectura y análisis de resoluciones judiciales relevantes y polémicas –conforme a lineamientos especificados más adelante-, durante las segundas dos horas de la segunda a la octava sesión.</a:t>
            </a:r>
          </a:p>
          <a:p>
            <a:pPr algn="just"/>
            <a:r>
              <a:rPr lang="es-MX" sz="2400" dirty="0"/>
              <a:t>Reporte escrito de la lectura de dos artículos de la autoría del profesor entregados oportunamente; así como de un cuadernillo de la Serie Comentarios a las Sentencias del Tribunal Electoral (del PJF), y otro de jurisprudencia de la </a:t>
            </a:r>
            <a:r>
              <a:rPr lang="es-MX" sz="2400" dirty="0" err="1"/>
              <a:t>CorteIDH</a:t>
            </a:r>
            <a:r>
              <a:rPr lang="es-MX" sz="2400" dirty="0"/>
              <a:t>, en este orden.</a:t>
            </a:r>
          </a:p>
          <a:p>
            <a:pPr algn="just"/>
            <a:endParaRPr lang="es-MX" dirty="0"/>
          </a:p>
          <a:p>
            <a:pPr algn="just"/>
            <a:endParaRPr lang="es-MX" dirty="0"/>
          </a:p>
        </p:txBody>
      </p:sp>
    </p:spTree>
    <p:extLst>
      <p:ext uri="{BB962C8B-B14F-4D97-AF65-F5344CB8AC3E}">
        <p14:creationId xmlns:p14="http://schemas.microsoft.com/office/powerpoint/2010/main" val="90950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42020-F809-43F7-BE35-D8133CECC837}"/>
              </a:ext>
            </a:extLst>
          </p:cNvPr>
          <p:cNvSpPr>
            <a:spLocks noGrp="1"/>
          </p:cNvSpPr>
          <p:nvPr>
            <p:ph type="title"/>
          </p:nvPr>
        </p:nvSpPr>
        <p:spPr>
          <a:xfrm>
            <a:off x="646111" y="452719"/>
            <a:ext cx="9404723" cy="938760"/>
          </a:xfrm>
        </p:spPr>
        <p:txBody>
          <a:bodyPr/>
          <a:lstStyle/>
          <a:p>
            <a:pPr algn="ctr"/>
            <a:r>
              <a:rPr lang="es-MX" sz="3000" b="1" dirty="0"/>
              <a:t>Características de la exposición en </a:t>
            </a:r>
            <a:r>
              <a:rPr lang="es-MX" sz="3000" b="1" dirty="0" err="1"/>
              <a:t>power</a:t>
            </a:r>
            <a:r>
              <a:rPr lang="es-MX" sz="3000" b="1" dirty="0"/>
              <a:t> </a:t>
            </a:r>
            <a:r>
              <a:rPr lang="es-MX" sz="3000" b="1" dirty="0" err="1"/>
              <a:t>point</a:t>
            </a:r>
            <a:r>
              <a:rPr lang="es-MX" sz="3000" b="1" dirty="0"/>
              <a:t> de la sentencia seleccionada</a:t>
            </a:r>
          </a:p>
        </p:txBody>
      </p:sp>
      <p:sp>
        <p:nvSpPr>
          <p:cNvPr id="3" name="Marcador de contenido 2">
            <a:extLst>
              <a:ext uri="{FF2B5EF4-FFF2-40B4-BE49-F238E27FC236}">
                <a16:creationId xmlns:a16="http://schemas.microsoft.com/office/drawing/2014/main" id="{ACB9B226-877D-4276-A6C0-05A0DF4B35C4}"/>
              </a:ext>
            </a:extLst>
          </p:cNvPr>
          <p:cNvSpPr>
            <a:spLocks noGrp="1"/>
          </p:cNvSpPr>
          <p:nvPr>
            <p:ph idx="1"/>
          </p:nvPr>
        </p:nvSpPr>
        <p:spPr>
          <a:xfrm>
            <a:off x="424070" y="1391479"/>
            <a:ext cx="10813773" cy="5013802"/>
          </a:xfrm>
        </p:spPr>
        <p:txBody>
          <a:bodyPr>
            <a:normAutofit/>
          </a:bodyPr>
          <a:lstStyle/>
          <a:p>
            <a:pPr algn="just"/>
            <a:r>
              <a:rPr lang="es-MX" sz="2200" dirty="0"/>
              <a:t>Una vez seleccionada la sentencia a analizar, habiendo cuidado que el tema y la sentencia no se repitan entre los expositores, deberá presentarse la exposición del tema en láminas de </a:t>
            </a:r>
            <a:r>
              <a:rPr lang="es-MX" sz="2200" dirty="0" err="1"/>
              <a:t>power</a:t>
            </a:r>
            <a:r>
              <a:rPr lang="es-MX" sz="2200" dirty="0"/>
              <a:t> </a:t>
            </a:r>
            <a:r>
              <a:rPr lang="es-MX" sz="2200" dirty="0" err="1"/>
              <a:t>point</a:t>
            </a:r>
            <a:r>
              <a:rPr lang="es-MX" sz="2200" dirty="0"/>
              <a:t>; no menos de diez ni más de doce.</a:t>
            </a:r>
          </a:p>
          <a:p>
            <a:pPr algn="just"/>
            <a:r>
              <a:rPr lang="es-MX" sz="2200" dirty="0"/>
              <a:t>La exposición será exclusivamente sobre antecedentes, resultandos, considerandos y resolutivos de la sentencia seleccionada, debidamente seleccionados y resumidos.</a:t>
            </a:r>
          </a:p>
          <a:p>
            <a:pPr algn="just"/>
            <a:r>
              <a:rPr lang="es-MX" sz="2200" dirty="0"/>
              <a:t>El énfasis debe estar en la interpretación y argumentación que fundamenten la tesis de la resolución adoptada.</a:t>
            </a:r>
          </a:p>
          <a:p>
            <a:pPr algn="just"/>
            <a:r>
              <a:rPr lang="es-MX" sz="2200" dirty="0"/>
              <a:t>En caso de existir voto particular, concurrente o aclaratorio deberán exponerse también la interpretación y argumentación que lo sostengan.</a:t>
            </a:r>
          </a:p>
          <a:p>
            <a:pPr algn="just"/>
            <a:r>
              <a:rPr lang="es-MX" sz="2200" dirty="0"/>
              <a:t>El expositor no se limitará a describir el contenido de la sentencia o del voto disidente, sino que deberá expresar su propia opinión y argumentarla.</a:t>
            </a:r>
          </a:p>
        </p:txBody>
      </p:sp>
    </p:spTree>
    <p:extLst>
      <p:ext uri="{BB962C8B-B14F-4D97-AF65-F5344CB8AC3E}">
        <p14:creationId xmlns:p14="http://schemas.microsoft.com/office/powerpoint/2010/main" val="129303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D67B-FD0F-4B3A-8A63-5B82E48D194D}"/>
              </a:ext>
            </a:extLst>
          </p:cNvPr>
          <p:cNvSpPr>
            <a:spLocks noGrp="1"/>
          </p:cNvSpPr>
          <p:nvPr>
            <p:ph type="title"/>
          </p:nvPr>
        </p:nvSpPr>
        <p:spPr/>
        <p:txBody>
          <a:bodyPr/>
          <a:lstStyle/>
          <a:p>
            <a:pPr algn="ctr"/>
            <a:r>
              <a:rPr lang="es-MX" sz="3600" b="1" dirty="0"/>
              <a:t>CARACTERÍSTICAS MÍNIMAS DEL REPORTE ESCRITO DE LECTURA</a:t>
            </a:r>
          </a:p>
        </p:txBody>
      </p:sp>
      <p:sp>
        <p:nvSpPr>
          <p:cNvPr id="3" name="Marcador de contenido 2">
            <a:extLst>
              <a:ext uri="{FF2B5EF4-FFF2-40B4-BE49-F238E27FC236}">
                <a16:creationId xmlns:a16="http://schemas.microsoft.com/office/drawing/2014/main" id="{0FEA748D-1B77-4A3B-B8F0-50FE05DB1D46}"/>
              </a:ext>
            </a:extLst>
          </p:cNvPr>
          <p:cNvSpPr>
            <a:spLocks noGrp="1"/>
          </p:cNvSpPr>
          <p:nvPr>
            <p:ph idx="1"/>
          </p:nvPr>
        </p:nvSpPr>
        <p:spPr>
          <a:xfrm>
            <a:off x="1103312" y="1563758"/>
            <a:ext cx="8946541" cy="4684642"/>
          </a:xfrm>
        </p:spPr>
        <p:txBody>
          <a:bodyPr>
            <a:normAutofit lnSpcReduction="10000"/>
          </a:bodyPr>
          <a:lstStyle/>
          <a:p>
            <a:pPr algn="just"/>
            <a:r>
              <a:rPr lang="es-MX" sz="2400" dirty="0"/>
              <a:t>Extensión de 3 a 5 páginas escritas a espacio y medio, en letra Arial doce puntos, sin hacer transcripciones; con un sumario de no más de cuatro acápites o subtemas.</a:t>
            </a:r>
          </a:p>
          <a:p>
            <a:pPr algn="just"/>
            <a:r>
              <a:rPr lang="es-MX" sz="2400" dirty="0"/>
              <a:t>El orden en la entrega de estos reportes será el siguiente:</a:t>
            </a:r>
          </a:p>
          <a:p>
            <a:pPr marL="514350" indent="-514350" algn="just">
              <a:buAutoNum type="arabicPeriod"/>
            </a:pPr>
            <a:r>
              <a:rPr lang="es-MX" sz="2400" dirty="0"/>
              <a:t>Reporte de lectura de los artículos “Metodología de Investigación Jurídica” e “Interpretación y argumentación jurídicas”.</a:t>
            </a:r>
          </a:p>
          <a:p>
            <a:pPr marL="514350" indent="-514350" algn="just">
              <a:buAutoNum type="arabicPeriod"/>
            </a:pPr>
            <a:r>
              <a:rPr lang="es-MX" sz="2400" dirty="0"/>
              <a:t>Serie Comentarios a las Sentencias del TE.</a:t>
            </a:r>
          </a:p>
          <a:p>
            <a:pPr marL="514350" indent="-514350" algn="just">
              <a:buAutoNum type="arabicPeriod"/>
            </a:pPr>
            <a:r>
              <a:rPr lang="es-MX" sz="2400" dirty="0"/>
              <a:t>Cuadernillo de jurisprudencia de la </a:t>
            </a:r>
            <a:r>
              <a:rPr lang="es-MX" sz="2400" dirty="0" err="1"/>
              <a:t>CorteIDH</a:t>
            </a:r>
            <a:r>
              <a:rPr lang="es-MX" sz="2400" dirty="0"/>
              <a:t>. </a:t>
            </a:r>
          </a:p>
          <a:p>
            <a:pPr algn="just"/>
            <a:r>
              <a:rPr lang="es-MX" sz="2400" u="sng" dirty="0"/>
              <a:t>Los reportes de lectura serán subidos a la plataforma.</a:t>
            </a:r>
          </a:p>
          <a:p>
            <a:pPr marL="514350" indent="-514350" algn="just">
              <a:buAutoNum type="arabicPeriod"/>
            </a:pPr>
            <a:endParaRPr lang="es-MX" dirty="0"/>
          </a:p>
          <a:p>
            <a:pPr marL="514350" indent="-514350" algn="just">
              <a:buAutoNum type="arabicPeriod"/>
            </a:pPr>
            <a:endParaRPr lang="es-MX" dirty="0"/>
          </a:p>
        </p:txBody>
      </p:sp>
    </p:spTree>
    <p:extLst>
      <p:ext uri="{BB962C8B-B14F-4D97-AF65-F5344CB8AC3E}">
        <p14:creationId xmlns:p14="http://schemas.microsoft.com/office/powerpoint/2010/main" val="204356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DB561-F479-4AA3-A0C7-C30CCE495B0F}"/>
              </a:ext>
            </a:extLst>
          </p:cNvPr>
          <p:cNvSpPr>
            <a:spLocks noGrp="1"/>
          </p:cNvSpPr>
          <p:nvPr>
            <p:ph type="title"/>
          </p:nvPr>
        </p:nvSpPr>
        <p:spPr>
          <a:xfrm>
            <a:off x="838200" y="365126"/>
            <a:ext cx="10515600" cy="893832"/>
          </a:xfrm>
        </p:spPr>
        <p:txBody>
          <a:bodyPr/>
          <a:lstStyle/>
          <a:p>
            <a:pPr algn="ctr"/>
            <a:r>
              <a:rPr lang="es-MX" b="1" dirty="0"/>
              <a:t>TEMAS QUE EXPONDRÁ EL PROFESOR</a:t>
            </a:r>
          </a:p>
        </p:txBody>
      </p:sp>
      <p:sp>
        <p:nvSpPr>
          <p:cNvPr id="3" name="Marcador de contenido 2">
            <a:extLst>
              <a:ext uri="{FF2B5EF4-FFF2-40B4-BE49-F238E27FC236}">
                <a16:creationId xmlns:a16="http://schemas.microsoft.com/office/drawing/2014/main" id="{3A692A7D-6CAB-4A42-8EB1-4C645B063973}"/>
              </a:ext>
            </a:extLst>
          </p:cNvPr>
          <p:cNvSpPr>
            <a:spLocks noGrp="1"/>
          </p:cNvSpPr>
          <p:nvPr>
            <p:ph idx="1"/>
          </p:nvPr>
        </p:nvSpPr>
        <p:spPr>
          <a:xfrm>
            <a:off x="838200" y="1444487"/>
            <a:ext cx="10515600" cy="4732476"/>
          </a:xfrm>
        </p:spPr>
        <p:txBody>
          <a:bodyPr>
            <a:normAutofit/>
          </a:bodyPr>
          <a:lstStyle/>
          <a:p>
            <a:pPr marL="514350" indent="-514350">
              <a:buAutoNum type="arabicPeriod"/>
            </a:pPr>
            <a:r>
              <a:rPr lang="es-MX" dirty="0"/>
              <a:t>Teoría política y formas de gobierno</a:t>
            </a:r>
          </a:p>
          <a:p>
            <a:pPr marL="514350" indent="-514350">
              <a:buFont typeface="Wingdings 3" charset="2"/>
              <a:buAutoNum type="arabicPeriod"/>
            </a:pPr>
            <a:r>
              <a:rPr lang="es-MX" dirty="0"/>
              <a:t>El impacto de las sentencias de la </a:t>
            </a:r>
            <a:r>
              <a:rPr lang="es-MX" dirty="0" err="1"/>
              <a:t>CorteIDH</a:t>
            </a:r>
            <a:r>
              <a:rPr lang="es-MX" dirty="0"/>
              <a:t> en las diversas del TEPJF</a:t>
            </a:r>
          </a:p>
          <a:p>
            <a:pPr marL="514350" indent="-514350">
              <a:buAutoNum type="arabicPeriod"/>
            </a:pPr>
            <a:r>
              <a:rPr lang="es-MX" dirty="0"/>
              <a:t>Modelos de democracia</a:t>
            </a:r>
          </a:p>
          <a:p>
            <a:pPr marL="514350" indent="-514350">
              <a:buAutoNum type="arabicPeriod"/>
            </a:pPr>
            <a:r>
              <a:rPr lang="es-MX" dirty="0"/>
              <a:t>Partidos y sistema de partidos</a:t>
            </a:r>
          </a:p>
          <a:p>
            <a:pPr marL="514350" indent="-514350">
              <a:buAutoNum type="arabicPeriod"/>
            </a:pPr>
            <a:r>
              <a:rPr lang="es-MX" dirty="0"/>
              <a:t>Diseño de sistemas electorales</a:t>
            </a:r>
          </a:p>
          <a:p>
            <a:pPr marL="514350" indent="-514350">
              <a:buAutoNum type="arabicPeriod"/>
            </a:pPr>
            <a:r>
              <a:rPr lang="es-MX" dirty="0"/>
              <a:t>El presidencialismo mexicano</a:t>
            </a:r>
          </a:p>
          <a:p>
            <a:pPr marL="514350" indent="-514350">
              <a:buFont typeface="Arial" panose="020B0604020202020204" pitchFamily="34" charset="0"/>
              <a:buAutoNum type="arabicPeriod"/>
            </a:pPr>
            <a:r>
              <a:rPr lang="es-MX" dirty="0"/>
              <a:t>Más allá de Maquiavelo. Herramientas para afrontar conflictos</a:t>
            </a:r>
          </a:p>
          <a:p>
            <a:pPr marL="514350" indent="-514350">
              <a:buFont typeface="Arial" panose="020B0604020202020204" pitchFamily="34" charset="0"/>
              <a:buAutoNum type="arabicPeriod"/>
            </a:pPr>
            <a:r>
              <a:rPr lang="es-MX" dirty="0"/>
              <a:t>Técnica legislativa, control parlamentario y gobiernos de coalición</a:t>
            </a:r>
          </a:p>
          <a:p>
            <a:pPr marL="514350" indent="-514350">
              <a:buAutoNum type="arabicPeriod"/>
            </a:pPr>
            <a:r>
              <a:rPr lang="es-MX" dirty="0"/>
              <a:t>Metodología para el control de constitucionalidad y convencionalidad</a:t>
            </a:r>
          </a:p>
          <a:p>
            <a:pPr marL="514350" indent="-514350">
              <a:buAutoNum type="arabicPeriod"/>
            </a:pPr>
            <a:r>
              <a:rPr lang="es-MX" dirty="0"/>
              <a:t>Orden Mundial</a:t>
            </a:r>
          </a:p>
        </p:txBody>
      </p:sp>
    </p:spTree>
    <p:extLst>
      <p:ext uri="{BB962C8B-B14F-4D97-AF65-F5344CB8AC3E}">
        <p14:creationId xmlns:p14="http://schemas.microsoft.com/office/powerpoint/2010/main" val="55956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2BCD2-9624-4C68-BD9E-847B61B03F68}"/>
              </a:ext>
            </a:extLst>
          </p:cNvPr>
          <p:cNvSpPr>
            <a:spLocks noGrp="1"/>
          </p:cNvSpPr>
          <p:nvPr>
            <p:ph type="title"/>
          </p:nvPr>
        </p:nvSpPr>
        <p:spPr>
          <a:xfrm>
            <a:off x="646111" y="238540"/>
            <a:ext cx="9404723" cy="1086677"/>
          </a:xfrm>
        </p:spPr>
        <p:txBody>
          <a:bodyPr/>
          <a:lstStyle/>
          <a:p>
            <a:pPr algn="ctr"/>
            <a:r>
              <a:rPr lang="es-MX" sz="2400" b="1" dirty="0"/>
              <a:t>LECTURA Y ANÁLISIS DE RESOLUCIONES JUDICIALES RELEVANTES</a:t>
            </a:r>
          </a:p>
        </p:txBody>
      </p:sp>
      <p:sp>
        <p:nvSpPr>
          <p:cNvPr id="3" name="Marcador de contenido 2">
            <a:extLst>
              <a:ext uri="{FF2B5EF4-FFF2-40B4-BE49-F238E27FC236}">
                <a16:creationId xmlns:a16="http://schemas.microsoft.com/office/drawing/2014/main" id="{5FFE3904-27FE-4198-9643-D3FF7C277131}"/>
              </a:ext>
            </a:extLst>
          </p:cNvPr>
          <p:cNvSpPr>
            <a:spLocks noGrp="1"/>
          </p:cNvSpPr>
          <p:nvPr>
            <p:ph idx="1"/>
          </p:nvPr>
        </p:nvSpPr>
        <p:spPr>
          <a:xfrm>
            <a:off x="645130" y="940905"/>
            <a:ext cx="10354174" cy="5464378"/>
          </a:xfrm>
        </p:spPr>
        <p:txBody>
          <a:bodyPr>
            <a:noAutofit/>
          </a:bodyPr>
          <a:lstStyle/>
          <a:p>
            <a:pPr algn="just"/>
            <a:r>
              <a:rPr lang="es-MX" sz="2100" dirty="0"/>
              <a:t>Quince minutos antes de iniciar la segunda sesión cada uno de los alumnos subirá a la plataforma una lista con su nombre, fotografía, nombre de la asignatura y del posgrado, en la que habrá seleccionado e identificado con número de expediente y contenido del asunto, cinco resoluciones judiciales relevantes en materia electoral de la SCJN y/o de cualquiera de las salas del TEPJF.</a:t>
            </a:r>
          </a:p>
          <a:p>
            <a:pPr algn="just"/>
            <a:r>
              <a:rPr lang="es-MX" sz="2100" dirty="0"/>
              <a:t>Durante la segunda mitad de la segunda sesión cada uno expondrá la razones de su selección y escogerá una resolución para su lectura, análisis y reporte de investigación documental conforme a los lineamientos editoriales que se especifican más adelante. Los temas y sentencias no deberán repetirse.</a:t>
            </a:r>
          </a:p>
          <a:p>
            <a:pPr algn="just"/>
            <a:r>
              <a:rPr lang="es-MX" sz="2100" dirty="0"/>
              <a:t>A partir de la tercera sesión, en la segunda mitad, en orden alfabético de apellido paterno, cada uno presentará en </a:t>
            </a:r>
            <a:r>
              <a:rPr lang="es-MX" sz="2100" dirty="0" err="1"/>
              <a:t>power</a:t>
            </a:r>
            <a:r>
              <a:rPr lang="es-MX" sz="2100" dirty="0"/>
              <a:t> </a:t>
            </a:r>
            <a:r>
              <a:rPr lang="es-MX" sz="2100" dirty="0" err="1"/>
              <a:t>point</a:t>
            </a:r>
            <a:r>
              <a:rPr lang="es-MX" sz="2100" dirty="0"/>
              <a:t> un resumen de su análisis. </a:t>
            </a:r>
            <a:r>
              <a:rPr lang="es-MX" sz="2100" u="sng" dirty="0"/>
              <a:t>El reporte escrito de su investigación bibliográfica, hemerográfica y documental sobre el tema de dicho asunto, deberá subirlo a la plataforma antes de iniciar la última sesión</a:t>
            </a:r>
            <a:r>
              <a:rPr lang="es-MX" sz="2100" dirty="0"/>
              <a:t>.</a:t>
            </a:r>
          </a:p>
        </p:txBody>
      </p:sp>
    </p:spTree>
    <p:extLst>
      <p:ext uri="{BB962C8B-B14F-4D97-AF65-F5344CB8AC3E}">
        <p14:creationId xmlns:p14="http://schemas.microsoft.com/office/powerpoint/2010/main" val="302196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B55FB-1F57-4213-9933-2A1EAFDC74BF}"/>
              </a:ext>
            </a:extLst>
          </p:cNvPr>
          <p:cNvSpPr>
            <a:spLocks noGrp="1"/>
          </p:cNvSpPr>
          <p:nvPr>
            <p:ph type="title"/>
          </p:nvPr>
        </p:nvSpPr>
        <p:spPr/>
        <p:txBody>
          <a:bodyPr/>
          <a:lstStyle/>
          <a:p>
            <a:pPr algn="ctr"/>
            <a:r>
              <a:rPr lang="es-MX" sz="2400" b="1" dirty="0"/>
              <a:t>CARACTERÍSTICAS MÍNIMAS DEL REPORTE DE INVESTIGACIÓN BIBLIOGRÁFICA, HEMEROGRÁFICA Y DOCUMENTAL</a:t>
            </a:r>
          </a:p>
        </p:txBody>
      </p:sp>
      <p:sp>
        <p:nvSpPr>
          <p:cNvPr id="3" name="Marcador de contenido 2">
            <a:extLst>
              <a:ext uri="{FF2B5EF4-FFF2-40B4-BE49-F238E27FC236}">
                <a16:creationId xmlns:a16="http://schemas.microsoft.com/office/drawing/2014/main" id="{184B5789-0B73-42CD-AD64-772C6B27989A}"/>
              </a:ext>
            </a:extLst>
          </p:cNvPr>
          <p:cNvSpPr>
            <a:spLocks noGrp="1"/>
          </p:cNvSpPr>
          <p:nvPr>
            <p:ph idx="1"/>
          </p:nvPr>
        </p:nvSpPr>
        <p:spPr>
          <a:xfrm>
            <a:off x="646111" y="1577010"/>
            <a:ext cx="10618237" cy="4956312"/>
          </a:xfrm>
        </p:spPr>
        <p:txBody>
          <a:bodyPr>
            <a:normAutofit fontScale="92500" lnSpcReduction="10000"/>
          </a:bodyPr>
          <a:lstStyle/>
          <a:p>
            <a:pPr marL="514350" indent="-514350" algn="just">
              <a:buAutoNum type="arabicPeriod"/>
            </a:pPr>
            <a:r>
              <a:rPr lang="es-MX" sz="2200" dirty="0"/>
              <a:t>Extensión de 15 a 20 páginas, escritas a doble espacio en letra Arial 12 puntos, con los márgenes que da el procesador de palabra.</a:t>
            </a:r>
          </a:p>
          <a:p>
            <a:pPr marL="514350" indent="-514350" algn="just">
              <a:buAutoNum type="arabicPeriod"/>
            </a:pPr>
            <a:r>
              <a:rPr lang="es-MX" sz="2200" dirty="0"/>
              <a:t>Seguir los </a:t>
            </a:r>
            <a:r>
              <a:rPr lang="es-MX" sz="2200" i="1" dirty="0"/>
              <a:t>Lineamientos y criterios del proceso editorial</a:t>
            </a:r>
            <a:r>
              <a:rPr lang="es-MX" sz="2200" dirty="0"/>
              <a:t> (UNAM, IIJ) para la redacción de artículos y ponencias (pp. 21-24), así como los que se aprecian de la lectura de los cuadernillos de jurisprudencia de la </a:t>
            </a:r>
            <a:r>
              <a:rPr lang="es-MX" sz="2200" dirty="0" err="1"/>
              <a:t>CorteIDH</a:t>
            </a:r>
            <a:r>
              <a:rPr lang="es-MX" sz="2200" dirty="0"/>
              <a:t>, y de las colecciones Cuadernos de Divulgación de la Justicia Electoral, Temas Selectos de Derecho Electoral y Serie Comentarios a las Sentencias del Tribunal Electoral (publicaciones institucionales del TEPJF), particularmente para notas al pie de página y para consignar bibliografía, jurisprudencia y otras fuentes de información.</a:t>
            </a:r>
          </a:p>
          <a:p>
            <a:pPr marL="514350" indent="-514350" algn="just">
              <a:buAutoNum type="arabicPeriod"/>
            </a:pPr>
            <a:r>
              <a:rPr lang="es-MX" sz="2200" dirty="0"/>
              <a:t>El tema y sentencia analizados no deben repetirse.</a:t>
            </a:r>
          </a:p>
          <a:p>
            <a:pPr marL="514350" indent="-514350" algn="just">
              <a:buAutoNum type="arabicPeriod"/>
            </a:pPr>
            <a:r>
              <a:rPr lang="es-MX" sz="2200" u="sng" dirty="0"/>
              <a:t>El reporte será subido a la plataforma y enviado al correo personal del Profesor Eduardo de Jesús Castellanos Hernández, con la autorización expresa, en su caso, de su publicación por el Instituto Iberoamericano de Derecho Electoral ya sea en línea y/o impresa, bajo la coordinación editorial del Profesor Castellanos.</a:t>
            </a:r>
          </a:p>
          <a:p>
            <a:pPr marL="514350" indent="-514350">
              <a:buAutoNum type="arabicPeriod"/>
            </a:pPr>
            <a:endParaRPr lang="es-MX" dirty="0"/>
          </a:p>
        </p:txBody>
      </p:sp>
    </p:spTree>
    <p:extLst>
      <p:ext uri="{BB962C8B-B14F-4D97-AF65-F5344CB8AC3E}">
        <p14:creationId xmlns:p14="http://schemas.microsoft.com/office/powerpoint/2010/main" val="1244144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346</TotalTime>
  <Words>1641</Words>
  <Application>Microsoft Office PowerPoint</Application>
  <PresentationFormat>Panorámica</PresentationFormat>
  <Paragraphs>89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Ion</vt:lpstr>
      <vt:lpstr> Instituto Iberoamericano de Derecho Electoral Doctorado en Derecho Electoral Seminario sobre Temas Selectos de Derecho Electoral LINEAMIENTOS DIDÁCTICOS PARA LA IMPARTICIÓN Y RECEPCIÓN DEL CURSO </vt:lpstr>
      <vt:lpstr>OBJETIVO DEL SEMINARIO</vt:lpstr>
      <vt:lpstr>OBJETIVOS ESPECÍFICOS</vt:lpstr>
      <vt:lpstr>ESTRATEGIA DIDÁCTICA</vt:lpstr>
      <vt:lpstr>Características de la exposición en power point de la sentencia seleccionada</vt:lpstr>
      <vt:lpstr>CARACTERÍSTICAS MÍNIMAS DEL REPORTE ESCRITO DE LECTURA</vt:lpstr>
      <vt:lpstr>TEMAS QUE EXPONDRÁ EL PROFESOR</vt:lpstr>
      <vt:lpstr>LECTURA Y ANÁLISIS DE RESOLUCIONES JUDICIALES RELEVANTES</vt:lpstr>
      <vt:lpstr>CARACTERÍSTICAS MÍNIMAS DEL REPORTE DE INVESTIGACIÓN BIBLIOGRÁFICA, HEMEROGRÁFICA Y DOCUMENTAL</vt:lpstr>
      <vt:lpstr>CRITERIOS Y PROCEDIMIENTOS DE EVALUACIÓN</vt:lpstr>
      <vt:lpstr>ASISTENCIA A FOROS EN LÍNEA</vt:lpstr>
      <vt:lpstr>SUGERENCIAS</vt:lpstr>
      <vt:lpstr>DR. EDUARDO DE JESÚS CASTELLANOS HERNÁNDEZ</vt:lpstr>
      <vt:lpstr>DR. EDUARDO DE JESÚS CASTELLANOS HERNÁNDEZ OBRA PUBLICADA EN MATERIA ELECTORAL</vt:lpstr>
      <vt:lpstr>EVALUACIÓN DIAGNÓSTICA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Iberoamericano de Derecho Electoral Maestría en Derecho Electoral Seminario sobre Temas Selectos de Derecho Electoral LINEAMIENTOS PARA LA IMPARTICIÓN DEL CURSO</dc:title>
  <dc:creator>Eduardo Castellanos</dc:creator>
  <cp:lastModifiedBy>Eduardo Castellanos</cp:lastModifiedBy>
  <cp:revision>55</cp:revision>
  <dcterms:created xsi:type="dcterms:W3CDTF">2020-04-24T00:27:55Z</dcterms:created>
  <dcterms:modified xsi:type="dcterms:W3CDTF">2020-06-12T02:16:01Z</dcterms:modified>
</cp:coreProperties>
</file>