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3" r:id="rId2"/>
    <p:sldId id="271" r:id="rId3"/>
    <p:sldId id="258" r:id="rId4"/>
    <p:sldId id="308" r:id="rId5"/>
    <p:sldId id="270" r:id="rId6"/>
    <p:sldId id="275" r:id="rId7"/>
    <p:sldId id="278" r:id="rId8"/>
    <p:sldId id="274" r:id="rId9"/>
    <p:sldId id="272" r:id="rId10"/>
    <p:sldId id="273" r:id="rId11"/>
    <p:sldId id="279" r:id="rId12"/>
    <p:sldId id="280" r:id="rId13"/>
    <p:sldId id="281" r:id="rId14"/>
    <p:sldId id="303" r:id="rId15"/>
    <p:sldId id="309" r:id="rId16"/>
    <p:sldId id="310" r:id="rId17"/>
    <p:sldId id="311" r:id="rId18"/>
    <p:sldId id="325" r:id="rId19"/>
    <p:sldId id="320" r:id="rId20"/>
    <p:sldId id="321" r:id="rId21"/>
    <p:sldId id="326" r:id="rId22"/>
    <p:sldId id="322" r:id="rId23"/>
    <p:sldId id="323" r:id="rId24"/>
    <p:sldId id="324" r:id="rId25"/>
    <p:sldId id="317" r:id="rId26"/>
    <p:sldId id="319" r:id="rId27"/>
    <p:sldId id="315" r:id="rId28"/>
    <p:sldId id="316" r:id="rId29"/>
    <p:sldId id="288" r:id="rId30"/>
    <p:sldId id="290" r:id="rId31"/>
    <p:sldId id="330" r:id="rId32"/>
    <p:sldId id="328" r:id="rId33"/>
    <p:sldId id="329" r:id="rId34"/>
    <p:sldId id="327" r:id="rId35"/>
    <p:sldId id="312" r:id="rId36"/>
    <p:sldId id="318" r:id="rId37"/>
    <p:sldId id="314" r:id="rId3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E0EC114-791D-4385-BED5-6D3C00A79ECA}" type="datetimeFigureOut">
              <a:rPr lang="es-MX" smtClean="0"/>
              <a:t>11/06/2020</a:t>
            </a:fld>
            <a:endParaRPr lang="es-MX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3B292A7-0B93-4006-A290-4CDD5C6200FA}" type="slidenum">
              <a:rPr lang="es-MX" smtClean="0"/>
              <a:t>‹Nº›</a:t>
            </a:fld>
            <a:endParaRPr lang="es-MX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C114-791D-4385-BED5-6D3C00A79ECA}" type="datetimeFigureOut">
              <a:rPr lang="es-MX" smtClean="0"/>
              <a:t>11/06/2020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92A7-0B93-4006-A290-4CDD5C6200F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C114-791D-4385-BED5-6D3C00A79ECA}" type="datetimeFigureOut">
              <a:rPr lang="es-MX" smtClean="0"/>
              <a:t>11/06/2020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92A7-0B93-4006-A290-4CDD5C6200F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C114-791D-4385-BED5-6D3C00A79ECA}" type="datetimeFigureOut">
              <a:rPr lang="es-MX" smtClean="0"/>
              <a:t>11/06/2020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92A7-0B93-4006-A290-4CDD5C6200F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C114-791D-4385-BED5-6D3C00A79ECA}" type="datetimeFigureOut">
              <a:rPr lang="es-MX" smtClean="0"/>
              <a:t>11/06/2020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92A7-0B93-4006-A290-4CDD5C6200F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C114-791D-4385-BED5-6D3C00A79ECA}" type="datetimeFigureOut">
              <a:rPr lang="es-MX" smtClean="0"/>
              <a:t>11/06/2020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92A7-0B93-4006-A290-4CDD5C6200FA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C114-791D-4385-BED5-6D3C00A79ECA}" type="datetimeFigureOut">
              <a:rPr lang="es-MX" smtClean="0"/>
              <a:t>11/06/2020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92A7-0B93-4006-A290-4CDD5C6200F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C114-791D-4385-BED5-6D3C00A79ECA}" type="datetimeFigureOut">
              <a:rPr lang="es-MX" smtClean="0"/>
              <a:t>11/06/2020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92A7-0B93-4006-A290-4CDD5C6200F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C114-791D-4385-BED5-6D3C00A79ECA}" type="datetimeFigureOut">
              <a:rPr lang="es-MX" smtClean="0"/>
              <a:t>11/06/2020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92A7-0B93-4006-A290-4CDD5C6200F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C114-791D-4385-BED5-6D3C00A79ECA}" type="datetimeFigureOut">
              <a:rPr lang="es-MX" smtClean="0"/>
              <a:t>11/06/2020</a:t>
            </a:fld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92A7-0B93-4006-A290-4CDD5C6200FA}" type="slidenum">
              <a:rPr lang="es-MX" smtClean="0"/>
              <a:t>‹Nº›</a:t>
            </a:fld>
            <a:endParaRPr lang="es-MX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C114-791D-4385-BED5-6D3C00A79ECA}" type="datetimeFigureOut">
              <a:rPr lang="es-MX" smtClean="0"/>
              <a:t>11/06/2020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92A7-0B93-4006-A290-4CDD5C6200F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0E0EC114-791D-4385-BED5-6D3C00A79ECA}" type="datetimeFigureOut">
              <a:rPr lang="es-MX" smtClean="0"/>
              <a:t>11/06/2020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3B292A7-0B93-4006-A290-4CDD5C6200FA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2204864"/>
            <a:ext cx="7024744" cy="3816424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s-ES" sz="4000" b="1" dirty="0"/>
              <a:t>TEORÍA POLÍTICA Y FORMAS DE GOBIERNO</a:t>
            </a:r>
            <a:br>
              <a:rPr lang="es-ES" sz="4000" b="1" dirty="0"/>
            </a:br>
            <a:br>
              <a:rPr lang="es-ES" sz="4000" b="1" dirty="0"/>
            </a:br>
            <a:r>
              <a:rPr lang="es-ES" sz="2400" b="1" dirty="0"/>
              <a:t>Dr. Eduardo de Jesús Castellanos Hernández</a:t>
            </a:r>
            <a:br>
              <a:rPr lang="es-ES" sz="2400" b="1" dirty="0"/>
            </a:br>
            <a:r>
              <a:rPr lang="es-ES" sz="2400" b="1" dirty="0"/>
              <a:t>Investigador Nacional, Nivel I. Miembro del Registro CONACYT de Evaluadores Acreditados. Área 5, Sociales y Económicas.</a:t>
            </a:r>
            <a:br>
              <a:rPr lang="es-ES" sz="2400" b="1" dirty="0"/>
            </a:br>
            <a:br>
              <a:rPr lang="es-ES" sz="2400" b="1" dirty="0"/>
            </a:br>
            <a:r>
              <a:rPr lang="es-ES" sz="2400" b="1" dirty="0"/>
              <a:t>2020</a:t>
            </a:r>
            <a:br>
              <a:rPr lang="es-ES" sz="4000" b="1" dirty="0"/>
            </a:br>
            <a:endParaRPr lang="es-ES" sz="4000" b="1" dirty="0"/>
          </a:p>
        </p:txBody>
      </p:sp>
    </p:spTree>
    <p:extLst>
      <p:ext uri="{BB962C8B-B14F-4D97-AF65-F5344CB8AC3E}">
        <p14:creationId xmlns:p14="http://schemas.microsoft.com/office/powerpoint/2010/main" val="2873535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1439863"/>
          </a:xfrm>
        </p:spPr>
        <p:txBody>
          <a:bodyPr/>
          <a:lstStyle/>
          <a:p>
            <a:pPr eaLnBrk="1" hangingPunct="1">
              <a:defRPr/>
            </a:pPr>
            <a:r>
              <a:rPr lang="es-ES" sz="2800" b="1"/>
              <a:t>EL MODELO DE LA DEMOCRACIA OCCIDENTAL</a:t>
            </a:r>
            <a:br>
              <a:rPr lang="es-ES" sz="2800" b="1"/>
            </a:br>
            <a:r>
              <a:rPr lang="es-ES" sz="2800" b="1" u="sng"/>
              <a:t>PRINCIPIOS INSTRUMENTALES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16175"/>
            <a:ext cx="8229600" cy="36798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s-ES" sz="2400"/>
              <a:t>Soberanía</a:t>
            </a:r>
          </a:p>
          <a:p>
            <a:pPr eaLnBrk="1" hangingPunct="1">
              <a:lnSpc>
                <a:spcPct val="90000"/>
              </a:lnSpc>
              <a:defRPr/>
            </a:pPr>
            <a:endParaRPr lang="es-ES" sz="2400"/>
          </a:p>
          <a:p>
            <a:pPr eaLnBrk="1" hangingPunct="1">
              <a:lnSpc>
                <a:spcPct val="90000"/>
              </a:lnSpc>
              <a:defRPr/>
            </a:pPr>
            <a:r>
              <a:rPr lang="es-ES" sz="2400"/>
              <a:t>División de Poderes</a:t>
            </a:r>
          </a:p>
          <a:p>
            <a:pPr eaLnBrk="1" hangingPunct="1">
              <a:lnSpc>
                <a:spcPct val="90000"/>
              </a:lnSpc>
              <a:defRPr/>
            </a:pPr>
            <a:endParaRPr lang="es-ES" sz="2400"/>
          </a:p>
          <a:p>
            <a:pPr eaLnBrk="1" hangingPunct="1">
              <a:lnSpc>
                <a:spcPct val="90000"/>
              </a:lnSpc>
              <a:defRPr/>
            </a:pPr>
            <a:r>
              <a:rPr lang="es-ES" sz="2400"/>
              <a:t>Gobierno Representativo</a:t>
            </a:r>
          </a:p>
          <a:p>
            <a:pPr eaLnBrk="1" hangingPunct="1">
              <a:lnSpc>
                <a:spcPct val="90000"/>
              </a:lnSpc>
              <a:defRPr/>
            </a:pPr>
            <a:endParaRPr lang="es-ES" sz="2400"/>
          </a:p>
          <a:p>
            <a:pPr eaLnBrk="1" hangingPunct="1">
              <a:lnSpc>
                <a:spcPct val="90000"/>
              </a:lnSpc>
              <a:defRPr/>
            </a:pPr>
            <a:r>
              <a:rPr lang="es-ES" sz="2400"/>
              <a:t>Estado de derecho</a:t>
            </a:r>
          </a:p>
          <a:p>
            <a:pPr eaLnBrk="1" hangingPunct="1">
              <a:lnSpc>
                <a:spcPct val="90000"/>
              </a:lnSpc>
              <a:defRPr/>
            </a:pPr>
            <a:endParaRPr lang="es-ES" sz="2400"/>
          </a:p>
          <a:p>
            <a:pPr eaLnBrk="1" hangingPunct="1">
              <a:lnSpc>
                <a:spcPct val="90000"/>
              </a:lnSpc>
              <a:defRPr/>
            </a:pPr>
            <a:r>
              <a:rPr lang="es-ES" sz="2400"/>
              <a:t>Control de la constitucionalidad</a:t>
            </a:r>
          </a:p>
          <a:p>
            <a:pPr eaLnBrk="1" hangingPunct="1">
              <a:lnSpc>
                <a:spcPct val="90000"/>
              </a:lnSpc>
              <a:defRPr/>
            </a:pPr>
            <a:endParaRPr lang="es-ES" sz="2400"/>
          </a:p>
        </p:txBody>
      </p:sp>
    </p:spTree>
    <p:extLst>
      <p:ext uri="{BB962C8B-B14F-4D97-AF65-F5344CB8AC3E}">
        <p14:creationId xmlns:p14="http://schemas.microsoft.com/office/powerpoint/2010/main" val="174836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z="2800" b="1"/>
              <a:t>CRITERIOS PARA CLASIFICAR LAS DEMOCRACIAS LIBERALES</a:t>
            </a:r>
            <a:r>
              <a:rPr lang="es-ES" sz="2800"/>
              <a:t> 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b="1" u="sng"/>
              <a:t>SOBRE LA BASE DE LOS SISTEMAS ELECTORALES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s-ES" sz="2800" b="1" u="sng"/>
          </a:p>
          <a:p>
            <a:pPr eaLnBrk="1" hangingPunct="1">
              <a:lnSpc>
                <a:spcPct val="90000"/>
              </a:lnSpc>
              <a:defRPr/>
            </a:pPr>
            <a:r>
              <a:rPr lang="es-ES" sz="2800" b="1"/>
              <a:t>SUFRAGIO MAYORITARIO A UNA 					SOLA VUELTA</a:t>
            </a:r>
          </a:p>
          <a:p>
            <a:pPr eaLnBrk="1" hangingPunct="1">
              <a:lnSpc>
                <a:spcPct val="90000"/>
              </a:lnSpc>
              <a:defRPr/>
            </a:pPr>
            <a:endParaRPr lang="es-ES" sz="2800" b="1"/>
          </a:p>
          <a:p>
            <a:pPr eaLnBrk="1" hangingPunct="1">
              <a:lnSpc>
                <a:spcPct val="90000"/>
              </a:lnSpc>
              <a:defRPr/>
            </a:pPr>
            <a:r>
              <a:rPr lang="es-ES" sz="2800" b="1"/>
              <a:t>SUFRAGIO MAYORITARIO A DOS 					VUELTAS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s-ES" sz="2800" b="1"/>
          </a:p>
          <a:p>
            <a:pPr eaLnBrk="1" hangingPunct="1">
              <a:lnSpc>
                <a:spcPct val="90000"/>
              </a:lnSpc>
              <a:defRPr/>
            </a:pPr>
            <a:r>
              <a:rPr lang="es-ES" sz="2800" b="1"/>
              <a:t>REPRESENTACIÓN PROPORCIONAL</a:t>
            </a:r>
          </a:p>
        </p:txBody>
      </p:sp>
    </p:spTree>
    <p:extLst>
      <p:ext uri="{BB962C8B-B14F-4D97-AF65-F5344CB8AC3E}">
        <p14:creationId xmlns:p14="http://schemas.microsoft.com/office/powerpoint/2010/main" val="1827259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z="3200" b="1"/>
              <a:t>CRITERIOS PARA CLASIFICAR LAS DEMOCRACIAS LIBERALES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ctr" eaLnBrk="1" hangingPunct="1">
              <a:buFont typeface="Wingdings" pitchFamily="2" charset="2"/>
              <a:buNone/>
              <a:defRPr/>
            </a:pPr>
            <a:r>
              <a:rPr lang="es-ES" sz="2800" b="1" u="sng"/>
              <a:t>SOBRE LA BASE DE LOS PARTIDOS POLÍTICOS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endParaRPr lang="es-ES" sz="2800" b="1" u="sng"/>
          </a:p>
          <a:p>
            <a:pPr eaLnBrk="1" hangingPunct="1">
              <a:defRPr/>
            </a:pPr>
            <a:r>
              <a:rPr lang="es-ES" sz="2800" b="1"/>
              <a:t>BIPARTIDISMO VERDADERO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s-ES" sz="2800" b="1"/>
          </a:p>
          <a:p>
            <a:pPr eaLnBrk="1" hangingPunct="1">
              <a:defRPr/>
            </a:pPr>
            <a:r>
              <a:rPr lang="es-ES" sz="2800" b="1"/>
              <a:t>PSEUDOBIPARTIDISMO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s-ES" sz="2800" b="1"/>
          </a:p>
          <a:p>
            <a:pPr eaLnBrk="1" hangingPunct="1">
              <a:defRPr/>
            </a:pPr>
            <a:r>
              <a:rPr lang="es-ES" sz="2800" b="1"/>
              <a:t>MULTIPARTIDISMO</a:t>
            </a:r>
          </a:p>
        </p:txBody>
      </p:sp>
    </p:spTree>
    <p:extLst>
      <p:ext uri="{BB962C8B-B14F-4D97-AF65-F5344CB8AC3E}">
        <p14:creationId xmlns:p14="http://schemas.microsoft.com/office/powerpoint/2010/main" val="280207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z="3200" b="1"/>
              <a:t>CRITERIOS PARA CLASIFICAR LAS DEMOCRACIAS LIBERALES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ctr" eaLnBrk="1" hangingPunct="1">
              <a:buFont typeface="Wingdings" pitchFamily="2" charset="2"/>
              <a:buNone/>
              <a:defRPr/>
            </a:pPr>
            <a:r>
              <a:rPr lang="es-ES" sz="2800" b="1" u="sng"/>
              <a:t>SOBRE LA BASE DE LAS RELACIONES ENTRE EL GOBIERNO Y EL PARLAMENTO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endParaRPr lang="es-ES" sz="2800" b="1" u="sng"/>
          </a:p>
          <a:p>
            <a:pPr eaLnBrk="1" hangingPunct="1">
              <a:defRPr/>
            </a:pPr>
            <a:r>
              <a:rPr lang="es-ES" sz="2800" b="1"/>
              <a:t>PARLAMENTARIOS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s-ES" sz="2800" b="1"/>
          </a:p>
          <a:p>
            <a:pPr eaLnBrk="1" hangingPunct="1">
              <a:defRPr/>
            </a:pPr>
            <a:r>
              <a:rPr lang="es-ES" sz="2800" b="1"/>
              <a:t>PRESIDENCIALES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s-ES" sz="2800" b="1"/>
          </a:p>
          <a:p>
            <a:pPr eaLnBrk="1" hangingPunct="1">
              <a:defRPr/>
            </a:pPr>
            <a:r>
              <a:rPr lang="es-ES" sz="2800" b="1"/>
              <a:t>SEMIPRESIDENCIALES</a:t>
            </a:r>
            <a:r>
              <a:rPr lang="es-ES" sz="28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3440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z="2800" b="1"/>
              <a:t>PRINCIPIOS POLÍTICOS FUNDAMENTALES DE LA CONSTITUCIÓN INGLESA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defRPr/>
            </a:pPr>
            <a:endParaRPr lang="es-ES" sz="2400"/>
          </a:p>
          <a:p>
            <a:pPr eaLnBrk="1" hangingPunct="1">
              <a:defRPr/>
            </a:pPr>
            <a:r>
              <a:rPr lang="es-ES" sz="2400"/>
              <a:t>LA SUPREMACÍA DEL PARLAMENTO</a:t>
            </a:r>
          </a:p>
          <a:p>
            <a:pPr eaLnBrk="1" hangingPunct="1">
              <a:defRPr/>
            </a:pPr>
            <a:endParaRPr lang="es-ES" sz="2400"/>
          </a:p>
          <a:p>
            <a:pPr eaLnBrk="1" hangingPunct="1">
              <a:defRPr/>
            </a:pPr>
            <a:r>
              <a:rPr lang="es-ES" sz="2400"/>
              <a:t>EL PRINCIPIO DEL “RULE OF LAW”</a:t>
            </a:r>
          </a:p>
          <a:p>
            <a:pPr eaLnBrk="1" hangingPunct="1">
              <a:defRPr/>
            </a:pPr>
            <a:endParaRPr lang="es-ES" sz="2400"/>
          </a:p>
          <a:p>
            <a:pPr eaLnBrk="1" hangingPunct="1">
              <a:defRPr/>
            </a:pPr>
            <a:r>
              <a:rPr lang="es-ES" sz="2400"/>
              <a:t>EL SISTEMA DE “CHEKS AND BALANCES”</a:t>
            </a:r>
          </a:p>
          <a:p>
            <a:pPr eaLnBrk="1" hangingPunct="1">
              <a:defRPr/>
            </a:pPr>
            <a:endParaRPr lang="es-ES" sz="2400"/>
          </a:p>
          <a:p>
            <a:pPr eaLnBrk="1" hangingPunct="1">
              <a:defRPr/>
            </a:pPr>
            <a:r>
              <a:rPr lang="es-ES" sz="2400"/>
              <a:t>LA PRIMACÍA DE LOS DERECHOS INDIVIDUALES</a:t>
            </a:r>
          </a:p>
          <a:p>
            <a:pPr eaLnBrk="1" hangingPunct="1">
              <a:defRPr/>
            </a:pPr>
            <a:endParaRPr lang="es-ES" sz="2400"/>
          </a:p>
        </p:txBody>
      </p:sp>
    </p:spTree>
    <p:extLst>
      <p:ext uri="{BB962C8B-B14F-4D97-AF65-F5344CB8AC3E}">
        <p14:creationId xmlns:p14="http://schemas.microsoft.com/office/powerpoint/2010/main" val="1801601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0648"/>
            <a:ext cx="7024744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" sz="2800" b="1" dirty="0"/>
              <a:t>RÉGIMEN PARLAMENTARIO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412322"/>
            <a:ext cx="7992888" cy="5472608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80000"/>
              </a:lnSpc>
              <a:defRPr/>
            </a:pPr>
            <a:r>
              <a:rPr lang="es-ES" sz="2200" dirty="0"/>
              <a:t>LOS MIEMBROS DEL GABINETE SON TAMBIÉN MIEMBROS DEL PARLAMENTO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sz="2200" dirty="0"/>
              <a:t>EL GABINETE ESTÁ INTEGRADO POR LOS JEFES DEL PARTIDO MAYORITARIO O DE LOS PARTIDOS COALIGADOS QUE INTEGRAN LA MAYORÍA PARLAMENTARIA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sz="2200" dirty="0"/>
              <a:t>EL PODER EJECUTIVO ES DOBLE: JEFE DE ESTADO Y JEFE DE GOBIERNO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sz="2200" dirty="0"/>
              <a:t>SUPREMACÍA DEL PRIMER MINISTRO EN EL GABINETE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sz="2200" dirty="0"/>
              <a:t>EL GABINETE SÓLO SUBSISTE CON EL APOYO DE LA MAYORÍA PARLAMENTARIA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sz="2200" dirty="0"/>
              <a:t>LA ADMINISTRACIÓN CORRESPONDE AL GABINETE SUPERVISADO POR EL PARLAMENTO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sz="2200" dirty="0"/>
              <a:t>EXISTE UN MUTUO CONTROL ENTRE PARLAMENTO Y GOBIERNO (NEGATIVA DE VOTO DE CONFIANZA O VOTO DE CENSURA Y DISOLUCIÓN DEL PARLAMENTO)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265330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7024744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" sz="2800" b="1" dirty="0"/>
              <a:t>RÉGIMEN SEMIPRESIDENCIAL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844824"/>
            <a:ext cx="7056784" cy="4464496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80000"/>
              </a:lnSpc>
              <a:defRPr/>
            </a:pPr>
            <a:r>
              <a:rPr lang="es-ES" sz="2800" dirty="0"/>
              <a:t>ELECCIÓN POPULAR DIRECTA DEL PRESIDENTE DE LA REPÚBLICA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sz="2800" dirty="0"/>
              <a:t>PODER EJECUTIVO BICÉFALO: PRESIDENTE Y PRIMER MINISTRO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sz="2800" dirty="0"/>
              <a:t>EL PRESIDENTE NOMBRA AL PRIMER MINISTRO DE ENTRE EL GRUPO PARLAMENTARIO MAYORITARIO EN LA ASAMBLEA NACIONAL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sz="2800" dirty="0"/>
              <a:t>EL PRESIDENTE PUEDE (O NO PUEDE) DISOLVER LA ASAMBLEA NACIONAL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800" dirty="0"/>
              <a:t>	(AUSTRIA, FINLANDIA, FRANCIA, IRLANDA, ISLANDIA Y PORTUGAL)</a:t>
            </a:r>
          </a:p>
        </p:txBody>
      </p:sp>
    </p:spTree>
    <p:extLst>
      <p:ext uri="{BB962C8B-B14F-4D97-AF65-F5344CB8AC3E}">
        <p14:creationId xmlns:p14="http://schemas.microsoft.com/office/powerpoint/2010/main" val="2009061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188640"/>
            <a:ext cx="7024744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" sz="2800" b="1" dirty="0"/>
              <a:t>RÉGIMEN PRESIDENCIAL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4896966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s-ES" dirty="0"/>
              <a:t>PODER EJECUTIVO UNITARIO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s-ES" dirty="0"/>
              <a:t>ELECCIÓN DIRECTA DEL PRESIDENTE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s-ES" dirty="0"/>
              <a:t>EL PRESIDENTE NOMBRA Y REMUEVE LIBREMENTE A LOS SECRETARIOS DE ESTADO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s-ES" dirty="0"/>
              <a:t>NI EL PRESIDENTE NI LOS SECRETARIOS DE ESTADO SON POLÍTICAMENTE RESPONSABLES ANTE EL CONGRESO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s-ES" dirty="0"/>
              <a:t>NI EL PRESIDENTE NI LOS SECRETARIOS DE ESTADO PUEDEN SER MIEMBROS DEL CONGRESO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s-ES" dirty="0"/>
              <a:t>EL PRESIDENTE PUEDE ESTAR AFILIADO A UN PARTIDO POLÍTICO DIFERENTE AL DE LA MAYORÍA DEL CONGRESO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s-ES" dirty="0"/>
              <a:t>EL PRESIDENTE NO PUEDE DISOLVER AL CONGRESO PERO EL CONGRESO NO PUEDE DARLE UN VOTO DE CENSURA</a:t>
            </a:r>
          </a:p>
          <a:p>
            <a:pPr eaLnBrk="1" hangingPunct="1">
              <a:lnSpc>
                <a:spcPct val="80000"/>
              </a:lnSpc>
              <a:defRPr/>
            </a:pP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3198155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EB8CDD-062E-451D-BC7E-DDD844517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MX" b="1" dirty="0"/>
              <a:t>TIPOS DE GOBIERNO DE LA DEMOCRACIA OCCIDENTAL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F561FD-81CC-413F-BA72-EED5BCB76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democracia directa</a:t>
            </a:r>
          </a:p>
          <a:p>
            <a:r>
              <a:rPr lang="es-MX" dirty="0"/>
              <a:t>El gobierno de asamblea</a:t>
            </a:r>
          </a:p>
          <a:p>
            <a:r>
              <a:rPr lang="es-MX" dirty="0"/>
              <a:t>El gobierno parlamentario: clásico, híbrido, controlado, frenado</a:t>
            </a:r>
          </a:p>
          <a:p>
            <a:r>
              <a:rPr lang="es-MX" dirty="0"/>
              <a:t>Gobierno de gabinete</a:t>
            </a:r>
          </a:p>
          <a:p>
            <a:r>
              <a:rPr lang="es-MX" dirty="0"/>
              <a:t>El presidencialismo</a:t>
            </a:r>
          </a:p>
          <a:p>
            <a:r>
              <a:rPr lang="es-MX" dirty="0"/>
              <a:t>El gobierno </a:t>
            </a:r>
            <a:r>
              <a:rPr lang="es-MX" dirty="0" err="1"/>
              <a:t>directorial</a:t>
            </a:r>
            <a:r>
              <a:rPr lang="es-MX" dirty="0"/>
              <a:t> en Suiza</a:t>
            </a:r>
          </a:p>
          <a:p>
            <a:pPr marL="68580" indent="0" algn="ctr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64980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E14EE-E307-4717-BF20-ABD9189B3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490" y="764704"/>
            <a:ext cx="7024744" cy="1080120"/>
          </a:xfrm>
        </p:spPr>
        <p:txBody>
          <a:bodyPr>
            <a:normAutofit fontScale="90000"/>
          </a:bodyPr>
          <a:lstStyle/>
          <a:p>
            <a:pPr algn="ctr"/>
            <a:r>
              <a:rPr lang="es-MX" b="1" dirty="0"/>
              <a:t>Los controles del poder político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922DA5-12ED-4E27-9935-BE9B61482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492" y="1988840"/>
            <a:ext cx="6777317" cy="3843789"/>
          </a:xfrm>
        </p:spPr>
        <p:txBody>
          <a:bodyPr/>
          <a:lstStyle/>
          <a:p>
            <a:r>
              <a:rPr lang="es-MX" dirty="0"/>
              <a:t>La Constitución y sus controles horizontales:</a:t>
            </a:r>
          </a:p>
          <a:p>
            <a:r>
              <a:rPr lang="es-MX" dirty="0"/>
              <a:t>La Constitución como dispositivo de control del poder</a:t>
            </a:r>
          </a:p>
          <a:p>
            <a:r>
              <a:rPr lang="es-MX" dirty="0"/>
              <a:t>El procedimiento del poder constituyente</a:t>
            </a:r>
          </a:p>
          <a:p>
            <a:r>
              <a:rPr lang="es-MX" dirty="0"/>
              <a:t>La reforma constitucional</a:t>
            </a:r>
          </a:p>
          <a:p>
            <a:r>
              <a:rPr lang="es-MX" dirty="0"/>
              <a:t>El referéndum constitucional</a:t>
            </a:r>
          </a:p>
          <a:p>
            <a:r>
              <a:rPr lang="es-MX" dirty="0"/>
              <a:t>Límites de la reforma constitucional</a:t>
            </a:r>
          </a:p>
          <a:p>
            <a:endParaRPr lang="es-MX" dirty="0"/>
          </a:p>
          <a:p>
            <a:pPr algn="just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8432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s-ES" sz="2400" b="1" dirty="0"/>
              <a:t>TEORÍA DE LAS FORMAS DE GOBIERNO</a:t>
            </a:r>
            <a:br>
              <a:rPr lang="es-ES" sz="2400" b="1" dirty="0"/>
            </a:br>
            <a:br>
              <a:rPr lang="es-ES" sz="2800" b="1" dirty="0"/>
            </a:br>
            <a:endParaRPr lang="es-ES" sz="2800" b="1" dirty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0716402"/>
              </p:ext>
            </p:extLst>
          </p:nvPr>
        </p:nvGraphicFramePr>
        <p:xfrm>
          <a:off x="457200" y="1628800"/>
          <a:ext cx="8229600" cy="4497364"/>
        </p:xfrm>
        <a:graphic>
          <a:graphicData uri="http://schemas.openxmlformats.org/drawingml/2006/table">
            <a:tbl>
              <a:tblPr/>
              <a:tblGrid>
                <a:gridCol w="1646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5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       </a:t>
                      </a:r>
                      <a:r>
                        <a:rPr kumimoji="0" lang="es-MX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¿Cómo? </a:t>
                      </a:r>
                      <a:endParaRPr kumimoji="0" lang="es-E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83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Bien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Mal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91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¿Quién?</a:t>
                      </a:r>
                      <a:endParaRPr kumimoji="0" lang="es-E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Uno 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Monarquía 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Tiranía 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23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Pocos 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Aristocracia 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Oligarquía 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0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Muchos 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Democracia 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Oclocracia 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6889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D25B9D-E8CE-4DD0-A2A0-FDDB7E2BB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490" y="764704"/>
            <a:ext cx="7024744" cy="1008112"/>
          </a:xfrm>
        </p:spPr>
        <p:txBody>
          <a:bodyPr>
            <a:normAutofit fontScale="90000"/>
          </a:bodyPr>
          <a:lstStyle/>
          <a:p>
            <a:pPr algn="ctr"/>
            <a:r>
              <a:rPr lang="es-MX" b="1" dirty="0"/>
              <a:t>Clasificación de las constituciones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7FE462-02E4-4233-84A9-3A09842DC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492" y="1772816"/>
            <a:ext cx="6777317" cy="4059813"/>
          </a:xfrm>
        </p:spPr>
        <p:txBody>
          <a:bodyPr>
            <a:normAutofit/>
          </a:bodyPr>
          <a:lstStyle/>
          <a:p>
            <a:r>
              <a:rPr lang="es-MX" dirty="0"/>
              <a:t>Esquemas anticuados de clasificación: escritas y no escritas; originarias y derivadas; ideológico-pragmáticas y utilitarias</a:t>
            </a:r>
          </a:p>
          <a:p>
            <a:r>
              <a:rPr lang="es-MX" dirty="0"/>
              <a:t>La perversión de la constitución a través de la autocracia moderna: camuflar regímenes populistas, autoritarios y totalitarios</a:t>
            </a:r>
          </a:p>
          <a:p>
            <a:r>
              <a:rPr lang="es-MX" dirty="0"/>
              <a:t>La desvalorización de la constitución escrita en la democracia constitucional</a:t>
            </a:r>
          </a:p>
        </p:txBody>
      </p:sp>
    </p:spTree>
    <p:extLst>
      <p:ext uri="{BB962C8B-B14F-4D97-AF65-F5344CB8AC3E}">
        <p14:creationId xmlns:p14="http://schemas.microsoft.com/office/powerpoint/2010/main" val="368990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48476-D299-4F7E-B159-416408008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490" y="764704"/>
            <a:ext cx="7024744" cy="648072"/>
          </a:xfrm>
        </p:spPr>
        <p:txBody>
          <a:bodyPr>
            <a:normAutofit fontScale="90000"/>
          </a:bodyPr>
          <a:lstStyle/>
          <a:p>
            <a:pPr algn="ctr"/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r>
              <a:rPr lang="es-MX" b="1" dirty="0"/>
              <a:t>Clasificación “ontológica”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EABE92-44AD-4241-B707-6271AF6F0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492" y="1556792"/>
            <a:ext cx="6777317" cy="4275837"/>
          </a:xfrm>
        </p:spPr>
        <p:txBody>
          <a:bodyPr/>
          <a:lstStyle/>
          <a:p>
            <a:pPr algn="just"/>
            <a:r>
              <a:rPr lang="es-MX" b="1" dirty="0"/>
              <a:t>Normativa:</a:t>
            </a:r>
            <a:r>
              <a:rPr lang="es-MX" dirty="0"/>
              <a:t> sus normas dominan el proceso político o, a la inversa, el proceso del poder se adapta a las normas de la C. y se somete a ellas.</a:t>
            </a:r>
          </a:p>
          <a:p>
            <a:pPr algn="just"/>
            <a:r>
              <a:rPr lang="es-MX" b="1" dirty="0"/>
              <a:t>Nominal:</a:t>
            </a:r>
            <a:r>
              <a:rPr lang="es-MX" dirty="0"/>
              <a:t> la dinámica del proceso político no se adapta a sus normas.</a:t>
            </a:r>
          </a:p>
          <a:p>
            <a:pPr algn="just"/>
            <a:r>
              <a:rPr lang="es-MX" b="1" dirty="0"/>
              <a:t>Semántica:</a:t>
            </a:r>
            <a:r>
              <a:rPr lang="es-MX" dirty="0"/>
              <a:t> en lugar de servir a la limitación del poder, la C. es aquí el instrumento para estabilizar y eternizar la intervención de los dominadores fácticos de la localización del poder político.</a:t>
            </a:r>
          </a:p>
          <a:p>
            <a:pPr algn="just"/>
            <a:endParaRPr lang="es-MX" dirty="0"/>
          </a:p>
          <a:p>
            <a:pPr algn="just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52455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9258F-F4AC-4342-A68F-2296C67D9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MX" b="1" dirty="0"/>
              <a:t>Controles </a:t>
            </a:r>
            <a:r>
              <a:rPr lang="es-MX" b="1" dirty="0" err="1"/>
              <a:t>intraórganos</a:t>
            </a:r>
            <a:r>
              <a:rPr lang="es-MX" b="1" dirty="0"/>
              <a:t> e </a:t>
            </a:r>
            <a:r>
              <a:rPr lang="es-MX" b="1" dirty="0" err="1"/>
              <a:t>interórganos</a:t>
            </a:r>
            <a:endParaRPr lang="es-MX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4C21EB-E3BB-45E4-9DFC-900CB32F2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Controles </a:t>
            </a:r>
            <a:r>
              <a:rPr lang="es-MX" dirty="0" err="1"/>
              <a:t>intraórganos</a:t>
            </a:r>
            <a:r>
              <a:rPr lang="es-MX" dirty="0"/>
              <a:t> en el gobierno: organización colegiada, gobierno y presidente del Estado, estructura del gabinete</a:t>
            </a:r>
          </a:p>
          <a:p>
            <a:r>
              <a:rPr lang="es-MX" dirty="0"/>
              <a:t>Controles </a:t>
            </a:r>
            <a:r>
              <a:rPr lang="es-MX" dirty="0" err="1"/>
              <a:t>intraórganos</a:t>
            </a:r>
            <a:r>
              <a:rPr lang="es-MX" dirty="0"/>
              <a:t> en el parlamento: autonomía funcional y protección de las minorías</a:t>
            </a:r>
          </a:p>
          <a:p>
            <a:r>
              <a:rPr lang="es-MX" dirty="0"/>
              <a:t>Controles </a:t>
            </a:r>
            <a:r>
              <a:rPr lang="es-MX" dirty="0" err="1"/>
              <a:t>intraórganos</a:t>
            </a:r>
            <a:r>
              <a:rPr lang="es-MX" dirty="0"/>
              <a:t> en la función judicial</a:t>
            </a:r>
          </a:p>
        </p:txBody>
      </p:sp>
    </p:spTree>
    <p:extLst>
      <p:ext uri="{BB962C8B-B14F-4D97-AF65-F5344CB8AC3E}">
        <p14:creationId xmlns:p14="http://schemas.microsoft.com/office/powerpoint/2010/main" val="3369664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45A8C-7C1E-4713-A5FA-82C315355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490" y="764704"/>
            <a:ext cx="7024744" cy="1152128"/>
          </a:xfrm>
        </p:spPr>
        <p:txBody>
          <a:bodyPr>
            <a:normAutofit fontScale="90000"/>
          </a:bodyPr>
          <a:lstStyle/>
          <a:p>
            <a:pPr algn="ctr"/>
            <a:r>
              <a:rPr lang="es-MX" b="1" dirty="0"/>
              <a:t>Técnicas y tipos de control </a:t>
            </a:r>
            <a:r>
              <a:rPr lang="es-MX" b="1" dirty="0" err="1"/>
              <a:t>interórgano</a:t>
            </a:r>
            <a:endParaRPr lang="es-MX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3C4D0D-968C-48ED-BB04-40F7B69F6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492" y="1916832"/>
            <a:ext cx="6777317" cy="3915797"/>
          </a:xfrm>
        </p:spPr>
        <p:txBody>
          <a:bodyPr>
            <a:normAutofit lnSpcReduction="10000"/>
          </a:bodyPr>
          <a:lstStyle/>
          <a:p>
            <a:r>
              <a:rPr lang="es-MX" dirty="0"/>
              <a:t>Controles del parlamento frente al gobierno</a:t>
            </a:r>
          </a:p>
          <a:p>
            <a:r>
              <a:rPr lang="es-MX" dirty="0"/>
              <a:t>Controles del gobierno frente al parlamento</a:t>
            </a:r>
          </a:p>
          <a:p>
            <a:r>
              <a:rPr lang="es-MX" dirty="0"/>
              <a:t>Disolución del parlamento</a:t>
            </a:r>
          </a:p>
          <a:p>
            <a:r>
              <a:rPr lang="es-MX" dirty="0"/>
              <a:t>Gobierno de crisis</a:t>
            </a:r>
          </a:p>
          <a:p>
            <a:r>
              <a:rPr lang="es-MX" dirty="0"/>
              <a:t>Controles </a:t>
            </a:r>
            <a:r>
              <a:rPr lang="es-MX" dirty="0" err="1"/>
              <a:t>interórganos</a:t>
            </a:r>
            <a:r>
              <a:rPr lang="es-MX" dirty="0"/>
              <a:t> de los tribunales frente al gobierno y el parlamento</a:t>
            </a:r>
          </a:p>
          <a:p>
            <a:r>
              <a:rPr lang="es-MX" dirty="0"/>
              <a:t>Controles </a:t>
            </a:r>
            <a:r>
              <a:rPr lang="es-MX" dirty="0" err="1"/>
              <a:t>interórganos</a:t>
            </a:r>
            <a:r>
              <a:rPr lang="es-MX" dirty="0"/>
              <a:t> del electorado frente al gobierno y el parlamento</a:t>
            </a:r>
          </a:p>
        </p:txBody>
      </p:sp>
    </p:spTree>
    <p:extLst>
      <p:ext uri="{BB962C8B-B14F-4D97-AF65-F5344CB8AC3E}">
        <p14:creationId xmlns:p14="http://schemas.microsoft.com/office/powerpoint/2010/main" val="16885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0CC597-8EF8-4F4D-8F68-7D17654CE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MX" b="1" dirty="0"/>
              <a:t>Los controles verticales del poder político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6C68A1-2F04-43AE-9D48-9303C09FC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Federalismo</a:t>
            </a:r>
          </a:p>
          <a:p>
            <a:endParaRPr lang="es-MX" dirty="0"/>
          </a:p>
          <a:p>
            <a:r>
              <a:rPr lang="es-MX" dirty="0"/>
              <a:t>Garantías de las libertades individuales</a:t>
            </a:r>
          </a:p>
          <a:p>
            <a:endParaRPr lang="es-MX" dirty="0"/>
          </a:p>
          <a:p>
            <a:r>
              <a:rPr lang="es-MX" dirty="0"/>
              <a:t>Pluralismo</a:t>
            </a:r>
          </a:p>
        </p:txBody>
      </p:sp>
    </p:spTree>
    <p:extLst>
      <p:ext uri="{BB962C8B-B14F-4D97-AF65-F5344CB8AC3E}">
        <p14:creationId xmlns:p14="http://schemas.microsoft.com/office/powerpoint/2010/main" val="2849601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05CE3B-FC80-45BC-A666-A59A3B9A7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490" y="764704"/>
            <a:ext cx="7024744" cy="1152128"/>
          </a:xfrm>
        </p:spPr>
        <p:txBody>
          <a:bodyPr>
            <a:normAutofit fontScale="90000"/>
          </a:bodyPr>
          <a:lstStyle/>
          <a:p>
            <a:pPr algn="ctr"/>
            <a:r>
              <a:rPr lang="es-MX" b="1" dirty="0"/>
              <a:t>Interacción y control de poderes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7E9929-53BC-4E1E-8428-D0E4BCAAE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492" y="1916832"/>
            <a:ext cx="6777317" cy="4176464"/>
          </a:xfrm>
        </p:spPr>
        <p:txBody>
          <a:bodyPr>
            <a:normAutofit lnSpcReduction="10000"/>
          </a:bodyPr>
          <a:lstStyle/>
          <a:p>
            <a:r>
              <a:rPr lang="es-MX" dirty="0"/>
              <a:t>Iniciativa</a:t>
            </a:r>
          </a:p>
          <a:p>
            <a:r>
              <a:rPr lang="es-MX" dirty="0"/>
              <a:t>Veto </a:t>
            </a:r>
          </a:p>
          <a:p>
            <a:r>
              <a:rPr lang="es-MX" dirty="0"/>
              <a:t>Periodo de sesiones</a:t>
            </a:r>
          </a:p>
          <a:p>
            <a:r>
              <a:rPr lang="es-MX" dirty="0"/>
              <a:t>Informe presidencial</a:t>
            </a:r>
          </a:p>
          <a:p>
            <a:r>
              <a:rPr lang="es-MX" dirty="0"/>
              <a:t>Comparecencia de los miembros del gabinete e integración de comisiones de investigación</a:t>
            </a:r>
          </a:p>
          <a:p>
            <a:r>
              <a:rPr lang="es-MX" dirty="0"/>
              <a:t>Controles financieros</a:t>
            </a:r>
          </a:p>
          <a:p>
            <a:r>
              <a:rPr lang="es-MX" dirty="0"/>
              <a:t>Facultades extraordinarias del Ejecutivo para legislar</a:t>
            </a:r>
          </a:p>
        </p:txBody>
      </p:sp>
    </p:spTree>
    <p:extLst>
      <p:ext uri="{BB962C8B-B14F-4D97-AF65-F5344CB8AC3E}">
        <p14:creationId xmlns:p14="http://schemas.microsoft.com/office/powerpoint/2010/main" val="2893749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E5391-0D78-441E-84E7-7288A8FA5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1080120"/>
          </a:xfrm>
        </p:spPr>
        <p:txBody>
          <a:bodyPr>
            <a:normAutofit fontScale="90000"/>
          </a:bodyPr>
          <a:lstStyle/>
          <a:p>
            <a:pPr algn="ctr"/>
            <a:r>
              <a:rPr lang="es-MX" b="1" dirty="0"/>
              <a:t>Interacción y control de poderes (continúa)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395087-6C4F-4D67-885D-48544A206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492" y="1916832"/>
            <a:ext cx="6777317" cy="4176464"/>
          </a:xfrm>
        </p:spPr>
        <p:txBody>
          <a:bodyPr>
            <a:normAutofit fontScale="92500"/>
          </a:bodyPr>
          <a:lstStyle/>
          <a:p>
            <a:r>
              <a:rPr lang="es-MX" dirty="0"/>
              <a:t>Suspensión de garantías</a:t>
            </a:r>
          </a:p>
          <a:p>
            <a:r>
              <a:rPr lang="es-MX" dirty="0"/>
              <a:t>Ratificación de nombramientos</a:t>
            </a:r>
          </a:p>
          <a:p>
            <a:r>
              <a:rPr lang="es-MX" dirty="0"/>
              <a:t>Tratados internacionales</a:t>
            </a:r>
          </a:p>
          <a:p>
            <a:r>
              <a:rPr lang="es-MX" dirty="0"/>
              <a:t>Desaparición de poderes</a:t>
            </a:r>
          </a:p>
          <a:p>
            <a:r>
              <a:rPr lang="es-MX" dirty="0"/>
              <a:t>Facultad reglamentaria</a:t>
            </a:r>
          </a:p>
          <a:p>
            <a:r>
              <a:rPr lang="es-MX" dirty="0"/>
              <a:t>Responsabilidad de los servidores públicos</a:t>
            </a:r>
          </a:p>
          <a:p>
            <a:r>
              <a:rPr lang="es-MX" dirty="0"/>
              <a:t>Ausencia del presidente de la República del territorio nacional</a:t>
            </a:r>
          </a:p>
          <a:p>
            <a:r>
              <a:rPr lang="es-MX" dirty="0"/>
              <a:t>Guardia Nacional</a:t>
            </a:r>
          </a:p>
          <a:p>
            <a:r>
              <a:rPr lang="es-MX" dirty="0"/>
              <a:t>Un sistema presidencial en transición</a:t>
            </a:r>
          </a:p>
        </p:txBody>
      </p:sp>
    </p:spTree>
    <p:extLst>
      <p:ext uri="{BB962C8B-B14F-4D97-AF65-F5344CB8AC3E}">
        <p14:creationId xmlns:p14="http://schemas.microsoft.com/office/powerpoint/2010/main" val="1353533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5BCAF-EEFC-42E5-8B7B-EBF884FDA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490" y="836712"/>
            <a:ext cx="7024744" cy="792088"/>
          </a:xfrm>
        </p:spPr>
        <p:txBody>
          <a:bodyPr>
            <a:normAutofit/>
          </a:bodyPr>
          <a:lstStyle/>
          <a:p>
            <a:pPr algn="ctr"/>
            <a:r>
              <a:rPr lang="es-MX" b="1" dirty="0"/>
              <a:t>Tipología de los controles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A98A11-4815-4567-8D20-950BA0FAF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492" y="1628800"/>
            <a:ext cx="6777317" cy="4203829"/>
          </a:xfrm>
        </p:spPr>
        <p:txBody>
          <a:bodyPr/>
          <a:lstStyle/>
          <a:p>
            <a:endParaRPr lang="es-MX" dirty="0"/>
          </a:p>
          <a:p>
            <a:r>
              <a:rPr lang="es-MX" dirty="0"/>
              <a:t>Controles materiales y formales</a:t>
            </a:r>
          </a:p>
          <a:p>
            <a:r>
              <a:rPr lang="es-MX" dirty="0"/>
              <a:t>Controles unidireccionales y bidireccionales</a:t>
            </a:r>
          </a:p>
          <a:p>
            <a:r>
              <a:rPr lang="es-MX" dirty="0"/>
              <a:t>Controles organizativos y funcionales</a:t>
            </a:r>
          </a:p>
          <a:p>
            <a:r>
              <a:rPr lang="es-MX" dirty="0"/>
              <a:t>Controles preventivos y correctivos</a:t>
            </a:r>
          </a:p>
          <a:p>
            <a:r>
              <a:rPr lang="es-MX" dirty="0"/>
              <a:t>Controles perceptibles e imperceptibles</a:t>
            </a:r>
          </a:p>
          <a:p>
            <a:r>
              <a:rPr lang="es-MX" dirty="0"/>
              <a:t>Controles constitucionales y </a:t>
            </a:r>
            <a:r>
              <a:rPr lang="es-MX" dirty="0" err="1"/>
              <a:t>paraconstitucionales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846182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855452-E837-482C-BA6D-5D3B1E984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1152128"/>
          </a:xfrm>
        </p:spPr>
        <p:txBody>
          <a:bodyPr>
            <a:normAutofit fontScale="90000"/>
          </a:bodyPr>
          <a:lstStyle/>
          <a:p>
            <a:pPr algn="ctr"/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r>
              <a:rPr lang="es-MX" b="1" dirty="0"/>
              <a:t>Otras posibilidades de encuadramiento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C9335B-AC4E-4E85-B680-88EC4FB7D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492" y="1916832"/>
            <a:ext cx="6777317" cy="3915797"/>
          </a:xfrm>
        </p:spPr>
        <p:txBody>
          <a:bodyPr>
            <a:normAutofit lnSpcReduction="10000"/>
          </a:bodyPr>
          <a:lstStyle/>
          <a:p>
            <a:r>
              <a:rPr lang="es-MX" dirty="0"/>
              <a:t>De acuerdo con su naturaleza: controles obligatorios y potestativos</a:t>
            </a:r>
          </a:p>
          <a:p>
            <a:r>
              <a:rPr lang="es-MX" dirty="0"/>
              <a:t>Con su objeto: constructivos y limitativos</a:t>
            </a:r>
          </a:p>
          <a:p>
            <a:r>
              <a:rPr lang="es-MX" dirty="0"/>
              <a:t>Sus efectos: vinculatorios e indicativos</a:t>
            </a:r>
          </a:p>
          <a:p>
            <a:r>
              <a:rPr lang="es-MX" dirty="0"/>
              <a:t>Frecuencia: sistemáticos y esporádicos</a:t>
            </a:r>
          </a:p>
          <a:p>
            <a:r>
              <a:rPr lang="es-MX" dirty="0"/>
              <a:t>Forma: verbales y formales</a:t>
            </a:r>
          </a:p>
          <a:p>
            <a:r>
              <a:rPr lang="es-MX" dirty="0"/>
              <a:t>Agentes: colectivos y selectivos</a:t>
            </a:r>
          </a:p>
          <a:p>
            <a:r>
              <a:rPr lang="es-MX" dirty="0"/>
              <a:t>Destinatarios: generales o singulares</a:t>
            </a:r>
          </a:p>
          <a:p>
            <a:r>
              <a:rPr lang="es-MX" dirty="0"/>
              <a:t>Oportunidad: </a:t>
            </a:r>
            <a:r>
              <a:rPr lang="es-MX" dirty="0" err="1"/>
              <a:t>prévios</a:t>
            </a:r>
            <a:r>
              <a:rPr lang="es-MX" dirty="0"/>
              <a:t>, progresivos y posteriores</a:t>
            </a:r>
          </a:p>
        </p:txBody>
      </p:sp>
    </p:spTree>
    <p:extLst>
      <p:ext uri="{BB962C8B-B14F-4D97-AF65-F5344CB8AC3E}">
        <p14:creationId xmlns:p14="http://schemas.microsoft.com/office/powerpoint/2010/main" val="6498426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490" y="692696"/>
            <a:ext cx="7024744" cy="864096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sz="2800" b="1" dirty="0"/>
              <a:t>Otras variables para definir la calidad de la democracia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556792"/>
            <a:ext cx="7776864" cy="5112568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80000"/>
              </a:lnSpc>
              <a:defRPr/>
            </a:pPr>
            <a:r>
              <a:rPr lang="es-ES" sz="2200" dirty="0"/>
              <a:t>Sistemas de partidos: modelos bipartidistas y multipartidistas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sz="2200" dirty="0"/>
              <a:t>Gabinetes: concentración frente a división del poder ejecutivo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sz="2200" dirty="0"/>
              <a:t>Relaciones entre el ejecutivo y el legislativo: modelos de dominio y equilibrio de poder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sz="2200" dirty="0"/>
              <a:t>Sistemas electorales: métodos de mayoría absoluta y mayoría relativa frente a representación proporcional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sz="2200" dirty="0"/>
              <a:t>Grupos de interés: pluralismo frente a </a:t>
            </a:r>
            <a:r>
              <a:rPr lang="es-ES" sz="2200" dirty="0" err="1"/>
              <a:t>corporatismo</a:t>
            </a:r>
            <a:endParaRPr lang="es-ES" sz="2200" dirty="0"/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sz="2200" dirty="0"/>
              <a:t>División de poder: los contrastes federal-unitario y centralizado-descentralizado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sz="2200" dirty="0"/>
              <a:t>Parlamentos y congresos: concentración frente a división del poder legislativo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sz="2200" dirty="0"/>
              <a:t>Constituciones: procedimientos de enmienda y revisión judicial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sz="2200" dirty="0"/>
              <a:t>Los bancos centrales. independencia frente a dependencia</a:t>
            </a:r>
          </a:p>
        </p:txBody>
      </p:sp>
    </p:spTree>
    <p:extLst>
      <p:ext uri="{BB962C8B-B14F-4D97-AF65-F5344CB8AC3E}">
        <p14:creationId xmlns:p14="http://schemas.microsoft.com/office/powerpoint/2010/main" val="600240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z="2400" b="1"/>
              <a:t>HISTORIA DEL PENSAMIENTO POLÍTICO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4705"/>
            <a:ext cx="8229600" cy="5688484"/>
          </a:xfrm>
        </p:spPr>
        <p:txBody>
          <a:bodyPr>
            <a:normAutofit fontScale="92500" lnSpcReduction="20000"/>
          </a:bodyPr>
          <a:lstStyle/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400" u="sng" dirty="0"/>
              <a:t>ETAPAS Y CONCEPTOS DE LA 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400" u="sng" dirty="0"/>
              <a:t>TEORÍA POLÍTICA</a:t>
            </a:r>
          </a:p>
          <a:p>
            <a:pPr eaLnBrk="1" hangingPunct="1">
              <a:lnSpc>
                <a:spcPct val="90000"/>
              </a:lnSpc>
              <a:defRPr/>
            </a:pPr>
            <a:endParaRPr lang="es-ES" sz="2400" dirty="0"/>
          </a:p>
          <a:p>
            <a:pPr eaLnBrk="1" hangingPunct="1">
              <a:lnSpc>
                <a:spcPct val="90000"/>
              </a:lnSpc>
              <a:defRPr/>
            </a:pPr>
            <a:endParaRPr lang="es-ES" sz="2400" dirty="0"/>
          </a:p>
          <a:p>
            <a:pPr eaLnBrk="1" hangingPunct="1">
              <a:lnSpc>
                <a:spcPct val="90000"/>
              </a:lnSpc>
              <a:defRPr/>
            </a:pPr>
            <a:endParaRPr lang="es-ES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s-ES" sz="2400" dirty="0"/>
              <a:t>Teoría de la Ciudad-Estado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s-ES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s-ES" sz="2400" dirty="0"/>
              <a:t>Teoría de la Comunidad Universal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s-ES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s-ES" sz="2400" dirty="0"/>
              <a:t>Teoría del Estado-Nación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s-ES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s-ES" sz="2400" dirty="0"/>
              <a:t>Teoría del Estado-Partido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s-ES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s-ES" sz="2400" dirty="0"/>
              <a:t>Teoría del Estado Industrial</a:t>
            </a:r>
          </a:p>
          <a:p>
            <a:pPr eaLnBrk="1" hangingPunct="1">
              <a:lnSpc>
                <a:spcPct val="90000"/>
              </a:lnSpc>
              <a:defRPr/>
            </a:pPr>
            <a:endParaRPr lang="es-ES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s-ES" sz="2400" dirty="0"/>
              <a:t>Teoría del Estado Posindustrial</a:t>
            </a:r>
          </a:p>
          <a:p>
            <a:pPr eaLnBrk="1" hangingPunct="1">
              <a:lnSpc>
                <a:spcPct val="90000"/>
              </a:lnSpc>
              <a:defRPr/>
            </a:pPr>
            <a:endParaRPr lang="es-ES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s-ES" dirty="0"/>
              <a:t>Teoría del Orden Mundial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0116577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908720"/>
            <a:ext cx="7024744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sz="2400" b="1" dirty="0"/>
              <a:t>Otras variables para definir la calidad de la democracia</a:t>
            </a:r>
            <a:br>
              <a:rPr lang="es-ES" sz="2400" dirty="0"/>
            </a:br>
            <a:r>
              <a:rPr lang="es-ES" sz="2400" dirty="0"/>
              <a:t>Gabinetes: concentración frente a   división del poder ejecutivo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204864"/>
            <a:ext cx="8075612" cy="4320480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80000"/>
              </a:lnSpc>
              <a:defRPr/>
            </a:pPr>
            <a:r>
              <a:rPr lang="es-ES" sz="2200" dirty="0"/>
              <a:t>Gabinetes de mayoría de partido único y amplias coaliciones multipartidistas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sz="2200" dirty="0"/>
              <a:t>Base de apoyo de la coalición: gabinetes ganadores mínimos, sobredimensionados y de minoría o </a:t>
            </a:r>
            <a:r>
              <a:rPr lang="es-ES" sz="2200" dirty="0" err="1"/>
              <a:t>infradimensionados</a:t>
            </a:r>
            <a:endParaRPr lang="es-ES" sz="2200" dirty="0"/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sz="2200" dirty="0"/>
              <a:t>Teoría de las coaliciones: ganadoras mínimas; de tamaño mínimo; con el menor número de partidos, de distancia mínima, ganadoras conectadas y mínimas; políticamente viables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sz="2200" dirty="0"/>
              <a:t>Incentivos para la formación de gabinetes de minoría y sobredimensionados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sz="2200" dirty="0"/>
              <a:t>Gabinetes de minoría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sz="2200" dirty="0"/>
              <a:t>Gabinetes presidenciales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sz="2200" dirty="0"/>
              <a:t>Poder del primer ministro: primero entre iguales, entre no iguales, por encima de no iguales o igual entre iguales</a:t>
            </a:r>
          </a:p>
        </p:txBody>
      </p:sp>
    </p:spTree>
    <p:extLst>
      <p:ext uri="{BB962C8B-B14F-4D97-AF65-F5344CB8AC3E}">
        <p14:creationId xmlns:p14="http://schemas.microsoft.com/office/powerpoint/2010/main" val="18274719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53803-A4EC-4A71-8354-EF72A3EA2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490" y="764704"/>
            <a:ext cx="7024744" cy="936104"/>
          </a:xfrm>
        </p:spPr>
        <p:txBody>
          <a:bodyPr>
            <a:normAutofit fontScale="90000"/>
          </a:bodyPr>
          <a:lstStyle/>
          <a:p>
            <a:pPr algn="ctr"/>
            <a:r>
              <a:rPr lang="es-MX" sz="3400" b="1" dirty="0"/>
              <a:t>Dos siglos de constitucionalismo latinoamericano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F06ADC-840B-4987-9240-DA7E68D34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700808"/>
            <a:ext cx="7776864" cy="4536504"/>
          </a:xfrm>
        </p:spPr>
        <p:txBody>
          <a:bodyPr>
            <a:normAutofit fontScale="92500"/>
          </a:bodyPr>
          <a:lstStyle/>
          <a:p>
            <a:r>
              <a:rPr lang="es-MX" dirty="0"/>
              <a:t>El primer derecho constitucional latinoamericano (1810-1850): modelos republicano, liberal, conservador</a:t>
            </a:r>
          </a:p>
          <a:p>
            <a:r>
              <a:rPr lang="es-MX" dirty="0"/>
              <a:t>El “constitucionalismo de fusión”: el pacto liberal-conservador en la segunda mitad del siglo XIX: Argentina, Brasil, Chile, Colombia, México</a:t>
            </a:r>
          </a:p>
          <a:p>
            <a:r>
              <a:rPr lang="es-MX" dirty="0"/>
              <a:t>La crisis del modelo constitucional poscolonial. Positivismo y revolución a comienzos del nuevo siglo: vertientes radicalizada, democrática, revolucionaria</a:t>
            </a:r>
          </a:p>
          <a:p>
            <a:r>
              <a:rPr lang="es-MX" dirty="0"/>
              <a:t>El constitucionalismo a mediados del siglo XX y el retorno de la cuestión social: salida autoritaria, reformista, populista, pactista, socialista</a:t>
            </a:r>
          </a:p>
        </p:txBody>
      </p:sp>
    </p:spTree>
    <p:extLst>
      <p:ext uri="{BB962C8B-B14F-4D97-AF65-F5344CB8AC3E}">
        <p14:creationId xmlns:p14="http://schemas.microsoft.com/office/powerpoint/2010/main" val="22020514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8FA40F-14FB-49A0-8B86-DE831571B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1152128"/>
          </a:xfrm>
        </p:spPr>
        <p:txBody>
          <a:bodyPr>
            <a:normAutofit fontScale="90000"/>
          </a:bodyPr>
          <a:lstStyle/>
          <a:p>
            <a:pPr algn="ctr"/>
            <a:r>
              <a:rPr lang="es-MX" b="1" dirty="0"/>
              <a:t>El constitucionalismo contemporáneo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0354BC-5D14-4E13-B8FB-9A73DC17E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844824"/>
            <a:ext cx="7632848" cy="4320480"/>
          </a:xfrm>
        </p:spPr>
        <p:txBody>
          <a:bodyPr>
            <a:normAutofit/>
          </a:bodyPr>
          <a:lstStyle/>
          <a:p>
            <a:r>
              <a:rPr lang="es-MX" sz="2600" dirty="0"/>
              <a:t>Constituciones en tensión interna: programas neoliberales, de la crisis neoliberal a la reforma constitucional de carácter social, más presidencialismo y más derechos</a:t>
            </a:r>
          </a:p>
          <a:p>
            <a:r>
              <a:rPr lang="es-MX" sz="2600" dirty="0"/>
              <a:t>La sala de máquinas de la Constitución: presidencialismo versus derechos, derechos indígenas en las nuevas constituciones, poder político concentrado y derechos indígenas expandidos, la sala de máquinas</a:t>
            </a:r>
          </a:p>
        </p:txBody>
      </p:sp>
    </p:spTree>
    <p:extLst>
      <p:ext uri="{BB962C8B-B14F-4D97-AF65-F5344CB8AC3E}">
        <p14:creationId xmlns:p14="http://schemas.microsoft.com/office/powerpoint/2010/main" val="22662006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6369DC-7DDB-4053-89E2-B6E8F9C9D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MX" sz="3200" b="1" dirty="0"/>
              <a:t>Coaliciones y transición constitucional en América Latina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72D5E2-F355-485A-9067-8FE7B67C1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985668"/>
          </a:xfrm>
        </p:spPr>
        <p:txBody>
          <a:bodyPr>
            <a:normAutofit lnSpcReduction="10000"/>
          </a:bodyPr>
          <a:lstStyle/>
          <a:p>
            <a:r>
              <a:rPr lang="es-MX" dirty="0"/>
              <a:t>Pacto de Sitges (Colombia, 1957)</a:t>
            </a:r>
          </a:p>
          <a:p>
            <a:endParaRPr lang="es-MX" dirty="0"/>
          </a:p>
          <a:p>
            <a:r>
              <a:rPr lang="es-MX" dirty="0"/>
              <a:t>Pacto de Punto Fijo (Venezuela, 1958)</a:t>
            </a:r>
          </a:p>
          <a:p>
            <a:endParaRPr lang="es-MX" dirty="0"/>
          </a:p>
          <a:p>
            <a:r>
              <a:rPr lang="es-MX" dirty="0"/>
              <a:t>Pacto del Club Naval (Uruguay, 1984)</a:t>
            </a:r>
          </a:p>
          <a:p>
            <a:endParaRPr lang="es-MX" dirty="0"/>
          </a:p>
          <a:p>
            <a:r>
              <a:rPr lang="es-MX" dirty="0"/>
              <a:t>Pacto por México (México, 2012)</a:t>
            </a:r>
          </a:p>
          <a:p>
            <a:endParaRPr lang="es-MX" dirty="0"/>
          </a:p>
          <a:p>
            <a:r>
              <a:rPr lang="es-MX" dirty="0"/>
              <a:t>Cuarta Transformación de la República (México, 2018)</a:t>
            </a:r>
          </a:p>
        </p:txBody>
      </p:sp>
    </p:spTree>
    <p:extLst>
      <p:ext uri="{BB962C8B-B14F-4D97-AF65-F5344CB8AC3E}">
        <p14:creationId xmlns:p14="http://schemas.microsoft.com/office/powerpoint/2010/main" val="20642523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A4CB6-05BE-4013-B8F5-9DE97D8E9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490" y="620688"/>
            <a:ext cx="7024744" cy="1512168"/>
          </a:xfrm>
        </p:spPr>
        <p:txBody>
          <a:bodyPr>
            <a:normAutofit fontScale="90000"/>
          </a:bodyPr>
          <a:lstStyle/>
          <a:p>
            <a:pPr algn="ctr"/>
            <a:r>
              <a:rPr lang="es-MX" sz="3400" b="1" dirty="0"/>
              <a:t>Etapas de la formación y evolución del sistema presidencial en México</a:t>
            </a:r>
            <a:br>
              <a:rPr lang="es-MX" sz="3400" b="1" dirty="0"/>
            </a:br>
            <a:endParaRPr lang="es-MX" sz="34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AB5319-EF31-49C1-9B56-27966542B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492" y="1844824"/>
            <a:ext cx="6777317" cy="4392488"/>
          </a:xfrm>
        </p:spPr>
        <p:txBody>
          <a:bodyPr>
            <a:normAutofit lnSpcReduction="10000"/>
          </a:bodyPr>
          <a:lstStyle/>
          <a:p>
            <a:r>
              <a:rPr lang="es-MX" dirty="0"/>
              <a:t>a) Caudillismo (José María Morelos)</a:t>
            </a:r>
          </a:p>
          <a:p>
            <a:r>
              <a:rPr lang="es-MX" dirty="0"/>
              <a:t>b) Despotismo (Antonio López de Santa Anna)</a:t>
            </a:r>
          </a:p>
          <a:p>
            <a:r>
              <a:rPr lang="es-MX" dirty="0"/>
              <a:t>c) Liderazgo republicano (Benito Juárez)</a:t>
            </a:r>
          </a:p>
          <a:p>
            <a:r>
              <a:rPr lang="es-MX" dirty="0"/>
              <a:t>d) Dictadura (Porfirio Díaz)</a:t>
            </a:r>
          </a:p>
          <a:p>
            <a:r>
              <a:rPr lang="es-MX" dirty="0"/>
              <a:t>e) Presidencialismo de facultades metaconstitucionales</a:t>
            </a:r>
          </a:p>
          <a:p>
            <a:r>
              <a:rPr lang="es-MX" dirty="0"/>
              <a:t>f) Presidencialismo constitucional con gobierno dividido</a:t>
            </a:r>
          </a:p>
          <a:p>
            <a:r>
              <a:rPr lang="es-MX" dirty="0"/>
              <a:t>g) Presidencialismo de liderazgo carismático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087342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pPr eaLnBrk="1" hangingPunct="1">
              <a:defRPr/>
            </a:pPr>
            <a:r>
              <a:rPr lang="es-ES" sz="2800" b="1"/>
              <a:t>BIBLIOGRAFÍA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29600" cy="5543550"/>
          </a:xfrm>
        </p:spPr>
        <p:txBody>
          <a:bodyPr>
            <a:normAutofit/>
          </a:bodyPr>
          <a:lstStyle/>
          <a:p>
            <a:pPr marL="609600" indent="-609600" algn="just" eaLnBrk="1" hangingPunct="1">
              <a:lnSpc>
                <a:spcPct val="80000"/>
              </a:lnSpc>
              <a:defRPr/>
            </a:pPr>
            <a:endParaRPr lang="es-ES" sz="2000" b="1" dirty="0"/>
          </a:p>
          <a:p>
            <a:pPr marL="609600" indent="-609600" algn="just" eaLnBrk="1" hangingPunct="1">
              <a:lnSpc>
                <a:spcPct val="80000"/>
              </a:lnSpc>
              <a:defRPr/>
            </a:pPr>
            <a:r>
              <a:rPr lang="es-ES" sz="2000" b="1" dirty="0"/>
              <a:t>Castellanos Hernández Eduardo. NUEVO DERECHO ELECTORAL MÉXICANO. UNAM, Editorial Trillas.</a:t>
            </a:r>
          </a:p>
          <a:p>
            <a:pPr marL="609600" indent="-609600" algn="just" eaLnBrk="1" hangingPunct="1">
              <a:lnSpc>
                <a:spcPct val="80000"/>
              </a:lnSpc>
              <a:defRPr/>
            </a:pPr>
            <a:r>
              <a:rPr lang="es-ES" sz="2000" b="1" dirty="0"/>
              <a:t>Castellanos Hernández Eduardo. GOBERNABILIDAD DEMOCRÁTICA EN LA TRANSICIÓN Y ALTERNANCIA EN MÉXICO. Editorial Porrúa.</a:t>
            </a:r>
          </a:p>
          <a:p>
            <a:pPr marL="609600" indent="-609600" algn="just" eaLnBrk="1" hangingPunct="1">
              <a:lnSpc>
                <a:spcPct val="80000"/>
              </a:lnSpc>
              <a:defRPr/>
            </a:pPr>
            <a:r>
              <a:rPr lang="es-ES" sz="2000" b="1" dirty="0"/>
              <a:t>Castellanos Hernández Eduardo de Jesús. PARA ENTENDER LA DEMOCRACIA. Teoría Política, formas de gobierno, sistemas electorales, sistemas de partidos y calidad de la democracia. Edición de autor.</a:t>
            </a:r>
          </a:p>
          <a:p>
            <a:pPr marL="609600" indent="-609600" algn="just" eaLnBrk="1" hangingPunct="1">
              <a:lnSpc>
                <a:spcPct val="80000"/>
              </a:lnSpc>
              <a:defRPr/>
            </a:pPr>
            <a:r>
              <a:rPr lang="es-ES" sz="2000" b="1" dirty="0"/>
              <a:t>Ferrando </a:t>
            </a:r>
            <a:r>
              <a:rPr lang="es-ES" sz="2000" b="1" dirty="0" err="1"/>
              <a:t>Badía</a:t>
            </a:r>
            <a:r>
              <a:rPr lang="es-ES" sz="2000" b="1" dirty="0"/>
              <a:t>, Juan (Coordinador). REGÍMENES POLÍTICOS ACTUALES. Editorial </a:t>
            </a:r>
            <a:r>
              <a:rPr lang="es-ES" sz="2000" b="1" dirty="0" err="1"/>
              <a:t>Tecnos</a:t>
            </a:r>
            <a:r>
              <a:rPr lang="es-ES" sz="2000" b="1" dirty="0"/>
              <a:t>.</a:t>
            </a:r>
          </a:p>
          <a:p>
            <a:pPr marL="609600" indent="-609600" algn="just" eaLnBrk="1" hangingPunct="1">
              <a:lnSpc>
                <a:spcPct val="80000"/>
              </a:lnSpc>
              <a:defRPr/>
            </a:pPr>
            <a:r>
              <a:rPr lang="es-ES" sz="2000" b="1" dirty="0" err="1"/>
              <a:t>Lijphart</a:t>
            </a:r>
            <a:r>
              <a:rPr lang="es-ES" sz="2000" b="1" dirty="0"/>
              <a:t>, </a:t>
            </a:r>
            <a:r>
              <a:rPr lang="es-ES" sz="2000" b="1" dirty="0" err="1"/>
              <a:t>Arend</a:t>
            </a:r>
            <a:r>
              <a:rPr lang="es-ES" sz="2000" b="1" dirty="0"/>
              <a:t>. MODELOS DE LA DEMOCRACIA. FORMAS DE GOBIERNO Y RESULTADOS EN TREINTA Y SEIS PAÍSES. Editorial Ariel.</a:t>
            </a:r>
          </a:p>
          <a:p>
            <a:pPr marL="609600" indent="-609600" algn="just" eaLnBrk="1" hangingPunct="1">
              <a:lnSpc>
                <a:spcPct val="80000"/>
              </a:lnSpc>
              <a:defRPr/>
            </a:pPr>
            <a:r>
              <a:rPr lang="es-ES" sz="2000" b="1" dirty="0" err="1"/>
              <a:t>Duverger</a:t>
            </a:r>
            <a:r>
              <a:rPr lang="es-ES" sz="2000" b="1" dirty="0"/>
              <a:t>, Maurice. INSTITUCIONES POLÍTICAS Y DERECHO CONSTITUCIONAL. Editorial Ariel.</a:t>
            </a:r>
          </a:p>
          <a:p>
            <a:pPr marL="609600" indent="-609600" algn="just" eaLnBrk="1" hangingPunct="1">
              <a:lnSpc>
                <a:spcPct val="80000"/>
              </a:lnSpc>
              <a:defRPr/>
            </a:pPr>
            <a:r>
              <a:rPr lang="es-ES" sz="2000" b="1" dirty="0" err="1"/>
              <a:t>Bobbio</a:t>
            </a:r>
            <a:r>
              <a:rPr lang="es-ES" sz="2000" b="1" dirty="0"/>
              <a:t>, Norberto. LA TEORÍA DE LAS FORMAS DE GOBIERNO EN LA HISTORIA DEL PENSAMIENTO POLÍTICO. Fondo de Cultura Económica.</a:t>
            </a:r>
          </a:p>
        </p:txBody>
      </p:sp>
    </p:spTree>
    <p:extLst>
      <p:ext uri="{BB962C8B-B14F-4D97-AF65-F5344CB8AC3E}">
        <p14:creationId xmlns:p14="http://schemas.microsoft.com/office/powerpoint/2010/main" val="7709032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BF824-8124-4238-8C74-60BB296E1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490" y="620688"/>
            <a:ext cx="7024744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es-MX" b="1" dirty="0"/>
              <a:t>Bibliografía (continúa)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E3DA06-9B97-4B82-8FEB-4BA7DED82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492" y="1412776"/>
            <a:ext cx="6777317" cy="441985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MX" dirty="0" err="1"/>
              <a:t>Gargarella</a:t>
            </a:r>
            <a:r>
              <a:rPr lang="es-MX" dirty="0"/>
              <a:t>, Roberto, </a:t>
            </a:r>
            <a:r>
              <a:rPr lang="es-MX" b="1" dirty="0"/>
              <a:t>La sala de máquinas de la Constitución. Dos siglos de constitucionalismo en América Latina (1810-2010)</a:t>
            </a:r>
            <a:r>
              <a:rPr lang="es-MX" dirty="0"/>
              <a:t>, Katz, España, Argentina, 2014</a:t>
            </a:r>
          </a:p>
          <a:p>
            <a:pPr algn="just"/>
            <a:r>
              <a:rPr lang="es-MX" dirty="0" err="1"/>
              <a:t>Loewentein</a:t>
            </a:r>
            <a:r>
              <a:rPr lang="es-MX" dirty="0"/>
              <a:t>, Karl, </a:t>
            </a:r>
            <a:r>
              <a:rPr lang="es-MX" b="1" dirty="0"/>
              <a:t>Teoría de la Constitución</a:t>
            </a:r>
            <a:r>
              <a:rPr lang="es-MX" dirty="0"/>
              <a:t>, Ariel Derecho, Barcelona 2018.</a:t>
            </a:r>
          </a:p>
          <a:p>
            <a:pPr algn="just"/>
            <a:r>
              <a:rPr lang="es-MX" dirty="0"/>
              <a:t>Valadés, Diego, </a:t>
            </a:r>
            <a:r>
              <a:rPr lang="es-MX" b="1" dirty="0"/>
              <a:t>El control del poder</a:t>
            </a:r>
            <a:r>
              <a:rPr lang="es-MX" dirty="0"/>
              <a:t>, Editorial Porrúa, México 1998.</a:t>
            </a:r>
          </a:p>
          <a:p>
            <a:pPr algn="just"/>
            <a:r>
              <a:rPr lang="es-MX" dirty="0"/>
              <a:t>…………………….., </a:t>
            </a:r>
            <a:r>
              <a:rPr lang="es-MX" b="1" dirty="0"/>
              <a:t>Los gobiernos de coalición en América Latina, </a:t>
            </a:r>
            <a:r>
              <a:rPr lang="es-MX" dirty="0"/>
              <a:t>El Colegio Nacional, México 2016.</a:t>
            </a:r>
          </a:p>
          <a:p>
            <a:pPr algn="just"/>
            <a:r>
              <a:rPr lang="es-MX" dirty="0"/>
              <a:t>………………………, </a:t>
            </a:r>
            <a:r>
              <a:rPr lang="es-MX" b="1" dirty="0"/>
              <a:t>El gobierno de gabinete, </a:t>
            </a:r>
            <a:r>
              <a:rPr lang="es-MX" dirty="0"/>
              <a:t>UNAM, IIJ, México 2003.</a:t>
            </a:r>
          </a:p>
        </p:txBody>
      </p:sp>
    </p:spTree>
    <p:extLst>
      <p:ext uri="{BB962C8B-B14F-4D97-AF65-F5344CB8AC3E}">
        <p14:creationId xmlns:p14="http://schemas.microsoft.com/office/powerpoint/2010/main" val="2819917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F703A7-9103-4D7A-960B-2C80FEA20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313104"/>
          </a:xfrm>
        </p:spPr>
        <p:txBody>
          <a:bodyPr>
            <a:normAutofit fontScale="90000"/>
          </a:bodyPr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DD5A58-0126-4164-95CE-F0F5B0047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492" y="1340768"/>
            <a:ext cx="6777317" cy="4896544"/>
          </a:xfrm>
        </p:spPr>
        <p:txBody>
          <a:bodyPr>
            <a:normAutofit fontScale="92500" lnSpcReduction="10000"/>
          </a:bodyPr>
          <a:lstStyle/>
          <a:p>
            <a:pPr marL="68580" indent="0" algn="ctr">
              <a:buNone/>
            </a:pPr>
            <a:r>
              <a:rPr lang="es-MX" b="1" dirty="0"/>
              <a:t>Material de apoyo a la docencia jurídica preparado por el Profesor DR. EDUARDO DE JESÚS CASTELLANOS HERNÁNDEZ, Investigador Nacional, Nivel I, Sistema Nacional de Investigadores.</a:t>
            </a:r>
          </a:p>
          <a:p>
            <a:pPr marL="68580" indent="0" algn="ctr">
              <a:buNone/>
            </a:pPr>
            <a:endParaRPr lang="es-MX" b="1" dirty="0"/>
          </a:p>
          <a:p>
            <a:pPr marL="68580" indent="0" algn="ctr">
              <a:buNone/>
            </a:pPr>
            <a:r>
              <a:rPr lang="es-MX" b="1" dirty="0"/>
              <a:t> Miembro del Registro CONACYT de Evaluadores Acreditados. Área 5, Sociales y Económicas.</a:t>
            </a:r>
          </a:p>
          <a:p>
            <a:pPr marL="68580" indent="0" algn="ctr">
              <a:buNone/>
            </a:pPr>
            <a:endParaRPr lang="es-MX" b="1" dirty="0"/>
          </a:p>
          <a:p>
            <a:pPr marL="68580" indent="0" algn="ctr">
              <a:buNone/>
            </a:pPr>
            <a:r>
              <a:rPr lang="es-MX" b="1" dirty="0"/>
              <a:t>Investigador Científico de Excelencia. Sistema Internacional de la Investigación Científica.</a:t>
            </a:r>
          </a:p>
          <a:p>
            <a:pPr marL="68580" indent="0" algn="ctr">
              <a:buNone/>
            </a:pPr>
            <a:endParaRPr lang="es-MX" b="1" dirty="0"/>
          </a:p>
          <a:p>
            <a:pPr marL="68580" indent="0" algn="ctr">
              <a:buNone/>
            </a:pPr>
            <a:r>
              <a:rPr lang="es-MX" b="1"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1715401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z="2800" b="1"/>
              <a:t>FORMAS DE ESTADO Y DE GOBIERNO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s-ES" sz="2800" dirty="0"/>
              <a:t>							</a:t>
            </a:r>
            <a:r>
              <a:rPr lang="es-ES" sz="1600" dirty="0"/>
              <a:t>TEOCRÁTICA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s-ES" sz="1600" dirty="0"/>
              <a:t>				ABSOLUTA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s-ES" sz="1600" dirty="0"/>
              <a:t>		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s-ES" sz="1600" dirty="0"/>
              <a:t>		MONARQUÍA				MILITAR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s-ES" sz="1600" dirty="0"/>
              <a:t>		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s-ES" sz="1600" dirty="0"/>
              <a:t>							UNITARIA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s-ES" sz="1600" dirty="0"/>
              <a:t>				PARLAMENTARIA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s-ES" sz="1600" dirty="0"/>
              <a:t>							FEDERAL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s-ES" sz="1600" dirty="0"/>
              <a:t>ESTADO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s-ES" sz="1600" dirty="0"/>
              <a:t>											PARLAMENTARIA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s-ES" sz="1600" dirty="0"/>
              <a:t>							UNITARIA				PRESIDENCIAL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s-ES" sz="1600" dirty="0"/>
              <a:t>		REPÚBLICA								SEMIPRESIDENCIAL		FEDERAL			</a:t>
            </a:r>
          </a:p>
        </p:txBody>
      </p:sp>
    </p:spTree>
    <p:extLst>
      <p:ext uri="{BB962C8B-B14F-4D97-AF65-F5344CB8AC3E}">
        <p14:creationId xmlns:p14="http://schemas.microsoft.com/office/powerpoint/2010/main" val="2806550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ES" sz="2200" b="1" dirty="0"/>
              <a:t>MODELOS SOCIOECONÓMICOS IMPLÍCITOS </a:t>
            </a:r>
            <a:br>
              <a:rPr lang="es-ES" sz="2200" b="1" dirty="0"/>
            </a:br>
            <a:r>
              <a:rPr lang="es-ES" sz="2200" b="1" dirty="0"/>
              <a:t>EN LAS CONSTITUCIONES ACTUALES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7664" y="2276872"/>
            <a:ext cx="6777317" cy="3508977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pitchFamily="2" charset="2"/>
              <a:buNone/>
              <a:defRPr/>
            </a:pPr>
            <a:endParaRPr lang="es-ES" sz="2400" b="1" dirty="0"/>
          </a:p>
          <a:p>
            <a:pPr eaLnBrk="1" hangingPunct="1">
              <a:buFont typeface="Wingdings" pitchFamily="2" charset="2"/>
              <a:buNone/>
              <a:defRPr/>
            </a:pPr>
            <a:endParaRPr lang="es-ES" sz="2400" b="1" dirty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s-ES" sz="2400" b="1" dirty="0"/>
              <a:t>Sociedad sin Estado	Estado sin sociedad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s-ES" sz="2400" b="1" dirty="0"/>
          </a:p>
          <a:p>
            <a:pPr eaLnBrk="1" hangingPunct="1">
              <a:buFont typeface="Wingdings" pitchFamily="2" charset="2"/>
              <a:buNone/>
              <a:defRPr/>
            </a:pPr>
            <a:endParaRPr lang="es-ES" sz="2400" b="1" dirty="0"/>
          </a:p>
          <a:p>
            <a:pPr eaLnBrk="1" hangingPunct="1">
              <a:buFont typeface="Wingdings" pitchFamily="2" charset="2"/>
              <a:buNone/>
              <a:defRPr/>
            </a:pPr>
            <a:endParaRPr lang="es-ES" sz="2400" b="1" dirty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s-ES" sz="2400" b="1" dirty="0"/>
              <a:t>Economía de mercado	Economía 						centralmente 					planificada</a:t>
            </a:r>
          </a:p>
        </p:txBody>
      </p:sp>
    </p:spTree>
    <p:extLst>
      <p:ext uri="{BB962C8B-B14F-4D97-AF65-F5344CB8AC3E}">
        <p14:creationId xmlns:p14="http://schemas.microsoft.com/office/powerpoint/2010/main" val="4000624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z="2800" b="1"/>
              <a:t>SISTEMAS POLÍTICOS EN FUNCIÓN DEL CRITERIO DE LEGITIMIDAD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endParaRPr lang="es-ES" dirty="0"/>
          </a:p>
          <a:p>
            <a:pPr eaLnBrk="1" hangingPunct="1">
              <a:defRPr/>
            </a:pPr>
            <a:r>
              <a:rPr lang="es-ES" sz="2800" dirty="0"/>
              <a:t>SISTEMA DEMOCRÁTICO PLURALISTA</a:t>
            </a:r>
          </a:p>
          <a:p>
            <a:pPr eaLnBrk="1" hangingPunct="1">
              <a:defRPr/>
            </a:pPr>
            <a:endParaRPr lang="es-ES" sz="2800" dirty="0"/>
          </a:p>
          <a:p>
            <a:pPr eaLnBrk="1" hangingPunct="1">
              <a:defRPr/>
            </a:pPr>
            <a:r>
              <a:rPr lang="es-ES" sz="2800" dirty="0"/>
              <a:t>SISTEMA AUTORITARIO</a:t>
            </a:r>
          </a:p>
          <a:p>
            <a:pPr eaLnBrk="1" hangingPunct="1">
              <a:defRPr/>
            </a:pPr>
            <a:endParaRPr lang="es-ES" sz="2800" dirty="0"/>
          </a:p>
          <a:p>
            <a:pPr eaLnBrk="1" hangingPunct="1">
              <a:defRPr/>
            </a:pPr>
            <a:r>
              <a:rPr lang="es-ES" sz="2800" dirty="0"/>
              <a:t>SISTEMA SOCIAL MARXISTA</a:t>
            </a:r>
          </a:p>
          <a:p>
            <a:pPr eaLnBrk="1" hangingPunct="1">
              <a:defRPr/>
            </a:pPr>
            <a:endParaRPr lang="es-ES" sz="2800" dirty="0"/>
          </a:p>
          <a:p>
            <a:pPr eaLnBrk="1" hangingPunct="1">
              <a:defRPr/>
            </a:pPr>
            <a:r>
              <a:rPr lang="es-ES" sz="2800" dirty="0"/>
              <a:t>SISTEMA POPULISTA</a:t>
            </a:r>
          </a:p>
          <a:p>
            <a:pPr eaLnBrk="1" hangingPunct="1">
              <a:defRPr/>
            </a:pP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659985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z="2800" b="1"/>
              <a:t>ELEMENTOS DEL MODELO DEMOCRÁTICO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s-ES" sz="2800" b="1"/>
              <a:t>DESIGNACIÓN DE LOS GOBERNANTES MEDIANTE ELECCIONES POR SUFRAGIO UNIVERSAL</a:t>
            </a:r>
          </a:p>
          <a:p>
            <a:pPr eaLnBrk="1" hangingPunct="1">
              <a:defRPr/>
            </a:pPr>
            <a:r>
              <a:rPr lang="es-ES" sz="2800" b="1"/>
              <a:t>EXISTENCIA DE UN PARLAMENTO CON GRANDES PODERES</a:t>
            </a:r>
          </a:p>
          <a:p>
            <a:pPr eaLnBrk="1" hangingPunct="1">
              <a:defRPr/>
            </a:pPr>
            <a:r>
              <a:rPr lang="es-ES" sz="2800" b="1"/>
              <a:t>UNA JERARQUÍA DE NORMAS JURÍDICAS DESTINADAS A ASEGURAR EL CONTROL DE LAS AUTORIDADES PÚBLICAS POR JUECES INDEPENDIENTES</a:t>
            </a:r>
          </a:p>
        </p:txBody>
      </p:sp>
    </p:spTree>
    <p:extLst>
      <p:ext uri="{BB962C8B-B14F-4D97-AF65-F5344CB8AC3E}">
        <p14:creationId xmlns:p14="http://schemas.microsoft.com/office/powerpoint/2010/main" val="2416605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z="2800" b="1"/>
              <a:t>PRINCIPIOS FUNDAMENTALES DE LA DEMOCRACIA LIBERAL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s-ES" sz="2400"/>
              <a:t>SOBERANÍA POPULAR</a:t>
            </a:r>
          </a:p>
          <a:p>
            <a:pPr eaLnBrk="1" hangingPunct="1">
              <a:lnSpc>
                <a:spcPct val="90000"/>
              </a:lnSpc>
              <a:defRPr/>
            </a:pPr>
            <a:endParaRPr lang="es-ES" sz="2400"/>
          </a:p>
          <a:p>
            <a:pPr eaLnBrk="1" hangingPunct="1">
              <a:lnSpc>
                <a:spcPct val="90000"/>
              </a:lnSpc>
              <a:defRPr/>
            </a:pPr>
            <a:r>
              <a:rPr lang="es-ES" sz="2400"/>
              <a:t>ELECCIONES</a:t>
            </a:r>
          </a:p>
          <a:p>
            <a:pPr eaLnBrk="1" hangingPunct="1">
              <a:lnSpc>
                <a:spcPct val="90000"/>
              </a:lnSpc>
              <a:defRPr/>
            </a:pPr>
            <a:endParaRPr lang="es-ES" sz="2400"/>
          </a:p>
          <a:p>
            <a:pPr eaLnBrk="1" hangingPunct="1">
              <a:lnSpc>
                <a:spcPct val="90000"/>
              </a:lnSpc>
              <a:defRPr/>
            </a:pPr>
            <a:r>
              <a:rPr lang="es-ES" sz="2400"/>
              <a:t>PARLAMENTOS</a:t>
            </a:r>
          </a:p>
          <a:p>
            <a:pPr eaLnBrk="1" hangingPunct="1">
              <a:lnSpc>
                <a:spcPct val="90000"/>
              </a:lnSpc>
              <a:defRPr/>
            </a:pPr>
            <a:endParaRPr lang="es-ES" sz="2400"/>
          </a:p>
          <a:p>
            <a:pPr eaLnBrk="1" hangingPunct="1">
              <a:lnSpc>
                <a:spcPct val="90000"/>
              </a:lnSpc>
              <a:defRPr/>
            </a:pPr>
            <a:r>
              <a:rPr lang="es-ES" sz="2400"/>
              <a:t>INDEPENDENCIA DE LOS JUECES</a:t>
            </a:r>
          </a:p>
          <a:p>
            <a:pPr eaLnBrk="1" hangingPunct="1">
              <a:lnSpc>
                <a:spcPct val="90000"/>
              </a:lnSpc>
              <a:defRPr/>
            </a:pPr>
            <a:endParaRPr lang="es-ES" sz="2400"/>
          </a:p>
          <a:p>
            <a:pPr eaLnBrk="1" hangingPunct="1">
              <a:lnSpc>
                <a:spcPct val="90000"/>
              </a:lnSpc>
              <a:defRPr/>
            </a:pPr>
            <a:r>
              <a:rPr lang="es-ES" sz="2400"/>
              <a:t>LIBERTADES PÚBLICAS</a:t>
            </a:r>
          </a:p>
          <a:p>
            <a:pPr eaLnBrk="1" hangingPunct="1">
              <a:lnSpc>
                <a:spcPct val="90000"/>
              </a:lnSpc>
              <a:defRPr/>
            </a:pPr>
            <a:endParaRPr lang="es-ES" sz="2400"/>
          </a:p>
          <a:p>
            <a:pPr eaLnBrk="1" hangingPunct="1">
              <a:lnSpc>
                <a:spcPct val="90000"/>
              </a:lnSpc>
              <a:defRPr/>
            </a:pPr>
            <a:r>
              <a:rPr lang="es-ES" sz="2400"/>
              <a:t>PLURALISMO POLÍTICO</a:t>
            </a:r>
          </a:p>
          <a:p>
            <a:pPr eaLnBrk="1" hangingPunct="1">
              <a:lnSpc>
                <a:spcPct val="90000"/>
              </a:lnSpc>
              <a:defRPr/>
            </a:pPr>
            <a:endParaRPr lang="es-ES" sz="2400"/>
          </a:p>
        </p:txBody>
      </p:sp>
    </p:spTree>
    <p:extLst>
      <p:ext uri="{BB962C8B-B14F-4D97-AF65-F5344CB8AC3E}">
        <p14:creationId xmlns:p14="http://schemas.microsoft.com/office/powerpoint/2010/main" val="3894468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641475"/>
          </a:xfrm>
        </p:spPr>
        <p:txBody>
          <a:bodyPr/>
          <a:lstStyle/>
          <a:p>
            <a:pPr eaLnBrk="1" hangingPunct="1">
              <a:defRPr/>
            </a:pPr>
            <a:r>
              <a:rPr lang="es-ES" sz="2800" b="1"/>
              <a:t>EL MODELO DE LA DEMOCRACIA OCCIDENTAL</a:t>
            </a:r>
            <a:br>
              <a:rPr lang="es-ES" sz="2800" b="1"/>
            </a:br>
            <a:r>
              <a:rPr lang="es-ES" sz="2800" b="1" u="sng"/>
              <a:t>NÚCLEO AXIOLÓGICO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0275"/>
            <a:ext cx="8229600" cy="3895725"/>
          </a:xfrm>
        </p:spPr>
        <p:txBody>
          <a:bodyPr/>
          <a:lstStyle/>
          <a:p>
            <a:pPr eaLnBrk="1" hangingPunct="1">
              <a:defRPr/>
            </a:pPr>
            <a:r>
              <a:rPr lang="es-ES" sz="2800"/>
              <a:t>Libertad</a:t>
            </a:r>
          </a:p>
          <a:p>
            <a:pPr eaLnBrk="1" hangingPunct="1">
              <a:defRPr/>
            </a:pPr>
            <a:endParaRPr lang="es-ES" sz="2800"/>
          </a:p>
          <a:p>
            <a:pPr eaLnBrk="1" hangingPunct="1">
              <a:defRPr/>
            </a:pPr>
            <a:r>
              <a:rPr lang="es-ES" sz="2800"/>
              <a:t>Igualdad</a:t>
            </a:r>
          </a:p>
          <a:p>
            <a:pPr eaLnBrk="1" hangingPunct="1">
              <a:defRPr/>
            </a:pPr>
            <a:endParaRPr lang="es-ES" sz="2800"/>
          </a:p>
          <a:p>
            <a:pPr eaLnBrk="1" hangingPunct="1">
              <a:defRPr/>
            </a:pPr>
            <a:r>
              <a:rPr lang="es-ES" sz="2800"/>
              <a:t>Justicia</a:t>
            </a:r>
          </a:p>
          <a:p>
            <a:pPr eaLnBrk="1" hangingPunct="1">
              <a:defRPr/>
            </a:pPr>
            <a:endParaRPr lang="es-ES" sz="2800"/>
          </a:p>
          <a:p>
            <a:pPr eaLnBrk="1" hangingPunct="1">
              <a:defRPr/>
            </a:pPr>
            <a:r>
              <a:rPr lang="es-ES" sz="2800"/>
              <a:t>Propiedad</a:t>
            </a:r>
          </a:p>
          <a:p>
            <a:pPr eaLnBrk="1" hangingPunct="1">
              <a:defRPr/>
            </a:pPr>
            <a:endParaRPr lang="es-ES" sz="2800"/>
          </a:p>
        </p:txBody>
      </p:sp>
    </p:spTree>
    <p:extLst>
      <p:ext uri="{BB962C8B-B14F-4D97-AF65-F5344CB8AC3E}">
        <p14:creationId xmlns:p14="http://schemas.microsoft.com/office/powerpoint/2010/main" val="28753211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323</TotalTime>
  <Words>1923</Words>
  <Application>Microsoft Office PowerPoint</Application>
  <PresentationFormat>Presentación en pantalla (4:3)</PresentationFormat>
  <Paragraphs>293</Paragraphs>
  <Slides>37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2" baseType="lpstr">
      <vt:lpstr>Arial</vt:lpstr>
      <vt:lpstr>Century Gothic</vt:lpstr>
      <vt:lpstr>Wingdings</vt:lpstr>
      <vt:lpstr>Wingdings 2</vt:lpstr>
      <vt:lpstr>Austin</vt:lpstr>
      <vt:lpstr>TEORÍA POLÍTICA Y FORMAS DE GOBIERNO  Dr. Eduardo de Jesús Castellanos Hernández Investigador Nacional, Nivel I. Miembro del Registro CONACYT de Evaluadores Acreditados. Área 5, Sociales y Económicas.  2020 </vt:lpstr>
      <vt:lpstr>TEORÍA DE LAS FORMAS DE GOBIERNO  </vt:lpstr>
      <vt:lpstr>HISTORIA DEL PENSAMIENTO POLÍTICO</vt:lpstr>
      <vt:lpstr>FORMAS DE ESTADO Y DE GOBIERNO</vt:lpstr>
      <vt:lpstr>MODELOS SOCIOECONÓMICOS IMPLÍCITOS  EN LAS CONSTITUCIONES ACTUALES</vt:lpstr>
      <vt:lpstr>SISTEMAS POLÍTICOS EN FUNCIÓN DEL CRITERIO DE LEGITIMIDAD</vt:lpstr>
      <vt:lpstr>ELEMENTOS DEL MODELO DEMOCRÁTICO</vt:lpstr>
      <vt:lpstr>PRINCIPIOS FUNDAMENTALES DE LA DEMOCRACIA LIBERAL</vt:lpstr>
      <vt:lpstr>EL MODELO DE LA DEMOCRACIA OCCIDENTAL NÚCLEO AXIOLÓGICO</vt:lpstr>
      <vt:lpstr>EL MODELO DE LA DEMOCRACIA OCCIDENTAL PRINCIPIOS INSTRUMENTALES</vt:lpstr>
      <vt:lpstr>CRITERIOS PARA CLASIFICAR LAS DEMOCRACIAS LIBERALES </vt:lpstr>
      <vt:lpstr>CRITERIOS PARA CLASIFICAR LAS DEMOCRACIAS LIBERALES</vt:lpstr>
      <vt:lpstr>CRITERIOS PARA CLASIFICAR LAS DEMOCRACIAS LIBERALES</vt:lpstr>
      <vt:lpstr>PRINCIPIOS POLÍTICOS FUNDAMENTALES DE LA CONSTITUCIÓN INGLESA</vt:lpstr>
      <vt:lpstr>RÉGIMEN PARLAMENTARIO</vt:lpstr>
      <vt:lpstr>RÉGIMEN SEMIPRESIDENCIAL</vt:lpstr>
      <vt:lpstr>RÉGIMEN PRESIDENCIAL</vt:lpstr>
      <vt:lpstr>TIPOS DE GOBIERNO DE LA DEMOCRACIA OCCIDENTAL</vt:lpstr>
      <vt:lpstr>Los controles del poder político</vt:lpstr>
      <vt:lpstr>Clasificación de las constituciones</vt:lpstr>
      <vt:lpstr>     Clasificación “ontológica”</vt:lpstr>
      <vt:lpstr>Controles intraórganos e interórganos</vt:lpstr>
      <vt:lpstr>Técnicas y tipos de control interórgano</vt:lpstr>
      <vt:lpstr>Los controles verticales del poder político</vt:lpstr>
      <vt:lpstr>Interacción y control de poderes</vt:lpstr>
      <vt:lpstr>Interacción y control de poderes (continúa)</vt:lpstr>
      <vt:lpstr>Tipología de los controles</vt:lpstr>
      <vt:lpstr>    Otras posibilidades de encuadramiento</vt:lpstr>
      <vt:lpstr>Otras variables para definir la calidad de la democracia</vt:lpstr>
      <vt:lpstr>Otras variables para definir la calidad de la democracia Gabinetes: concentración frente a   división del poder ejecutivo</vt:lpstr>
      <vt:lpstr>Dos siglos de constitucionalismo latinoamericano</vt:lpstr>
      <vt:lpstr>El constitucionalismo contemporáneo</vt:lpstr>
      <vt:lpstr>Coaliciones y transición constitucional en América Latina</vt:lpstr>
      <vt:lpstr>Etapas de la formación y evolución del sistema presidencial en México </vt:lpstr>
      <vt:lpstr>BIBLIOGRAFÍA</vt:lpstr>
      <vt:lpstr>Bibliografía (continúa)</vt:lpstr>
      <vt:lpstr>Presentación de PowerPoint</vt:lpstr>
    </vt:vector>
  </TitlesOfParts>
  <Company>acer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Eduardo</dc:creator>
  <cp:lastModifiedBy>Eduardo Castellanos</cp:lastModifiedBy>
  <cp:revision>43</cp:revision>
  <dcterms:created xsi:type="dcterms:W3CDTF">2013-05-13T15:29:49Z</dcterms:created>
  <dcterms:modified xsi:type="dcterms:W3CDTF">2020-06-12T00:48:39Z</dcterms:modified>
</cp:coreProperties>
</file>