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CF5282-53B9-4D46-968D-2F70D69BA8AB}"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91691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425078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75414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D94354-530F-4474-8877-30BECE02FCD2}"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1057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988477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8CF5282-53B9-4D46-968D-2F70D69BA8AB}"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327213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38CF5282-53B9-4D46-968D-2F70D69BA8AB}"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982201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CF5282-53B9-4D46-968D-2F70D69BA8AB}"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1735015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8CF5282-53B9-4D46-968D-2F70D69BA8AB}" type="datetimeFigureOut">
              <a:rPr lang="en-US" smtClean="0"/>
              <a:t>4/23/2020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DD94354-530F-4474-8877-30BECE02FCD2}" type="slidenum">
              <a:rPr lang="en-US" smtClean="0"/>
              <a:t>‹Nº›</a:t>
            </a:fld>
            <a:endParaRPr lang="en-US"/>
          </a:p>
        </p:txBody>
      </p:sp>
    </p:spTree>
    <p:extLst>
      <p:ext uri="{BB962C8B-B14F-4D97-AF65-F5344CB8AC3E}">
        <p14:creationId xmlns:p14="http://schemas.microsoft.com/office/powerpoint/2010/main" val="421573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CF5282-53B9-4D46-968D-2F70D69BA8AB}"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04508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8CF5282-53B9-4D46-968D-2F70D69BA8AB}"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343119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CF5282-53B9-4D46-968D-2F70D69BA8A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59603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CF5282-53B9-4D46-968D-2F70D69BA8AB}"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297614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CF5282-53B9-4D46-968D-2F70D69BA8AB}"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407769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8CF5282-53B9-4D46-968D-2F70D69BA8AB}"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94444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59851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8CF5282-53B9-4D46-968D-2F70D69BA8AB}"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354-530F-4474-8877-30BECE02FCD2}" type="slidenum">
              <a:rPr lang="en-US" smtClean="0"/>
              <a:t>‹Nº›</a:t>
            </a:fld>
            <a:endParaRPr lang="en-US"/>
          </a:p>
        </p:txBody>
      </p:sp>
    </p:spTree>
    <p:extLst>
      <p:ext uri="{BB962C8B-B14F-4D97-AF65-F5344CB8AC3E}">
        <p14:creationId xmlns:p14="http://schemas.microsoft.com/office/powerpoint/2010/main" val="11286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CF5282-53B9-4D46-968D-2F70D69BA8AB}" type="datetimeFigureOut">
              <a:rPr lang="en-US" smtClean="0"/>
              <a:t>4/23/2020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DD94354-530F-4474-8877-30BECE02FCD2}" type="slidenum">
              <a:rPr lang="en-US" smtClean="0"/>
              <a:t>‹Nº›</a:t>
            </a:fld>
            <a:endParaRPr lang="en-US"/>
          </a:p>
        </p:txBody>
      </p:sp>
    </p:spTree>
    <p:extLst>
      <p:ext uri="{BB962C8B-B14F-4D97-AF65-F5344CB8AC3E}">
        <p14:creationId xmlns:p14="http://schemas.microsoft.com/office/powerpoint/2010/main" val="3824075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6450FD-BF67-44F7-943B-76709CEA17DF}"/>
              </a:ext>
            </a:extLst>
          </p:cNvPr>
          <p:cNvSpPr>
            <a:spLocks noGrp="1"/>
          </p:cNvSpPr>
          <p:nvPr>
            <p:ph type="ctrTitle"/>
          </p:nvPr>
        </p:nvSpPr>
        <p:spPr>
          <a:xfrm>
            <a:off x="680322" y="225287"/>
            <a:ext cx="8144134" cy="3008243"/>
          </a:xfrm>
        </p:spPr>
        <p:txBody>
          <a:bodyPr>
            <a:normAutofit fontScale="90000"/>
          </a:bodyPr>
          <a:lstStyle/>
          <a:p>
            <a:r>
              <a:rPr lang="es-MX" sz="4400" b="1" dirty="0"/>
              <a:t>Diseño de sistemas electorales.</a:t>
            </a:r>
            <a:br>
              <a:rPr lang="es-MX" sz="4400" dirty="0"/>
            </a:br>
            <a:r>
              <a:rPr lang="es-MX" sz="4400" dirty="0"/>
              <a:t>El nuevo manual de IDEA Internacional</a:t>
            </a:r>
            <a:br>
              <a:rPr lang="es-MX" sz="4400" dirty="0"/>
            </a:br>
            <a:endParaRPr lang="en-US" sz="4400" dirty="0"/>
          </a:p>
        </p:txBody>
      </p:sp>
      <p:sp>
        <p:nvSpPr>
          <p:cNvPr id="3" name="Subtítulo 2">
            <a:extLst>
              <a:ext uri="{FF2B5EF4-FFF2-40B4-BE49-F238E27FC236}">
                <a16:creationId xmlns:a16="http://schemas.microsoft.com/office/drawing/2014/main" id="{BC0E9095-AA1E-4809-B7C9-06B47258D4FA}"/>
              </a:ext>
            </a:extLst>
          </p:cNvPr>
          <p:cNvSpPr>
            <a:spLocks noGrp="1"/>
          </p:cNvSpPr>
          <p:nvPr>
            <p:ph type="subTitle" idx="1"/>
          </p:nvPr>
        </p:nvSpPr>
        <p:spPr>
          <a:xfrm>
            <a:off x="680322" y="4394039"/>
            <a:ext cx="8144134" cy="2238674"/>
          </a:xfrm>
        </p:spPr>
        <p:txBody>
          <a:bodyPr>
            <a:normAutofit lnSpcReduction="10000"/>
          </a:bodyPr>
          <a:lstStyle/>
          <a:p>
            <a:r>
              <a:rPr lang="es-MX" dirty="0"/>
              <a:t>Material de apoyo a la docencia</a:t>
            </a:r>
          </a:p>
          <a:p>
            <a:r>
              <a:rPr lang="es-MX" b="1" dirty="0"/>
              <a:t>Profesor Dr. Eduardo de Jesús Castellanos Hernández</a:t>
            </a:r>
          </a:p>
          <a:p>
            <a:r>
              <a:rPr lang="es-MX" b="1" dirty="0"/>
              <a:t>Investigador Nacional, Nivel I, Sistema Nacional de Investigadores</a:t>
            </a:r>
          </a:p>
          <a:p>
            <a:r>
              <a:rPr lang="es-MX" b="1" dirty="0"/>
              <a:t>Investigador Científico de Excelencia, Sistema Internacional de la Investigación Científica</a:t>
            </a:r>
          </a:p>
          <a:p>
            <a:r>
              <a:rPr lang="es-MX" dirty="0"/>
              <a:t>2020</a:t>
            </a:r>
            <a:endParaRPr lang="en-US" dirty="0"/>
          </a:p>
        </p:txBody>
      </p:sp>
    </p:spTree>
    <p:extLst>
      <p:ext uri="{BB962C8B-B14F-4D97-AF65-F5344CB8AC3E}">
        <p14:creationId xmlns:p14="http://schemas.microsoft.com/office/powerpoint/2010/main" val="218058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60769-82DA-4AC0-A6A9-3E64E55DA6DD}"/>
              </a:ext>
            </a:extLst>
          </p:cNvPr>
          <p:cNvSpPr>
            <a:spLocks noGrp="1"/>
          </p:cNvSpPr>
          <p:nvPr>
            <p:ph type="title"/>
          </p:nvPr>
        </p:nvSpPr>
        <p:spPr/>
        <p:txBody>
          <a:bodyPr/>
          <a:lstStyle/>
          <a:p>
            <a:pPr algn="ctr"/>
            <a:r>
              <a:rPr lang="es-MX" b="1" dirty="0"/>
              <a:t>Sistemas mixtos</a:t>
            </a:r>
            <a:endParaRPr lang="en-US" b="1" dirty="0"/>
          </a:p>
        </p:txBody>
      </p:sp>
      <p:sp>
        <p:nvSpPr>
          <p:cNvPr id="3" name="Marcador de contenido 2">
            <a:extLst>
              <a:ext uri="{FF2B5EF4-FFF2-40B4-BE49-F238E27FC236}">
                <a16:creationId xmlns:a16="http://schemas.microsoft.com/office/drawing/2014/main" id="{02082478-ECD4-4472-AA43-19DBF62B7683}"/>
              </a:ext>
            </a:extLst>
          </p:cNvPr>
          <p:cNvSpPr>
            <a:spLocks noGrp="1"/>
          </p:cNvSpPr>
          <p:nvPr>
            <p:ph idx="1"/>
          </p:nvPr>
        </p:nvSpPr>
        <p:spPr>
          <a:xfrm>
            <a:off x="838200" y="2027583"/>
            <a:ext cx="10515600" cy="4479234"/>
          </a:xfrm>
        </p:spPr>
        <p:txBody>
          <a:bodyPr/>
          <a:lstStyle/>
          <a:p>
            <a:r>
              <a:rPr lang="es-MX" dirty="0"/>
              <a:t>Los sistemas paralelos combinan elementos de representación proporcional y de pluralidad/mayoría (e incluso otros) pero los aplican de manera independiente. </a:t>
            </a:r>
          </a:p>
          <a:p>
            <a:r>
              <a:rPr lang="es-MX" dirty="0"/>
              <a:t>Los sistemas de representación proporcional personalizada (RPP) también utilizan ambos elementos (uno de los cuales es un sistema de RP), con la diferencia de que este elemento de RP compensa cualquier desproporcionalidad que pueda surgir de la aplicación del componente de pluralidad/mayoría o de algún otro, lo que generalmente propicia un resultado mucho más proporcional que un sistema paralelo. </a:t>
            </a:r>
          </a:p>
          <a:p>
            <a:r>
              <a:rPr lang="es-MX" dirty="0"/>
              <a:t>Los sistemas paralelos y de RPP han sido ampliamente adoptados por las nuevas democracias en África y los países de la ex Unión Soviética.</a:t>
            </a:r>
            <a:endParaRPr lang="en-US" dirty="0"/>
          </a:p>
        </p:txBody>
      </p:sp>
    </p:spTree>
    <p:extLst>
      <p:ext uri="{BB962C8B-B14F-4D97-AF65-F5344CB8AC3E}">
        <p14:creationId xmlns:p14="http://schemas.microsoft.com/office/powerpoint/2010/main" val="338976498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95D78-787A-46DF-81C8-0C20D1CD302B}"/>
              </a:ext>
            </a:extLst>
          </p:cNvPr>
          <p:cNvSpPr>
            <a:spLocks noGrp="1"/>
          </p:cNvSpPr>
          <p:nvPr>
            <p:ph type="title"/>
          </p:nvPr>
        </p:nvSpPr>
        <p:spPr/>
        <p:txBody>
          <a:bodyPr/>
          <a:lstStyle/>
          <a:p>
            <a:pPr algn="ctr"/>
            <a:r>
              <a:rPr lang="es-MX" b="1" dirty="0"/>
              <a:t>Otros sistemas</a:t>
            </a:r>
            <a:endParaRPr lang="en-US" b="1" dirty="0"/>
          </a:p>
        </p:txBody>
      </p:sp>
      <p:sp>
        <p:nvSpPr>
          <p:cNvPr id="3" name="Marcador de contenido 2">
            <a:extLst>
              <a:ext uri="{FF2B5EF4-FFF2-40B4-BE49-F238E27FC236}">
                <a16:creationId xmlns:a16="http://schemas.microsoft.com/office/drawing/2014/main" id="{6FF692BC-3AE7-4303-967B-D50D705EEA58}"/>
              </a:ext>
            </a:extLst>
          </p:cNvPr>
          <p:cNvSpPr>
            <a:spLocks noGrp="1"/>
          </p:cNvSpPr>
          <p:nvPr>
            <p:ph idx="1"/>
          </p:nvPr>
        </p:nvSpPr>
        <p:spPr/>
        <p:txBody>
          <a:bodyPr/>
          <a:lstStyle/>
          <a:p>
            <a:r>
              <a:rPr lang="es-MX" dirty="0"/>
              <a:t>Tres sistemas no se ajustan a ninguna de las categorías antes mencionadas. El sistema de voto único no transferible (VUNT) está basado en distritos plurinominales pero enfocado en los candidatos, en el cual los electores disponen de un solo voto. El sistema de voto limitado es muy parecido al VUNT, pero le otorga al elector más de un voto (aunque, a diferencia del voto en bloque, el número de votos es menor al de escaños en disputa). El sistema de Borda es un sistema de voto preferencial que se puede emplear en distritos uninominales o plurinominales.</a:t>
            </a:r>
            <a:endParaRPr lang="en-US" dirty="0"/>
          </a:p>
        </p:txBody>
      </p:sp>
    </p:spTree>
    <p:extLst>
      <p:ext uri="{BB962C8B-B14F-4D97-AF65-F5344CB8AC3E}">
        <p14:creationId xmlns:p14="http://schemas.microsoft.com/office/powerpoint/2010/main" val="41382112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4E093-02CE-4857-AC4D-A9076646BFC1}"/>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E3EFDF1B-B56E-4B61-AB1E-A2CCCDD47707}"/>
              </a:ext>
            </a:extLst>
          </p:cNvPr>
          <p:cNvSpPr>
            <a:spLocks noGrp="1"/>
          </p:cNvSpPr>
          <p:nvPr>
            <p:ph idx="1"/>
          </p:nvPr>
        </p:nvSpPr>
        <p:spPr>
          <a:xfrm>
            <a:off x="680321" y="2014330"/>
            <a:ext cx="9613861" cy="4439479"/>
          </a:xfrm>
        </p:spPr>
        <p:txBody>
          <a:bodyPr>
            <a:normAutofit fontScale="85000" lnSpcReduction="20000"/>
          </a:bodyPr>
          <a:lstStyle/>
          <a:p>
            <a:pPr marL="0" indent="0" algn="ctr">
              <a:buNone/>
            </a:pPr>
            <a:r>
              <a:rPr lang="es-MX" dirty="0"/>
              <a:t>Fuente:</a:t>
            </a:r>
          </a:p>
          <a:p>
            <a:pPr marL="0" indent="0" algn="ctr">
              <a:buNone/>
            </a:pPr>
            <a:r>
              <a:rPr lang="es-MX" b="1" dirty="0"/>
              <a:t>DISEÑO DE SISTEMAS ELECTORALES. EL NUEVO MANUAL DE IDEA INTERNACIONAL.</a:t>
            </a:r>
            <a:r>
              <a:rPr lang="es-MX" dirty="0"/>
              <a:t> </a:t>
            </a:r>
          </a:p>
          <a:p>
            <a:pPr marL="0" indent="0" algn="ctr">
              <a:buNone/>
            </a:pPr>
            <a:r>
              <a:rPr lang="es-MX" dirty="0"/>
              <a:t>Tribunal Electoral del Poder Judicial de la Federación. IDEA Internacional, </a:t>
            </a:r>
            <a:r>
              <a:rPr lang="es-MX" dirty="0" err="1"/>
              <a:t>Institut</a:t>
            </a:r>
            <a:r>
              <a:rPr lang="es-MX" dirty="0"/>
              <a:t> </a:t>
            </a:r>
            <a:r>
              <a:rPr lang="es-MX" dirty="0" err="1"/>
              <a:t>for</a:t>
            </a:r>
            <a:r>
              <a:rPr lang="es-MX" dirty="0"/>
              <a:t> </a:t>
            </a:r>
            <a:r>
              <a:rPr lang="es-MX" dirty="0" err="1"/>
              <a:t>Democracy</a:t>
            </a:r>
            <a:r>
              <a:rPr lang="es-MX" dirty="0"/>
              <a:t> and Electoral </a:t>
            </a:r>
            <a:r>
              <a:rPr lang="es-MX" dirty="0" err="1"/>
              <a:t>Assistance</a:t>
            </a:r>
            <a:r>
              <a:rPr lang="es-MX" dirty="0"/>
              <a:t>. Instituto Federal Electoral, México 2006.</a:t>
            </a:r>
          </a:p>
          <a:p>
            <a:pPr marL="0" indent="0" algn="ctr">
              <a:buNone/>
            </a:pPr>
            <a:endParaRPr lang="es-MX" dirty="0"/>
          </a:p>
          <a:p>
            <a:pPr marL="0" indent="0" algn="ctr">
              <a:buNone/>
            </a:pPr>
            <a:r>
              <a:rPr lang="es-MX" dirty="0"/>
              <a:t>Material de apoyo a la docencia preparado por el </a:t>
            </a:r>
          </a:p>
          <a:p>
            <a:pPr marL="0" indent="0" algn="ctr">
              <a:buNone/>
            </a:pPr>
            <a:r>
              <a:rPr lang="es-MX" b="1" dirty="0"/>
              <a:t>PROFESOR DR. EDUARDO DE JESÚS CASTELLANOS HERNÁNDEZ</a:t>
            </a:r>
            <a:r>
              <a:rPr lang="es-MX" dirty="0"/>
              <a:t> (París)</a:t>
            </a:r>
          </a:p>
          <a:p>
            <a:pPr marL="0" indent="0" algn="ctr">
              <a:buNone/>
            </a:pPr>
            <a:r>
              <a:rPr lang="es-MX" dirty="0"/>
              <a:t>Posdoctorado en Control Parlamentario y Políticas Públicas (Alcalá) y en Regímenes Políticos Comparados (UCCS)</a:t>
            </a:r>
          </a:p>
          <a:p>
            <a:pPr marL="0" indent="0" algn="ctr">
              <a:buNone/>
            </a:pPr>
            <a:r>
              <a:rPr lang="es-MX" dirty="0"/>
              <a:t>Investigador Nacional, Nivel I, Sistema Nacional de Investigadores</a:t>
            </a:r>
          </a:p>
          <a:p>
            <a:pPr marL="0" indent="0" algn="ctr">
              <a:buNone/>
            </a:pPr>
            <a:r>
              <a:rPr lang="es-MX" dirty="0"/>
              <a:t>Investigador Científico de Excelencia, Sistema Internacional de la Investigación Científica</a:t>
            </a:r>
          </a:p>
          <a:p>
            <a:pPr marL="0" indent="0" algn="ctr">
              <a:buNone/>
            </a:pPr>
            <a:r>
              <a:rPr lang="es-MX" dirty="0"/>
              <a:t>2020</a:t>
            </a:r>
          </a:p>
          <a:p>
            <a:pPr marL="0" indent="0" algn="ctr">
              <a:buNone/>
            </a:pPr>
            <a:endParaRPr lang="en-US" dirty="0"/>
          </a:p>
        </p:txBody>
      </p:sp>
    </p:spTree>
    <p:extLst>
      <p:ext uri="{BB962C8B-B14F-4D97-AF65-F5344CB8AC3E}">
        <p14:creationId xmlns:p14="http://schemas.microsoft.com/office/powerpoint/2010/main" val="2391322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745B16-7728-410A-8127-1155C18349AC}"/>
              </a:ext>
            </a:extLst>
          </p:cNvPr>
          <p:cNvSpPr>
            <a:spLocks noGrp="1"/>
          </p:cNvSpPr>
          <p:nvPr>
            <p:ph type="title"/>
          </p:nvPr>
        </p:nvSpPr>
        <p:spPr/>
        <p:txBody>
          <a:bodyPr/>
          <a:lstStyle/>
          <a:p>
            <a:pPr algn="ctr"/>
            <a:r>
              <a:rPr lang="es-MX" b="1" dirty="0"/>
              <a:t>Panorama general</a:t>
            </a:r>
            <a:endParaRPr lang="en-US" b="1" dirty="0"/>
          </a:p>
        </p:txBody>
      </p:sp>
      <p:sp>
        <p:nvSpPr>
          <p:cNvPr id="3" name="Marcador de contenido 2">
            <a:extLst>
              <a:ext uri="{FF2B5EF4-FFF2-40B4-BE49-F238E27FC236}">
                <a16:creationId xmlns:a16="http://schemas.microsoft.com/office/drawing/2014/main" id="{618476DA-CEF0-4C3A-9978-756AD634821E}"/>
              </a:ext>
            </a:extLst>
          </p:cNvPr>
          <p:cNvSpPr>
            <a:spLocks noGrp="1"/>
          </p:cNvSpPr>
          <p:nvPr>
            <p:ph idx="1"/>
          </p:nvPr>
        </p:nvSpPr>
        <p:spPr/>
        <p:txBody>
          <a:bodyPr>
            <a:normAutofit lnSpcReduction="10000"/>
          </a:bodyPr>
          <a:lstStyle/>
          <a:p>
            <a:r>
              <a:rPr lang="es-MX" dirty="0"/>
              <a:t>La selección de un sistema electoral es una de las decisiones institucionales más importantes para cualquier democracia.</a:t>
            </a:r>
          </a:p>
          <a:p>
            <a:r>
              <a:rPr lang="es-MX" dirty="0"/>
              <a:t>Cualquier democracia emergente selecciona (o hereda) un sistema electoral.</a:t>
            </a:r>
          </a:p>
          <a:p>
            <a:r>
              <a:rPr lang="es-MX" dirty="0"/>
              <a:t>El contexto dentro del cual se selecciona un sistema electoral puede ser tan importante como la selección misma.</a:t>
            </a:r>
          </a:p>
          <a:p>
            <a:r>
              <a:rPr lang="es-MX" dirty="0"/>
              <a:t>La tendencia global hacia la gobernabilidad democrática despertó un nuevo interés tanto en la búsqueda de modelos duraderos de instituciones representativas como en la reevaluación de los sistemas electorales.</a:t>
            </a:r>
          </a:p>
          <a:p>
            <a:endParaRPr lang="en-US" dirty="0"/>
          </a:p>
        </p:txBody>
      </p:sp>
    </p:spTree>
    <p:extLst>
      <p:ext uri="{BB962C8B-B14F-4D97-AF65-F5344CB8AC3E}">
        <p14:creationId xmlns:p14="http://schemas.microsoft.com/office/powerpoint/2010/main" val="205718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297C91-4881-47D2-B2E1-7D6D54D1EAF6}"/>
              </a:ext>
            </a:extLst>
          </p:cNvPr>
          <p:cNvSpPr>
            <a:spLocks noGrp="1"/>
          </p:cNvSpPr>
          <p:nvPr>
            <p:ph type="title"/>
          </p:nvPr>
        </p:nvSpPr>
        <p:spPr/>
        <p:txBody>
          <a:bodyPr/>
          <a:lstStyle/>
          <a:p>
            <a:pPr algn="ctr"/>
            <a:r>
              <a:rPr lang="es-MX" b="1" dirty="0"/>
              <a:t>¿Qué son los sistemas electorales?</a:t>
            </a:r>
            <a:endParaRPr lang="en-US" b="1" dirty="0"/>
          </a:p>
        </p:txBody>
      </p:sp>
      <p:sp>
        <p:nvSpPr>
          <p:cNvPr id="3" name="Marcador de contenido 2">
            <a:extLst>
              <a:ext uri="{FF2B5EF4-FFF2-40B4-BE49-F238E27FC236}">
                <a16:creationId xmlns:a16="http://schemas.microsoft.com/office/drawing/2014/main" id="{809F9DCA-1123-49C4-A7C6-C75F6C908DFB}"/>
              </a:ext>
            </a:extLst>
          </p:cNvPr>
          <p:cNvSpPr>
            <a:spLocks noGrp="1"/>
          </p:cNvSpPr>
          <p:nvPr>
            <p:ph idx="1"/>
          </p:nvPr>
        </p:nvSpPr>
        <p:spPr/>
        <p:txBody>
          <a:bodyPr>
            <a:normAutofit fontScale="92500"/>
          </a:bodyPr>
          <a:lstStyle/>
          <a:p>
            <a:r>
              <a:rPr lang="es-MX" dirty="0"/>
              <a:t>En su acepción más elemental, los sistemas electorales convierten los votos emitidos en la elección general en escaños ganados por partidos y candidatos.</a:t>
            </a:r>
          </a:p>
          <a:p>
            <a:r>
              <a:rPr lang="es-MX" dirty="0"/>
              <a:t>Sus variables claves son la </a:t>
            </a:r>
            <a:r>
              <a:rPr lang="es-MX" b="1" dirty="0"/>
              <a:t>fórmula electoral</a:t>
            </a:r>
            <a:r>
              <a:rPr lang="es-MX" dirty="0"/>
              <a:t> utilizada (por ejemplo si se utiliza un sistema de pluralidad/mayoría, uno proporcional, uno mixto o algún otro y qué fórmula matemática es utilizada para calcular la distribución de escaños), la </a:t>
            </a:r>
            <a:r>
              <a:rPr lang="es-MX" b="1" dirty="0"/>
              <a:t>estructura dela papeleta de votación</a:t>
            </a:r>
            <a:r>
              <a:rPr lang="es-MX" dirty="0"/>
              <a:t> (por ejemplo si el elector vota por un candidato o un partido y si sólo puede hacer una selección o puede manifestar distintas preferencias) y la </a:t>
            </a:r>
            <a:r>
              <a:rPr lang="es-MX" b="1" dirty="0"/>
              <a:t>magnitud del distrito</a:t>
            </a:r>
            <a:r>
              <a:rPr lang="es-MX" dirty="0"/>
              <a:t> (no cuántos electores viven en un distrito, sino cuanto representantes a la legislatura se eligen en ese distrito).</a:t>
            </a:r>
            <a:endParaRPr lang="en-US" dirty="0"/>
          </a:p>
        </p:txBody>
      </p:sp>
    </p:spTree>
    <p:extLst>
      <p:ext uri="{BB962C8B-B14F-4D97-AF65-F5344CB8AC3E}">
        <p14:creationId xmlns:p14="http://schemas.microsoft.com/office/powerpoint/2010/main" val="18522493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B34D8-1F8A-415E-976F-62C271C6C3E9}"/>
              </a:ext>
            </a:extLst>
          </p:cNvPr>
          <p:cNvSpPr>
            <a:spLocks noGrp="1"/>
          </p:cNvSpPr>
          <p:nvPr>
            <p:ph type="title"/>
          </p:nvPr>
        </p:nvSpPr>
        <p:spPr/>
        <p:txBody>
          <a:bodyPr/>
          <a:lstStyle/>
          <a:p>
            <a:pPr algn="ctr"/>
            <a:r>
              <a:rPr lang="es-MX" b="1" dirty="0"/>
              <a:t>Criterios para el diseño</a:t>
            </a:r>
            <a:endParaRPr lang="en-US" b="1" dirty="0"/>
          </a:p>
        </p:txBody>
      </p:sp>
      <p:sp>
        <p:nvSpPr>
          <p:cNvPr id="3" name="Marcador de contenido 2">
            <a:extLst>
              <a:ext uri="{FF2B5EF4-FFF2-40B4-BE49-F238E27FC236}">
                <a16:creationId xmlns:a16="http://schemas.microsoft.com/office/drawing/2014/main" id="{26F93B56-CBD5-46A0-9236-8DB6ECDA6706}"/>
              </a:ext>
            </a:extLst>
          </p:cNvPr>
          <p:cNvSpPr>
            <a:spLocks noGrp="1"/>
          </p:cNvSpPr>
          <p:nvPr>
            <p:ph idx="1"/>
          </p:nvPr>
        </p:nvSpPr>
        <p:spPr/>
        <p:txBody>
          <a:bodyPr>
            <a:normAutofit lnSpcReduction="10000"/>
          </a:bodyPr>
          <a:lstStyle/>
          <a:p>
            <a:r>
              <a:rPr lang="es-MX" dirty="0"/>
              <a:t>Ofrecer representación (geográfica, ideológica, político-partidista y descriptiva).</a:t>
            </a:r>
          </a:p>
          <a:p>
            <a:r>
              <a:rPr lang="es-MX" dirty="0"/>
              <a:t>Hacer que las elecciones sean accesibles y significativas (votos no útiles).</a:t>
            </a:r>
          </a:p>
          <a:p>
            <a:r>
              <a:rPr lang="es-MX" dirty="0"/>
              <a:t>Ofrecer incentivos para la conciliación(instrumentos para manejo de conflictos).</a:t>
            </a:r>
          </a:p>
          <a:p>
            <a:r>
              <a:rPr lang="es-MX" dirty="0"/>
              <a:t>Facilitar un gobierno estable y eficiente.</a:t>
            </a:r>
          </a:p>
          <a:p>
            <a:r>
              <a:rPr lang="es-MX" dirty="0"/>
              <a:t>Asegurar que el gobierno rinda cuentas.</a:t>
            </a:r>
          </a:p>
          <a:p>
            <a:r>
              <a:rPr lang="es-MX" dirty="0"/>
              <a:t>Asegurar que los representantes rindan cuentas.</a:t>
            </a:r>
            <a:endParaRPr lang="en-US" dirty="0"/>
          </a:p>
        </p:txBody>
      </p:sp>
    </p:spTree>
    <p:extLst>
      <p:ext uri="{BB962C8B-B14F-4D97-AF65-F5344CB8AC3E}">
        <p14:creationId xmlns:p14="http://schemas.microsoft.com/office/powerpoint/2010/main" val="13902808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08710-153A-4B11-8245-AEA2A5F4293C}"/>
              </a:ext>
            </a:extLst>
          </p:cNvPr>
          <p:cNvSpPr>
            <a:spLocks noGrp="1"/>
          </p:cNvSpPr>
          <p:nvPr>
            <p:ph type="title"/>
          </p:nvPr>
        </p:nvSpPr>
        <p:spPr/>
        <p:txBody>
          <a:bodyPr/>
          <a:lstStyle/>
          <a:p>
            <a:pPr algn="ctr"/>
            <a:r>
              <a:rPr lang="es-MX" b="1" dirty="0"/>
              <a:t>Criterios para el diseño</a:t>
            </a:r>
            <a:r>
              <a:rPr lang="es-MX" dirty="0"/>
              <a:t> (Continuación)</a:t>
            </a:r>
            <a:endParaRPr lang="en-US" dirty="0"/>
          </a:p>
        </p:txBody>
      </p:sp>
      <p:sp>
        <p:nvSpPr>
          <p:cNvPr id="3" name="Marcador de contenido 2">
            <a:extLst>
              <a:ext uri="{FF2B5EF4-FFF2-40B4-BE49-F238E27FC236}">
                <a16:creationId xmlns:a16="http://schemas.microsoft.com/office/drawing/2014/main" id="{0B8C011C-105B-4995-8B1B-9D432AB98B17}"/>
              </a:ext>
            </a:extLst>
          </p:cNvPr>
          <p:cNvSpPr>
            <a:spLocks noGrp="1"/>
          </p:cNvSpPr>
          <p:nvPr>
            <p:ph idx="1"/>
          </p:nvPr>
        </p:nvSpPr>
        <p:spPr/>
        <p:txBody>
          <a:bodyPr/>
          <a:lstStyle/>
          <a:p>
            <a:r>
              <a:rPr lang="es-MX" dirty="0"/>
              <a:t>Fortalecer a los partidos políticos (la consolidación democrática a largo plazo requiere el crecimiento y mantenimiento de un sistema de partidos fuerte y efectivo).</a:t>
            </a:r>
          </a:p>
          <a:p>
            <a:r>
              <a:rPr lang="es-MX" dirty="0"/>
              <a:t>Promover la oposición y supervisión legislativa (ayudar a asegurar la presencia de un grupo opositor viable).</a:t>
            </a:r>
          </a:p>
          <a:p>
            <a:r>
              <a:rPr lang="es-MX" dirty="0"/>
              <a:t>Hacer de las elecciones un proceso sustentable (simplicidad/costo-efectividad).</a:t>
            </a:r>
          </a:p>
          <a:p>
            <a:r>
              <a:rPr lang="es-MX" dirty="0"/>
              <a:t>Considerar las “normas internacionales” (instrumentos internacionales ligados con asuntos políticos).</a:t>
            </a:r>
          </a:p>
          <a:p>
            <a:endParaRPr lang="en-US" dirty="0"/>
          </a:p>
        </p:txBody>
      </p:sp>
    </p:spTree>
    <p:extLst>
      <p:ext uri="{BB962C8B-B14F-4D97-AF65-F5344CB8AC3E}">
        <p14:creationId xmlns:p14="http://schemas.microsoft.com/office/powerpoint/2010/main" val="4524172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82ACD-E94D-4C5B-99FE-12C824653A2B}"/>
              </a:ext>
            </a:extLst>
          </p:cNvPr>
          <p:cNvSpPr>
            <a:spLocks noGrp="1"/>
          </p:cNvSpPr>
          <p:nvPr>
            <p:ph type="title"/>
          </p:nvPr>
        </p:nvSpPr>
        <p:spPr/>
        <p:txBody>
          <a:bodyPr/>
          <a:lstStyle/>
          <a:p>
            <a:pPr algn="ctr"/>
            <a:endParaRPr lang="en-US" dirty="0"/>
          </a:p>
        </p:txBody>
      </p:sp>
      <p:pic>
        <p:nvPicPr>
          <p:cNvPr id="5" name="Marcador de contenido 4">
            <a:extLst>
              <a:ext uri="{FF2B5EF4-FFF2-40B4-BE49-F238E27FC236}">
                <a16:creationId xmlns:a16="http://schemas.microsoft.com/office/drawing/2014/main" id="{7F793C1F-E1E9-487F-A2BB-219C79C9C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98474"/>
            <a:ext cx="10562117" cy="7765366"/>
          </a:xfrm>
        </p:spPr>
      </p:pic>
    </p:spTree>
    <p:extLst>
      <p:ext uri="{BB962C8B-B14F-4D97-AF65-F5344CB8AC3E}">
        <p14:creationId xmlns:p14="http://schemas.microsoft.com/office/powerpoint/2010/main" val="4273133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9CB33-C067-40F9-B279-8CF73F201B6E}"/>
              </a:ext>
            </a:extLst>
          </p:cNvPr>
          <p:cNvSpPr>
            <a:spLocks noGrp="1"/>
          </p:cNvSpPr>
          <p:nvPr>
            <p:ph type="title"/>
          </p:nvPr>
        </p:nvSpPr>
        <p:spPr/>
        <p:txBody>
          <a:bodyPr/>
          <a:lstStyle/>
          <a:p>
            <a:pPr algn="ctr"/>
            <a:r>
              <a:rPr lang="es-MX" b="1" dirty="0"/>
              <a:t>Sistemas de pluralidad/mayoría</a:t>
            </a:r>
            <a:endParaRPr lang="en-US" b="1" dirty="0"/>
          </a:p>
        </p:txBody>
      </p:sp>
      <p:sp>
        <p:nvSpPr>
          <p:cNvPr id="3" name="Marcador de contenido 2">
            <a:extLst>
              <a:ext uri="{FF2B5EF4-FFF2-40B4-BE49-F238E27FC236}">
                <a16:creationId xmlns:a16="http://schemas.microsoft.com/office/drawing/2014/main" id="{D3E771D2-FE77-4845-963D-E6983CAFDD2F}"/>
              </a:ext>
            </a:extLst>
          </p:cNvPr>
          <p:cNvSpPr>
            <a:spLocks noGrp="1"/>
          </p:cNvSpPr>
          <p:nvPr>
            <p:ph idx="1"/>
          </p:nvPr>
        </p:nvSpPr>
        <p:spPr/>
        <p:txBody>
          <a:bodyPr>
            <a:normAutofit fontScale="92500"/>
          </a:bodyPr>
          <a:lstStyle/>
          <a:p>
            <a:r>
              <a:rPr lang="es-MX" dirty="0"/>
              <a:t>Su rasgo distintivo es que normalmente utilizan distritos unipersonales o uninominales. En un sistema de mayoría simple (en ocasiones conocido como sistema de mayoría relativa en distritos uninominales) el ganador es el candidato que haya obtenido la mayor cantidad de votos, aunque eso no necesariamente signifique que obtenga la mayoría absoluta de votos).</a:t>
            </a:r>
          </a:p>
          <a:p>
            <a:r>
              <a:rPr lang="es-MX" dirty="0"/>
              <a:t>Cuando este sistema se utiliza en distritos pluripersonales o plurinominales se convierte en un sistema de voto en bloque. Los electores tienen tantos votos como escaños a elegir y estos le corresponden a aquellos candidatos que obtienen los más altos índices de votación  independientemente del porcentaje que representen.</a:t>
            </a:r>
            <a:endParaRPr lang="en-US" dirty="0"/>
          </a:p>
        </p:txBody>
      </p:sp>
    </p:spTree>
    <p:extLst>
      <p:ext uri="{BB962C8B-B14F-4D97-AF65-F5344CB8AC3E}">
        <p14:creationId xmlns:p14="http://schemas.microsoft.com/office/powerpoint/2010/main" val="327930709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BFA5C0-6F6B-4FB5-A11C-566260005391}"/>
              </a:ext>
            </a:extLst>
          </p:cNvPr>
          <p:cNvSpPr>
            <a:spLocks noGrp="1"/>
          </p:cNvSpPr>
          <p:nvPr>
            <p:ph type="title"/>
          </p:nvPr>
        </p:nvSpPr>
        <p:spPr/>
        <p:txBody>
          <a:bodyPr/>
          <a:lstStyle/>
          <a:p>
            <a:pPr algn="ctr"/>
            <a:r>
              <a:rPr lang="es-MX" b="1" dirty="0"/>
              <a:t>Sistemas de pluralidad/mayoría</a:t>
            </a:r>
            <a:r>
              <a:rPr lang="es-MX" dirty="0"/>
              <a:t> (continúa)</a:t>
            </a:r>
            <a:endParaRPr lang="en-US" dirty="0"/>
          </a:p>
        </p:txBody>
      </p:sp>
      <p:sp>
        <p:nvSpPr>
          <p:cNvPr id="3" name="Marcador de contenido 2">
            <a:extLst>
              <a:ext uri="{FF2B5EF4-FFF2-40B4-BE49-F238E27FC236}">
                <a16:creationId xmlns:a16="http://schemas.microsoft.com/office/drawing/2014/main" id="{F9DD4D7B-3D48-44BB-A1BE-8FA7B3D83B2F}"/>
              </a:ext>
            </a:extLst>
          </p:cNvPr>
          <p:cNvSpPr>
            <a:spLocks noGrp="1"/>
          </p:cNvSpPr>
          <p:nvPr>
            <p:ph idx="1"/>
          </p:nvPr>
        </p:nvSpPr>
        <p:spPr/>
        <p:txBody>
          <a:bodyPr>
            <a:normAutofit lnSpcReduction="10000"/>
          </a:bodyPr>
          <a:lstStyle/>
          <a:p>
            <a:r>
              <a:rPr lang="es-MX" dirty="0"/>
              <a:t>Cuando los electores votan por listas partidistas y no por candidatos individuales, este sistema se convierte en uno de voto en bloque partidista (VBP). </a:t>
            </a:r>
          </a:p>
          <a:p>
            <a:r>
              <a:rPr lang="es-MX" dirty="0"/>
              <a:t>Los sistemas mayoritarios, como el voto alternativo en Australia y la doble ronda, tratan de asegurar que el candidato ganador obtenga una mayoría absoluta (más del 50%). </a:t>
            </a:r>
          </a:p>
          <a:p>
            <a:r>
              <a:rPr lang="es-MX" dirty="0"/>
              <a:t>En esencia, estos sistemas hacen uso de las segundas preferencias de los electores para producir un ganador por mayoría absoluta si ninguno de ellos obtiene esa mayoría en la votación inicial, es decir, en la de primeras preferencias.</a:t>
            </a:r>
            <a:endParaRPr lang="en-US" dirty="0"/>
          </a:p>
        </p:txBody>
      </p:sp>
    </p:spTree>
    <p:extLst>
      <p:ext uri="{BB962C8B-B14F-4D97-AF65-F5344CB8AC3E}">
        <p14:creationId xmlns:p14="http://schemas.microsoft.com/office/powerpoint/2010/main" val="392075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6C24C-53A7-4EA2-945F-190EA76723E5}"/>
              </a:ext>
            </a:extLst>
          </p:cNvPr>
          <p:cNvSpPr>
            <a:spLocks noGrp="1"/>
          </p:cNvSpPr>
          <p:nvPr>
            <p:ph type="title"/>
          </p:nvPr>
        </p:nvSpPr>
        <p:spPr/>
        <p:txBody>
          <a:bodyPr/>
          <a:lstStyle/>
          <a:p>
            <a:pPr algn="ctr"/>
            <a:r>
              <a:rPr lang="es-MX" b="1" dirty="0"/>
              <a:t>Sistemas de representación proporcional</a:t>
            </a:r>
            <a:endParaRPr lang="en-US" b="1" dirty="0"/>
          </a:p>
        </p:txBody>
      </p:sp>
      <p:sp>
        <p:nvSpPr>
          <p:cNvPr id="3" name="Marcador de contenido 2">
            <a:extLst>
              <a:ext uri="{FF2B5EF4-FFF2-40B4-BE49-F238E27FC236}">
                <a16:creationId xmlns:a16="http://schemas.microsoft.com/office/drawing/2014/main" id="{ED48E3A9-3085-468C-A009-76A99D9186AE}"/>
              </a:ext>
            </a:extLst>
          </p:cNvPr>
          <p:cNvSpPr>
            <a:spLocks noGrp="1"/>
          </p:cNvSpPr>
          <p:nvPr>
            <p:ph idx="1"/>
          </p:nvPr>
        </p:nvSpPr>
        <p:spPr>
          <a:xfrm>
            <a:off x="838200" y="2067339"/>
            <a:ext cx="10515600" cy="4545496"/>
          </a:xfrm>
        </p:spPr>
        <p:txBody>
          <a:bodyPr>
            <a:normAutofit/>
          </a:bodyPr>
          <a:lstStyle/>
          <a:p>
            <a:r>
              <a:rPr lang="es-MX" dirty="0"/>
              <a:t>Su sustento lógico es reducir deliberadamente la disparidad que pueda existir entre el porcentaje de la votación nacional que le corresponde a un </a:t>
            </a:r>
            <a:r>
              <a:rPr lang="es-MX" dirty="0" err="1"/>
              <a:t>pp</a:t>
            </a:r>
            <a:r>
              <a:rPr lang="es-MX" dirty="0"/>
              <a:t> y su % de escaños en el parlamento: si un partido grande obtiene 40% de los votos, debe obtener alrededor de 40% de los escaños, y si un partido pequeño obtiene 10% de la votación, debe obtener 10% de los escaños legislativos. </a:t>
            </a:r>
          </a:p>
          <a:p>
            <a:r>
              <a:rPr lang="es-MX" dirty="0"/>
              <a:t>Con frecuencia se considera que la mejor forma de lograr la proporcionalidad es mediante el empleo de listas de partido, donde los partidos políticos presentan a los electores listas de candidatos sobre una base nacional o regional, aunque el voto preferencial puede funcionar igualmente bien: el sistema de voto único transferible (VUT), en donde los electores ordenan a os candidatos en distritos plurinominales, es otro sistema proporcional bien </a:t>
            </a:r>
            <a:r>
              <a:rPr lang="es-MX" dirty="0" err="1"/>
              <a:t>estabñlecido</a:t>
            </a:r>
            <a:r>
              <a:rPr lang="es-MX" dirty="0"/>
              <a:t>.</a:t>
            </a:r>
            <a:endParaRPr lang="en-US" dirty="0"/>
          </a:p>
        </p:txBody>
      </p:sp>
    </p:spTree>
    <p:extLst>
      <p:ext uri="{BB962C8B-B14F-4D97-AF65-F5344CB8AC3E}">
        <p14:creationId xmlns:p14="http://schemas.microsoft.com/office/powerpoint/2010/main" val="261783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103</TotalTime>
  <Words>1104</Words>
  <Application>Microsoft Office PowerPoint</Application>
  <PresentationFormat>Panorámica</PresentationFormat>
  <Paragraphs>52</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Trebuchet MS</vt:lpstr>
      <vt:lpstr>Berlín</vt:lpstr>
      <vt:lpstr>Diseño de sistemas electorales. El nuevo manual de IDEA Internacional </vt:lpstr>
      <vt:lpstr>Panorama general</vt:lpstr>
      <vt:lpstr>¿Qué son los sistemas electorales?</vt:lpstr>
      <vt:lpstr>Criterios para el diseño</vt:lpstr>
      <vt:lpstr>Criterios para el diseño (Continuación)</vt:lpstr>
      <vt:lpstr>Presentación de PowerPoint</vt:lpstr>
      <vt:lpstr>Sistemas de pluralidad/mayoría</vt:lpstr>
      <vt:lpstr>Sistemas de pluralidad/mayoría (continúa)</vt:lpstr>
      <vt:lpstr>Sistemas de representación proporcional</vt:lpstr>
      <vt:lpstr>Sistemas mixtos</vt:lpstr>
      <vt:lpstr>Otros sistemas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 electorales. El nuevo manual de IDEA Internacional</dc:title>
  <dc:creator>Eduardo Castellanos</dc:creator>
  <cp:lastModifiedBy>Eduardo Castellanos</cp:lastModifiedBy>
  <cp:revision>19</cp:revision>
  <dcterms:created xsi:type="dcterms:W3CDTF">2017-10-19T16:56:51Z</dcterms:created>
  <dcterms:modified xsi:type="dcterms:W3CDTF">2020-04-23T20:34:08Z</dcterms:modified>
</cp:coreProperties>
</file>