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257" r:id="rId3"/>
    <p:sldId id="262" r:id="rId4"/>
    <p:sldId id="323" r:id="rId5"/>
    <p:sldId id="324" r:id="rId6"/>
    <p:sldId id="325" r:id="rId7"/>
    <p:sldId id="326" r:id="rId8"/>
    <p:sldId id="327" r:id="rId9"/>
    <p:sldId id="328" r:id="rId10"/>
    <p:sldId id="329" r:id="rId11"/>
    <p:sldId id="330" r:id="rId12"/>
    <p:sldId id="331" r:id="rId13"/>
    <p:sldId id="332" r:id="rId14"/>
    <p:sldId id="333" r:id="rId15"/>
    <p:sldId id="275" r:id="rId16"/>
    <p:sldId id="315" r:id="rId17"/>
    <p:sldId id="316" r:id="rId18"/>
    <p:sldId id="317" r:id="rId19"/>
    <p:sldId id="291" r:id="rId20"/>
    <p:sldId id="292" r:id="rId21"/>
    <p:sldId id="274" r:id="rId22"/>
    <p:sldId id="276" r:id="rId23"/>
    <p:sldId id="334" r:id="rId24"/>
    <p:sldId id="335" r:id="rId25"/>
    <p:sldId id="260" r:id="rId26"/>
    <p:sldId id="308" r:id="rId27"/>
    <p:sldId id="309" r:id="rId28"/>
    <p:sldId id="269" r:id="rId29"/>
    <p:sldId id="295" r:id="rId30"/>
    <p:sldId id="318" r:id="rId31"/>
    <p:sldId id="319" r:id="rId32"/>
    <p:sldId id="320" r:id="rId33"/>
    <p:sldId id="338" r:id="rId34"/>
    <p:sldId id="321" r:id="rId35"/>
    <p:sldId id="322" r:id="rId36"/>
    <p:sldId id="339" r:id="rId37"/>
    <p:sldId id="310" r:id="rId38"/>
    <p:sldId id="311" r:id="rId39"/>
    <p:sldId id="258" r:id="rId40"/>
    <p:sldId id="337" r:id="rId41"/>
    <p:sldId id="259" r:id="rId42"/>
    <p:sldId id="277" r:id="rId43"/>
    <p:sldId id="271" r:id="rId44"/>
    <p:sldId id="279" r:id="rId45"/>
    <p:sldId id="272" r:id="rId46"/>
    <p:sldId id="278" r:id="rId47"/>
    <p:sldId id="273" r:id="rId48"/>
    <p:sldId id="280" r:id="rId49"/>
    <p:sldId id="281" r:id="rId50"/>
    <p:sldId id="282" r:id="rId51"/>
    <p:sldId id="283" r:id="rId52"/>
    <p:sldId id="286" r:id="rId53"/>
    <p:sldId id="284" r:id="rId54"/>
    <p:sldId id="285" r:id="rId55"/>
    <p:sldId id="287" r:id="rId56"/>
    <p:sldId id="297" r:id="rId57"/>
    <p:sldId id="288" r:id="rId58"/>
    <p:sldId id="296" r:id="rId59"/>
    <p:sldId id="298" r:id="rId60"/>
    <p:sldId id="344" r:id="rId61"/>
    <p:sldId id="345" r:id="rId62"/>
    <p:sldId id="294" r:id="rId63"/>
    <p:sldId id="299" r:id="rId64"/>
    <p:sldId id="313" r:id="rId65"/>
    <p:sldId id="314" r:id="rId66"/>
    <p:sldId id="342" r:id="rId67"/>
    <p:sldId id="346" r:id="rId68"/>
    <p:sldId id="343" r:id="rId6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D35314-F501-4665-9E19-AC8FA3506A56}" type="doc">
      <dgm:prSet loTypeId="urn:microsoft.com/office/officeart/2008/layout/SquareAccentList" loCatId="list" qsTypeId="urn:microsoft.com/office/officeart/2005/8/quickstyle/3d2" qsCatId="3D" csTypeId="urn:microsoft.com/office/officeart/2005/8/colors/colorful1" csCatId="colorful" phldr="1"/>
      <dgm:spPr/>
      <dgm:t>
        <a:bodyPr/>
        <a:lstStyle/>
        <a:p>
          <a:endParaRPr lang="es-MX"/>
        </a:p>
      </dgm:t>
    </dgm:pt>
    <dgm:pt modelId="{A95BF2DF-F97A-4411-9A85-A993661060CA}">
      <dgm:prSet phldrT="[Texto]" custT="1"/>
      <dgm:spPr/>
      <dgm:t>
        <a:bodyPr/>
        <a:lstStyle/>
        <a:p>
          <a:r>
            <a:rPr lang="es-MX" sz="1800" b="1" dirty="0">
              <a:solidFill>
                <a:schemeClr val="tx1"/>
              </a:solidFill>
            </a:rPr>
            <a:t>A) Argumentos del criterio gramatical</a:t>
          </a:r>
        </a:p>
      </dgm:t>
    </dgm:pt>
    <dgm:pt modelId="{B027ABBB-3935-44B3-A932-879A4DADB3DD}" type="parTrans" cxnId="{F329DA1F-130E-4EC2-97E5-5CFE20E03123}">
      <dgm:prSet/>
      <dgm:spPr/>
      <dgm:t>
        <a:bodyPr/>
        <a:lstStyle/>
        <a:p>
          <a:endParaRPr lang="es-MX"/>
        </a:p>
      </dgm:t>
    </dgm:pt>
    <dgm:pt modelId="{7380F0FA-C81E-4BAC-8CC0-53D054B684E7}" type="sibTrans" cxnId="{F329DA1F-130E-4EC2-97E5-5CFE20E03123}">
      <dgm:prSet/>
      <dgm:spPr/>
      <dgm:t>
        <a:bodyPr/>
        <a:lstStyle/>
        <a:p>
          <a:endParaRPr lang="es-MX"/>
        </a:p>
      </dgm:t>
    </dgm:pt>
    <dgm:pt modelId="{C3CDB073-438F-44FC-A983-449B929A85EE}">
      <dgm:prSet phldrT="[Texto]" custT="1"/>
      <dgm:spPr/>
      <dgm:t>
        <a:bodyPr/>
        <a:lstStyle/>
        <a:p>
          <a:r>
            <a:rPr lang="es-MX" sz="1800" dirty="0">
              <a:solidFill>
                <a:schemeClr val="tx1"/>
              </a:solidFill>
            </a:rPr>
            <a:t>Semántico </a:t>
          </a:r>
        </a:p>
      </dgm:t>
    </dgm:pt>
    <dgm:pt modelId="{84ED4EAF-431D-44C1-9A9A-88192E104093}" type="parTrans" cxnId="{7782CA11-A554-43F1-9922-A08F9D30226E}">
      <dgm:prSet/>
      <dgm:spPr/>
      <dgm:t>
        <a:bodyPr/>
        <a:lstStyle/>
        <a:p>
          <a:endParaRPr lang="es-MX"/>
        </a:p>
      </dgm:t>
    </dgm:pt>
    <dgm:pt modelId="{9055A071-4A7C-4817-AE17-C9F11E0E40CF}" type="sibTrans" cxnId="{7782CA11-A554-43F1-9922-A08F9D30226E}">
      <dgm:prSet/>
      <dgm:spPr/>
      <dgm:t>
        <a:bodyPr/>
        <a:lstStyle/>
        <a:p>
          <a:endParaRPr lang="es-MX"/>
        </a:p>
      </dgm:t>
    </dgm:pt>
    <dgm:pt modelId="{6A769F1B-FA7E-4EFD-A140-CC69D51D7847}">
      <dgm:prSet phldrT="[Texto]" custT="1"/>
      <dgm:spPr/>
      <dgm:t>
        <a:bodyPr/>
        <a:lstStyle/>
        <a:p>
          <a:r>
            <a:rPr lang="es-MX" sz="1800" dirty="0">
              <a:solidFill>
                <a:schemeClr val="tx1"/>
              </a:solidFill>
            </a:rPr>
            <a:t>A contrario</a:t>
          </a:r>
        </a:p>
      </dgm:t>
    </dgm:pt>
    <dgm:pt modelId="{C421FF8E-B0E1-4C2E-9801-DA5114EBA672}" type="parTrans" cxnId="{FA491102-3CE4-4326-AF24-437A798D3382}">
      <dgm:prSet/>
      <dgm:spPr/>
      <dgm:t>
        <a:bodyPr/>
        <a:lstStyle/>
        <a:p>
          <a:endParaRPr lang="es-MX"/>
        </a:p>
      </dgm:t>
    </dgm:pt>
    <dgm:pt modelId="{4F98B86A-3373-4EE1-9282-7C3A986E9B99}" type="sibTrans" cxnId="{FA491102-3CE4-4326-AF24-437A798D3382}">
      <dgm:prSet/>
      <dgm:spPr/>
      <dgm:t>
        <a:bodyPr/>
        <a:lstStyle/>
        <a:p>
          <a:endParaRPr lang="es-MX"/>
        </a:p>
      </dgm:t>
    </dgm:pt>
    <dgm:pt modelId="{A530BCCD-B108-402D-A64E-96616D5DB5FB}">
      <dgm:prSet phldrT="[Texto]" custT="1"/>
      <dgm:spPr/>
      <dgm:t>
        <a:bodyPr/>
        <a:lstStyle/>
        <a:p>
          <a:r>
            <a:rPr lang="es-MX" sz="1800" b="1" dirty="0">
              <a:solidFill>
                <a:schemeClr val="tx1"/>
              </a:solidFill>
            </a:rPr>
            <a:t>B) Argumentos del criterio sistemático</a:t>
          </a:r>
        </a:p>
      </dgm:t>
    </dgm:pt>
    <dgm:pt modelId="{FA978A3E-10DF-4BBF-883C-04E1AD607AFC}" type="parTrans" cxnId="{54F0D8BE-ECF9-4876-AB37-0EBF7146E175}">
      <dgm:prSet/>
      <dgm:spPr/>
      <dgm:t>
        <a:bodyPr/>
        <a:lstStyle/>
        <a:p>
          <a:endParaRPr lang="es-MX"/>
        </a:p>
      </dgm:t>
    </dgm:pt>
    <dgm:pt modelId="{38D75238-A14A-4716-A4BB-0437240B825B}" type="sibTrans" cxnId="{54F0D8BE-ECF9-4876-AB37-0EBF7146E175}">
      <dgm:prSet/>
      <dgm:spPr/>
      <dgm:t>
        <a:bodyPr/>
        <a:lstStyle/>
        <a:p>
          <a:endParaRPr lang="es-MX"/>
        </a:p>
      </dgm:t>
    </dgm:pt>
    <dgm:pt modelId="{66F66373-1253-4BCF-9A68-5D9AD2075080}">
      <dgm:prSet phldrT="[Texto]" custT="1"/>
      <dgm:spPr/>
      <dgm:t>
        <a:bodyPr/>
        <a:lstStyle/>
        <a:p>
          <a:r>
            <a:rPr lang="es-MX" sz="1800" dirty="0">
              <a:solidFill>
                <a:schemeClr val="tx1"/>
              </a:solidFill>
            </a:rPr>
            <a:t>Sistemático</a:t>
          </a:r>
        </a:p>
      </dgm:t>
    </dgm:pt>
    <dgm:pt modelId="{25C4F993-9761-40FC-B17A-EA33CC09549C}" type="parTrans" cxnId="{3A3D9C06-BAA8-4D8C-8D68-DF5254CC8ACB}">
      <dgm:prSet/>
      <dgm:spPr/>
      <dgm:t>
        <a:bodyPr/>
        <a:lstStyle/>
        <a:p>
          <a:endParaRPr lang="es-MX"/>
        </a:p>
      </dgm:t>
    </dgm:pt>
    <dgm:pt modelId="{E4263A7D-1E9C-42EA-BD29-9A6A62C79231}" type="sibTrans" cxnId="{3A3D9C06-BAA8-4D8C-8D68-DF5254CC8ACB}">
      <dgm:prSet/>
      <dgm:spPr/>
      <dgm:t>
        <a:bodyPr/>
        <a:lstStyle/>
        <a:p>
          <a:endParaRPr lang="es-MX"/>
        </a:p>
      </dgm:t>
    </dgm:pt>
    <dgm:pt modelId="{846BB86F-3B02-4180-A1E1-0C1E919322FF}">
      <dgm:prSet phldrT="[Texto]" custT="1"/>
      <dgm:spPr/>
      <dgm:t>
        <a:bodyPr/>
        <a:lstStyle/>
        <a:p>
          <a:r>
            <a:rPr lang="es-MX" sz="1800" dirty="0">
              <a:solidFill>
                <a:schemeClr val="tx1"/>
              </a:solidFill>
            </a:rPr>
            <a:t>Sedes materiae</a:t>
          </a:r>
        </a:p>
      </dgm:t>
    </dgm:pt>
    <dgm:pt modelId="{DAE58157-8A10-4B52-AF55-2578F0C6669D}" type="parTrans" cxnId="{394B6FE4-7F19-4E0F-B154-47E5ED064592}">
      <dgm:prSet/>
      <dgm:spPr/>
      <dgm:t>
        <a:bodyPr/>
        <a:lstStyle/>
        <a:p>
          <a:endParaRPr lang="es-MX"/>
        </a:p>
      </dgm:t>
    </dgm:pt>
    <dgm:pt modelId="{0DB1122C-D0CB-4FB1-B1AC-00F4DFB7D614}" type="sibTrans" cxnId="{394B6FE4-7F19-4E0F-B154-47E5ED064592}">
      <dgm:prSet/>
      <dgm:spPr/>
      <dgm:t>
        <a:bodyPr/>
        <a:lstStyle/>
        <a:p>
          <a:endParaRPr lang="es-MX"/>
        </a:p>
      </dgm:t>
    </dgm:pt>
    <dgm:pt modelId="{BAB7139A-8CD4-481D-93FA-5A801ED628A4}">
      <dgm:prSet phldrT="[Texto]" custT="1"/>
      <dgm:spPr/>
      <dgm:t>
        <a:bodyPr/>
        <a:lstStyle/>
        <a:p>
          <a:r>
            <a:rPr lang="es-MX" sz="1800" dirty="0">
              <a:solidFill>
                <a:schemeClr val="tx1"/>
              </a:solidFill>
            </a:rPr>
            <a:t>A rubrica</a:t>
          </a:r>
        </a:p>
      </dgm:t>
    </dgm:pt>
    <dgm:pt modelId="{38942D19-A5C9-4ED7-898A-E308500322B5}" type="parTrans" cxnId="{96BCDB3A-66E8-442E-A773-E7F33A4BA5AB}">
      <dgm:prSet/>
      <dgm:spPr/>
      <dgm:t>
        <a:bodyPr/>
        <a:lstStyle/>
        <a:p>
          <a:endParaRPr lang="es-MX"/>
        </a:p>
      </dgm:t>
    </dgm:pt>
    <dgm:pt modelId="{BF5519B0-28D4-4636-A385-A7AEE6AB1077}" type="sibTrans" cxnId="{96BCDB3A-66E8-442E-A773-E7F33A4BA5AB}">
      <dgm:prSet/>
      <dgm:spPr/>
      <dgm:t>
        <a:bodyPr/>
        <a:lstStyle/>
        <a:p>
          <a:endParaRPr lang="es-MX"/>
        </a:p>
      </dgm:t>
    </dgm:pt>
    <dgm:pt modelId="{119CC552-904B-4526-A179-ED876D205002}">
      <dgm:prSet phldrT="[Texto]" custT="1"/>
      <dgm:spPr/>
      <dgm:t>
        <a:bodyPr/>
        <a:lstStyle/>
        <a:p>
          <a:r>
            <a:rPr lang="es-MX" sz="1800" dirty="0">
              <a:solidFill>
                <a:schemeClr val="tx1"/>
              </a:solidFill>
            </a:rPr>
            <a:t>A cohaerentia</a:t>
          </a:r>
        </a:p>
      </dgm:t>
    </dgm:pt>
    <dgm:pt modelId="{C8C5E5EA-7CCC-4217-97D3-AF71A8FB8B28}" type="parTrans" cxnId="{3F89046F-A286-4D74-94EA-DC9DAC678EA9}">
      <dgm:prSet/>
      <dgm:spPr/>
      <dgm:t>
        <a:bodyPr/>
        <a:lstStyle/>
        <a:p>
          <a:endParaRPr lang="es-MX"/>
        </a:p>
      </dgm:t>
    </dgm:pt>
    <dgm:pt modelId="{388BAB8E-5D2C-475C-8B61-FC803AB78250}" type="sibTrans" cxnId="{3F89046F-A286-4D74-94EA-DC9DAC678EA9}">
      <dgm:prSet/>
      <dgm:spPr/>
      <dgm:t>
        <a:bodyPr/>
        <a:lstStyle/>
        <a:p>
          <a:endParaRPr lang="es-MX"/>
        </a:p>
      </dgm:t>
    </dgm:pt>
    <dgm:pt modelId="{A01D9C70-9022-45AF-A424-B4A846BED8E8}">
      <dgm:prSet phldrT="[Texto]" custT="1"/>
      <dgm:spPr/>
      <dgm:t>
        <a:bodyPr/>
        <a:lstStyle/>
        <a:p>
          <a:r>
            <a:rPr lang="es-MX" sz="1800" dirty="0">
              <a:solidFill>
                <a:schemeClr val="tx1"/>
              </a:solidFill>
            </a:rPr>
            <a:t>De la no redundancia</a:t>
          </a:r>
          <a:r>
            <a:rPr lang="es-MX" sz="1800" dirty="0"/>
            <a:t> </a:t>
          </a:r>
        </a:p>
      </dgm:t>
    </dgm:pt>
    <dgm:pt modelId="{815CFD2E-A095-49D5-B89D-B86C3213F38C}" type="parTrans" cxnId="{1CD93359-EF81-428B-A243-41F66FA02BCD}">
      <dgm:prSet/>
      <dgm:spPr/>
      <dgm:t>
        <a:bodyPr/>
        <a:lstStyle/>
        <a:p>
          <a:endParaRPr lang="es-MX"/>
        </a:p>
      </dgm:t>
    </dgm:pt>
    <dgm:pt modelId="{5C93DCB3-2431-491D-9E97-AF1F5C7813F3}" type="sibTrans" cxnId="{1CD93359-EF81-428B-A243-41F66FA02BCD}">
      <dgm:prSet/>
      <dgm:spPr/>
      <dgm:t>
        <a:bodyPr/>
        <a:lstStyle/>
        <a:p>
          <a:endParaRPr lang="es-MX"/>
        </a:p>
      </dgm:t>
    </dgm:pt>
    <dgm:pt modelId="{F3F03F95-4284-49FC-AE91-9440E72067B9}" type="pres">
      <dgm:prSet presAssocID="{CBD35314-F501-4665-9E19-AC8FA3506A56}" presName="layout" presStyleCnt="0">
        <dgm:presLayoutVars>
          <dgm:chMax/>
          <dgm:chPref/>
          <dgm:dir/>
          <dgm:resizeHandles/>
        </dgm:presLayoutVars>
      </dgm:prSet>
      <dgm:spPr/>
    </dgm:pt>
    <dgm:pt modelId="{62FDD665-58E4-4BCF-B88F-3333C4016BBB}" type="pres">
      <dgm:prSet presAssocID="{A95BF2DF-F97A-4411-9A85-A993661060CA}" presName="root" presStyleCnt="0">
        <dgm:presLayoutVars>
          <dgm:chMax/>
          <dgm:chPref/>
        </dgm:presLayoutVars>
      </dgm:prSet>
      <dgm:spPr/>
    </dgm:pt>
    <dgm:pt modelId="{D9CE69AE-911C-4273-A55E-6146B748DA51}" type="pres">
      <dgm:prSet presAssocID="{A95BF2DF-F97A-4411-9A85-A993661060CA}" presName="rootComposite" presStyleCnt="0">
        <dgm:presLayoutVars/>
      </dgm:prSet>
      <dgm:spPr/>
    </dgm:pt>
    <dgm:pt modelId="{024F6C20-2B74-4ABC-81B2-0D6358752D18}" type="pres">
      <dgm:prSet presAssocID="{A95BF2DF-F97A-4411-9A85-A993661060CA}" presName="ParentAccent" presStyleLbl="alignNode1" presStyleIdx="0" presStyleCnt="2"/>
      <dgm:spPr/>
    </dgm:pt>
    <dgm:pt modelId="{2ACABC52-AEDD-4C00-953E-2562B7BBAB4C}" type="pres">
      <dgm:prSet presAssocID="{A95BF2DF-F97A-4411-9A85-A993661060CA}" presName="ParentSmallAccent" presStyleLbl="fgAcc1" presStyleIdx="0" presStyleCnt="2"/>
      <dgm:spPr>
        <a:solidFill>
          <a:srgbClr val="FF0000"/>
        </a:solidFill>
      </dgm:spPr>
    </dgm:pt>
    <dgm:pt modelId="{3A7B8E49-EF2A-4208-A73C-2C4795189FCD}" type="pres">
      <dgm:prSet presAssocID="{A95BF2DF-F97A-4411-9A85-A993661060CA}" presName="Parent" presStyleLbl="revTx" presStyleIdx="0" presStyleCnt="9">
        <dgm:presLayoutVars>
          <dgm:chMax/>
          <dgm:chPref val="4"/>
          <dgm:bulletEnabled val="1"/>
        </dgm:presLayoutVars>
      </dgm:prSet>
      <dgm:spPr/>
    </dgm:pt>
    <dgm:pt modelId="{C020AAB9-5166-4610-8FD5-2D8D0C1FE63F}" type="pres">
      <dgm:prSet presAssocID="{A95BF2DF-F97A-4411-9A85-A993661060CA}" presName="childShape" presStyleCnt="0">
        <dgm:presLayoutVars>
          <dgm:chMax val="0"/>
          <dgm:chPref val="0"/>
        </dgm:presLayoutVars>
      </dgm:prSet>
      <dgm:spPr/>
    </dgm:pt>
    <dgm:pt modelId="{427805E0-1723-4979-9CEC-BF4921F3AABA}" type="pres">
      <dgm:prSet presAssocID="{C3CDB073-438F-44FC-A983-449B929A85EE}" presName="childComposite" presStyleCnt="0">
        <dgm:presLayoutVars>
          <dgm:chMax val="0"/>
          <dgm:chPref val="0"/>
        </dgm:presLayoutVars>
      </dgm:prSet>
      <dgm:spPr/>
    </dgm:pt>
    <dgm:pt modelId="{AD1400C6-98F6-49F1-89CC-136C2540A25E}" type="pres">
      <dgm:prSet presAssocID="{C3CDB073-438F-44FC-A983-449B929A85EE}" presName="ChildAccent" presStyleLbl="solidFgAcc1" presStyleIdx="0" presStyleCnt="7"/>
      <dgm:spPr>
        <a:solidFill>
          <a:schemeClr val="bg1">
            <a:lumMod val="50000"/>
          </a:schemeClr>
        </a:solidFill>
      </dgm:spPr>
    </dgm:pt>
    <dgm:pt modelId="{292672AD-82DB-415D-B3BC-5C951A7B58E6}" type="pres">
      <dgm:prSet presAssocID="{C3CDB073-438F-44FC-A983-449B929A85EE}" presName="Child" presStyleLbl="revTx" presStyleIdx="1" presStyleCnt="9">
        <dgm:presLayoutVars>
          <dgm:chMax val="0"/>
          <dgm:chPref val="0"/>
          <dgm:bulletEnabled val="1"/>
        </dgm:presLayoutVars>
      </dgm:prSet>
      <dgm:spPr/>
    </dgm:pt>
    <dgm:pt modelId="{95C13B4D-D4E6-4C5B-9FFF-99A0230EDFAE}" type="pres">
      <dgm:prSet presAssocID="{6A769F1B-FA7E-4EFD-A140-CC69D51D7847}" presName="childComposite" presStyleCnt="0">
        <dgm:presLayoutVars>
          <dgm:chMax val="0"/>
          <dgm:chPref val="0"/>
        </dgm:presLayoutVars>
      </dgm:prSet>
      <dgm:spPr/>
    </dgm:pt>
    <dgm:pt modelId="{D5B986E6-B879-4C8F-BFD6-E044F360D885}" type="pres">
      <dgm:prSet presAssocID="{6A769F1B-FA7E-4EFD-A140-CC69D51D7847}" presName="ChildAccent" presStyleLbl="solidFgAcc1" presStyleIdx="1" presStyleCnt="7"/>
      <dgm:spPr>
        <a:solidFill>
          <a:schemeClr val="bg1">
            <a:lumMod val="50000"/>
          </a:schemeClr>
        </a:solidFill>
      </dgm:spPr>
    </dgm:pt>
    <dgm:pt modelId="{671F3513-508F-4126-9577-C3166BB75F2C}" type="pres">
      <dgm:prSet presAssocID="{6A769F1B-FA7E-4EFD-A140-CC69D51D7847}" presName="Child" presStyleLbl="revTx" presStyleIdx="2" presStyleCnt="9">
        <dgm:presLayoutVars>
          <dgm:chMax val="0"/>
          <dgm:chPref val="0"/>
          <dgm:bulletEnabled val="1"/>
        </dgm:presLayoutVars>
      </dgm:prSet>
      <dgm:spPr/>
    </dgm:pt>
    <dgm:pt modelId="{F2445E87-482F-4134-91C3-C5763070DBE9}" type="pres">
      <dgm:prSet presAssocID="{A530BCCD-B108-402D-A64E-96616D5DB5FB}" presName="root" presStyleCnt="0">
        <dgm:presLayoutVars>
          <dgm:chMax/>
          <dgm:chPref/>
        </dgm:presLayoutVars>
      </dgm:prSet>
      <dgm:spPr/>
    </dgm:pt>
    <dgm:pt modelId="{5C93B8B0-3D8B-4D6E-A205-C773C62FF2E7}" type="pres">
      <dgm:prSet presAssocID="{A530BCCD-B108-402D-A64E-96616D5DB5FB}" presName="rootComposite" presStyleCnt="0">
        <dgm:presLayoutVars/>
      </dgm:prSet>
      <dgm:spPr/>
    </dgm:pt>
    <dgm:pt modelId="{9D8BEF47-1357-43E5-95D5-BE5E4E7FE57C}" type="pres">
      <dgm:prSet presAssocID="{A530BCCD-B108-402D-A64E-96616D5DB5FB}" presName="ParentAccent" presStyleLbl="alignNode1" presStyleIdx="1" presStyleCnt="2"/>
      <dgm:spPr/>
    </dgm:pt>
    <dgm:pt modelId="{4ADBAD74-BF04-456C-901F-2427A154223C}" type="pres">
      <dgm:prSet presAssocID="{A530BCCD-B108-402D-A64E-96616D5DB5FB}" presName="ParentSmallAccent" presStyleLbl="fgAcc1" presStyleIdx="1" presStyleCnt="2">
        <dgm:style>
          <a:lnRef idx="2">
            <a:schemeClr val="accent3">
              <a:shade val="50000"/>
            </a:schemeClr>
          </a:lnRef>
          <a:fillRef idx="1">
            <a:schemeClr val="accent3"/>
          </a:fillRef>
          <a:effectRef idx="0">
            <a:schemeClr val="accent3"/>
          </a:effectRef>
          <a:fontRef idx="minor">
            <a:schemeClr val="lt1"/>
          </a:fontRef>
        </dgm:style>
      </dgm:prSet>
      <dgm:spPr>
        <a:solidFill>
          <a:srgbClr val="FF0000"/>
        </a:solidFill>
      </dgm:spPr>
    </dgm:pt>
    <dgm:pt modelId="{E5D1D403-7018-4546-886C-EE02B4F0E238}" type="pres">
      <dgm:prSet presAssocID="{A530BCCD-B108-402D-A64E-96616D5DB5FB}" presName="Parent" presStyleLbl="revTx" presStyleIdx="3" presStyleCnt="9">
        <dgm:presLayoutVars>
          <dgm:chMax/>
          <dgm:chPref val="4"/>
          <dgm:bulletEnabled val="1"/>
        </dgm:presLayoutVars>
      </dgm:prSet>
      <dgm:spPr/>
    </dgm:pt>
    <dgm:pt modelId="{E98B7B38-DEBB-46DD-8B85-8F5A83F122F9}" type="pres">
      <dgm:prSet presAssocID="{A530BCCD-B108-402D-A64E-96616D5DB5FB}" presName="childShape" presStyleCnt="0">
        <dgm:presLayoutVars>
          <dgm:chMax val="0"/>
          <dgm:chPref val="0"/>
        </dgm:presLayoutVars>
      </dgm:prSet>
      <dgm:spPr/>
    </dgm:pt>
    <dgm:pt modelId="{65B359FD-701A-4140-87A8-2A5382B5FAA3}" type="pres">
      <dgm:prSet presAssocID="{66F66373-1253-4BCF-9A68-5D9AD2075080}" presName="childComposite" presStyleCnt="0">
        <dgm:presLayoutVars>
          <dgm:chMax val="0"/>
          <dgm:chPref val="0"/>
        </dgm:presLayoutVars>
      </dgm:prSet>
      <dgm:spPr/>
    </dgm:pt>
    <dgm:pt modelId="{60647318-284E-4560-89D6-ACF1D69AE02A}" type="pres">
      <dgm:prSet presAssocID="{66F66373-1253-4BCF-9A68-5D9AD2075080}" presName="ChildAccent" presStyleLbl="solidFgAcc1" presStyleIdx="2" presStyleCnt="7"/>
      <dgm:spPr>
        <a:solidFill>
          <a:schemeClr val="accent3"/>
        </a:solidFill>
      </dgm:spPr>
    </dgm:pt>
    <dgm:pt modelId="{F083DC95-C428-440B-8DE9-025C4E10E332}" type="pres">
      <dgm:prSet presAssocID="{66F66373-1253-4BCF-9A68-5D9AD2075080}" presName="Child" presStyleLbl="revTx" presStyleIdx="4" presStyleCnt="9">
        <dgm:presLayoutVars>
          <dgm:chMax val="0"/>
          <dgm:chPref val="0"/>
          <dgm:bulletEnabled val="1"/>
        </dgm:presLayoutVars>
      </dgm:prSet>
      <dgm:spPr/>
    </dgm:pt>
    <dgm:pt modelId="{1FCFB1C8-FF29-417B-9FBE-BF035E173BFA}" type="pres">
      <dgm:prSet presAssocID="{846BB86F-3B02-4180-A1E1-0C1E919322FF}" presName="childComposite" presStyleCnt="0">
        <dgm:presLayoutVars>
          <dgm:chMax val="0"/>
          <dgm:chPref val="0"/>
        </dgm:presLayoutVars>
      </dgm:prSet>
      <dgm:spPr/>
    </dgm:pt>
    <dgm:pt modelId="{5C9A4606-E189-44C0-AF96-8E599A99F009}" type="pres">
      <dgm:prSet presAssocID="{846BB86F-3B02-4180-A1E1-0C1E919322FF}" presName="ChildAccent" presStyleLbl="solidFgAcc1" presStyleIdx="3" presStyleCnt="7"/>
      <dgm:spPr>
        <a:solidFill>
          <a:schemeClr val="accent3"/>
        </a:solidFill>
      </dgm:spPr>
    </dgm:pt>
    <dgm:pt modelId="{844E1E7C-67A4-4A6E-9D0E-BECC0A270226}" type="pres">
      <dgm:prSet presAssocID="{846BB86F-3B02-4180-A1E1-0C1E919322FF}" presName="Child" presStyleLbl="revTx" presStyleIdx="5" presStyleCnt="9">
        <dgm:presLayoutVars>
          <dgm:chMax val="0"/>
          <dgm:chPref val="0"/>
          <dgm:bulletEnabled val="1"/>
        </dgm:presLayoutVars>
      </dgm:prSet>
      <dgm:spPr/>
    </dgm:pt>
    <dgm:pt modelId="{ACCDF1A9-BFF3-451D-A681-F1E16DAEDEA1}" type="pres">
      <dgm:prSet presAssocID="{BAB7139A-8CD4-481D-93FA-5A801ED628A4}" presName="childComposite" presStyleCnt="0">
        <dgm:presLayoutVars>
          <dgm:chMax val="0"/>
          <dgm:chPref val="0"/>
        </dgm:presLayoutVars>
      </dgm:prSet>
      <dgm:spPr/>
    </dgm:pt>
    <dgm:pt modelId="{C523A5E5-195A-4646-8E64-52353C18C284}" type="pres">
      <dgm:prSet presAssocID="{BAB7139A-8CD4-481D-93FA-5A801ED628A4}" presName="ChildAccent" presStyleLbl="solidFgAcc1" presStyleIdx="4" presStyleCnt="7"/>
      <dgm:spPr>
        <a:solidFill>
          <a:schemeClr val="accent3"/>
        </a:solidFill>
      </dgm:spPr>
    </dgm:pt>
    <dgm:pt modelId="{E7454FBB-6DEB-450D-82CB-E752422396FA}" type="pres">
      <dgm:prSet presAssocID="{BAB7139A-8CD4-481D-93FA-5A801ED628A4}" presName="Child" presStyleLbl="revTx" presStyleIdx="6" presStyleCnt="9">
        <dgm:presLayoutVars>
          <dgm:chMax val="0"/>
          <dgm:chPref val="0"/>
          <dgm:bulletEnabled val="1"/>
        </dgm:presLayoutVars>
      </dgm:prSet>
      <dgm:spPr/>
    </dgm:pt>
    <dgm:pt modelId="{52729391-53B4-4D9A-AA45-7F4D46D8AFFE}" type="pres">
      <dgm:prSet presAssocID="{119CC552-904B-4526-A179-ED876D205002}" presName="childComposite" presStyleCnt="0">
        <dgm:presLayoutVars>
          <dgm:chMax val="0"/>
          <dgm:chPref val="0"/>
        </dgm:presLayoutVars>
      </dgm:prSet>
      <dgm:spPr/>
    </dgm:pt>
    <dgm:pt modelId="{2367AB14-CABD-4762-A348-AB67148D2BCC}" type="pres">
      <dgm:prSet presAssocID="{119CC552-904B-4526-A179-ED876D205002}" presName="ChildAccent" presStyleLbl="solidFgAcc1" presStyleIdx="5" presStyleCnt="7"/>
      <dgm:spPr>
        <a:solidFill>
          <a:schemeClr val="accent3"/>
        </a:solidFill>
      </dgm:spPr>
    </dgm:pt>
    <dgm:pt modelId="{6E83F6B9-380C-480D-B6C4-072594AC5716}" type="pres">
      <dgm:prSet presAssocID="{119CC552-904B-4526-A179-ED876D205002}" presName="Child" presStyleLbl="revTx" presStyleIdx="7" presStyleCnt="9">
        <dgm:presLayoutVars>
          <dgm:chMax val="0"/>
          <dgm:chPref val="0"/>
          <dgm:bulletEnabled val="1"/>
        </dgm:presLayoutVars>
      </dgm:prSet>
      <dgm:spPr/>
    </dgm:pt>
    <dgm:pt modelId="{73B5A21C-6D84-4FB6-82EC-F36B240C3189}" type="pres">
      <dgm:prSet presAssocID="{A01D9C70-9022-45AF-A424-B4A846BED8E8}" presName="childComposite" presStyleCnt="0">
        <dgm:presLayoutVars>
          <dgm:chMax val="0"/>
          <dgm:chPref val="0"/>
        </dgm:presLayoutVars>
      </dgm:prSet>
      <dgm:spPr/>
    </dgm:pt>
    <dgm:pt modelId="{092CB84A-B2C4-4B63-B5B5-F2C0773208A7}" type="pres">
      <dgm:prSet presAssocID="{A01D9C70-9022-45AF-A424-B4A846BED8E8}" presName="ChildAccent" presStyleLbl="solidFgAcc1" presStyleIdx="6" presStyleCnt="7"/>
      <dgm:spPr>
        <a:solidFill>
          <a:schemeClr val="accent3"/>
        </a:solidFill>
      </dgm:spPr>
    </dgm:pt>
    <dgm:pt modelId="{7D68D73C-C1F6-4BDE-ADFB-8EF929BF5F79}" type="pres">
      <dgm:prSet presAssocID="{A01D9C70-9022-45AF-A424-B4A846BED8E8}" presName="Child" presStyleLbl="revTx" presStyleIdx="8" presStyleCnt="9">
        <dgm:presLayoutVars>
          <dgm:chMax val="0"/>
          <dgm:chPref val="0"/>
          <dgm:bulletEnabled val="1"/>
        </dgm:presLayoutVars>
      </dgm:prSet>
      <dgm:spPr/>
    </dgm:pt>
  </dgm:ptLst>
  <dgm:cxnLst>
    <dgm:cxn modelId="{FA491102-3CE4-4326-AF24-437A798D3382}" srcId="{A95BF2DF-F97A-4411-9A85-A993661060CA}" destId="{6A769F1B-FA7E-4EFD-A140-CC69D51D7847}" srcOrd="1" destOrd="0" parTransId="{C421FF8E-B0E1-4C2E-9801-DA5114EBA672}" sibTransId="{4F98B86A-3373-4EE1-9282-7C3A986E9B99}"/>
    <dgm:cxn modelId="{3A3D9C06-BAA8-4D8C-8D68-DF5254CC8ACB}" srcId="{A530BCCD-B108-402D-A64E-96616D5DB5FB}" destId="{66F66373-1253-4BCF-9A68-5D9AD2075080}" srcOrd="0" destOrd="0" parTransId="{25C4F993-9761-40FC-B17A-EA33CC09549C}" sibTransId="{E4263A7D-1E9C-42EA-BD29-9A6A62C79231}"/>
    <dgm:cxn modelId="{7782CA11-A554-43F1-9922-A08F9D30226E}" srcId="{A95BF2DF-F97A-4411-9A85-A993661060CA}" destId="{C3CDB073-438F-44FC-A983-449B929A85EE}" srcOrd="0" destOrd="0" parTransId="{84ED4EAF-431D-44C1-9A9A-88192E104093}" sibTransId="{9055A071-4A7C-4817-AE17-C9F11E0E40CF}"/>
    <dgm:cxn modelId="{54DD3C1B-B160-458E-AE5D-0FAAE5C97D16}" type="presOf" srcId="{66F66373-1253-4BCF-9A68-5D9AD2075080}" destId="{F083DC95-C428-440B-8DE9-025C4E10E332}" srcOrd="0" destOrd="0" presId="urn:microsoft.com/office/officeart/2008/layout/SquareAccentList"/>
    <dgm:cxn modelId="{D193A81F-AADE-427C-8884-FEF87C9AF2AF}" type="presOf" srcId="{119CC552-904B-4526-A179-ED876D205002}" destId="{6E83F6B9-380C-480D-B6C4-072594AC5716}" srcOrd="0" destOrd="0" presId="urn:microsoft.com/office/officeart/2008/layout/SquareAccentList"/>
    <dgm:cxn modelId="{F329DA1F-130E-4EC2-97E5-5CFE20E03123}" srcId="{CBD35314-F501-4665-9E19-AC8FA3506A56}" destId="{A95BF2DF-F97A-4411-9A85-A993661060CA}" srcOrd="0" destOrd="0" parTransId="{B027ABBB-3935-44B3-A932-879A4DADB3DD}" sibTransId="{7380F0FA-C81E-4BAC-8CC0-53D054B684E7}"/>
    <dgm:cxn modelId="{9441CB30-15E1-4AF5-8098-085EAFB4D808}" type="presOf" srcId="{BAB7139A-8CD4-481D-93FA-5A801ED628A4}" destId="{E7454FBB-6DEB-450D-82CB-E752422396FA}" srcOrd="0" destOrd="0" presId="urn:microsoft.com/office/officeart/2008/layout/SquareAccentList"/>
    <dgm:cxn modelId="{0BE51333-E77F-45EA-ACAB-08F424755949}" type="presOf" srcId="{A95BF2DF-F97A-4411-9A85-A993661060CA}" destId="{3A7B8E49-EF2A-4208-A73C-2C4795189FCD}" srcOrd="0" destOrd="0" presId="urn:microsoft.com/office/officeart/2008/layout/SquareAccentList"/>
    <dgm:cxn modelId="{B44CBF36-7853-47F2-8F8F-F6EC0CB13C88}" type="presOf" srcId="{A530BCCD-B108-402D-A64E-96616D5DB5FB}" destId="{E5D1D403-7018-4546-886C-EE02B4F0E238}" srcOrd="0" destOrd="0" presId="urn:microsoft.com/office/officeart/2008/layout/SquareAccentList"/>
    <dgm:cxn modelId="{96BCDB3A-66E8-442E-A773-E7F33A4BA5AB}" srcId="{A530BCCD-B108-402D-A64E-96616D5DB5FB}" destId="{BAB7139A-8CD4-481D-93FA-5A801ED628A4}" srcOrd="2" destOrd="0" parTransId="{38942D19-A5C9-4ED7-898A-E308500322B5}" sibTransId="{BF5519B0-28D4-4636-A385-A7AEE6AB1077}"/>
    <dgm:cxn modelId="{6B584947-4D98-4E22-A945-FA078F693ECF}" type="presOf" srcId="{846BB86F-3B02-4180-A1E1-0C1E919322FF}" destId="{844E1E7C-67A4-4A6E-9D0E-BECC0A270226}" srcOrd="0" destOrd="0" presId="urn:microsoft.com/office/officeart/2008/layout/SquareAccentList"/>
    <dgm:cxn modelId="{F09F5D68-FC84-4BA4-B882-3DBED384247A}" type="presOf" srcId="{C3CDB073-438F-44FC-A983-449B929A85EE}" destId="{292672AD-82DB-415D-B3BC-5C951A7B58E6}" srcOrd="0" destOrd="0" presId="urn:microsoft.com/office/officeart/2008/layout/SquareAccentList"/>
    <dgm:cxn modelId="{3F89046F-A286-4D74-94EA-DC9DAC678EA9}" srcId="{A530BCCD-B108-402D-A64E-96616D5DB5FB}" destId="{119CC552-904B-4526-A179-ED876D205002}" srcOrd="3" destOrd="0" parTransId="{C8C5E5EA-7CCC-4217-97D3-AF71A8FB8B28}" sibTransId="{388BAB8E-5D2C-475C-8B61-FC803AB78250}"/>
    <dgm:cxn modelId="{1CD93359-EF81-428B-A243-41F66FA02BCD}" srcId="{A530BCCD-B108-402D-A64E-96616D5DB5FB}" destId="{A01D9C70-9022-45AF-A424-B4A846BED8E8}" srcOrd="4" destOrd="0" parTransId="{815CFD2E-A095-49D5-B89D-B86C3213F38C}" sibTransId="{5C93DCB3-2431-491D-9E97-AF1F5C7813F3}"/>
    <dgm:cxn modelId="{6CA45D93-D49F-42E5-97FB-4786109FAC5E}" type="presOf" srcId="{6A769F1B-FA7E-4EFD-A140-CC69D51D7847}" destId="{671F3513-508F-4126-9577-C3166BB75F2C}" srcOrd="0" destOrd="0" presId="urn:microsoft.com/office/officeart/2008/layout/SquareAccentList"/>
    <dgm:cxn modelId="{19EA17A8-4501-4A35-8297-868E309DE9D8}" type="presOf" srcId="{A01D9C70-9022-45AF-A424-B4A846BED8E8}" destId="{7D68D73C-C1F6-4BDE-ADFB-8EF929BF5F79}" srcOrd="0" destOrd="0" presId="urn:microsoft.com/office/officeart/2008/layout/SquareAccentList"/>
    <dgm:cxn modelId="{54F0D8BE-ECF9-4876-AB37-0EBF7146E175}" srcId="{CBD35314-F501-4665-9E19-AC8FA3506A56}" destId="{A530BCCD-B108-402D-A64E-96616D5DB5FB}" srcOrd="1" destOrd="0" parTransId="{FA978A3E-10DF-4BBF-883C-04E1AD607AFC}" sibTransId="{38D75238-A14A-4716-A4BB-0437240B825B}"/>
    <dgm:cxn modelId="{CF0363DA-B468-439D-8D84-4425D4CE4052}" type="presOf" srcId="{CBD35314-F501-4665-9E19-AC8FA3506A56}" destId="{F3F03F95-4284-49FC-AE91-9440E72067B9}" srcOrd="0" destOrd="0" presId="urn:microsoft.com/office/officeart/2008/layout/SquareAccentList"/>
    <dgm:cxn modelId="{394B6FE4-7F19-4E0F-B154-47E5ED064592}" srcId="{A530BCCD-B108-402D-A64E-96616D5DB5FB}" destId="{846BB86F-3B02-4180-A1E1-0C1E919322FF}" srcOrd="1" destOrd="0" parTransId="{DAE58157-8A10-4B52-AF55-2578F0C6669D}" sibTransId="{0DB1122C-D0CB-4FB1-B1AC-00F4DFB7D614}"/>
    <dgm:cxn modelId="{71C58644-8DC3-4867-AE82-24DDCD5BBB1A}" type="presParOf" srcId="{F3F03F95-4284-49FC-AE91-9440E72067B9}" destId="{62FDD665-58E4-4BCF-B88F-3333C4016BBB}" srcOrd="0" destOrd="0" presId="urn:microsoft.com/office/officeart/2008/layout/SquareAccentList"/>
    <dgm:cxn modelId="{4124B5CF-116A-427E-B8D7-CD4E6016377C}" type="presParOf" srcId="{62FDD665-58E4-4BCF-B88F-3333C4016BBB}" destId="{D9CE69AE-911C-4273-A55E-6146B748DA51}" srcOrd="0" destOrd="0" presId="urn:microsoft.com/office/officeart/2008/layout/SquareAccentList"/>
    <dgm:cxn modelId="{D9816921-9647-4B71-AF3C-612DAA8DFBCE}" type="presParOf" srcId="{D9CE69AE-911C-4273-A55E-6146B748DA51}" destId="{024F6C20-2B74-4ABC-81B2-0D6358752D18}" srcOrd="0" destOrd="0" presId="urn:microsoft.com/office/officeart/2008/layout/SquareAccentList"/>
    <dgm:cxn modelId="{420ED0AF-ABF9-4EA3-9B52-A4D7B53AD0F8}" type="presParOf" srcId="{D9CE69AE-911C-4273-A55E-6146B748DA51}" destId="{2ACABC52-AEDD-4C00-953E-2562B7BBAB4C}" srcOrd="1" destOrd="0" presId="urn:microsoft.com/office/officeart/2008/layout/SquareAccentList"/>
    <dgm:cxn modelId="{EBC216CC-82CC-4811-B107-9A0B6B443533}" type="presParOf" srcId="{D9CE69AE-911C-4273-A55E-6146B748DA51}" destId="{3A7B8E49-EF2A-4208-A73C-2C4795189FCD}" srcOrd="2" destOrd="0" presId="urn:microsoft.com/office/officeart/2008/layout/SquareAccentList"/>
    <dgm:cxn modelId="{E1163A5F-87E7-44E0-AFD2-8CC8D9A61EE2}" type="presParOf" srcId="{62FDD665-58E4-4BCF-B88F-3333C4016BBB}" destId="{C020AAB9-5166-4610-8FD5-2D8D0C1FE63F}" srcOrd="1" destOrd="0" presId="urn:microsoft.com/office/officeart/2008/layout/SquareAccentList"/>
    <dgm:cxn modelId="{59105AAA-CB6F-432B-9FC6-D2676B53EF13}" type="presParOf" srcId="{C020AAB9-5166-4610-8FD5-2D8D0C1FE63F}" destId="{427805E0-1723-4979-9CEC-BF4921F3AABA}" srcOrd="0" destOrd="0" presId="urn:microsoft.com/office/officeart/2008/layout/SquareAccentList"/>
    <dgm:cxn modelId="{526E6B65-DD77-421C-AD7D-033322843C78}" type="presParOf" srcId="{427805E0-1723-4979-9CEC-BF4921F3AABA}" destId="{AD1400C6-98F6-49F1-89CC-136C2540A25E}" srcOrd="0" destOrd="0" presId="urn:microsoft.com/office/officeart/2008/layout/SquareAccentList"/>
    <dgm:cxn modelId="{DE630295-A226-4FA9-B423-FE424F0E35F2}" type="presParOf" srcId="{427805E0-1723-4979-9CEC-BF4921F3AABA}" destId="{292672AD-82DB-415D-B3BC-5C951A7B58E6}" srcOrd="1" destOrd="0" presId="urn:microsoft.com/office/officeart/2008/layout/SquareAccentList"/>
    <dgm:cxn modelId="{6B634C37-01BC-4FC3-8312-0133527D1DB4}" type="presParOf" srcId="{C020AAB9-5166-4610-8FD5-2D8D0C1FE63F}" destId="{95C13B4D-D4E6-4C5B-9FFF-99A0230EDFAE}" srcOrd="1" destOrd="0" presId="urn:microsoft.com/office/officeart/2008/layout/SquareAccentList"/>
    <dgm:cxn modelId="{DF652725-28F9-4650-A920-8B5141982845}" type="presParOf" srcId="{95C13B4D-D4E6-4C5B-9FFF-99A0230EDFAE}" destId="{D5B986E6-B879-4C8F-BFD6-E044F360D885}" srcOrd="0" destOrd="0" presId="urn:microsoft.com/office/officeart/2008/layout/SquareAccentList"/>
    <dgm:cxn modelId="{D954F816-664F-4D1A-A0A3-B31D2DEDC529}" type="presParOf" srcId="{95C13B4D-D4E6-4C5B-9FFF-99A0230EDFAE}" destId="{671F3513-508F-4126-9577-C3166BB75F2C}" srcOrd="1" destOrd="0" presId="urn:microsoft.com/office/officeart/2008/layout/SquareAccentList"/>
    <dgm:cxn modelId="{8AAD1CE6-52F8-4C2B-AD85-904594E5BC1A}" type="presParOf" srcId="{F3F03F95-4284-49FC-AE91-9440E72067B9}" destId="{F2445E87-482F-4134-91C3-C5763070DBE9}" srcOrd="1" destOrd="0" presId="urn:microsoft.com/office/officeart/2008/layout/SquareAccentList"/>
    <dgm:cxn modelId="{24A501E3-D9C4-494B-85A1-DB3762D87528}" type="presParOf" srcId="{F2445E87-482F-4134-91C3-C5763070DBE9}" destId="{5C93B8B0-3D8B-4D6E-A205-C773C62FF2E7}" srcOrd="0" destOrd="0" presId="urn:microsoft.com/office/officeart/2008/layout/SquareAccentList"/>
    <dgm:cxn modelId="{EC93DE72-CBDD-4536-B87C-F3D96549987A}" type="presParOf" srcId="{5C93B8B0-3D8B-4D6E-A205-C773C62FF2E7}" destId="{9D8BEF47-1357-43E5-95D5-BE5E4E7FE57C}" srcOrd="0" destOrd="0" presId="urn:microsoft.com/office/officeart/2008/layout/SquareAccentList"/>
    <dgm:cxn modelId="{106DDBD7-FDDE-42A3-95FA-68339B67EF5A}" type="presParOf" srcId="{5C93B8B0-3D8B-4D6E-A205-C773C62FF2E7}" destId="{4ADBAD74-BF04-456C-901F-2427A154223C}" srcOrd="1" destOrd="0" presId="urn:microsoft.com/office/officeart/2008/layout/SquareAccentList"/>
    <dgm:cxn modelId="{E0AC7156-822F-488B-98F0-9CB29AC3BBD5}" type="presParOf" srcId="{5C93B8B0-3D8B-4D6E-A205-C773C62FF2E7}" destId="{E5D1D403-7018-4546-886C-EE02B4F0E238}" srcOrd="2" destOrd="0" presId="urn:microsoft.com/office/officeart/2008/layout/SquareAccentList"/>
    <dgm:cxn modelId="{C89C3E09-9F5D-42EA-BF8F-438AD51A21F9}" type="presParOf" srcId="{F2445E87-482F-4134-91C3-C5763070DBE9}" destId="{E98B7B38-DEBB-46DD-8B85-8F5A83F122F9}" srcOrd="1" destOrd="0" presId="urn:microsoft.com/office/officeart/2008/layout/SquareAccentList"/>
    <dgm:cxn modelId="{3FD8EA24-5E75-4A01-BB3B-51472578DF98}" type="presParOf" srcId="{E98B7B38-DEBB-46DD-8B85-8F5A83F122F9}" destId="{65B359FD-701A-4140-87A8-2A5382B5FAA3}" srcOrd="0" destOrd="0" presId="urn:microsoft.com/office/officeart/2008/layout/SquareAccentList"/>
    <dgm:cxn modelId="{00DB5577-4283-431D-BB13-FA645B383D6D}" type="presParOf" srcId="{65B359FD-701A-4140-87A8-2A5382B5FAA3}" destId="{60647318-284E-4560-89D6-ACF1D69AE02A}" srcOrd="0" destOrd="0" presId="urn:microsoft.com/office/officeart/2008/layout/SquareAccentList"/>
    <dgm:cxn modelId="{2456078B-C194-4C48-8D13-548BF24EC0D1}" type="presParOf" srcId="{65B359FD-701A-4140-87A8-2A5382B5FAA3}" destId="{F083DC95-C428-440B-8DE9-025C4E10E332}" srcOrd="1" destOrd="0" presId="urn:microsoft.com/office/officeart/2008/layout/SquareAccentList"/>
    <dgm:cxn modelId="{9FF97015-AE9D-4420-B6EF-69AE69B514BE}" type="presParOf" srcId="{E98B7B38-DEBB-46DD-8B85-8F5A83F122F9}" destId="{1FCFB1C8-FF29-417B-9FBE-BF035E173BFA}" srcOrd="1" destOrd="0" presId="urn:microsoft.com/office/officeart/2008/layout/SquareAccentList"/>
    <dgm:cxn modelId="{DDFA969C-C991-4DB5-850A-959618A8409E}" type="presParOf" srcId="{1FCFB1C8-FF29-417B-9FBE-BF035E173BFA}" destId="{5C9A4606-E189-44C0-AF96-8E599A99F009}" srcOrd="0" destOrd="0" presId="urn:microsoft.com/office/officeart/2008/layout/SquareAccentList"/>
    <dgm:cxn modelId="{CE4B82E2-4579-4DA3-89B6-B3D63180F545}" type="presParOf" srcId="{1FCFB1C8-FF29-417B-9FBE-BF035E173BFA}" destId="{844E1E7C-67A4-4A6E-9D0E-BECC0A270226}" srcOrd="1" destOrd="0" presId="urn:microsoft.com/office/officeart/2008/layout/SquareAccentList"/>
    <dgm:cxn modelId="{AF7DDB29-60E0-4DF7-B3F6-16198A098466}" type="presParOf" srcId="{E98B7B38-DEBB-46DD-8B85-8F5A83F122F9}" destId="{ACCDF1A9-BFF3-451D-A681-F1E16DAEDEA1}" srcOrd="2" destOrd="0" presId="urn:microsoft.com/office/officeart/2008/layout/SquareAccentList"/>
    <dgm:cxn modelId="{402F0940-95F9-4964-9493-ED51F834CEE7}" type="presParOf" srcId="{ACCDF1A9-BFF3-451D-A681-F1E16DAEDEA1}" destId="{C523A5E5-195A-4646-8E64-52353C18C284}" srcOrd="0" destOrd="0" presId="urn:microsoft.com/office/officeart/2008/layout/SquareAccentList"/>
    <dgm:cxn modelId="{AB10F8D6-38CF-4900-AB00-2BCFBE39E177}" type="presParOf" srcId="{ACCDF1A9-BFF3-451D-A681-F1E16DAEDEA1}" destId="{E7454FBB-6DEB-450D-82CB-E752422396FA}" srcOrd="1" destOrd="0" presId="urn:microsoft.com/office/officeart/2008/layout/SquareAccentList"/>
    <dgm:cxn modelId="{6051F30B-86F7-4468-9E72-70F8DAB442FD}" type="presParOf" srcId="{E98B7B38-DEBB-46DD-8B85-8F5A83F122F9}" destId="{52729391-53B4-4D9A-AA45-7F4D46D8AFFE}" srcOrd="3" destOrd="0" presId="urn:microsoft.com/office/officeart/2008/layout/SquareAccentList"/>
    <dgm:cxn modelId="{C0AE4A2E-6852-4142-843B-8EF7DF5014BE}" type="presParOf" srcId="{52729391-53B4-4D9A-AA45-7F4D46D8AFFE}" destId="{2367AB14-CABD-4762-A348-AB67148D2BCC}" srcOrd="0" destOrd="0" presId="urn:microsoft.com/office/officeart/2008/layout/SquareAccentList"/>
    <dgm:cxn modelId="{D6D31E12-E63D-4732-AC82-C07CCC30495F}" type="presParOf" srcId="{52729391-53B4-4D9A-AA45-7F4D46D8AFFE}" destId="{6E83F6B9-380C-480D-B6C4-072594AC5716}" srcOrd="1" destOrd="0" presId="urn:microsoft.com/office/officeart/2008/layout/SquareAccentList"/>
    <dgm:cxn modelId="{4B08BD41-F4F4-4644-980C-71AD950EAA66}" type="presParOf" srcId="{E98B7B38-DEBB-46DD-8B85-8F5A83F122F9}" destId="{73B5A21C-6D84-4FB6-82EC-F36B240C3189}" srcOrd="4" destOrd="0" presId="urn:microsoft.com/office/officeart/2008/layout/SquareAccentList"/>
    <dgm:cxn modelId="{547AD75B-5058-405B-90AD-24A74D17C976}" type="presParOf" srcId="{73B5A21C-6D84-4FB6-82EC-F36B240C3189}" destId="{092CB84A-B2C4-4B63-B5B5-F2C0773208A7}" srcOrd="0" destOrd="0" presId="urn:microsoft.com/office/officeart/2008/layout/SquareAccentList"/>
    <dgm:cxn modelId="{2B4AB0FD-22E8-4547-849B-7D0BC21F2A38}" type="presParOf" srcId="{73B5A21C-6D84-4FB6-82EC-F36B240C3189}" destId="{7D68D73C-C1F6-4BDE-ADFB-8EF929BF5F79}"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17D4FB-6956-4B19-B00E-7DAD56C00D91}" type="doc">
      <dgm:prSet loTypeId="urn:microsoft.com/office/officeart/2008/layout/SquareAccentList" loCatId="list" qsTypeId="urn:microsoft.com/office/officeart/2005/8/quickstyle/3d2" qsCatId="3D" csTypeId="urn:microsoft.com/office/officeart/2005/8/colors/accent1_3" csCatId="accent1" phldr="1"/>
      <dgm:spPr/>
      <dgm:t>
        <a:bodyPr/>
        <a:lstStyle/>
        <a:p>
          <a:endParaRPr lang="es-MX"/>
        </a:p>
      </dgm:t>
    </dgm:pt>
    <dgm:pt modelId="{89EF0A7A-AEB9-4FA6-B724-F4007F8A2DA1}">
      <dgm:prSet phldrT="[Texto]" custT="1"/>
      <dgm:spPr/>
      <dgm:t>
        <a:bodyPr/>
        <a:lstStyle/>
        <a:p>
          <a:r>
            <a:rPr lang="es-MX" sz="1800" b="1" dirty="0">
              <a:solidFill>
                <a:schemeClr val="tx1"/>
              </a:solidFill>
            </a:rPr>
            <a:t>C) Argumentos del criterio funcional </a:t>
          </a:r>
        </a:p>
      </dgm:t>
    </dgm:pt>
    <dgm:pt modelId="{D2474DE7-B5EA-404C-97B9-5BCCA80D843B}" type="parTrans" cxnId="{3D412854-5A74-422D-BC8B-2C54C92E81C7}">
      <dgm:prSet/>
      <dgm:spPr/>
      <dgm:t>
        <a:bodyPr/>
        <a:lstStyle/>
        <a:p>
          <a:endParaRPr lang="es-MX"/>
        </a:p>
      </dgm:t>
    </dgm:pt>
    <dgm:pt modelId="{B1E0619B-43EF-4CFA-88C5-789DD2B3D376}" type="sibTrans" cxnId="{3D412854-5A74-422D-BC8B-2C54C92E81C7}">
      <dgm:prSet/>
      <dgm:spPr/>
      <dgm:t>
        <a:bodyPr/>
        <a:lstStyle/>
        <a:p>
          <a:endParaRPr lang="es-MX"/>
        </a:p>
      </dgm:t>
    </dgm:pt>
    <dgm:pt modelId="{3E0C80EA-FC2F-4A65-B1C3-CD7E0261DEEE}">
      <dgm:prSet phldrT="[Texto]" custT="1"/>
      <dgm:spPr/>
      <dgm:t>
        <a:bodyPr/>
        <a:lstStyle/>
        <a:p>
          <a:r>
            <a:rPr lang="es-MX" sz="1800" dirty="0">
              <a:solidFill>
                <a:schemeClr val="tx1"/>
              </a:solidFill>
            </a:rPr>
            <a:t>Teleológico</a:t>
          </a:r>
        </a:p>
      </dgm:t>
    </dgm:pt>
    <dgm:pt modelId="{D96EB24C-CB05-4242-9382-B2D0A391B8F2}" type="parTrans" cxnId="{51ACE1D4-9E86-4437-A893-905D9A0D2FAE}">
      <dgm:prSet/>
      <dgm:spPr/>
      <dgm:t>
        <a:bodyPr/>
        <a:lstStyle/>
        <a:p>
          <a:endParaRPr lang="es-MX"/>
        </a:p>
      </dgm:t>
    </dgm:pt>
    <dgm:pt modelId="{763D3B9C-F4B5-4EBA-9FF8-F37C24055633}" type="sibTrans" cxnId="{51ACE1D4-9E86-4437-A893-905D9A0D2FAE}">
      <dgm:prSet/>
      <dgm:spPr/>
      <dgm:t>
        <a:bodyPr/>
        <a:lstStyle/>
        <a:p>
          <a:endParaRPr lang="es-MX"/>
        </a:p>
      </dgm:t>
    </dgm:pt>
    <dgm:pt modelId="{C7D2FD10-9938-445E-A7E7-D7BDAC1C87A6}">
      <dgm:prSet phldrT="[Texto]" custT="1"/>
      <dgm:spPr/>
      <dgm:t>
        <a:bodyPr/>
        <a:lstStyle/>
        <a:p>
          <a:r>
            <a:rPr lang="es-MX" sz="1800" dirty="0">
              <a:solidFill>
                <a:schemeClr val="tx1"/>
              </a:solidFill>
            </a:rPr>
            <a:t>Histórico </a:t>
          </a:r>
        </a:p>
      </dgm:t>
    </dgm:pt>
    <dgm:pt modelId="{95EC32DF-BC5E-441F-A37D-EA11DB89B4F6}" type="parTrans" cxnId="{AEA2B60F-B70B-4D90-8683-C441654814D3}">
      <dgm:prSet/>
      <dgm:spPr/>
      <dgm:t>
        <a:bodyPr/>
        <a:lstStyle/>
        <a:p>
          <a:endParaRPr lang="es-MX"/>
        </a:p>
      </dgm:t>
    </dgm:pt>
    <dgm:pt modelId="{725F071C-D289-4850-AA79-9C4F30C0BBC0}" type="sibTrans" cxnId="{AEA2B60F-B70B-4D90-8683-C441654814D3}">
      <dgm:prSet/>
      <dgm:spPr/>
      <dgm:t>
        <a:bodyPr/>
        <a:lstStyle/>
        <a:p>
          <a:endParaRPr lang="es-MX"/>
        </a:p>
      </dgm:t>
    </dgm:pt>
    <dgm:pt modelId="{0325F9A7-7FED-46CC-B6BF-0A8013C5E32E}">
      <dgm:prSet phldrT="[Texto]" custT="1"/>
      <dgm:spPr/>
      <dgm:t>
        <a:bodyPr/>
        <a:lstStyle/>
        <a:p>
          <a:r>
            <a:rPr lang="es-MX" sz="1800" dirty="0">
              <a:solidFill>
                <a:schemeClr val="tx1"/>
              </a:solidFill>
            </a:rPr>
            <a:t>Psicológico </a:t>
          </a:r>
        </a:p>
      </dgm:t>
    </dgm:pt>
    <dgm:pt modelId="{5059039E-3043-4CF1-AAB3-CF35186DCD05}" type="parTrans" cxnId="{BB3A63D3-3DDB-4593-B2D1-4D96E5B096B3}">
      <dgm:prSet/>
      <dgm:spPr/>
      <dgm:t>
        <a:bodyPr/>
        <a:lstStyle/>
        <a:p>
          <a:endParaRPr lang="es-MX"/>
        </a:p>
      </dgm:t>
    </dgm:pt>
    <dgm:pt modelId="{53FA54BC-49F2-4233-BE81-36C3D702F125}" type="sibTrans" cxnId="{BB3A63D3-3DDB-4593-B2D1-4D96E5B096B3}">
      <dgm:prSet/>
      <dgm:spPr/>
      <dgm:t>
        <a:bodyPr/>
        <a:lstStyle/>
        <a:p>
          <a:endParaRPr lang="es-MX"/>
        </a:p>
      </dgm:t>
    </dgm:pt>
    <dgm:pt modelId="{3F664BBB-C21D-4D18-B890-72A97424729F}">
      <dgm:prSet phldrT="[Texto]" custT="1"/>
      <dgm:spPr/>
      <dgm:t>
        <a:bodyPr/>
        <a:lstStyle/>
        <a:p>
          <a:r>
            <a:rPr lang="es-MX" sz="1800" dirty="0">
              <a:solidFill>
                <a:schemeClr val="tx1"/>
              </a:solidFill>
            </a:rPr>
            <a:t>Pragmático </a:t>
          </a:r>
        </a:p>
      </dgm:t>
    </dgm:pt>
    <dgm:pt modelId="{06FDF01E-F07B-4873-998E-EA4E121BDBA4}" type="parTrans" cxnId="{CEFDC7AB-CBBB-4450-966C-41FAC63D1486}">
      <dgm:prSet/>
      <dgm:spPr/>
      <dgm:t>
        <a:bodyPr/>
        <a:lstStyle/>
        <a:p>
          <a:endParaRPr lang="es-MX"/>
        </a:p>
      </dgm:t>
    </dgm:pt>
    <dgm:pt modelId="{FFE8DA5F-C179-4159-8A24-1E3D52F19528}" type="sibTrans" cxnId="{CEFDC7AB-CBBB-4450-966C-41FAC63D1486}">
      <dgm:prSet/>
      <dgm:spPr/>
      <dgm:t>
        <a:bodyPr/>
        <a:lstStyle/>
        <a:p>
          <a:endParaRPr lang="es-MX"/>
        </a:p>
      </dgm:t>
    </dgm:pt>
    <dgm:pt modelId="{9780B196-BFD0-4A81-96D5-799E2BBCE24B}">
      <dgm:prSet custT="1"/>
      <dgm:spPr/>
      <dgm:t>
        <a:bodyPr/>
        <a:lstStyle/>
        <a:p>
          <a:r>
            <a:rPr lang="es-MX" sz="1800" dirty="0">
              <a:solidFill>
                <a:schemeClr val="tx1"/>
              </a:solidFill>
            </a:rPr>
            <a:t>Por el absurdo</a:t>
          </a:r>
        </a:p>
      </dgm:t>
    </dgm:pt>
    <dgm:pt modelId="{CD27F122-DB02-4F2D-8842-08AC54D392EC}" type="parTrans" cxnId="{EDEAB140-E8C6-4E28-8C09-12CAC5AF6016}">
      <dgm:prSet/>
      <dgm:spPr/>
      <dgm:t>
        <a:bodyPr/>
        <a:lstStyle/>
        <a:p>
          <a:endParaRPr lang="es-MX"/>
        </a:p>
      </dgm:t>
    </dgm:pt>
    <dgm:pt modelId="{D7477DB3-40AA-4D9E-B765-22342FE789FC}" type="sibTrans" cxnId="{EDEAB140-E8C6-4E28-8C09-12CAC5AF6016}">
      <dgm:prSet/>
      <dgm:spPr/>
      <dgm:t>
        <a:bodyPr/>
        <a:lstStyle/>
        <a:p>
          <a:endParaRPr lang="es-MX"/>
        </a:p>
      </dgm:t>
    </dgm:pt>
    <dgm:pt modelId="{7B86FD33-41EB-4878-BD5E-6E3417D164DD}">
      <dgm:prSet custT="1"/>
      <dgm:spPr/>
      <dgm:t>
        <a:bodyPr/>
        <a:lstStyle/>
        <a:p>
          <a:r>
            <a:rPr lang="es-MX" sz="1800" dirty="0">
              <a:solidFill>
                <a:schemeClr val="tx1"/>
              </a:solidFill>
            </a:rPr>
            <a:t>De autoridad</a:t>
          </a:r>
        </a:p>
      </dgm:t>
    </dgm:pt>
    <dgm:pt modelId="{5B462F25-4422-4F25-986A-2E9565955C4A}" type="parTrans" cxnId="{E5B7138A-C98A-429C-B3FC-4BFE67F35911}">
      <dgm:prSet/>
      <dgm:spPr/>
      <dgm:t>
        <a:bodyPr/>
        <a:lstStyle/>
        <a:p>
          <a:endParaRPr lang="es-MX"/>
        </a:p>
      </dgm:t>
    </dgm:pt>
    <dgm:pt modelId="{BEBE680D-57EB-4B04-A143-BC166CA96331}" type="sibTrans" cxnId="{E5B7138A-C98A-429C-B3FC-4BFE67F35911}">
      <dgm:prSet/>
      <dgm:spPr/>
      <dgm:t>
        <a:bodyPr/>
        <a:lstStyle/>
        <a:p>
          <a:endParaRPr lang="es-MX"/>
        </a:p>
      </dgm:t>
    </dgm:pt>
    <dgm:pt modelId="{BA59B0B5-4993-46BE-B1C8-95CEBD2E7B4B}">
      <dgm:prSet phldrT="[Texto]" custT="1"/>
      <dgm:spPr/>
      <dgm:t>
        <a:bodyPr/>
        <a:lstStyle/>
        <a:p>
          <a:r>
            <a:rPr lang="es-MX" sz="1800" b="1" dirty="0">
              <a:solidFill>
                <a:schemeClr val="tx1"/>
              </a:solidFill>
            </a:rPr>
            <a:t>D) El argumento por Analogía </a:t>
          </a:r>
        </a:p>
      </dgm:t>
    </dgm:pt>
    <dgm:pt modelId="{DACA168C-698E-4E16-B332-EC001AADBE33}" type="parTrans" cxnId="{D7BEB035-361E-48E9-9A4D-4FB7F03784EE}">
      <dgm:prSet/>
      <dgm:spPr/>
      <dgm:t>
        <a:bodyPr/>
        <a:lstStyle/>
        <a:p>
          <a:endParaRPr lang="es-MX"/>
        </a:p>
      </dgm:t>
    </dgm:pt>
    <dgm:pt modelId="{6DCF6CCC-0FA5-4CCB-8B0E-BF3AFA8C955C}" type="sibTrans" cxnId="{D7BEB035-361E-48E9-9A4D-4FB7F03784EE}">
      <dgm:prSet/>
      <dgm:spPr/>
      <dgm:t>
        <a:bodyPr/>
        <a:lstStyle/>
        <a:p>
          <a:endParaRPr lang="es-MX"/>
        </a:p>
      </dgm:t>
    </dgm:pt>
    <dgm:pt modelId="{84467121-E7C5-44A0-82C1-325896F8F93E}">
      <dgm:prSet phldrT="[Texto]" custT="1"/>
      <dgm:spPr/>
      <dgm:t>
        <a:bodyPr/>
        <a:lstStyle/>
        <a:p>
          <a:r>
            <a:rPr lang="es-MX" sz="1800" dirty="0">
              <a:solidFill>
                <a:schemeClr val="tx1"/>
              </a:solidFill>
            </a:rPr>
            <a:t>Por analogía</a:t>
          </a:r>
        </a:p>
      </dgm:t>
    </dgm:pt>
    <dgm:pt modelId="{34E83E70-6FB7-46BB-A2B4-CA44E620DDEC}" type="parTrans" cxnId="{71657C28-1C0D-47BD-AA01-D4EAC9EB1425}">
      <dgm:prSet/>
      <dgm:spPr/>
      <dgm:t>
        <a:bodyPr/>
        <a:lstStyle/>
        <a:p>
          <a:endParaRPr lang="es-MX"/>
        </a:p>
      </dgm:t>
    </dgm:pt>
    <dgm:pt modelId="{31833648-AB0D-4BD5-80D4-0A271983B787}" type="sibTrans" cxnId="{71657C28-1C0D-47BD-AA01-D4EAC9EB1425}">
      <dgm:prSet/>
      <dgm:spPr/>
      <dgm:t>
        <a:bodyPr/>
        <a:lstStyle/>
        <a:p>
          <a:endParaRPr lang="es-MX"/>
        </a:p>
      </dgm:t>
    </dgm:pt>
    <dgm:pt modelId="{48082E1B-51D1-4E55-93F6-626B84837E43}">
      <dgm:prSet phldrT="[Texto]" custT="1"/>
      <dgm:spPr/>
      <dgm:t>
        <a:bodyPr/>
        <a:lstStyle/>
        <a:p>
          <a:r>
            <a:rPr lang="es-MX" sz="1800" dirty="0">
              <a:solidFill>
                <a:schemeClr val="tx1"/>
              </a:solidFill>
            </a:rPr>
            <a:t>A fortiori</a:t>
          </a:r>
        </a:p>
      </dgm:t>
    </dgm:pt>
    <dgm:pt modelId="{0A6660CF-221D-4D2E-8099-54CEB35E6E4B}" type="parTrans" cxnId="{C156D95A-42BB-4CC2-BD8D-CDA0DEF2ACC6}">
      <dgm:prSet/>
      <dgm:spPr/>
      <dgm:t>
        <a:bodyPr/>
        <a:lstStyle/>
        <a:p>
          <a:endParaRPr lang="es-MX"/>
        </a:p>
      </dgm:t>
    </dgm:pt>
    <dgm:pt modelId="{C74F3FE2-9118-4674-BEA9-A093720ABCB7}" type="sibTrans" cxnId="{C156D95A-42BB-4CC2-BD8D-CDA0DEF2ACC6}">
      <dgm:prSet/>
      <dgm:spPr/>
      <dgm:t>
        <a:bodyPr/>
        <a:lstStyle/>
        <a:p>
          <a:endParaRPr lang="es-MX"/>
        </a:p>
      </dgm:t>
    </dgm:pt>
    <dgm:pt modelId="{52DABC8E-6DD6-4209-94AC-329A5154A19C}">
      <dgm:prSet phldrT="[Texto]" custT="1"/>
      <dgm:spPr/>
      <dgm:t>
        <a:bodyPr/>
        <a:lstStyle/>
        <a:p>
          <a:r>
            <a:rPr lang="es-MX" sz="1800" dirty="0">
              <a:solidFill>
                <a:schemeClr val="tx1"/>
              </a:solidFill>
            </a:rPr>
            <a:t>A partir de los principios</a:t>
          </a:r>
        </a:p>
      </dgm:t>
    </dgm:pt>
    <dgm:pt modelId="{BF70AA9D-E202-49CA-A4D1-1F12E8F49702}" type="parTrans" cxnId="{4B807E0D-46D1-4BBF-A901-259E24E9E12B}">
      <dgm:prSet/>
      <dgm:spPr/>
      <dgm:t>
        <a:bodyPr/>
        <a:lstStyle/>
        <a:p>
          <a:endParaRPr lang="es-MX"/>
        </a:p>
      </dgm:t>
    </dgm:pt>
    <dgm:pt modelId="{B33F18CD-A7F8-4B3B-9ECE-A17C7D6FE21D}" type="sibTrans" cxnId="{4B807E0D-46D1-4BBF-A901-259E24E9E12B}">
      <dgm:prSet/>
      <dgm:spPr/>
      <dgm:t>
        <a:bodyPr/>
        <a:lstStyle/>
        <a:p>
          <a:endParaRPr lang="es-MX"/>
        </a:p>
      </dgm:t>
    </dgm:pt>
    <dgm:pt modelId="{31C2C7AA-ABD8-4AD7-8A3A-EBF91407C4D3}" type="pres">
      <dgm:prSet presAssocID="{AF17D4FB-6956-4B19-B00E-7DAD56C00D91}" presName="layout" presStyleCnt="0">
        <dgm:presLayoutVars>
          <dgm:chMax/>
          <dgm:chPref/>
          <dgm:dir/>
          <dgm:resizeHandles/>
        </dgm:presLayoutVars>
      </dgm:prSet>
      <dgm:spPr/>
    </dgm:pt>
    <dgm:pt modelId="{DE04EA2F-4472-457B-B09C-367455543552}" type="pres">
      <dgm:prSet presAssocID="{89EF0A7A-AEB9-4FA6-B724-F4007F8A2DA1}" presName="root" presStyleCnt="0">
        <dgm:presLayoutVars>
          <dgm:chMax/>
          <dgm:chPref/>
        </dgm:presLayoutVars>
      </dgm:prSet>
      <dgm:spPr/>
    </dgm:pt>
    <dgm:pt modelId="{94FA763D-AAB7-4F81-9E64-2A24CEFA04F7}" type="pres">
      <dgm:prSet presAssocID="{89EF0A7A-AEB9-4FA6-B724-F4007F8A2DA1}" presName="rootComposite" presStyleCnt="0">
        <dgm:presLayoutVars/>
      </dgm:prSet>
      <dgm:spPr/>
    </dgm:pt>
    <dgm:pt modelId="{CBEDB8E9-1513-4CEC-B78D-590B1C3A2517}" type="pres">
      <dgm:prSet presAssocID="{89EF0A7A-AEB9-4FA6-B724-F4007F8A2DA1}" presName="ParentAccent" presStyleLbl="alignNode1" presStyleIdx="0" presStyleCnt="2"/>
      <dgm:spPr/>
    </dgm:pt>
    <dgm:pt modelId="{FF8E07A7-FA49-4C52-B6D3-529C22BD073A}" type="pres">
      <dgm:prSet presAssocID="{89EF0A7A-AEB9-4FA6-B724-F4007F8A2DA1}" presName="ParentSmallAccent" presStyleLbl="fgAcc1" presStyleIdx="0" presStyleCnt="2"/>
      <dgm:spPr>
        <a:solidFill>
          <a:srgbClr val="FF0000"/>
        </a:solidFill>
      </dgm:spPr>
    </dgm:pt>
    <dgm:pt modelId="{83C1B4AB-BFE5-40A7-9CB4-80E50CFCD53B}" type="pres">
      <dgm:prSet presAssocID="{89EF0A7A-AEB9-4FA6-B724-F4007F8A2DA1}" presName="Parent" presStyleLbl="revTx" presStyleIdx="0" presStyleCnt="11">
        <dgm:presLayoutVars>
          <dgm:chMax/>
          <dgm:chPref val="4"/>
          <dgm:bulletEnabled val="1"/>
        </dgm:presLayoutVars>
      </dgm:prSet>
      <dgm:spPr/>
    </dgm:pt>
    <dgm:pt modelId="{87D1920C-A5FF-430B-972D-938ACEA65545}" type="pres">
      <dgm:prSet presAssocID="{89EF0A7A-AEB9-4FA6-B724-F4007F8A2DA1}" presName="childShape" presStyleCnt="0">
        <dgm:presLayoutVars>
          <dgm:chMax val="0"/>
          <dgm:chPref val="0"/>
        </dgm:presLayoutVars>
      </dgm:prSet>
      <dgm:spPr/>
    </dgm:pt>
    <dgm:pt modelId="{73519D36-79E2-40CB-A6A3-8EA9F121EDDC}" type="pres">
      <dgm:prSet presAssocID="{3E0C80EA-FC2F-4A65-B1C3-CD7E0261DEEE}" presName="childComposite" presStyleCnt="0">
        <dgm:presLayoutVars>
          <dgm:chMax val="0"/>
          <dgm:chPref val="0"/>
        </dgm:presLayoutVars>
      </dgm:prSet>
      <dgm:spPr/>
    </dgm:pt>
    <dgm:pt modelId="{5ED2F281-BE64-498C-B70B-FF98B451E3FC}" type="pres">
      <dgm:prSet presAssocID="{3E0C80EA-FC2F-4A65-B1C3-CD7E0261DEEE}" presName="ChildAccent" presStyleLbl="solidFgAcc1" presStyleIdx="0" presStyleCnt="9"/>
      <dgm:spPr>
        <a:solidFill>
          <a:schemeClr val="bg2">
            <a:lumMod val="75000"/>
          </a:schemeClr>
        </a:solidFill>
      </dgm:spPr>
    </dgm:pt>
    <dgm:pt modelId="{ADF0773E-C33F-41E9-9857-397E6178B9F4}" type="pres">
      <dgm:prSet presAssocID="{3E0C80EA-FC2F-4A65-B1C3-CD7E0261DEEE}" presName="Child" presStyleLbl="revTx" presStyleIdx="1" presStyleCnt="11">
        <dgm:presLayoutVars>
          <dgm:chMax val="0"/>
          <dgm:chPref val="0"/>
          <dgm:bulletEnabled val="1"/>
        </dgm:presLayoutVars>
      </dgm:prSet>
      <dgm:spPr/>
    </dgm:pt>
    <dgm:pt modelId="{8EC46F6A-2116-4212-B09D-936729A1A940}" type="pres">
      <dgm:prSet presAssocID="{C7D2FD10-9938-445E-A7E7-D7BDAC1C87A6}" presName="childComposite" presStyleCnt="0">
        <dgm:presLayoutVars>
          <dgm:chMax val="0"/>
          <dgm:chPref val="0"/>
        </dgm:presLayoutVars>
      </dgm:prSet>
      <dgm:spPr/>
    </dgm:pt>
    <dgm:pt modelId="{76795E97-B862-4D57-B356-0FF8B7FA928A}" type="pres">
      <dgm:prSet presAssocID="{C7D2FD10-9938-445E-A7E7-D7BDAC1C87A6}" presName="ChildAccent" presStyleLbl="solidFgAcc1" presStyleIdx="1" presStyleCnt="9"/>
      <dgm:spPr>
        <a:solidFill>
          <a:schemeClr val="bg2">
            <a:lumMod val="75000"/>
          </a:schemeClr>
        </a:solidFill>
      </dgm:spPr>
    </dgm:pt>
    <dgm:pt modelId="{90659E4A-CDE7-4782-9E7C-6E99D4FE5D36}" type="pres">
      <dgm:prSet presAssocID="{C7D2FD10-9938-445E-A7E7-D7BDAC1C87A6}" presName="Child" presStyleLbl="revTx" presStyleIdx="2" presStyleCnt="11">
        <dgm:presLayoutVars>
          <dgm:chMax val="0"/>
          <dgm:chPref val="0"/>
          <dgm:bulletEnabled val="1"/>
        </dgm:presLayoutVars>
      </dgm:prSet>
      <dgm:spPr/>
    </dgm:pt>
    <dgm:pt modelId="{C7F51895-6A98-4E97-9E1E-3088212B620D}" type="pres">
      <dgm:prSet presAssocID="{0325F9A7-7FED-46CC-B6BF-0A8013C5E32E}" presName="childComposite" presStyleCnt="0">
        <dgm:presLayoutVars>
          <dgm:chMax val="0"/>
          <dgm:chPref val="0"/>
        </dgm:presLayoutVars>
      </dgm:prSet>
      <dgm:spPr/>
    </dgm:pt>
    <dgm:pt modelId="{60BFC341-8E4F-43F0-B07A-879F0C22907D}" type="pres">
      <dgm:prSet presAssocID="{0325F9A7-7FED-46CC-B6BF-0A8013C5E32E}" presName="ChildAccent" presStyleLbl="solidFgAcc1" presStyleIdx="2" presStyleCnt="9"/>
      <dgm:spPr>
        <a:solidFill>
          <a:schemeClr val="bg2">
            <a:lumMod val="75000"/>
          </a:schemeClr>
        </a:solidFill>
      </dgm:spPr>
    </dgm:pt>
    <dgm:pt modelId="{C9C06550-3CC2-4C8C-A4EF-928DDB446F19}" type="pres">
      <dgm:prSet presAssocID="{0325F9A7-7FED-46CC-B6BF-0A8013C5E32E}" presName="Child" presStyleLbl="revTx" presStyleIdx="3" presStyleCnt="11">
        <dgm:presLayoutVars>
          <dgm:chMax val="0"/>
          <dgm:chPref val="0"/>
          <dgm:bulletEnabled val="1"/>
        </dgm:presLayoutVars>
      </dgm:prSet>
      <dgm:spPr/>
    </dgm:pt>
    <dgm:pt modelId="{F33D924F-16DD-4EBA-A282-72EF8DB5101A}" type="pres">
      <dgm:prSet presAssocID="{3F664BBB-C21D-4D18-B890-72A97424729F}" presName="childComposite" presStyleCnt="0">
        <dgm:presLayoutVars>
          <dgm:chMax val="0"/>
          <dgm:chPref val="0"/>
        </dgm:presLayoutVars>
      </dgm:prSet>
      <dgm:spPr/>
    </dgm:pt>
    <dgm:pt modelId="{302C5263-E211-4D73-AD11-E9097AD8C44E}" type="pres">
      <dgm:prSet presAssocID="{3F664BBB-C21D-4D18-B890-72A97424729F}" presName="ChildAccent" presStyleLbl="solidFgAcc1" presStyleIdx="3" presStyleCnt="9"/>
      <dgm:spPr>
        <a:solidFill>
          <a:schemeClr val="bg2">
            <a:lumMod val="75000"/>
          </a:schemeClr>
        </a:solidFill>
      </dgm:spPr>
    </dgm:pt>
    <dgm:pt modelId="{785E9B0A-D47B-42C5-B92E-0D0F0E73E1F6}" type="pres">
      <dgm:prSet presAssocID="{3F664BBB-C21D-4D18-B890-72A97424729F}" presName="Child" presStyleLbl="revTx" presStyleIdx="4" presStyleCnt="11">
        <dgm:presLayoutVars>
          <dgm:chMax val="0"/>
          <dgm:chPref val="0"/>
          <dgm:bulletEnabled val="1"/>
        </dgm:presLayoutVars>
      </dgm:prSet>
      <dgm:spPr/>
    </dgm:pt>
    <dgm:pt modelId="{FEC0C325-4017-4F10-92CD-1E93CCA197F3}" type="pres">
      <dgm:prSet presAssocID="{9780B196-BFD0-4A81-96D5-799E2BBCE24B}" presName="childComposite" presStyleCnt="0">
        <dgm:presLayoutVars>
          <dgm:chMax val="0"/>
          <dgm:chPref val="0"/>
        </dgm:presLayoutVars>
      </dgm:prSet>
      <dgm:spPr/>
    </dgm:pt>
    <dgm:pt modelId="{EC8C4FC8-E6C2-489B-8108-AA9905DFF7F3}" type="pres">
      <dgm:prSet presAssocID="{9780B196-BFD0-4A81-96D5-799E2BBCE24B}" presName="ChildAccent" presStyleLbl="solidFgAcc1" presStyleIdx="4" presStyleCnt="9"/>
      <dgm:spPr>
        <a:solidFill>
          <a:schemeClr val="bg2">
            <a:lumMod val="75000"/>
          </a:schemeClr>
        </a:solidFill>
      </dgm:spPr>
    </dgm:pt>
    <dgm:pt modelId="{A04E7901-2A16-4A07-A8E1-3EBCBD81CA1F}" type="pres">
      <dgm:prSet presAssocID="{9780B196-BFD0-4A81-96D5-799E2BBCE24B}" presName="Child" presStyleLbl="revTx" presStyleIdx="5" presStyleCnt="11">
        <dgm:presLayoutVars>
          <dgm:chMax val="0"/>
          <dgm:chPref val="0"/>
          <dgm:bulletEnabled val="1"/>
        </dgm:presLayoutVars>
      </dgm:prSet>
      <dgm:spPr/>
    </dgm:pt>
    <dgm:pt modelId="{F8B80EFF-2AB2-4CFB-B12C-38ED5BD993F5}" type="pres">
      <dgm:prSet presAssocID="{7B86FD33-41EB-4878-BD5E-6E3417D164DD}" presName="childComposite" presStyleCnt="0">
        <dgm:presLayoutVars>
          <dgm:chMax val="0"/>
          <dgm:chPref val="0"/>
        </dgm:presLayoutVars>
      </dgm:prSet>
      <dgm:spPr/>
    </dgm:pt>
    <dgm:pt modelId="{F3D1F017-3CB9-42BB-B2CC-755B04B08692}" type="pres">
      <dgm:prSet presAssocID="{7B86FD33-41EB-4878-BD5E-6E3417D164DD}" presName="ChildAccent" presStyleLbl="solidFgAcc1" presStyleIdx="5" presStyleCnt="9"/>
      <dgm:spPr>
        <a:solidFill>
          <a:schemeClr val="bg2">
            <a:lumMod val="75000"/>
          </a:schemeClr>
        </a:solidFill>
      </dgm:spPr>
    </dgm:pt>
    <dgm:pt modelId="{73312EFE-4338-4ADE-B960-DEFDB2863BD4}" type="pres">
      <dgm:prSet presAssocID="{7B86FD33-41EB-4878-BD5E-6E3417D164DD}" presName="Child" presStyleLbl="revTx" presStyleIdx="6" presStyleCnt="11">
        <dgm:presLayoutVars>
          <dgm:chMax val="0"/>
          <dgm:chPref val="0"/>
          <dgm:bulletEnabled val="1"/>
        </dgm:presLayoutVars>
      </dgm:prSet>
      <dgm:spPr/>
    </dgm:pt>
    <dgm:pt modelId="{084818AC-2B25-4C22-875D-2735CD4E40D9}" type="pres">
      <dgm:prSet presAssocID="{BA59B0B5-4993-46BE-B1C8-95CEBD2E7B4B}" presName="root" presStyleCnt="0">
        <dgm:presLayoutVars>
          <dgm:chMax/>
          <dgm:chPref/>
        </dgm:presLayoutVars>
      </dgm:prSet>
      <dgm:spPr/>
    </dgm:pt>
    <dgm:pt modelId="{724C5BAD-CDC7-46A2-BFB4-37B30DF76360}" type="pres">
      <dgm:prSet presAssocID="{BA59B0B5-4993-46BE-B1C8-95CEBD2E7B4B}" presName="rootComposite" presStyleCnt="0">
        <dgm:presLayoutVars/>
      </dgm:prSet>
      <dgm:spPr/>
    </dgm:pt>
    <dgm:pt modelId="{FC34D2A9-3E4D-4B66-B9E5-28FE00672A53}" type="pres">
      <dgm:prSet presAssocID="{BA59B0B5-4993-46BE-B1C8-95CEBD2E7B4B}" presName="ParentAccent" presStyleLbl="alignNode1" presStyleIdx="1" presStyleCnt="2"/>
      <dgm:spPr/>
    </dgm:pt>
    <dgm:pt modelId="{A1422C34-2683-4304-B33D-B423A8D8C201}" type="pres">
      <dgm:prSet presAssocID="{BA59B0B5-4993-46BE-B1C8-95CEBD2E7B4B}" presName="ParentSmallAccent" presStyleLbl="fgAcc1" presStyleIdx="1" presStyleCnt="2"/>
      <dgm:spPr>
        <a:solidFill>
          <a:srgbClr val="FF0000"/>
        </a:solidFill>
      </dgm:spPr>
    </dgm:pt>
    <dgm:pt modelId="{3B75F44D-8442-4B82-B4F6-A16C062200F6}" type="pres">
      <dgm:prSet presAssocID="{BA59B0B5-4993-46BE-B1C8-95CEBD2E7B4B}" presName="Parent" presStyleLbl="revTx" presStyleIdx="7" presStyleCnt="11">
        <dgm:presLayoutVars>
          <dgm:chMax/>
          <dgm:chPref val="4"/>
          <dgm:bulletEnabled val="1"/>
        </dgm:presLayoutVars>
      </dgm:prSet>
      <dgm:spPr/>
    </dgm:pt>
    <dgm:pt modelId="{F6B86442-FF7D-4885-BA23-6B60E64144EC}" type="pres">
      <dgm:prSet presAssocID="{BA59B0B5-4993-46BE-B1C8-95CEBD2E7B4B}" presName="childShape" presStyleCnt="0">
        <dgm:presLayoutVars>
          <dgm:chMax val="0"/>
          <dgm:chPref val="0"/>
        </dgm:presLayoutVars>
      </dgm:prSet>
      <dgm:spPr/>
    </dgm:pt>
    <dgm:pt modelId="{B993A55A-0D00-49DA-AFF1-6E8DC9D31012}" type="pres">
      <dgm:prSet presAssocID="{84467121-E7C5-44A0-82C1-325896F8F93E}" presName="childComposite" presStyleCnt="0">
        <dgm:presLayoutVars>
          <dgm:chMax val="0"/>
          <dgm:chPref val="0"/>
        </dgm:presLayoutVars>
      </dgm:prSet>
      <dgm:spPr/>
    </dgm:pt>
    <dgm:pt modelId="{6FEFB38C-C1EC-4F24-83DD-2B5E648FA4EC}" type="pres">
      <dgm:prSet presAssocID="{84467121-E7C5-44A0-82C1-325896F8F93E}" presName="ChildAccent" presStyleLbl="solidFgAcc1" presStyleIdx="6" presStyleCnt="9"/>
      <dgm:spPr>
        <a:solidFill>
          <a:schemeClr val="accent1">
            <a:lumMod val="40000"/>
            <a:lumOff val="60000"/>
          </a:schemeClr>
        </a:solidFill>
      </dgm:spPr>
    </dgm:pt>
    <dgm:pt modelId="{9B932C68-D77C-45E2-A6EA-B432F1259F79}" type="pres">
      <dgm:prSet presAssocID="{84467121-E7C5-44A0-82C1-325896F8F93E}" presName="Child" presStyleLbl="revTx" presStyleIdx="8" presStyleCnt="11">
        <dgm:presLayoutVars>
          <dgm:chMax val="0"/>
          <dgm:chPref val="0"/>
          <dgm:bulletEnabled val="1"/>
        </dgm:presLayoutVars>
      </dgm:prSet>
      <dgm:spPr/>
    </dgm:pt>
    <dgm:pt modelId="{7223BA4B-99A9-4535-B961-51ED463461C5}" type="pres">
      <dgm:prSet presAssocID="{48082E1B-51D1-4E55-93F6-626B84837E43}" presName="childComposite" presStyleCnt="0">
        <dgm:presLayoutVars>
          <dgm:chMax val="0"/>
          <dgm:chPref val="0"/>
        </dgm:presLayoutVars>
      </dgm:prSet>
      <dgm:spPr/>
    </dgm:pt>
    <dgm:pt modelId="{BE10BFEB-2CFD-4794-855A-1315DBBACBDB}" type="pres">
      <dgm:prSet presAssocID="{48082E1B-51D1-4E55-93F6-626B84837E43}" presName="ChildAccent" presStyleLbl="solidFgAcc1" presStyleIdx="7" presStyleCnt="9"/>
      <dgm:spPr>
        <a:solidFill>
          <a:schemeClr val="accent1">
            <a:lumMod val="40000"/>
            <a:lumOff val="60000"/>
          </a:schemeClr>
        </a:solidFill>
      </dgm:spPr>
    </dgm:pt>
    <dgm:pt modelId="{9258CA59-6FE1-4ACC-A88B-8C6D8F70D729}" type="pres">
      <dgm:prSet presAssocID="{48082E1B-51D1-4E55-93F6-626B84837E43}" presName="Child" presStyleLbl="revTx" presStyleIdx="9" presStyleCnt="11">
        <dgm:presLayoutVars>
          <dgm:chMax val="0"/>
          <dgm:chPref val="0"/>
          <dgm:bulletEnabled val="1"/>
        </dgm:presLayoutVars>
      </dgm:prSet>
      <dgm:spPr/>
    </dgm:pt>
    <dgm:pt modelId="{979D586A-0885-4769-A65F-F39010006AA9}" type="pres">
      <dgm:prSet presAssocID="{52DABC8E-6DD6-4209-94AC-329A5154A19C}" presName="childComposite" presStyleCnt="0">
        <dgm:presLayoutVars>
          <dgm:chMax val="0"/>
          <dgm:chPref val="0"/>
        </dgm:presLayoutVars>
      </dgm:prSet>
      <dgm:spPr/>
    </dgm:pt>
    <dgm:pt modelId="{A323608E-F79B-4827-87AD-33AC6CCBC2C3}" type="pres">
      <dgm:prSet presAssocID="{52DABC8E-6DD6-4209-94AC-329A5154A19C}" presName="ChildAccent" presStyleLbl="solidFgAcc1" presStyleIdx="8" presStyleCnt="9"/>
      <dgm:spPr>
        <a:solidFill>
          <a:schemeClr val="accent1">
            <a:lumMod val="40000"/>
            <a:lumOff val="60000"/>
          </a:schemeClr>
        </a:solidFill>
      </dgm:spPr>
    </dgm:pt>
    <dgm:pt modelId="{11493C17-A248-476B-A303-448F8E9EBCCC}" type="pres">
      <dgm:prSet presAssocID="{52DABC8E-6DD6-4209-94AC-329A5154A19C}" presName="Child" presStyleLbl="revTx" presStyleIdx="10" presStyleCnt="11">
        <dgm:presLayoutVars>
          <dgm:chMax val="0"/>
          <dgm:chPref val="0"/>
          <dgm:bulletEnabled val="1"/>
        </dgm:presLayoutVars>
      </dgm:prSet>
      <dgm:spPr/>
    </dgm:pt>
  </dgm:ptLst>
  <dgm:cxnLst>
    <dgm:cxn modelId="{4B807E0D-46D1-4BBF-A901-259E24E9E12B}" srcId="{BA59B0B5-4993-46BE-B1C8-95CEBD2E7B4B}" destId="{52DABC8E-6DD6-4209-94AC-329A5154A19C}" srcOrd="2" destOrd="0" parTransId="{BF70AA9D-E202-49CA-A4D1-1F12E8F49702}" sibTransId="{B33F18CD-A7F8-4B3B-9ECE-A17C7D6FE21D}"/>
    <dgm:cxn modelId="{AEA2B60F-B70B-4D90-8683-C441654814D3}" srcId="{89EF0A7A-AEB9-4FA6-B724-F4007F8A2DA1}" destId="{C7D2FD10-9938-445E-A7E7-D7BDAC1C87A6}" srcOrd="1" destOrd="0" parTransId="{95EC32DF-BC5E-441F-A37D-EA11DB89B4F6}" sibTransId="{725F071C-D289-4850-AA79-9C4F30C0BBC0}"/>
    <dgm:cxn modelId="{2E151620-FCE8-4A47-BB06-B577B5506017}" type="presOf" srcId="{3E0C80EA-FC2F-4A65-B1C3-CD7E0261DEEE}" destId="{ADF0773E-C33F-41E9-9857-397E6178B9F4}" srcOrd="0" destOrd="0" presId="urn:microsoft.com/office/officeart/2008/layout/SquareAccentList"/>
    <dgm:cxn modelId="{D2A6A525-81E1-46A7-B136-7D0D2DE3FD22}" type="presOf" srcId="{C7D2FD10-9938-445E-A7E7-D7BDAC1C87A6}" destId="{90659E4A-CDE7-4782-9E7C-6E99D4FE5D36}" srcOrd="0" destOrd="0" presId="urn:microsoft.com/office/officeart/2008/layout/SquareAccentList"/>
    <dgm:cxn modelId="{71657C28-1C0D-47BD-AA01-D4EAC9EB1425}" srcId="{BA59B0B5-4993-46BE-B1C8-95CEBD2E7B4B}" destId="{84467121-E7C5-44A0-82C1-325896F8F93E}" srcOrd="0" destOrd="0" parTransId="{34E83E70-6FB7-46BB-A2B4-CA44E620DDEC}" sibTransId="{31833648-AB0D-4BD5-80D4-0A271983B787}"/>
    <dgm:cxn modelId="{D7BEB035-361E-48E9-9A4D-4FB7F03784EE}" srcId="{AF17D4FB-6956-4B19-B00E-7DAD56C00D91}" destId="{BA59B0B5-4993-46BE-B1C8-95CEBD2E7B4B}" srcOrd="1" destOrd="0" parTransId="{DACA168C-698E-4E16-B332-EC001AADBE33}" sibTransId="{6DCF6CCC-0FA5-4CCB-8B0E-BF3AFA8C955C}"/>
    <dgm:cxn modelId="{EDEAB140-E8C6-4E28-8C09-12CAC5AF6016}" srcId="{89EF0A7A-AEB9-4FA6-B724-F4007F8A2DA1}" destId="{9780B196-BFD0-4A81-96D5-799E2BBCE24B}" srcOrd="4" destOrd="0" parTransId="{CD27F122-DB02-4F2D-8842-08AC54D392EC}" sibTransId="{D7477DB3-40AA-4D9E-B765-22342FE789FC}"/>
    <dgm:cxn modelId="{0AC5E546-9AE9-4225-AA5C-4F6725FD8D76}" type="presOf" srcId="{89EF0A7A-AEB9-4FA6-B724-F4007F8A2DA1}" destId="{83C1B4AB-BFE5-40A7-9CB4-80E50CFCD53B}" srcOrd="0" destOrd="0" presId="urn:microsoft.com/office/officeart/2008/layout/SquareAccentList"/>
    <dgm:cxn modelId="{A5F6B649-BD53-4CBF-AB46-AF03B4126EFB}" type="presOf" srcId="{9780B196-BFD0-4A81-96D5-799E2BBCE24B}" destId="{A04E7901-2A16-4A07-A8E1-3EBCBD81CA1F}" srcOrd="0" destOrd="0" presId="urn:microsoft.com/office/officeart/2008/layout/SquareAccentList"/>
    <dgm:cxn modelId="{3E01D04D-14DE-4A99-A3B4-7B44420DC312}" type="presOf" srcId="{84467121-E7C5-44A0-82C1-325896F8F93E}" destId="{9B932C68-D77C-45E2-A6EA-B432F1259F79}" srcOrd="0" destOrd="0" presId="urn:microsoft.com/office/officeart/2008/layout/SquareAccentList"/>
    <dgm:cxn modelId="{0011C753-1CAA-4384-BDB9-743D2C252EC0}" type="presOf" srcId="{52DABC8E-6DD6-4209-94AC-329A5154A19C}" destId="{11493C17-A248-476B-A303-448F8E9EBCCC}" srcOrd="0" destOrd="0" presId="urn:microsoft.com/office/officeart/2008/layout/SquareAccentList"/>
    <dgm:cxn modelId="{3D412854-5A74-422D-BC8B-2C54C92E81C7}" srcId="{AF17D4FB-6956-4B19-B00E-7DAD56C00D91}" destId="{89EF0A7A-AEB9-4FA6-B724-F4007F8A2DA1}" srcOrd="0" destOrd="0" parTransId="{D2474DE7-B5EA-404C-97B9-5BCCA80D843B}" sibTransId="{B1E0619B-43EF-4CFA-88C5-789DD2B3D376}"/>
    <dgm:cxn modelId="{6DF66976-B207-4EBE-87BD-4390A591ABEC}" type="presOf" srcId="{BA59B0B5-4993-46BE-B1C8-95CEBD2E7B4B}" destId="{3B75F44D-8442-4B82-B4F6-A16C062200F6}" srcOrd="0" destOrd="0" presId="urn:microsoft.com/office/officeart/2008/layout/SquareAccentList"/>
    <dgm:cxn modelId="{C156D95A-42BB-4CC2-BD8D-CDA0DEF2ACC6}" srcId="{BA59B0B5-4993-46BE-B1C8-95CEBD2E7B4B}" destId="{48082E1B-51D1-4E55-93F6-626B84837E43}" srcOrd="1" destOrd="0" parTransId="{0A6660CF-221D-4D2E-8099-54CEB35E6E4B}" sibTransId="{C74F3FE2-9118-4674-BEA9-A093720ABCB7}"/>
    <dgm:cxn modelId="{072F607D-63C2-4445-83A1-1D7A495F597C}" type="presOf" srcId="{48082E1B-51D1-4E55-93F6-626B84837E43}" destId="{9258CA59-6FE1-4ACC-A88B-8C6D8F70D729}" srcOrd="0" destOrd="0" presId="urn:microsoft.com/office/officeart/2008/layout/SquareAccentList"/>
    <dgm:cxn modelId="{E5B7138A-C98A-429C-B3FC-4BFE67F35911}" srcId="{89EF0A7A-AEB9-4FA6-B724-F4007F8A2DA1}" destId="{7B86FD33-41EB-4878-BD5E-6E3417D164DD}" srcOrd="5" destOrd="0" parTransId="{5B462F25-4422-4F25-986A-2E9565955C4A}" sibTransId="{BEBE680D-57EB-4B04-A143-BC166CA96331}"/>
    <dgm:cxn modelId="{AACE8298-2788-4EB1-9A71-CA2424E24567}" type="presOf" srcId="{0325F9A7-7FED-46CC-B6BF-0A8013C5E32E}" destId="{C9C06550-3CC2-4C8C-A4EF-928DDB446F19}" srcOrd="0" destOrd="0" presId="urn:microsoft.com/office/officeart/2008/layout/SquareAccentList"/>
    <dgm:cxn modelId="{CA837BA0-C73C-45C6-A828-2D1B7E033988}" type="presOf" srcId="{7B86FD33-41EB-4878-BD5E-6E3417D164DD}" destId="{73312EFE-4338-4ADE-B960-DEFDB2863BD4}" srcOrd="0" destOrd="0" presId="urn:microsoft.com/office/officeart/2008/layout/SquareAccentList"/>
    <dgm:cxn modelId="{CEFDC7AB-CBBB-4450-966C-41FAC63D1486}" srcId="{89EF0A7A-AEB9-4FA6-B724-F4007F8A2DA1}" destId="{3F664BBB-C21D-4D18-B890-72A97424729F}" srcOrd="3" destOrd="0" parTransId="{06FDF01E-F07B-4873-998E-EA4E121BDBA4}" sibTransId="{FFE8DA5F-C179-4159-8A24-1E3D52F19528}"/>
    <dgm:cxn modelId="{BB3A63D3-3DDB-4593-B2D1-4D96E5B096B3}" srcId="{89EF0A7A-AEB9-4FA6-B724-F4007F8A2DA1}" destId="{0325F9A7-7FED-46CC-B6BF-0A8013C5E32E}" srcOrd="2" destOrd="0" parTransId="{5059039E-3043-4CF1-AAB3-CF35186DCD05}" sibTransId="{53FA54BC-49F2-4233-BE81-36C3D702F125}"/>
    <dgm:cxn modelId="{51ACE1D4-9E86-4437-A893-905D9A0D2FAE}" srcId="{89EF0A7A-AEB9-4FA6-B724-F4007F8A2DA1}" destId="{3E0C80EA-FC2F-4A65-B1C3-CD7E0261DEEE}" srcOrd="0" destOrd="0" parTransId="{D96EB24C-CB05-4242-9382-B2D0A391B8F2}" sibTransId="{763D3B9C-F4B5-4EBA-9FF8-F37C24055633}"/>
    <dgm:cxn modelId="{A97C16F4-089F-469E-A5FC-D23F61969267}" type="presOf" srcId="{3F664BBB-C21D-4D18-B890-72A97424729F}" destId="{785E9B0A-D47B-42C5-B92E-0D0F0E73E1F6}" srcOrd="0" destOrd="0" presId="urn:microsoft.com/office/officeart/2008/layout/SquareAccentList"/>
    <dgm:cxn modelId="{9DA7F2F5-0C2A-49F4-82E8-4BA25DC6DB23}" type="presOf" srcId="{AF17D4FB-6956-4B19-B00E-7DAD56C00D91}" destId="{31C2C7AA-ABD8-4AD7-8A3A-EBF91407C4D3}" srcOrd="0" destOrd="0" presId="urn:microsoft.com/office/officeart/2008/layout/SquareAccentList"/>
    <dgm:cxn modelId="{9BC384CA-93A8-4B53-9208-F141BE364686}" type="presParOf" srcId="{31C2C7AA-ABD8-4AD7-8A3A-EBF91407C4D3}" destId="{DE04EA2F-4472-457B-B09C-367455543552}" srcOrd="0" destOrd="0" presId="urn:microsoft.com/office/officeart/2008/layout/SquareAccentList"/>
    <dgm:cxn modelId="{08F55E74-FB2B-4EC1-9BF0-B2C52A9BF6AD}" type="presParOf" srcId="{DE04EA2F-4472-457B-B09C-367455543552}" destId="{94FA763D-AAB7-4F81-9E64-2A24CEFA04F7}" srcOrd="0" destOrd="0" presId="urn:microsoft.com/office/officeart/2008/layout/SquareAccentList"/>
    <dgm:cxn modelId="{24B1B185-467B-4B43-9028-F8B86B6A34FF}" type="presParOf" srcId="{94FA763D-AAB7-4F81-9E64-2A24CEFA04F7}" destId="{CBEDB8E9-1513-4CEC-B78D-590B1C3A2517}" srcOrd="0" destOrd="0" presId="urn:microsoft.com/office/officeart/2008/layout/SquareAccentList"/>
    <dgm:cxn modelId="{264536D9-A2F8-437B-B904-F00D39376FD1}" type="presParOf" srcId="{94FA763D-AAB7-4F81-9E64-2A24CEFA04F7}" destId="{FF8E07A7-FA49-4C52-B6D3-529C22BD073A}" srcOrd="1" destOrd="0" presId="urn:microsoft.com/office/officeart/2008/layout/SquareAccentList"/>
    <dgm:cxn modelId="{B99E6A90-8063-402F-A5B1-F1E6A8604BC1}" type="presParOf" srcId="{94FA763D-AAB7-4F81-9E64-2A24CEFA04F7}" destId="{83C1B4AB-BFE5-40A7-9CB4-80E50CFCD53B}" srcOrd="2" destOrd="0" presId="urn:microsoft.com/office/officeart/2008/layout/SquareAccentList"/>
    <dgm:cxn modelId="{8C1FDA75-E634-45B3-B28B-03859383BE83}" type="presParOf" srcId="{DE04EA2F-4472-457B-B09C-367455543552}" destId="{87D1920C-A5FF-430B-972D-938ACEA65545}" srcOrd="1" destOrd="0" presId="urn:microsoft.com/office/officeart/2008/layout/SquareAccentList"/>
    <dgm:cxn modelId="{592E982E-6625-4BAF-BC88-2705581EB7DF}" type="presParOf" srcId="{87D1920C-A5FF-430B-972D-938ACEA65545}" destId="{73519D36-79E2-40CB-A6A3-8EA9F121EDDC}" srcOrd="0" destOrd="0" presId="urn:microsoft.com/office/officeart/2008/layout/SquareAccentList"/>
    <dgm:cxn modelId="{751A9087-A83D-41F2-90F1-860A40476449}" type="presParOf" srcId="{73519D36-79E2-40CB-A6A3-8EA9F121EDDC}" destId="{5ED2F281-BE64-498C-B70B-FF98B451E3FC}" srcOrd="0" destOrd="0" presId="urn:microsoft.com/office/officeart/2008/layout/SquareAccentList"/>
    <dgm:cxn modelId="{1F95127F-D9E8-47B8-B659-CEAD3410A496}" type="presParOf" srcId="{73519D36-79E2-40CB-A6A3-8EA9F121EDDC}" destId="{ADF0773E-C33F-41E9-9857-397E6178B9F4}" srcOrd="1" destOrd="0" presId="urn:microsoft.com/office/officeart/2008/layout/SquareAccentList"/>
    <dgm:cxn modelId="{CE3FDABD-06EE-40C3-BF59-402FDD893EF0}" type="presParOf" srcId="{87D1920C-A5FF-430B-972D-938ACEA65545}" destId="{8EC46F6A-2116-4212-B09D-936729A1A940}" srcOrd="1" destOrd="0" presId="urn:microsoft.com/office/officeart/2008/layout/SquareAccentList"/>
    <dgm:cxn modelId="{5EA4321F-D619-4BAC-A837-808452AFC6F8}" type="presParOf" srcId="{8EC46F6A-2116-4212-B09D-936729A1A940}" destId="{76795E97-B862-4D57-B356-0FF8B7FA928A}" srcOrd="0" destOrd="0" presId="urn:microsoft.com/office/officeart/2008/layout/SquareAccentList"/>
    <dgm:cxn modelId="{C89C5799-C76A-4CDB-ADF7-EF5E3D6B0551}" type="presParOf" srcId="{8EC46F6A-2116-4212-B09D-936729A1A940}" destId="{90659E4A-CDE7-4782-9E7C-6E99D4FE5D36}" srcOrd="1" destOrd="0" presId="urn:microsoft.com/office/officeart/2008/layout/SquareAccentList"/>
    <dgm:cxn modelId="{0DD686EF-8F68-46F2-B35E-3D9468BAEAF4}" type="presParOf" srcId="{87D1920C-A5FF-430B-972D-938ACEA65545}" destId="{C7F51895-6A98-4E97-9E1E-3088212B620D}" srcOrd="2" destOrd="0" presId="urn:microsoft.com/office/officeart/2008/layout/SquareAccentList"/>
    <dgm:cxn modelId="{9BAD3918-BAA3-4A65-A5F9-627BC078A1FC}" type="presParOf" srcId="{C7F51895-6A98-4E97-9E1E-3088212B620D}" destId="{60BFC341-8E4F-43F0-B07A-879F0C22907D}" srcOrd="0" destOrd="0" presId="urn:microsoft.com/office/officeart/2008/layout/SquareAccentList"/>
    <dgm:cxn modelId="{6886F3A7-BB0E-4EB4-84AF-1D91C33C71AE}" type="presParOf" srcId="{C7F51895-6A98-4E97-9E1E-3088212B620D}" destId="{C9C06550-3CC2-4C8C-A4EF-928DDB446F19}" srcOrd="1" destOrd="0" presId="urn:microsoft.com/office/officeart/2008/layout/SquareAccentList"/>
    <dgm:cxn modelId="{2AA648A7-B3F9-4A87-8AB1-EC54F8C4E19A}" type="presParOf" srcId="{87D1920C-A5FF-430B-972D-938ACEA65545}" destId="{F33D924F-16DD-4EBA-A282-72EF8DB5101A}" srcOrd="3" destOrd="0" presId="urn:microsoft.com/office/officeart/2008/layout/SquareAccentList"/>
    <dgm:cxn modelId="{2A994331-571F-4B77-BC22-D8D08DB2555D}" type="presParOf" srcId="{F33D924F-16DD-4EBA-A282-72EF8DB5101A}" destId="{302C5263-E211-4D73-AD11-E9097AD8C44E}" srcOrd="0" destOrd="0" presId="urn:microsoft.com/office/officeart/2008/layout/SquareAccentList"/>
    <dgm:cxn modelId="{2E6A1FDA-5B84-4D1F-B11A-4E5A5B32BF32}" type="presParOf" srcId="{F33D924F-16DD-4EBA-A282-72EF8DB5101A}" destId="{785E9B0A-D47B-42C5-B92E-0D0F0E73E1F6}" srcOrd="1" destOrd="0" presId="urn:microsoft.com/office/officeart/2008/layout/SquareAccentList"/>
    <dgm:cxn modelId="{F72BEF79-F8DF-4345-9085-78B33407739E}" type="presParOf" srcId="{87D1920C-A5FF-430B-972D-938ACEA65545}" destId="{FEC0C325-4017-4F10-92CD-1E93CCA197F3}" srcOrd="4" destOrd="0" presId="urn:microsoft.com/office/officeart/2008/layout/SquareAccentList"/>
    <dgm:cxn modelId="{F6E36721-0610-4058-BEB4-1B548BFBBBDD}" type="presParOf" srcId="{FEC0C325-4017-4F10-92CD-1E93CCA197F3}" destId="{EC8C4FC8-E6C2-489B-8108-AA9905DFF7F3}" srcOrd="0" destOrd="0" presId="urn:microsoft.com/office/officeart/2008/layout/SquareAccentList"/>
    <dgm:cxn modelId="{909A29C7-1A5E-4653-B0C2-45B7DA661132}" type="presParOf" srcId="{FEC0C325-4017-4F10-92CD-1E93CCA197F3}" destId="{A04E7901-2A16-4A07-A8E1-3EBCBD81CA1F}" srcOrd="1" destOrd="0" presId="urn:microsoft.com/office/officeart/2008/layout/SquareAccentList"/>
    <dgm:cxn modelId="{EA9EDD95-1263-49D3-BBF1-A19F1035BD92}" type="presParOf" srcId="{87D1920C-A5FF-430B-972D-938ACEA65545}" destId="{F8B80EFF-2AB2-4CFB-B12C-38ED5BD993F5}" srcOrd="5" destOrd="0" presId="urn:microsoft.com/office/officeart/2008/layout/SquareAccentList"/>
    <dgm:cxn modelId="{6F414647-60BD-45D5-B3D4-4CA4199A3310}" type="presParOf" srcId="{F8B80EFF-2AB2-4CFB-B12C-38ED5BD993F5}" destId="{F3D1F017-3CB9-42BB-B2CC-755B04B08692}" srcOrd="0" destOrd="0" presId="urn:microsoft.com/office/officeart/2008/layout/SquareAccentList"/>
    <dgm:cxn modelId="{DE5CD373-D59C-4BBD-B1C5-7E6BDF8E3C0A}" type="presParOf" srcId="{F8B80EFF-2AB2-4CFB-B12C-38ED5BD993F5}" destId="{73312EFE-4338-4ADE-B960-DEFDB2863BD4}" srcOrd="1" destOrd="0" presId="urn:microsoft.com/office/officeart/2008/layout/SquareAccentList"/>
    <dgm:cxn modelId="{3A924203-E609-4C31-9F5F-CC1C73994A0D}" type="presParOf" srcId="{31C2C7AA-ABD8-4AD7-8A3A-EBF91407C4D3}" destId="{084818AC-2B25-4C22-875D-2735CD4E40D9}" srcOrd="1" destOrd="0" presId="urn:microsoft.com/office/officeart/2008/layout/SquareAccentList"/>
    <dgm:cxn modelId="{AF30A431-9825-4960-8E7B-934C3BEE9987}" type="presParOf" srcId="{084818AC-2B25-4C22-875D-2735CD4E40D9}" destId="{724C5BAD-CDC7-46A2-BFB4-37B30DF76360}" srcOrd="0" destOrd="0" presId="urn:microsoft.com/office/officeart/2008/layout/SquareAccentList"/>
    <dgm:cxn modelId="{A3A610D3-37A8-4222-9085-EB23CEC36E53}" type="presParOf" srcId="{724C5BAD-CDC7-46A2-BFB4-37B30DF76360}" destId="{FC34D2A9-3E4D-4B66-B9E5-28FE00672A53}" srcOrd="0" destOrd="0" presId="urn:microsoft.com/office/officeart/2008/layout/SquareAccentList"/>
    <dgm:cxn modelId="{2F360CAE-0FA7-4327-86BF-AE2D282E2DE6}" type="presParOf" srcId="{724C5BAD-CDC7-46A2-BFB4-37B30DF76360}" destId="{A1422C34-2683-4304-B33D-B423A8D8C201}" srcOrd="1" destOrd="0" presId="urn:microsoft.com/office/officeart/2008/layout/SquareAccentList"/>
    <dgm:cxn modelId="{50842FF5-5D8C-4406-A658-537C0FAF0C7C}" type="presParOf" srcId="{724C5BAD-CDC7-46A2-BFB4-37B30DF76360}" destId="{3B75F44D-8442-4B82-B4F6-A16C062200F6}" srcOrd="2" destOrd="0" presId="urn:microsoft.com/office/officeart/2008/layout/SquareAccentList"/>
    <dgm:cxn modelId="{ED5AD905-AC4F-4436-ACAD-AF45AA7E1162}" type="presParOf" srcId="{084818AC-2B25-4C22-875D-2735CD4E40D9}" destId="{F6B86442-FF7D-4885-BA23-6B60E64144EC}" srcOrd="1" destOrd="0" presId="urn:microsoft.com/office/officeart/2008/layout/SquareAccentList"/>
    <dgm:cxn modelId="{5B561D9A-BF2A-4C07-948A-7A323CD245F9}" type="presParOf" srcId="{F6B86442-FF7D-4885-BA23-6B60E64144EC}" destId="{B993A55A-0D00-49DA-AFF1-6E8DC9D31012}" srcOrd="0" destOrd="0" presId="urn:microsoft.com/office/officeart/2008/layout/SquareAccentList"/>
    <dgm:cxn modelId="{D036079A-5C14-40AF-94ED-2CD1F09012A3}" type="presParOf" srcId="{B993A55A-0D00-49DA-AFF1-6E8DC9D31012}" destId="{6FEFB38C-C1EC-4F24-83DD-2B5E648FA4EC}" srcOrd="0" destOrd="0" presId="urn:microsoft.com/office/officeart/2008/layout/SquareAccentList"/>
    <dgm:cxn modelId="{F9E426BC-0930-47EE-9BBA-F3B350F699B3}" type="presParOf" srcId="{B993A55A-0D00-49DA-AFF1-6E8DC9D31012}" destId="{9B932C68-D77C-45E2-A6EA-B432F1259F79}" srcOrd="1" destOrd="0" presId="urn:microsoft.com/office/officeart/2008/layout/SquareAccentList"/>
    <dgm:cxn modelId="{857D5054-3A85-4AF1-80B7-B64780C108BE}" type="presParOf" srcId="{F6B86442-FF7D-4885-BA23-6B60E64144EC}" destId="{7223BA4B-99A9-4535-B961-51ED463461C5}" srcOrd="1" destOrd="0" presId="urn:microsoft.com/office/officeart/2008/layout/SquareAccentList"/>
    <dgm:cxn modelId="{28FE93D7-18EF-4217-9607-04E9A5E3B851}" type="presParOf" srcId="{7223BA4B-99A9-4535-B961-51ED463461C5}" destId="{BE10BFEB-2CFD-4794-855A-1315DBBACBDB}" srcOrd="0" destOrd="0" presId="urn:microsoft.com/office/officeart/2008/layout/SquareAccentList"/>
    <dgm:cxn modelId="{2324A1F9-9D03-44CF-A191-B806C9ABA2E7}" type="presParOf" srcId="{7223BA4B-99A9-4535-B961-51ED463461C5}" destId="{9258CA59-6FE1-4ACC-A88B-8C6D8F70D729}" srcOrd="1" destOrd="0" presId="urn:microsoft.com/office/officeart/2008/layout/SquareAccentList"/>
    <dgm:cxn modelId="{1936E770-A3A0-4C67-80B7-2470D40018D9}" type="presParOf" srcId="{F6B86442-FF7D-4885-BA23-6B60E64144EC}" destId="{979D586A-0885-4769-A65F-F39010006AA9}" srcOrd="2" destOrd="0" presId="urn:microsoft.com/office/officeart/2008/layout/SquareAccentList"/>
    <dgm:cxn modelId="{3913BA52-04BB-4263-9416-BD8319B18111}" type="presParOf" srcId="{979D586A-0885-4769-A65F-F39010006AA9}" destId="{A323608E-F79B-4827-87AD-33AC6CCBC2C3}" srcOrd="0" destOrd="0" presId="urn:microsoft.com/office/officeart/2008/layout/SquareAccentList"/>
    <dgm:cxn modelId="{6A17E8BE-7C31-44D3-96C0-92A1B869DE6A}" type="presParOf" srcId="{979D586A-0885-4769-A65F-F39010006AA9}" destId="{11493C17-A248-476B-A303-448F8E9EBCCC}"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F6C20-2B74-4ABC-81B2-0D6358752D18}">
      <dsp:nvSpPr>
        <dsp:cNvPr id="0" name=""/>
        <dsp:cNvSpPr/>
      </dsp:nvSpPr>
      <dsp:spPr>
        <a:xfrm>
          <a:off x="18307" y="597538"/>
          <a:ext cx="2827333" cy="332627"/>
        </a:xfrm>
        <a:prstGeom prst="rect">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ACABC52-AEDD-4C00-953E-2562B7BBAB4C}">
      <dsp:nvSpPr>
        <dsp:cNvPr id="0" name=""/>
        <dsp:cNvSpPr/>
      </dsp:nvSpPr>
      <dsp:spPr>
        <a:xfrm>
          <a:off x="18307" y="722460"/>
          <a:ext cx="207706" cy="207706"/>
        </a:xfrm>
        <a:prstGeom prst="rect">
          <a:avLst/>
        </a:prstGeom>
        <a:solidFill>
          <a:srgbClr val="FF0000"/>
        </a:solidFill>
        <a:ln w="9525" cap="flat" cmpd="sng" algn="ctr">
          <a:solidFill>
            <a:schemeClr val="accent2">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3A7B8E49-EF2A-4208-A73C-2C4795189FCD}">
      <dsp:nvSpPr>
        <dsp:cNvPr id="0" name=""/>
        <dsp:cNvSpPr/>
      </dsp:nvSpPr>
      <dsp:spPr>
        <a:xfrm>
          <a:off x="18307" y="0"/>
          <a:ext cx="2827333" cy="597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MX" sz="1800" b="1" kern="1200" dirty="0">
              <a:solidFill>
                <a:schemeClr val="tx1"/>
              </a:solidFill>
            </a:rPr>
            <a:t>A) Argumentos del criterio gramatical</a:t>
          </a:r>
        </a:p>
      </dsp:txBody>
      <dsp:txXfrm>
        <a:off x="18307" y="0"/>
        <a:ext cx="2827333" cy="597538"/>
      </dsp:txXfrm>
    </dsp:sp>
    <dsp:sp modelId="{AD1400C6-98F6-49F1-89CC-136C2540A25E}">
      <dsp:nvSpPr>
        <dsp:cNvPr id="0" name=""/>
        <dsp:cNvSpPr/>
      </dsp:nvSpPr>
      <dsp:spPr>
        <a:xfrm>
          <a:off x="18307" y="1206616"/>
          <a:ext cx="207701" cy="207701"/>
        </a:xfrm>
        <a:prstGeom prst="rect">
          <a:avLst/>
        </a:prstGeom>
        <a:solidFill>
          <a:schemeClr val="bg1">
            <a:lumMod val="50000"/>
          </a:schemeClr>
        </a:solidFill>
        <a:ln w="9525" cap="flat" cmpd="sng" algn="ctr">
          <a:solidFill>
            <a:schemeClr val="accent2">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292672AD-82DB-415D-B3BC-5C951A7B58E6}">
      <dsp:nvSpPr>
        <dsp:cNvPr id="0" name=""/>
        <dsp:cNvSpPr/>
      </dsp:nvSpPr>
      <dsp:spPr>
        <a:xfrm>
          <a:off x="216220" y="1068391"/>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Semántico </a:t>
          </a:r>
        </a:p>
      </dsp:txBody>
      <dsp:txXfrm>
        <a:off x="216220" y="1068391"/>
        <a:ext cx="2629419" cy="484151"/>
      </dsp:txXfrm>
    </dsp:sp>
    <dsp:sp modelId="{D5B986E6-B879-4C8F-BFD6-E044F360D885}">
      <dsp:nvSpPr>
        <dsp:cNvPr id="0" name=""/>
        <dsp:cNvSpPr/>
      </dsp:nvSpPr>
      <dsp:spPr>
        <a:xfrm>
          <a:off x="18307" y="1690768"/>
          <a:ext cx="207701" cy="207701"/>
        </a:xfrm>
        <a:prstGeom prst="rect">
          <a:avLst/>
        </a:prstGeom>
        <a:solidFill>
          <a:schemeClr val="bg1">
            <a:lumMod val="50000"/>
          </a:schemeClr>
        </a:solidFill>
        <a:ln w="9525" cap="flat" cmpd="sng" algn="ctr">
          <a:solidFill>
            <a:schemeClr val="accent3">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71F3513-508F-4126-9577-C3166BB75F2C}">
      <dsp:nvSpPr>
        <dsp:cNvPr id="0" name=""/>
        <dsp:cNvSpPr/>
      </dsp:nvSpPr>
      <dsp:spPr>
        <a:xfrm>
          <a:off x="216220" y="1552543"/>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contrario</a:t>
          </a:r>
        </a:p>
      </dsp:txBody>
      <dsp:txXfrm>
        <a:off x="216220" y="1552543"/>
        <a:ext cx="2629419" cy="484151"/>
      </dsp:txXfrm>
    </dsp:sp>
    <dsp:sp modelId="{9D8BEF47-1357-43E5-95D5-BE5E4E7FE57C}">
      <dsp:nvSpPr>
        <dsp:cNvPr id="0" name=""/>
        <dsp:cNvSpPr/>
      </dsp:nvSpPr>
      <dsp:spPr>
        <a:xfrm>
          <a:off x="2987007" y="597538"/>
          <a:ext cx="2827333" cy="332627"/>
        </a:xfrm>
        <a:prstGeom prst="rect">
          <a:avLst/>
        </a:prstGeom>
        <a:gradFill rotWithShape="0">
          <a:gsLst>
            <a:gs pos="0">
              <a:schemeClr val="accent3">
                <a:hueOff val="0"/>
                <a:satOff val="0"/>
                <a:lumOff val="0"/>
                <a:alphaOff val="0"/>
                <a:tint val="98000"/>
                <a:shade val="25000"/>
                <a:satMod val="250000"/>
              </a:schemeClr>
            </a:gs>
            <a:gs pos="68000">
              <a:schemeClr val="accent3">
                <a:hueOff val="0"/>
                <a:satOff val="0"/>
                <a:lumOff val="0"/>
                <a:alphaOff val="0"/>
                <a:tint val="86000"/>
                <a:satMod val="115000"/>
              </a:schemeClr>
            </a:gs>
            <a:gs pos="100000">
              <a:schemeClr val="accent3">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3">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ADBAD74-BF04-456C-901F-2427A154223C}">
      <dsp:nvSpPr>
        <dsp:cNvPr id="0" name=""/>
        <dsp:cNvSpPr/>
      </dsp:nvSpPr>
      <dsp:spPr>
        <a:xfrm>
          <a:off x="2987007" y="722460"/>
          <a:ext cx="207706" cy="207706"/>
        </a:xfrm>
        <a:prstGeom prst="rect">
          <a:avLst/>
        </a:prstGeom>
        <a:solidFill>
          <a:srgbClr val="FF0000"/>
        </a:solidFill>
        <a:ln w="25400" cap="flat" cmpd="sng" algn="ctr">
          <a:solidFill>
            <a:schemeClr val="accent3">
              <a:shade val="50000"/>
            </a:schemeClr>
          </a:solidFill>
          <a:prstDash val="solid"/>
        </a:ln>
        <a:effectLst/>
        <a:scene3d>
          <a:camera prst="orthographicFront"/>
          <a:lightRig rig="threePt" dir="t">
            <a:rot lat="0" lon="0" rev="7500000"/>
          </a:lightRig>
        </a:scene3d>
        <a:sp3d z="152400" extrusionH="63500"/>
      </dsp:spPr>
      <dsp:style>
        <a:lnRef idx="2">
          <a:schemeClr val="accent3">
            <a:shade val="50000"/>
          </a:schemeClr>
        </a:lnRef>
        <a:fillRef idx="1">
          <a:schemeClr val="accent3"/>
        </a:fillRef>
        <a:effectRef idx="0">
          <a:schemeClr val="accent3"/>
        </a:effectRef>
        <a:fontRef idx="minor">
          <a:schemeClr val="lt1"/>
        </a:fontRef>
      </dsp:style>
    </dsp:sp>
    <dsp:sp modelId="{E5D1D403-7018-4546-886C-EE02B4F0E238}">
      <dsp:nvSpPr>
        <dsp:cNvPr id="0" name=""/>
        <dsp:cNvSpPr/>
      </dsp:nvSpPr>
      <dsp:spPr>
        <a:xfrm>
          <a:off x="2987007" y="0"/>
          <a:ext cx="2827333" cy="597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MX" sz="1800" b="1" kern="1200" dirty="0">
              <a:solidFill>
                <a:schemeClr val="tx1"/>
              </a:solidFill>
            </a:rPr>
            <a:t>B) Argumentos del criterio sistemático</a:t>
          </a:r>
        </a:p>
      </dsp:txBody>
      <dsp:txXfrm>
        <a:off x="2987007" y="0"/>
        <a:ext cx="2827333" cy="597538"/>
      </dsp:txXfrm>
    </dsp:sp>
    <dsp:sp modelId="{60647318-284E-4560-89D6-ACF1D69AE02A}">
      <dsp:nvSpPr>
        <dsp:cNvPr id="0" name=""/>
        <dsp:cNvSpPr/>
      </dsp:nvSpPr>
      <dsp:spPr>
        <a:xfrm>
          <a:off x="2987007" y="1206616"/>
          <a:ext cx="207701" cy="207701"/>
        </a:xfrm>
        <a:prstGeom prst="rect">
          <a:avLst/>
        </a:prstGeom>
        <a:solidFill>
          <a:schemeClr val="accent3"/>
        </a:solidFill>
        <a:ln w="9525" cap="flat" cmpd="sng" algn="ctr">
          <a:solidFill>
            <a:schemeClr val="accent4">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F083DC95-C428-440B-8DE9-025C4E10E332}">
      <dsp:nvSpPr>
        <dsp:cNvPr id="0" name=""/>
        <dsp:cNvSpPr/>
      </dsp:nvSpPr>
      <dsp:spPr>
        <a:xfrm>
          <a:off x="3184920" y="1068391"/>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Sistemático</a:t>
          </a:r>
        </a:p>
      </dsp:txBody>
      <dsp:txXfrm>
        <a:off x="3184920" y="1068391"/>
        <a:ext cx="2629419" cy="484151"/>
      </dsp:txXfrm>
    </dsp:sp>
    <dsp:sp modelId="{5C9A4606-E189-44C0-AF96-8E599A99F009}">
      <dsp:nvSpPr>
        <dsp:cNvPr id="0" name=""/>
        <dsp:cNvSpPr/>
      </dsp:nvSpPr>
      <dsp:spPr>
        <a:xfrm>
          <a:off x="2987007" y="1690768"/>
          <a:ext cx="207701" cy="207701"/>
        </a:xfrm>
        <a:prstGeom prst="rect">
          <a:avLst/>
        </a:prstGeom>
        <a:solidFill>
          <a:schemeClr val="accent3"/>
        </a:solidFill>
        <a:ln w="9525" cap="flat" cmpd="sng" algn="ctr">
          <a:solidFill>
            <a:schemeClr val="accent5">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44E1E7C-67A4-4A6E-9D0E-BECC0A270226}">
      <dsp:nvSpPr>
        <dsp:cNvPr id="0" name=""/>
        <dsp:cNvSpPr/>
      </dsp:nvSpPr>
      <dsp:spPr>
        <a:xfrm>
          <a:off x="3184920" y="1552543"/>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Sedes materiae</a:t>
          </a:r>
        </a:p>
      </dsp:txBody>
      <dsp:txXfrm>
        <a:off x="3184920" y="1552543"/>
        <a:ext cx="2629419" cy="484151"/>
      </dsp:txXfrm>
    </dsp:sp>
    <dsp:sp modelId="{C523A5E5-195A-4646-8E64-52353C18C284}">
      <dsp:nvSpPr>
        <dsp:cNvPr id="0" name=""/>
        <dsp:cNvSpPr/>
      </dsp:nvSpPr>
      <dsp:spPr>
        <a:xfrm>
          <a:off x="2987007" y="2174919"/>
          <a:ext cx="207701" cy="207701"/>
        </a:xfrm>
        <a:prstGeom prst="rect">
          <a:avLst/>
        </a:prstGeom>
        <a:solidFill>
          <a:schemeClr val="accent3"/>
        </a:solidFill>
        <a:ln w="9525" cap="flat" cmpd="sng" algn="ctr">
          <a:solidFill>
            <a:schemeClr val="accent6">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E7454FBB-6DEB-450D-82CB-E752422396FA}">
      <dsp:nvSpPr>
        <dsp:cNvPr id="0" name=""/>
        <dsp:cNvSpPr/>
      </dsp:nvSpPr>
      <dsp:spPr>
        <a:xfrm>
          <a:off x="3184920" y="2036694"/>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rubrica</a:t>
          </a:r>
        </a:p>
      </dsp:txBody>
      <dsp:txXfrm>
        <a:off x="3184920" y="2036694"/>
        <a:ext cx="2629419" cy="484151"/>
      </dsp:txXfrm>
    </dsp:sp>
    <dsp:sp modelId="{2367AB14-CABD-4762-A348-AB67148D2BCC}">
      <dsp:nvSpPr>
        <dsp:cNvPr id="0" name=""/>
        <dsp:cNvSpPr/>
      </dsp:nvSpPr>
      <dsp:spPr>
        <a:xfrm>
          <a:off x="2987007" y="2659071"/>
          <a:ext cx="207701" cy="207701"/>
        </a:xfrm>
        <a:prstGeom prst="rect">
          <a:avLst/>
        </a:prstGeom>
        <a:solidFill>
          <a:schemeClr val="accent3"/>
        </a:solidFill>
        <a:ln w="9525" cap="flat" cmpd="sng" algn="ctr">
          <a:solidFill>
            <a:schemeClr val="accent2">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E83F6B9-380C-480D-B6C4-072594AC5716}">
      <dsp:nvSpPr>
        <dsp:cNvPr id="0" name=""/>
        <dsp:cNvSpPr/>
      </dsp:nvSpPr>
      <dsp:spPr>
        <a:xfrm>
          <a:off x="3184920" y="2520846"/>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cohaerentia</a:t>
          </a:r>
        </a:p>
      </dsp:txBody>
      <dsp:txXfrm>
        <a:off x="3184920" y="2520846"/>
        <a:ext cx="2629419" cy="484151"/>
      </dsp:txXfrm>
    </dsp:sp>
    <dsp:sp modelId="{092CB84A-B2C4-4B63-B5B5-F2C0773208A7}">
      <dsp:nvSpPr>
        <dsp:cNvPr id="0" name=""/>
        <dsp:cNvSpPr/>
      </dsp:nvSpPr>
      <dsp:spPr>
        <a:xfrm>
          <a:off x="2987007" y="3143222"/>
          <a:ext cx="207701" cy="207701"/>
        </a:xfrm>
        <a:prstGeom prst="rect">
          <a:avLst/>
        </a:prstGeom>
        <a:solidFill>
          <a:schemeClr val="accent3"/>
        </a:solidFill>
        <a:ln w="9525" cap="flat" cmpd="sng" algn="ctr">
          <a:solidFill>
            <a:schemeClr val="accent3">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D68D73C-C1F6-4BDE-ADFB-8EF929BF5F79}">
      <dsp:nvSpPr>
        <dsp:cNvPr id="0" name=""/>
        <dsp:cNvSpPr/>
      </dsp:nvSpPr>
      <dsp:spPr>
        <a:xfrm>
          <a:off x="3184920" y="3004997"/>
          <a:ext cx="2629419" cy="484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De la no redundancia</a:t>
          </a:r>
          <a:r>
            <a:rPr lang="es-MX" sz="1800" kern="1200" dirty="0"/>
            <a:t> </a:t>
          </a:r>
        </a:p>
      </dsp:txBody>
      <dsp:txXfrm>
        <a:off x="3184920" y="3004997"/>
        <a:ext cx="2629419" cy="484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DB8E9-1513-4CEC-B78D-590B1C3A2517}">
      <dsp:nvSpPr>
        <dsp:cNvPr id="0" name=""/>
        <dsp:cNvSpPr/>
      </dsp:nvSpPr>
      <dsp:spPr>
        <a:xfrm>
          <a:off x="283344" y="465583"/>
          <a:ext cx="2202969" cy="259172"/>
        </a:xfrm>
        <a:prstGeom prst="rect">
          <a:avLst/>
        </a:prstGeom>
        <a:gradFill rotWithShape="0">
          <a:gsLst>
            <a:gs pos="0">
              <a:schemeClr val="accent1">
                <a:shade val="80000"/>
                <a:hueOff val="0"/>
                <a:satOff val="0"/>
                <a:lumOff val="0"/>
                <a:alphaOff val="0"/>
                <a:tint val="98000"/>
                <a:shade val="25000"/>
                <a:satMod val="250000"/>
              </a:schemeClr>
            </a:gs>
            <a:gs pos="68000">
              <a:schemeClr val="accent1">
                <a:shade val="80000"/>
                <a:hueOff val="0"/>
                <a:satOff val="0"/>
                <a:lumOff val="0"/>
                <a:alphaOff val="0"/>
                <a:tint val="86000"/>
                <a:satMod val="115000"/>
              </a:schemeClr>
            </a:gs>
            <a:gs pos="100000">
              <a:schemeClr val="accent1">
                <a:shade val="8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shade val="80000"/>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F8E07A7-FA49-4C52-B6D3-529C22BD073A}">
      <dsp:nvSpPr>
        <dsp:cNvPr id="0" name=""/>
        <dsp:cNvSpPr/>
      </dsp:nvSpPr>
      <dsp:spPr>
        <a:xfrm>
          <a:off x="283344" y="562918"/>
          <a:ext cx="161838" cy="161838"/>
        </a:xfrm>
        <a:prstGeom prst="rect">
          <a:avLst/>
        </a:prstGeom>
        <a:solidFill>
          <a:srgbClr val="FF0000"/>
        </a:solidFill>
        <a:ln w="9525" cap="flat" cmpd="sng" algn="ctr">
          <a:solidFill>
            <a:schemeClr val="accent1">
              <a:shade val="80000"/>
              <a:hueOff val="0"/>
              <a:satOff val="0"/>
              <a:lumOff val="0"/>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3C1B4AB-BFE5-40A7-9CB4-80E50CFCD53B}">
      <dsp:nvSpPr>
        <dsp:cNvPr id="0" name=""/>
        <dsp:cNvSpPr/>
      </dsp:nvSpPr>
      <dsp:spPr>
        <a:xfrm>
          <a:off x="283344" y="0"/>
          <a:ext cx="2202969" cy="46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MX" sz="1800" b="1" kern="1200" dirty="0">
              <a:solidFill>
                <a:schemeClr val="tx1"/>
              </a:solidFill>
            </a:rPr>
            <a:t>C) Argumentos del criterio funcional </a:t>
          </a:r>
        </a:p>
      </dsp:txBody>
      <dsp:txXfrm>
        <a:off x="283344" y="0"/>
        <a:ext cx="2202969" cy="465583"/>
      </dsp:txXfrm>
    </dsp:sp>
    <dsp:sp modelId="{5ED2F281-BE64-498C-B70B-FF98B451E3FC}">
      <dsp:nvSpPr>
        <dsp:cNvPr id="0" name=""/>
        <dsp:cNvSpPr/>
      </dsp:nvSpPr>
      <dsp:spPr>
        <a:xfrm>
          <a:off x="283344" y="940158"/>
          <a:ext cx="161834" cy="161834"/>
        </a:xfrm>
        <a:prstGeom prst="rect">
          <a:avLst/>
        </a:prstGeom>
        <a:solidFill>
          <a:schemeClr val="bg2">
            <a:lumMod val="75000"/>
          </a:schemeClr>
        </a:solidFill>
        <a:ln w="9525" cap="flat" cmpd="sng" algn="ctr">
          <a:solidFill>
            <a:schemeClr val="accent1">
              <a:shade val="80000"/>
              <a:hueOff val="0"/>
              <a:satOff val="0"/>
              <a:lumOff val="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DF0773E-C33F-41E9-9857-397E6178B9F4}">
      <dsp:nvSpPr>
        <dsp:cNvPr id="0" name=""/>
        <dsp:cNvSpPr/>
      </dsp:nvSpPr>
      <dsp:spPr>
        <a:xfrm>
          <a:off x="437552" y="832457"/>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Teleológico</a:t>
          </a:r>
        </a:p>
      </dsp:txBody>
      <dsp:txXfrm>
        <a:off x="437552" y="832457"/>
        <a:ext cx="2048761" cy="377235"/>
      </dsp:txXfrm>
    </dsp:sp>
    <dsp:sp modelId="{76795E97-B862-4D57-B356-0FF8B7FA928A}">
      <dsp:nvSpPr>
        <dsp:cNvPr id="0" name=""/>
        <dsp:cNvSpPr/>
      </dsp:nvSpPr>
      <dsp:spPr>
        <a:xfrm>
          <a:off x="283344" y="1317393"/>
          <a:ext cx="161834" cy="161834"/>
        </a:xfrm>
        <a:prstGeom prst="rect">
          <a:avLst/>
        </a:prstGeom>
        <a:solidFill>
          <a:schemeClr val="bg2">
            <a:lumMod val="75000"/>
          </a:schemeClr>
        </a:solidFill>
        <a:ln w="9525" cap="flat" cmpd="sng" algn="ctr">
          <a:solidFill>
            <a:schemeClr val="accent1">
              <a:shade val="80000"/>
              <a:hueOff val="88695"/>
              <a:satOff val="-4980"/>
              <a:lumOff val="4295"/>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0659E4A-CDE7-4782-9E7C-6E99D4FE5D36}">
      <dsp:nvSpPr>
        <dsp:cNvPr id="0" name=""/>
        <dsp:cNvSpPr/>
      </dsp:nvSpPr>
      <dsp:spPr>
        <a:xfrm>
          <a:off x="437552" y="1209693"/>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Histórico </a:t>
          </a:r>
        </a:p>
      </dsp:txBody>
      <dsp:txXfrm>
        <a:off x="437552" y="1209693"/>
        <a:ext cx="2048761" cy="377235"/>
      </dsp:txXfrm>
    </dsp:sp>
    <dsp:sp modelId="{60BFC341-8E4F-43F0-B07A-879F0C22907D}">
      <dsp:nvSpPr>
        <dsp:cNvPr id="0" name=""/>
        <dsp:cNvSpPr/>
      </dsp:nvSpPr>
      <dsp:spPr>
        <a:xfrm>
          <a:off x="283344" y="1694629"/>
          <a:ext cx="161834" cy="161834"/>
        </a:xfrm>
        <a:prstGeom prst="rect">
          <a:avLst/>
        </a:prstGeom>
        <a:solidFill>
          <a:schemeClr val="bg2">
            <a:lumMod val="75000"/>
          </a:schemeClr>
        </a:solidFill>
        <a:ln w="9525" cap="flat" cmpd="sng" algn="ctr">
          <a:solidFill>
            <a:schemeClr val="accent1">
              <a:shade val="80000"/>
              <a:hueOff val="177389"/>
              <a:satOff val="-9961"/>
              <a:lumOff val="8590"/>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C9C06550-3CC2-4C8C-A4EF-928DDB446F19}">
      <dsp:nvSpPr>
        <dsp:cNvPr id="0" name=""/>
        <dsp:cNvSpPr/>
      </dsp:nvSpPr>
      <dsp:spPr>
        <a:xfrm>
          <a:off x="437552" y="1586928"/>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Psicológico </a:t>
          </a:r>
        </a:p>
      </dsp:txBody>
      <dsp:txXfrm>
        <a:off x="437552" y="1586928"/>
        <a:ext cx="2048761" cy="377235"/>
      </dsp:txXfrm>
    </dsp:sp>
    <dsp:sp modelId="{302C5263-E211-4D73-AD11-E9097AD8C44E}">
      <dsp:nvSpPr>
        <dsp:cNvPr id="0" name=""/>
        <dsp:cNvSpPr/>
      </dsp:nvSpPr>
      <dsp:spPr>
        <a:xfrm>
          <a:off x="283344" y="2071865"/>
          <a:ext cx="161834" cy="161834"/>
        </a:xfrm>
        <a:prstGeom prst="rect">
          <a:avLst/>
        </a:prstGeom>
        <a:solidFill>
          <a:schemeClr val="bg2">
            <a:lumMod val="75000"/>
          </a:schemeClr>
        </a:solidFill>
        <a:ln w="9525" cap="flat" cmpd="sng" algn="ctr">
          <a:solidFill>
            <a:schemeClr val="accent1">
              <a:shade val="80000"/>
              <a:hueOff val="266084"/>
              <a:satOff val="-14941"/>
              <a:lumOff val="12885"/>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85E9B0A-D47B-42C5-B92E-0D0F0E73E1F6}">
      <dsp:nvSpPr>
        <dsp:cNvPr id="0" name=""/>
        <dsp:cNvSpPr/>
      </dsp:nvSpPr>
      <dsp:spPr>
        <a:xfrm>
          <a:off x="437552" y="1964164"/>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Pragmático </a:t>
          </a:r>
        </a:p>
      </dsp:txBody>
      <dsp:txXfrm>
        <a:off x="437552" y="1964164"/>
        <a:ext cx="2048761" cy="377235"/>
      </dsp:txXfrm>
    </dsp:sp>
    <dsp:sp modelId="{EC8C4FC8-E6C2-489B-8108-AA9905DFF7F3}">
      <dsp:nvSpPr>
        <dsp:cNvPr id="0" name=""/>
        <dsp:cNvSpPr/>
      </dsp:nvSpPr>
      <dsp:spPr>
        <a:xfrm>
          <a:off x="283344" y="2449101"/>
          <a:ext cx="161834" cy="161834"/>
        </a:xfrm>
        <a:prstGeom prst="rect">
          <a:avLst/>
        </a:prstGeom>
        <a:solidFill>
          <a:schemeClr val="bg2">
            <a:lumMod val="75000"/>
          </a:schemeClr>
        </a:solidFill>
        <a:ln w="9525" cap="flat" cmpd="sng" algn="ctr">
          <a:solidFill>
            <a:schemeClr val="accent1">
              <a:shade val="80000"/>
              <a:hueOff val="354778"/>
              <a:satOff val="-19922"/>
              <a:lumOff val="17181"/>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04E7901-2A16-4A07-A8E1-3EBCBD81CA1F}">
      <dsp:nvSpPr>
        <dsp:cNvPr id="0" name=""/>
        <dsp:cNvSpPr/>
      </dsp:nvSpPr>
      <dsp:spPr>
        <a:xfrm>
          <a:off x="437552" y="2341400"/>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Por el absurdo</a:t>
          </a:r>
        </a:p>
      </dsp:txBody>
      <dsp:txXfrm>
        <a:off x="437552" y="2341400"/>
        <a:ext cx="2048761" cy="377235"/>
      </dsp:txXfrm>
    </dsp:sp>
    <dsp:sp modelId="{F3D1F017-3CB9-42BB-B2CC-755B04B08692}">
      <dsp:nvSpPr>
        <dsp:cNvPr id="0" name=""/>
        <dsp:cNvSpPr/>
      </dsp:nvSpPr>
      <dsp:spPr>
        <a:xfrm>
          <a:off x="283344" y="2826336"/>
          <a:ext cx="161834" cy="161834"/>
        </a:xfrm>
        <a:prstGeom prst="rect">
          <a:avLst/>
        </a:prstGeom>
        <a:solidFill>
          <a:schemeClr val="bg2">
            <a:lumMod val="75000"/>
          </a:schemeClr>
        </a:solidFill>
        <a:ln w="9525" cap="flat" cmpd="sng" algn="ctr">
          <a:solidFill>
            <a:schemeClr val="accent1">
              <a:shade val="80000"/>
              <a:hueOff val="443473"/>
              <a:satOff val="-24902"/>
              <a:lumOff val="21476"/>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3312EFE-4338-4ADE-B960-DEFDB2863BD4}">
      <dsp:nvSpPr>
        <dsp:cNvPr id="0" name=""/>
        <dsp:cNvSpPr/>
      </dsp:nvSpPr>
      <dsp:spPr>
        <a:xfrm>
          <a:off x="437552" y="2718635"/>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De autoridad</a:t>
          </a:r>
        </a:p>
      </dsp:txBody>
      <dsp:txXfrm>
        <a:off x="437552" y="2718635"/>
        <a:ext cx="2048761" cy="377235"/>
      </dsp:txXfrm>
    </dsp:sp>
    <dsp:sp modelId="{FC34D2A9-3E4D-4B66-B9E5-28FE00672A53}">
      <dsp:nvSpPr>
        <dsp:cNvPr id="0" name=""/>
        <dsp:cNvSpPr/>
      </dsp:nvSpPr>
      <dsp:spPr>
        <a:xfrm>
          <a:off x="2596463" y="465583"/>
          <a:ext cx="2202969" cy="259172"/>
        </a:xfrm>
        <a:prstGeom prst="rect">
          <a:avLst/>
        </a:prstGeom>
        <a:gradFill rotWithShape="0">
          <a:gsLst>
            <a:gs pos="0">
              <a:schemeClr val="accent1">
                <a:shade val="80000"/>
                <a:hueOff val="709557"/>
                <a:satOff val="-39844"/>
                <a:lumOff val="34361"/>
                <a:alphaOff val="0"/>
                <a:tint val="98000"/>
                <a:shade val="25000"/>
                <a:satMod val="250000"/>
              </a:schemeClr>
            </a:gs>
            <a:gs pos="68000">
              <a:schemeClr val="accent1">
                <a:shade val="80000"/>
                <a:hueOff val="709557"/>
                <a:satOff val="-39844"/>
                <a:lumOff val="34361"/>
                <a:alphaOff val="0"/>
                <a:tint val="86000"/>
                <a:satMod val="115000"/>
              </a:schemeClr>
            </a:gs>
            <a:gs pos="100000">
              <a:schemeClr val="accent1">
                <a:shade val="80000"/>
                <a:hueOff val="709557"/>
                <a:satOff val="-39844"/>
                <a:lumOff val="34361"/>
                <a:alphaOff val="0"/>
                <a:tint val="50000"/>
                <a:satMod val="150000"/>
              </a:schemeClr>
            </a:gs>
          </a:gsLst>
          <a:path path="circle">
            <a:fillToRect l="50000" t="130000" r="50000" b="-30000"/>
          </a:path>
        </a:gradFill>
        <a:ln>
          <a:noFill/>
        </a:ln>
        <a:effectLst>
          <a:outerShdw blurRad="57150" dist="38100" dir="5400000" algn="ctr" rotWithShape="0">
            <a:schemeClr val="accent1">
              <a:shade val="80000"/>
              <a:hueOff val="709557"/>
              <a:satOff val="-39844"/>
              <a:lumOff val="34361"/>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1422C34-2683-4304-B33D-B423A8D8C201}">
      <dsp:nvSpPr>
        <dsp:cNvPr id="0" name=""/>
        <dsp:cNvSpPr/>
      </dsp:nvSpPr>
      <dsp:spPr>
        <a:xfrm>
          <a:off x="2596463" y="562918"/>
          <a:ext cx="161838" cy="161838"/>
        </a:xfrm>
        <a:prstGeom prst="rect">
          <a:avLst/>
        </a:prstGeom>
        <a:solidFill>
          <a:srgbClr val="FF0000"/>
        </a:solidFill>
        <a:ln w="9525" cap="flat" cmpd="sng" algn="ctr">
          <a:solidFill>
            <a:schemeClr val="accent1">
              <a:shade val="80000"/>
              <a:hueOff val="709557"/>
              <a:satOff val="-39844"/>
              <a:lumOff val="34361"/>
              <a:alphaOff val="0"/>
            </a:schemeClr>
          </a:solidFill>
          <a:prstDash val="solid"/>
        </a:ln>
        <a:effectLst>
          <a:outerShdw blurRad="57150" dist="38100" dir="5400000" algn="ctr" rotWithShape="0">
            <a:schemeClr val="lt1">
              <a:alpha val="9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3B75F44D-8442-4B82-B4F6-A16C062200F6}">
      <dsp:nvSpPr>
        <dsp:cNvPr id="0" name=""/>
        <dsp:cNvSpPr/>
      </dsp:nvSpPr>
      <dsp:spPr>
        <a:xfrm>
          <a:off x="2596463" y="0"/>
          <a:ext cx="2202969" cy="465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s-MX" sz="1800" b="1" kern="1200" dirty="0">
              <a:solidFill>
                <a:schemeClr val="tx1"/>
              </a:solidFill>
            </a:rPr>
            <a:t>D) El argumento por Analogía </a:t>
          </a:r>
        </a:p>
      </dsp:txBody>
      <dsp:txXfrm>
        <a:off x="2596463" y="0"/>
        <a:ext cx="2202969" cy="465583"/>
      </dsp:txXfrm>
    </dsp:sp>
    <dsp:sp modelId="{6FEFB38C-C1EC-4F24-83DD-2B5E648FA4EC}">
      <dsp:nvSpPr>
        <dsp:cNvPr id="0" name=""/>
        <dsp:cNvSpPr/>
      </dsp:nvSpPr>
      <dsp:spPr>
        <a:xfrm>
          <a:off x="2596463" y="940158"/>
          <a:ext cx="161834" cy="161834"/>
        </a:xfrm>
        <a:prstGeom prst="rect">
          <a:avLst/>
        </a:prstGeom>
        <a:solidFill>
          <a:schemeClr val="accent1">
            <a:lumMod val="40000"/>
            <a:lumOff val="60000"/>
          </a:schemeClr>
        </a:solidFill>
        <a:ln w="9525" cap="flat" cmpd="sng" algn="ctr">
          <a:solidFill>
            <a:schemeClr val="accent1">
              <a:shade val="80000"/>
              <a:hueOff val="532167"/>
              <a:satOff val="-29883"/>
              <a:lumOff val="25771"/>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B932C68-D77C-45E2-A6EA-B432F1259F79}">
      <dsp:nvSpPr>
        <dsp:cNvPr id="0" name=""/>
        <dsp:cNvSpPr/>
      </dsp:nvSpPr>
      <dsp:spPr>
        <a:xfrm>
          <a:off x="2750671" y="832457"/>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Por analogía</a:t>
          </a:r>
        </a:p>
      </dsp:txBody>
      <dsp:txXfrm>
        <a:off x="2750671" y="832457"/>
        <a:ext cx="2048761" cy="377235"/>
      </dsp:txXfrm>
    </dsp:sp>
    <dsp:sp modelId="{BE10BFEB-2CFD-4794-855A-1315DBBACBDB}">
      <dsp:nvSpPr>
        <dsp:cNvPr id="0" name=""/>
        <dsp:cNvSpPr/>
      </dsp:nvSpPr>
      <dsp:spPr>
        <a:xfrm>
          <a:off x="2596463" y="1317393"/>
          <a:ext cx="161834" cy="161834"/>
        </a:xfrm>
        <a:prstGeom prst="rect">
          <a:avLst/>
        </a:prstGeom>
        <a:solidFill>
          <a:schemeClr val="accent1">
            <a:lumMod val="40000"/>
            <a:lumOff val="60000"/>
          </a:schemeClr>
        </a:solidFill>
        <a:ln w="9525" cap="flat" cmpd="sng" algn="ctr">
          <a:solidFill>
            <a:schemeClr val="accent1">
              <a:shade val="80000"/>
              <a:hueOff val="620862"/>
              <a:satOff val="-34863"/>
              <a:lumOff val="30066"/>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258CA59-6FE1-4ACC-A88B-8C6D8F70D729}">
      <dsp:nvSpPr>
        <dsp:cNvPr id="0" name=""/>
        <dsp:cNvSpPr/>
      </dsp:nvSpPr>
      <dsp:spPr>
        <a:xfrm>
          <a:off x="2750671" y="1209693"/>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fortiori</a:t>
          </a:r>
        </a:p>
      </dsp:txBody>
      <dsp:txXfrm>
        <a:off x="2750671" y="1209693"/>
        <a:ext cx="2048761" cy="377235"/>
      </dsp:txXfrm>
    </dsp:sp>
    <dsp:sp modelId="{A323608E-F79B-4827-87AD-33AC6CCBC2C3}">
      <dsp:nvSpPr>
        <dsp:cNvPr id="0" name=""/>
        <dsp:cNvSpPr/>
      </dsp:nvSpPr>
      <dsp:spPr>
        <a:xfrm>
          <a:off x="2596463" y="1694629"/>
          <a:ext cx="161834" cy="161834"/>
        </a:xfrm>
        <a:prstGeom prst="rect">
          <a:avLst/>
        </a:prstGeom>
        <a:solidFill>
          <a:schemeClr val="accent1">
            <a:lumMod val="40000"/>
            <a:lumOff val="60000"/>
          </a:schemeClr>
        </a:solidFill>
        <a:ln w="9525" cap="flat" cmpd="sng" algn="ctr">
          <a:solidFill>
            <a:schemeClr val="accent1">
              <a:shade val="80000"/>
              <a:hueOff val="709557"/>
              <a:satOff val="-39844"/>
              <a:lumOff val="34361"/>
              <a:alphaOff val="0"/>
            </a:schemeClr>
          </a:solidFill>
          <a:prstDash val="solid"/>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1493C17-A248-476B-A303-448F8E9EBCCC}">
      <dsp:nvSpPr>
        <dsp:cNvPr id="0" name=""/>
        <dsp:cNvSpPr/>
      </dsp:nvSpPr>
      <dsp:spPr>
        <a:xfrm>
          <a:off x="2750671" y="1586928"/>
          <a:ext cx="2048761" cy="37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a:lnSpc>
              <a:spcPct val="90000"/>
            </a:lnSpc>
            <a:spcBef>
              <a:spcPct val="0"/>
            </a:spcBef>
            <a:spcAft>
              <a:spcPct val="35000"/>
            </a:spcAft>
            <a:buNone/>
          </a:pPr>
          <a:r>
            <a:rPr lang="es-MX" sz="1800" kern="1200" dirty="0">
              <a:solidFill>
                <a:schemeClr val="tx1"/>
              </a:solidFill>
            </a:rPr>
            <a:t>A partir de los principios</a:t>
          </a:r>
        </a:p>
      </dsp:txBody>
      <dsp:txXfrm>
        <a:off x="2750671" y="1586928"/>
        <a:ext cx="2048761" cy="377235"/>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1D0E9-3BD9-4542-B9C1-15C24C10844A}" type="datetimeFigureOut">
              <a:rPr lang="es-MX" smtClean="0"/>
              <a:t>23/04/2020</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8CA5FE-6E4F-449F-8FF0-56ECAD577F93}" type="slidenum">
              <a:rPr lang="es-MX" smtClean="0"/>
              <a:t>‹Nº›</a:t>
            </a:fld>
            <a:endParaRPr lang="es-MX"/>
          </a:p>
        </p:txBody>
      </p:sp>
    </p:spTree>
    <p:extLst>
      <p:ext uri="{BB962C8B-B14F-4D97-AF65-F5344CB8AC3E}">
        <p14:creationId xmlns:p14="http://schemas.microsoft.com/office/powerpoint/2010/main" val="156373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C6024814-2E9C-448E-8870-EE98D4C1D29E}" type="slidenum">
              <a:rPr lang="es-MX" smtClean="0"/>
              <a:t>60</a:t>
            </a:fld>
            <a:endParaRPr lang="es-MX" dirty="0"/>
          </a:p>
        </p:txBody>
      </p:sp>
    </p:spTree>
    <p:extLst>
      <p:ext uri="{BB962C8B-B14F-4D97-AF65-F5344CB8AC3E}">
        <p14:creationId xmlns:p14="http://schemas.microsoft.com/office/powerpoint/2010/main" val="3969068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B9AB6761-FBE6-4B8D-92F3-5FD470C4A3D6}"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E14C9D9D-1F9E-41AA-AA29-E28FAFDD7FC3}" type="datetimeFigureOut">
              <a:rPr lang="es-MX" smtClean="0"/>
              <a:pPr/>
              <a:t>23/04/2020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077200" y="6356350"/>
            <a:ext cx="609600" cy="365125"/>
          </a:xfrm>
        </p:spPr>
        <p:txBody>
          <a:bodyPr/>
          <a:lstStyle/>
          <a:p>
            <a:fld id="{B9AB6761-FBE6-4B8D-92F3-5FD470C4A3D6}" type="slidenum">
              <a:rPr lang="es-MX" smtClean="0"/>
              <a:pPr/>
              <a:t>‹Nº›</a:t>
            </a:fld>
            <a:endParaRPr lang="es-MX"/>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14C9D9D-1F9E-41AA-AA29-E28FAFDD7FC3}" type="datetimeFigureOut">
              <a:rPr lang="es-MX" smtClean="0"/>
              <a:pPr/>
              <a:t>23/04/2020</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9AB6761-FBE6-4B8D-92F3-5FD470C4A3D6}" type="slidenum">
              <a:rPr lang="es-MX" smtClean="0"/>
              <a:pPr/>
              <a:t>‹Nº›</a:t>
            </a:fld>
            <a:endParaRPr lang="es-MX"/>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836712"/>
            <a:ext cx="7772400" cy="2376264"/>
          </a:xfrm>
        </p:spPr>
        <p:txBody>
          <a:bodyPr>
            <a:normAutofit/>
          </a:bodyPr>
          <a:lstStyle/>
          <a:p>
            <a:r>
              <a:rPr lang="es-MX" sz="3600" b="1" dirty="0"/>
              <a:t>El impacto de las sentencias de la Corte Interamericana de Derechos Humanos en las sentencias del Tribunal Electoral del Poder Judicial de la Federación</a:t>
            </a:r>
          </a:p>
        </p:txBody>
      </p:sp>
      <p:sp>
        <p:nvSpPr>
          <p:cNvPr id="3" name="2 Subtítulo"/>
          <p:cNvSpPr>
            <a:spLocks noGrp="1"/>
          </p:cNvSpPr>
          <p:nvPr>
            <p:ph type="subTitle" idx="1"/>
          </p:nvPr>
        </p:nvSpPr>
        <p:spPr>
          <a:xfrm>
            <a:off x="395536" y="3262536"/>
            <a:ext cx="8062664" cy="3262808"/>
          </a:xfrm>
        </p:spPr>
        <p:txBody>
          <a:bodyPr>
            <a:normAutofit fontScale="92500" lnSpcReduction="10000"/>
          </a:bodyPr>
          <a:lstStyle/>
          <a:p>
            <a:r>
              <a:rPr lang="es-MX" dirty="0"/>
              <a:t>Dr. Eduardo de Jesús Castellanos Hernández (U. de París)</a:t>
            </a:r>
          </a:p>
          <a:p>
            <a:r>
              <a:rPr lang="es-MX" dirty="0"/>
              <a:t>Posdoctorado en Control Parlamentario y Políticas Públicas (Alcalá) y en Regímenes Políticos Comparados (UCCS)</a:t>
            </a:r>
          </a:p>
          <a:p>
            <a:r>
              <a:rPr lang="es-MX" dirty="0"/>
              <a:t>Investigador Nacional. Nivel I, Sistema Nacional de Investigadores</a:t>
            </a:r>
          </a:p>
          <a:p>
            <a:r>
              <a:rPr lang="es-MX" dirty="0"/>
              <a:t>Investigador Científico de Excelencia, Sistema Internacional de la Investigación Científica</a:t>
            </a:r>
          </a:p>
          <a:p>
            <a:r>
              <a:rPr lang="es-MX" dirty="0"/>
              <a:t>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s-MX" sz="3600"/>
              <a:t>Ley del 18 de mayo de 1875</a:t>
            </a:r>
          </a:p>
        </p:txBody>
      </p:sp>
      <p:sp>
        <p:nvSpPr>
          <p:cNvPr id="6147" name="Rectangle 3"/>
          <p:cNvSpPr>
            <a:spLocks noGrp="1" noChangeArrowheads="1"/>
          </p:cNvSpPr>
          <p:nvPr>
            <p:ph idx="1"/>
          </p:nvPr>
        </p:nvSpPr>
        <p:spPr/>
        <p:txBody>
          <a:bodyPr/>
          <a:lstStyle/>
          <a:p>
            <a:pPr algn="ctr">
              <a:buFont typeface="Wingdings" pitchFamily="2" charset="2"/>
              <a:buNone/>
            </a:pPr>
            <a:endParaRPr lang="es-MX"/>
          </a:p>
          <a:p>
            <a:pPr algn="ctr">
              <a:buFont typeface="Wingdings" pitchFamily="2" charset="2"/>
              <a:buNone/>
            </a:pPr>
            <a:r>
              <a:rPr lang="es-MX"/>
              <a:t>Prohibió, bajo penas severas, que la justicia federal juzgara las declaraciones </a:t>
            </a:r>
          </a:p>
          <a:p>
            <a:pPr algn="ctr">
              <a:buFont typeface="Wingdings" pitchFamily="2" charset="2"/>
              <a:buNone/>
            </a:pPr>
            <a:r>
              <a:rPr lang="es-MX"/>
              <a:t>de los colegios electorales.</a:t>
            </a:r>
          </a:p>
        </p:txBody>
      </p:sp>
    </p:spTree>
    <p:extLst>
      <p:ext uri="{BB962C8B-B14F-4D97-AF65-F5344CB8AC3E}">
        <p14:creationId xmlns:p14="http://schemas.microsoft.com/office/powerpoint/2010/main" val="4560070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04088"/>
            <a:ext cx="8229600" cy="852704"/>
          </a:xfrm>
        </p:spPr>
        <p:txBody>
          <a:bodyPr/>
          <a:lstStyle/>
          <a:p>
            <a:r>
              <a:rPr lang="es-MX" sz="3200" dirty="0"/>
              <a:t>Amparo contra el Gobernador de Puebla (1878)</a:t>
            </a:r>
          </a:p>
        </p:txBody>
      </p:sp>
      <p:sp>
        <p:nvSpPr>
          <p:cNvPr id="5123" name="Rectangle 3"/>
          <p:cNvSpPr>
            <a:spLocks noGrp="1" noChangeArrowheads="1"/>
          </p:cNvSpPr>
          <p:nvPr>
            <p:ph idx="1"/>
          </p:nvPr>
        </p:nvSpPr>
        <p:spPr>
          <a:xfrm>
            <a:off x="755576" y="1916832"/>
            <a:ext cx="7344816" cy="4277072"/>
          </a:xfrm>
        </p:spPr>
        <p:txBody>
          <a:bodyPr/>
          <a:lstStyle/>
          <a:p>
            <a:pPr algn="just">
              <a:buFont typeface="Wingdings" pitchFamily="2" charset="2"/>
              <a:buNone/>
            </a:pPr>
            <a:r>
              <a:rPr lang="es-MX" dirty="0"/>
              <a:t>	Habiendo sido reelecto a pesar de la prohibición de la Constitución poblana, la Corte amparó a los quejosos y consignó el principio de que </a:t>
            </a:r>
            <a:r>
              <a:rPr lang="es-MX" i="1" dirty="0"/>
              <a:t>“no basta la decisión de un colegio electoral, cualesquiera que sean su formación y su categoría, para dar validez a actos viciados por una notoria inconstitucionalidad”</a:t>
            </a:r>
            <a:r>
              <a:rPr lang="es-MX" dirty="0"/>
              <a:t>.</a:t>
            </a:r>
          </a:p>
        </p:txBody>
      </p:sp>
    </p:spTree>
    <p:extLst>
      <p:ext uri="{BB962C8B-B14F-4D97-AF65-F5344CB8AC3E}">
        <p14:creationId xmlns:p14="http://schemas.microsoft.com/office/powerpoint/2010/main" val="1855245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15616" y="692696"/>
            <a:ext cx="7024744" cy="1143000"/>
          </a:xfrm>
        </p:spPr>
        <p:txBody>
          <a:bodyPr/>
          <a:lstStyle/>
          <a:p>
            <a:r>
              <a:rPr lang="es-MX" sz="3600" dirty="0"/>
              <a:t>Tesis Vallarta (1881)</a:t>
            </a:r>
          </a:p>
        </p:txBody>
      </p:sp>
      <p:sp>
        <p:nvSpPr>
          <p:cNvPr id="12291" name="Rectangle 3"/>
          <p:cNvSpPr>
            <a:spLocks noGrp="1" noChangeArrowheads="1"/>
          </p:cNvSpPr>
          <p:nvPr>
            <p:ph idx="1"/>
          </p:nvPr>
        </p:nvSpPr>
        <p:spPr/>
        <p:txBody>
          <a:bodyPr>
            <a:normAutofit lnSpcReduction="10000"/>
          </a:bodyPr>
          <a:lstStyle/>
          <a:p>
            <a:pPr algn="just"/>
            <a:endParaRPr lang="es-MX" sz="2800" dirty="0"/>
          </a:p>
          <a:p>
            <a:pPr algn="just"/>
            <a:r>
              <a:rPr lang="es-MX" sz="2800" dirty="0"/>
              <a:t>El amparo jamás juzga de la ilegitimidad de la autoridad sino sólo de su competencia, y sirve precisamente para garantizar al individuo contra las arbitrariedades de la autoridad, aun </a:t>
            </a:r>
            <a:r>
              <a:rPr lang="es-MX" sz="2800" i="1" dirty="0"/>
              <a:t>de facto</a:t>
            </a:r>
            <a:r>
              <a:rPr lang="es-MX" sz="2800" dirty="0"/>
              <a:t> y que sólo tiene un título colorado o putativo.</a:t>
            </a:r>
          </a:p>
          <a:p>
            <a:pPr algn="just"/>
            <a:endParaRPr lang="es-MX" sz="2800" dirty="0"/>
          </a:p>
          <a:p>
            <a:pPr algn="just"/>
            <a:r>
              <a:rPr lang="es-MX" sz="2800" dirty="0"/>
              <a:t>La </a:t>
            </a:r>
            <a:r>
              <a:rPr lang="es-MX" sz="2800" i="1" dirty="0"/>
              <a:t>“cuestión de legitimidad es meramente política y no corresponde a la justicia federal resolverla en juicios de amparo”</a:t>
            </a:r>
            <a:r>
              <a:rPr lang="es-MX" sz="2800" dirty="0"/>
              <a:t>.</a:t>
            </a:r>
          </a:p>
        </p:txBody>
      </p:sp>
    </p:spTree>
    <p:extLst>
      <p:ext uri="{BB962C8B-B14F-4D97-AF65-F5344CB8AC3E}">
        <p14:creationId xmlns:p14="http://schemas.microsoft.com/office/powerpoint/2010/main" val="35467040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490" y="1027664"/>
            <a:ext cx="7024744" cy="385112"/>
          </a:xfrm>
        </p:spPr>
        <p:txBody>
          <a:bodyPr>
            <a:noAutofit/>
          </a:bodyPr>
          <a:lstStyle/>
          <a:p>
            <a:pPr algn="ctr"/>
            <a:r>
              <a:rPr lang="es-MX" sz="2500" b="1" dirty="0"/>
              <a:t>Controversia Constitucional</a:t>
            </a:r>
            <a:endParaRPr lang="es-ES" sz="2500" b="1" dirty="0"/>
          </a:p>
        </p:txBody>
      </p:sp>
      <p:sp>
        <p:nvSpPr>
          <p:cNvPr id="3" name="Marcador de contenido 2"/>
          <p:cNvSpPr>
            <a:spLocks noGrp="1"/>
          </p:cNvSpPr>
          <p:nvPr>
            <p:ph idx="1"/>
          </p:nvPr>
        </p:nvSpPr>
        <p:spPr>
          <a:xfrm>
            <a:off x="467544" y="1700808"/>
            <a:ext cx="7920880" cy="4536504"/>
          </a:xfrm>
        </p:spPr>
        <p:txBody>
          <a:bodyPr>
            <a:normAutofit/>
          </a:bodyPr>
          <a:lstStyle/>
          <a:p>
            <a:pPr algn="just">
              <a:buNone/>
            </a:pPr>
            <a:r>
              <a:rPr lang="es-MX" sz="2200" b="1" dirty="0"/>
              <a:t>	Constitución de 1857. Artículo 98.</a:t>
            </a:r>
            <a:r>
              <a:rPr lang="es-MX" sz="2200" dirty="0"/>
              <a:t> Corresponde a la Suprema Corte de Justicia de la Nación desde la primera instancia, el conocimiento de las controversias que se susciten de un Estado con otro, y de aquellas en que la Unión fuere parte.</a:t>
            </a:r>
          </a:p>
          <a:p>
            <a:pPr algn="just">
              <a:buNone/>
            </a:pPr>
            <a:endParaRPr lang="es-MX" sz="2200" dirty="0"/>
          </a:p>
          <a:p>
            <a:pPr algn="just">
              <a:buNone/>
            </a:pPr>
            <a:r>
              <a:rPr lang="es-MX" sz="2200" b="1" dirty="0"/>
              <a:t>	Constitución de 1917. Artículo 105.</a:t>
            </a:r>
            <a:r>
              <a:rPr lang="es-MX" sz="2200" dirty="0"/>
              <a:t> Corresponde sólo a la Suprema Corte de Justicia de la Nación conocer de las controversias que se susciten entre dos o más Estados, entre los Poderes de un mismo Estado sobre la constitucionalidad de sus actos y de los conflictos entre la Federación y uno o más Estados, así como de aquellas en que la Federación fuese parte.</a:t>
            </a:r>
          </a:p>
          <a:p>
            <a:pPr algn="just"/>
            <a:endParaRPr lang="es-ES" sz="2200" dirty="0"/>
          </a:p>
        </p:txBody>
      </p:sp>
    </p:spTree>
    <p:extLst>
      <p:ext uri="{BB962C8B-B14F-4D97-AF65-F5344CB8AC3E}">
        <p14:creationId xmlns:p14="http://schemas.microsoft.com/office/powerpoint/2010/main" val="3354800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500" b="1" dirty="0"/>
              <a:t>Las reformas de 1994 y 1996</a:t>
            </a:r>
            <a:endParaRPr lang="es-ES" sz="2500" b="1" dirty="0"/>
          </a:p>
        </p:txBody>
      </p:sp>
      <p:sp>
        <p:nvSpPr>
          <p:cNvPr id="3" name="Marcador de contenido 2"/>
          <p:cNvSpPr>
            <a:spLocks noGrp="1"/>
          </p:cNvSpPr>
          <p:nvPr>
            <p:ph idx="1"/>
          </p:nvPr>
        </p:nvSpPr>
        <p:spPr>
          <a:xfrm>
            <a:off x="755576" y="1700808"/>
            <a:ext cx="7560840" cy="4320480"/>
          </a:xfrm>
        </p:spPr>
        <p:txBody>
          <a:bodyPr>
            <a:normAutofit/>
          </a:bodyPr>
          <a:lstStyle/>
          <a:p>
            <a:pPr>
              <a:buNone/>
            </a:pPr>
            <a:r>
              <a:rPr lang="es-MX" b="1" u="sng" dirty="0"/>
              <a:t>1994:</a:t>
            </a:r>
          </a:p>
          <a:p>
            <a:pPr algn="just"/>
            <a:r>
              <a:rPr lang="es-MX" dirty="0"/>
              <a:t>Se regula la controversia constitucional desde el texto mismo de la Constitución</a:t>
            </a:r>
          </a:p>
          <a:p>
            <a:pPr algn="just"/>
            <a:r>
              <a:rPr lang="es-MX" dirty="0"/>
              <a:t>Se crea y regula la acción de inconstitucionalidad</a:t>
            </a:r>
          </a:p>
          <a:p>
            <a:pPr>
              <a:buNone/>
            </a:pPr>
            <a:r>
              <a:rPr lang="es-MX" b="1" u="sng" dirty="0"/>
              <a:t>1996</a:t>
            </a:r>
          </a:p>
          <a:p>
            <a:pPr algn="just"/>
            <a:r>
              <a:rPr lang="es-MX" dirty="0"/>
              <a:t>Se incluye expresamente la materia electoral en la acción de inconstitucionalidad</a:t>
            </a:r>
          </a:p>
          <a:p>
            <a:pPr algn="just"/>
            <a:r>
              <a:rPr lang="es-MX" dirty="0"/>
              <a:t>Se inicia el control constitucional a través de los medios de impugnación electorales</a:t>
            </a:r>
          </a:p>
          <a:p>
            <a:pPr algn="just"/>
            <a:endParaRPr lang="es-ES" dirty="0"/>
          </a:p>
        </p:txBody>
      </p:sp>
    </p:spTree>
    <p:extLst>
      <p:ext uri="{BB962C8B-B14F-4D97-AF65-F5344CB8AC3E}">
        <p14:creationId xmlns:p14="http://schemas.microsoft.com/office/powerpoint/2010/main" val="11731028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Antecedentes cercanos</a:t>
            </a:r>
          </a:p>
        </p:txBody>
      </p:sp>
      <p:sp>
        <p:nvSpPr>
          <p:cNvPr id="3" name="2 Marcador de contenido"/>
          <p:cNvSpPr>
            <a:spLocks noGrp="1"/>
          </p:cNvSpPr>
          <p:nvPr>
            <p:ph idx="1"/>
          </p:nvPr>
        </p:nvSpPr>
        <p:spPr/>
        <p:txBody>
          <a:bodyPr>
            <a:normAutofit/>
          </a:bodyPr>
          <a:lstStyle/>
          <a:p>
            <a:r>
              <a:rPr lang="es-MX" dirty="0"/>
              <a:t>La reforma constitucional de 2007</a:t>
            </a:r>
          </a:p>
          <a:p>
            <a:endParaRPr lang="es-MX" dirty="0"/>
          </a:p>
          <a:p>
            <a:r>
              <a:rPr lang="es-MX" dirty="0"/>
              <a:t>La reforma constitucional a derechos humanos de 2011</a:t>
            </a:r>
          </a:p>
          <a:p>
            <a:endParaRPr lang="es-MX" dirty="0"/>
          </a:p>
          <a:p>
            <a:r>
              <a:rPr lang="es-MX" dirty="0"/>
              <a:t>El caso Radilla Pacheco</a:t>
            </a:r>
          </a:p>
          <a:p>
            <a:endParaRPr lang="es-MX" dirty="0"/>
          </a:p>
          <a:p>
            <a:r>
              <a:rPr lang="es-MX" dirty="0"/>
              <a:t>El expediente Varios 912/2010</a:t>
            </a:r>
          </a:p>
          <a:p>
            <a:endParaRPr lang="es-MX" dirty="0"/>
          </a:p>
          <a:p>
            <a:r>
              <a:rPr lang="es-MX" dirty="0"/>
              <a:t>La contradicción de tesis 293/2011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780696"/>
          </a:xfrm>
        </p:spPr>
        <p:txBody>
          <a:bodyPr>
            <a:normAutofit fontScale="90000"/>
          </a:bodyPr>
          <a:lstStyle/>
          <a:p>
            <a:pPr algn="ctr"/>
            <a:r>
              <a:rPr lang="es-MX" sz="3200" b="1" dirty="0"/>
              <a:t>Los derechos humanos en la Constitución o derechos fundamentales</a:t>
            </a:r>
            <a:endParaRPr lang="es-ES" sz="3200" b="1" dirty="0"/>
          </a:p>
        </p:txBody>
      </p:sp>
      <p:sp>
        <p:nvSpPr>
          <p:cNvPr id="3" name="Marcador de contenido 2"/>
          <p:cNvSpPr>
            <a:spLocks noGrp="1"/>
          </p:cNvSpPr>
          <p:nvPr>
            <p:ph idx="1"/>
          </p:nvPr>
        </p:nvSpPr>
        <p:spPr>
          <a:xfrm>
            <a:off x="840000" y="1628800"/>
            <a:ext cx="7675350" cy="4792862"/>
          </a:xfrm>
        </p:spPr>
        <p:txBody>
          <a:bodyPr>
            <a:normAutofit/>
          </a:bodyPr>
          <a:lstStyle/>
          <a:p>
            <a:r>
              <a:rPr lang="es-MX" dirty="0"/>
              <a:t>Los derechos de igualdad</a:t>
            </a:r>
          </a:p>
          <a:p>
            <a:endParaRPr lang="es-MX" dirty="0"/>
          </a:p>
          <a:p>
            <a:r>
              <a:rPr lang="es-MX" dirty="0"/>
              <a:t>Los derechos de libertad</a:t>
            </a:r>
          </a:p>
          <a:p>
            <a:endParaRPr lang="es-MX" dirty="0"/>
          </a:p>
          <a:p>
            <a:r>
              <a:rPr lang="es-MX" dirty="0"/>
              <a:t>Los derechos de seguridad jurídica</a:t>
            </a:r>
          </a:p>
          <a:p>
            <a:endParaRPr lang="es-MX" dirty="0"/>
          </a:p>
          <a:p>
            <a:r>
              <a:rPr lang="es-MX" dirty="0"/>
              <a:t>Los derechos sociales</a:t>
            </a:r>
          </a:p>
          <a:p>
            <a:endParaRPr lang="es-MX" dirty="0"/>
          </a:p>
          <a:p>
            <a:r>
              <a:rPr lang="es-MX" dirty="0"/>
              <a:t>Los derechos colectivos</a:t>
            </a:r>
            <a:endParaRPr lang="es-ES" dirty="0"/>
          </a:p>
        </p:txBody>
      </p:sp>
    </p:spTree>
    <p:extLst>
      <p:ext uri="{BB962C8B-B14F-4D97-AF65-F5344CB8AC3E}">
        <p14:creationId xmlns:p14="http://schemas.microsoft.com/office/powerpoint/2010/main" val="40320184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3600" b="1" dirty="0"/>
              <a:t>Los medios tradicionales de defensa constitucional por vía jurisdiccional</a:t>
            </a:r>
            <a:endParaRPr lang="es-ES" sz="3600" b="1" dirty="0"/>
          </a:p>
        </p:txBody>
      </p:sp>
      <p:sp>
        <p:nvSpPr>
          <p:cNvPr id="3" name="Marcador de contenido 2"/>
          <p:cNvSpPr>
            <a:spLocks noGrp="1"/>
          </p:cNvSpPr>
          <p:nvPr>
            <p:ph idx="1"/>
          </p:nvPr>
        </p:nvSpPr>
        <p:spPr>
          <a:xfrm>
            <a:off x="840000" y="2060848"/>
            <a:ext cx="7675350" cy="4541118"/>
          </a:xfrm>
        </p:spPr>
        <p:txBody>
          <a:bodyPr/>
          <a:lstStyle/>
          <a:p>
            <a:r>
              <a:rPr lang="es-MX" dirty="0"/>
              <a:t>El juicio de amparo</a:t>
            </a:r>
          </a:p>
          <a:p>
            <a:endParaRPr lang="es-MX" dirty="0"/>
          </a:p>
          <a:p>
            <a:r>
              <a:rPr lang="es-MX" dirty="0"/>
              <a:t>La controversia constitucional</a:t>
            </a:r>
          </a:p>
          <a:p>
            <a:endParaRPr lang="es-MX" dirty="0"/>
          </a:p>
          <a:p>
            <a:r>
              <a:rPr lang="es-MX" dirty="0"/>
              <a:t>La acción de inconstitucionalidad</a:t>
            </a:r>
          </a:p>
          <a:p>
            <a:endParaRPr lang="es-MX" dirty="0"/>
          </a:p>
          <a:p>
            <a:r>
              <a:rPr lang="es-MX" dirty="0"/>
              <a:t>Los medios de impugnación en materia electoral</a:t>
            </a:r>
          </a:p>
          <a:p>
            <a:endParaRPr lang="es-ES" dirty="0"/>
          </a:p>
        </p:txBody>
      </p:sp>
    </p:spTree>
    <p:extLst>
      <p:ext uri="{BB962C8B-B14F-4D97-AF65-F5344CB8AC3E}">
        <p14:creationId xmlns:p14="http://schemas.microsoft.com/office/powerpoint/2010/main" val="37716569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3600" b="1" dirty="0"/>
              <a:t>Las vías no jurisdiccionales de protección de los derechos humanos</a:t>
            </a:r>
            <a:endParaRPr lang="es-ES" sz="3600" b="1" dirty="0"/>
          </a:p>
        </p:txBody>
      </p:sp>
      <p:sp>
        <p:nvSpPr>
          <p:cNvPr id="3" name="Marcador de contenido 2"/>
          <p:cNvSpPr>
            <a:spLocks noGrp="1"/>
          </p:cNvSpPr>
          <p:nvPr>
            <p:ph idx="1"/>
          </p:nvPr>
        </p:nvSpPr>
        <p:spPr>
          <a:xfrm>
            <a:off x="457200" y="2132856"/>
            <a:ext cx="8229600" cy="4191744"/>
          </a:xfrm>
        </p:spPr>
        <p:txBody>
          <a:bodyPr>
            <a:normAutofit/>
          </a:bodyPr>
          <a:lstStyle/>
          <a:p>
            <a:r>
              <a:rPr lang="es-MX" dirty="0"/>
              <a:t>La Comisión Nacional de los Derechos Humanos</a:t>
            </a:r>
          </a:p>
          <a:p>
            <a:endParaRPr lang="es-MX" dirty="0"/>
          </a:p>
          <a:p>
            <a:pPr algn="just"/>
            <a:r>
              <a:rPr lang="es-MX" dirty="0"/>
              <a:t>Las comisiones estatales y del Distrito Federal de los Derechos Humanos</a:t>
            </a:r>
          </a:p>
          <a:p>
            <a:pPr algn="just"/>
            <a:endParaRPr lang="es-MX" dirty="0"/>
          </a:p>
          <a:p>
            <a:pPr algn="just"/>
            <a:r>
              <a:rPr lang="es-MX" dirty="0"/>
              <a:t>El Plan Nacional de Desarrollo y el Programa Nacional de Derechos Humanos</a:t>
            </a:r>
            <a:endParaRPr lang="es-ES" dirty="0"/>
          </a:p>
        </p:txBody>
      </p:sp>
    </p:spTree>
    <p:extLst>
      <p:ext uri="{BB962C8B-B14F-4D97-AF65-F5344CB8AC3E}">
        <p14:creationId xmlns:p14="http://schemas.microsoft.com/office/powerpoint/2010/main" val="27688851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229600" cy="1224136"/>
          </a:xfrm>
        </p:spPr>
        <p:txBody>
          <a:bodyPr>
            <a:normAutofit fontScale="90000"/>
          </a:bodyPr>
          <a:lstStyle/>
          <a:p>
            <a:r>
              <a:rPr lang="es-MX" sz="2800" b="1" dirty="0"/>
              <a:t>HACIA EL CONTROL JUDICIAL ELECTORAL A TRAVÉS DE LAS REFORMAS CONSTITUCIONALES DE LA TRANSICIÓN Y ALTERNANCIAS</a:t>
            </a:r>
          </a:p>
        </p:txBody>
      </p:sp>
      <p:sp>
        <p:nvSpPr>
          <p:cNvPr id="3" name="2 Marcador de contenido"/>
          <p:cNvSpPr>
            <a:spLocks noGrp="1"/>
          </p:cNvSpPr>
          <p:nvPr>
            <p:ph idx="1"/>
          </p:nvPr>
        </p:nvSpPr>
        <p:spPr>
          <a:xfrm>
            <a:off x="457200" y="1844824"/>
            <a:ext cx="8229600" cy="4584572"/>
          </a:xfrm>
        </p:spPr>
        <p:txBody>
          <a:bodyPr>
            <a:normAutofit/>
          </a:bodyPr>
          <a:lstStyle/>
          <a:p>
            <a:r>
              <a:rPr lang="es-MX" sz="2000" b="1" dirty="0"/>
              <a:t>EL TRIBUNAL DE LO CONTENCIOSO ELECTORAL</a:t>
            </a:r>
          </a:p>
          <a:p>
            <a:endParaRPr lang="es-MX" sz="2000" b="1" dirty="0"/>
          </a:p>
          <a:p>
            <a:r>
              <a:rPr lang="es-MX" sz="2000" b="1" dirty="0"/>
              <a:t>EL TRIBUNAL FEDERAL ELECTORAL</a:t>
            </a:r>
          </a:p>
          <a:p>
            <a:endParaRPr lang="es-MX" sz="2000" b="1" dirty="0"/>
          </a:p>
          <a:p>
            <a:r>
              <a:rPr lang="es-MX" sz="2000" b="1" dirty="0"/>
              <a:t>LA SALA DE SEGUNDA INSTANCIA DEL TRIFE</a:t>
            </a:r>
          </a:p>
          <a:p>
            <a:endParaRPr lang="es-MX" sz="2000" b="1" dirty="0"/>
          </a:p>
          <a:p>
            <a:r>
              <a:rPr lang="es-MX" sz="2000" b="1" dirty="0"/>
              <a:t>EL TRIBUNAL ELECTORAL DEL PODER JUDICIAL DE LA FEDERACIÓN</a:t>
            </a:r>
          </a:p>
          <a:p>
            <a:endParaRPr lang="es-MX" sz="2000" b="1" dirty="0"/>
          </a:p>
          <a:p>
            <a:r>
              <a:rPr lang="es-MX" sz="2000" b="1" dirty="0"/>
              <a:t>LAS SALAS REGIONALES PERMANENTES DEL TEPJF</a:t>
            </a:r>
          </a:p>
          <a:p>
            <a:endParaRPr lang="es-MX" sz="2000" b="1" dirty="0"/>
          </a:p>
          <a:p>
            <a:r>
              <a:rPr lang="es-MX" sz="2000" b="1" dirty="0"/>
              <a:t>LA SALA REGIONAL ESPECIALIZADA DEL TEPJF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08688"/>
          </a:xfrm>
        </p:spPr>
        <p:txBody>
          <a:bodyPr>
            <a:normAutofit fontScale="90000"/>
          </a:bodyPr>
          <a:lstStyle/>
          <a:p>
            <a:r>
              <a:rPr lang="es-MX" b="1" dirty="0"/>
              <a:t>Contenido</a:t>
            </a:r>
          </a:p>
        </p:txBody>
      </p:sp>
      <p:sp>
        <p:nvSpPr>
          <p:cNvPr id="3" name="2 Marcador de contenido"/>
          <p:cNvSpPr>
            <a:spLocks noGrp="1"/>
          </p:cNvSpPr>
          <p:nvPr>
            <p:ph idx="1"/>
          </p:nvPr>
        </p:nvSpPr>
        <p:spPr>
          <a:xfrm>
            <a:off x="457200" y="1556792"/>
            <a:ext cx="8229600" cy="4569371"/>
          </a:xfrm>
        </p:spPr>
        <p:txBody>
          <a:bodyPr>
            <a:normAutofit lnSpcReduction="10000"/>
          </a:bodyPr>
          <a:lstStyle/>
          <a:p>
            <a:r>
              <a:rPr lang="es-MX" dirty="0"/>
              <a:t>Antecedentes remotos</a:t>
            </a:r>
          </a:p>
          <a:p>
            <a:r>
              <a:rPr lang="es-MX" dirty="0"/>
              <a:t>Antecedentes cercanos</a:t>
            </a:r>
          </a:p>
          <a:p>
            <a:r>
              <a:rPr lang="es-MX" dirty="0"/>
              <a:t>El nuevo paradigma de los derechos humanos</a:t>
            </a:r>
          </a:p>
          <a:p>
            <a:r>
              <a:rPr lang="es-MX" dirty="0"/>
              <a:t>El bloque de constitucionalidad</a:t>
            </a:r>
          </a:p>
          <a:p>
            <a:r>
              <a:rPr lang="es-MX" dirty="0"/>
              <a:t>Control de constitucionalidad y de convencionalidad en materia electoral</a:t>
            </a:r>
          </a:p>
          <a:p>
            <a:r>
              <a:rPr lang="es-MX" dirty="0"/>
              <a:t>Los precedentes y criterios jurisprudenciales</a:t>
            </a:r>
          </a:p>
          <a:p>
            <a:r>
              <a:rPr lang="es-MX" dirty="0"/>
              <a:t>Argumentación jurídica</a:t>
            </a:r>
          </a:p>
          <a:p>
            <a:r>
              <a:rPr lang="es-MX" dirty="0"/>
              <a:t>Democracia y derechos humanos</a:t>
            </a:r>
          </a:p>
          <a:p>
            <a:r>
              <a:rPr lang="es-MX" dirty="0"/>
              <a:t>Los desafíos</a:t>
            </a:r>
          </a:p>
          <a:p>
            <a:endParaRPr lang="es-MX"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04664"/>
            <a:ext cx="8229600" cy="864096"/>
          </a:xfrm>
        </p:spPr>
        <p:txBody>
          <a:bodyPr>
            <a:normAutofit fontScale="90000"/>
          </a:bodyPr>
          <a:lstStyle/>
          <a:p>
            <a:r>
              <a:rPr lang="es-MX" sz="2800" b="1" dirty="0"/>
              <a:t>LA VÍA MEXICANA HACIA EL CONTROL DIFUSO DE LA CONSTITUCIONALIDAD Y DE LA CONVENCIONALIDAD</a:t>
            </a:r>
          </a:p>
        </p:txBody>
      </p:sp>
      <p:sp>
        <p:nvSpPr>
          <p:cNvPr id="3" name="2 Marcador de contenido"/>
          <p:cNvSpPr>
            <a:spLocks noGrp="1"/>
          </p:cNvSpPr>
          <p:nvPr>
            <p:ph idx="1"/>
          </p:nvPr>
        </p:nvSpPr>
        <p:spPr>
          <a:xfrm>
            <a:off x="457200" y="1285860"/>
            <a:ext cx="8229600" cy="5214974"/>
          </a:xfrm>
        </p:spPr>
        <p:txBody>
          <a:bodyPr>
            <a:normAutofit fontScale="85000" lnSpcReduction="20000"/>
          </a:bodyPr>
          <a:lstStyle/>
          <a:p>
            <a:r>
              <a:rPr lang="es-MX" sz="2400" b="1" dirty="0"/>
              <a:t>LA REFORMA CONSTITUCIONAL DE 2011 EN MATERIA DE DERECHOS HUMANOS</a:t>
            </a:r>
          </a:p>
          <a:p>
            <a:endParaRPr lang="es-MX" sz="2400" b="1" dirty="0"/>
          </a:p>
          <a:p>
            <a:r>
              <a:rPr lang="es-MX" sz="2400" b="1" dirty="0"/>
              <a:t>LA SENTENCIA DE LA CORTEIDH EN EL CASO ROSENDO RADILLA PACHECO CONTRA MÉXICO</a:t>
            </a:r>
          </a:p>
          <a:p>
            <a:endParaRPr lang="es-MX" sz="2400" b="1" dirty="0"/>
          </a:p>
          <a:p>
            <a:r>
              <a:rPr lang="es-MX" sz="2400" b="1" dirty="0"/>
              <a:t>EL EXPEDIENTE VARIOS 912/2010</a:t>
            </a:r>
          </a:p>
          <a:p>
            <a:endParaRPr lang="es-MX" sz="2400" b="1" dirty="0"/>
          </a:p>
          <a:p>
            <a:r>
              <a:rPr lang="es-MX" sz="2400" b="1" dirty="0"/>
              <a:t>LA CONTRADICCIÓN DE TESIS 293/2011</a:t>
            </a:r>
          </a:p>
          <a:p>
            <a:endParaRPr lang="es-MX" sz="2400" b="1" dirty="0"/>
          </a:p>
          <a:p>
            <a:r>
              <a:rPr lang="es-MX" sz="2400" b="1" dirty="0"/>
              <a:t>LA JURISPRUDENCIA DE LA SUPREMA CORTE DE JUSTICIA DE LA NACIÓN</a:t>
            </a:r>
          </a:p>
          <a:p>
            <a:endParaRPr lang="es-MX" sz="2400" b="1" dirty="0"/>
          </a:p>
          <a:p>
            <a:r>
              <a:rPr lang="es-MX" sz="2400" b="1" dirty="0"/>
              <a:t>LA JURISPRUDENCIA DEL TRIBUNAL ELECTORAL DEL PODER JUDICIAL DE LA FEDERACIÓN</a:t>
            </a:r>
          </a:p>
          <a:p>
            <a:endParaRPr lang="es-MX" sz="2400" b="1" dirty="0"/>
          </a:p>
          <a:p>
            <a:r>
              <a:rPr lang="es-MX" sz="2400" b="1" dirty="0"/>
              <a:t>LAS SENTENCIAS DE LOS TRIBUNALES ELECTORALES LOCALES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Reforma constitucional de 2007</a:t>
            </a:r>
          </a:p>
        </p:txBody>
      </p:sp>
      <p:sp>
        <p:nvSpPr>
          <p:cNvPr id="3" name="2 Marcador de contenido"/>
          <p:cNvSpPr>
            <a:spLocks noGrp="1"/>
          </p:cNvSpPr>
          <p:nvPr>
            <p:ph idx="1"/>
          </p:nvPr>
        </p:nvSpPr>
        <p:spPr/>
        <p:txBody>
          <a:bodyPr>
            <a:normAutofit/>
          </a:bodyPr>
          <a:lstStyle/>
          <a:p>
            <a:r>
              <a:rPr lang="es-MX" dirty="0"/>
              <a:t>Artículo 99:</a:t>
            </a:r>
          </a:p>
          <a:p>
            <a:r>
              <a:rPr lang="es-MX" dirty="0"/>
              <a:t>………….</a:t>
            </a:r>
          </a:p>
          <a:p>
            <a:r>
              <a:rPr lang="es-MX" dirty="0"/>
              <a:t>Sin perjuicio de lo dispuesto por el artículo 105 de esta Constitución, las salas del Tribunal Electoral podrán resolver la no aplicación de leyes sobre la materia electoral contrarias a la presente Constitución. Las resoluciones que se dicten en el ejercicio de esta facultad se limitarán al caso concreto sobre el que verse el juicio.</a:t>
            </a:r>
          </a:p>
          <a:p>
            <a:endParaRPr lang="es-MX"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a:bodyPr>
          <a:lstStyle/>
          <a:p>
            <a:r>
              <a:rPr lang="es-MX" sz="3600" b="1" dirty="0"/>
              <a:t>Artículo 1º </a:t>
            </a:r>
          </a:p>
        </p:txBody>
      </p:sp>
      <p:sp>
        <p:nvSpPr>
          <p:cNvPr id="3" name="2 Marcador de contenido"/>
          <p:cNvSpPr>
            <a:spLocks noGrp="1"/>
          </p:cNvSpPr>
          <p:nvPr>
            <p:ph idx="1"/>
          </p:nvPr>
        </p:nvSpPr>
        <p:spPr>
          <a:xfrm>
            <a:off x="457200" y="1124744"/>
            <a:ext cx="8229600" cy="5001419"/>
          </a:xfrm>
        </p:spPr>
        <p:txBody>
          <a:bodyPr>
            <a:normAutofit fontScale="85000" lnSpcReduction="20000"/>
          </a:bodyPr>
          <a:lstStyle/>
          <a:p>
            <a:pPr algn="just">
              <a:buNone/>
            </a:pPr>
            <a:r>
              <a:rPr lang="es-MX" sz="2400" dirty="0"/>
              <a:t>	En los Estados Unidos Mexicanos todas las personas gozarán de los </a:t>
            </a:r>
            <a:r>
              <a:rPr lang="es-MX" sz="2400" b="1" dirty="0"/>
              <a:t>derechos humanos </a:t>
            </a:r>
            <a:r>
              <a:rPr lang="es-MX" sz="2400" b="1" u="sng" dirty="0"/>
              <a:t>reconocidos</a:t>
            </a:r>
            <a:r>
              <a:rPr lang="es-MX" sz="2400" b="1" dirty="0"/>
              <a:t> en esta Constitución y en los tratados internacionales </a:t>
            </a:r>
            <a:r>
              <a:rPr lang="es-MX" sz="2400" dirty="0"/>
              <a:t>de los que el Estado Mexicano sea parte, así como de las garantías para su protección, </a:t>
            </a:r>
            <a:r>
              <a:rPr lang="es-MX" sz="2400" b="1" dirty="0"/>
              <a:t>cuyo ejercicio no podrá restringirse ni suspenderse, </a:t>
            </a:r>
            <a:r>
              <a:rPr lang="es-MX" sz="2400" b="1" u="sng" dirty="0"/>
              <a:t>salvo en los casos y bajo las condiciones</a:t>
            </a:r>
            <a:r>
              <a:rPr lang="es-MX" sz="2400" b="1" dirty="0"/>
              <a:t> que esta Constitución establece</a:t>
            </a:r>
            <a:r>
              <a:rPr lang="es-MX" sz="2400" dirty="0"/>
              <a:t>.</a:t>
            </a:r>
          </a:p>
          <a:p>
            <a:pPr algn="just">
              <a:buNone/>
            </a:pPr>
            <a:endParaRPr lang="es-MX" sz="2400" dirty="0"/>
          </a:p>
          <a:p>
            <a:pPr algn="just">
              <a:buNone/>
            </a:pPr>
            <a:r>
              <a:rPr lang="es-MX" sz="2400" dirty="0"/>
              <a:t>	Las normas relativas a los derechos humanos </a:t>
            </a:r>
            <a:r>
              <a:rPr lang="es-MX" sz="2400" b="1" dirty="0"/>
              <a:t>se interpretarán de conformidad con esta Constitución y con los tratados internacionales </a:t>
            </a:r>
            <a:r>
              <a:rPr lang="es-MX" sz="2400" dirty="0"/>
              <a:t>de la materia favoreciendo en todo tiempo a las personas la protección más amplia.</a:t>
            </a:r>
          </a:p>
          <a:p>
            <a:pPr algn="just">
              <a:buNone/>
            </a:pPr>
            <a:endParaRPr lang="es-MX" sz="2400" dirty="0"/>
          </a:p>
          <a:p>
            <a:pPr algn="just">
              <a:buNone/>
            </a:pPr>
            <a:r>
              <a:rPr lang="es-MX" sz="2400" dirty="0"/>
              <a:t>	</a:t>
            </a:r>
            <a:r>
              <a:rPr lang="es-MX" sz="2400" b="1" dirty="0"/>
              <a:t>Todas las autoridades</a:t>
            </a:r>
            <a:r>
              <a:rPr lang="es-MX" sz="2400" dirty="0"/>
              <a:t>, en el ámbito de sus competencias, tienen la </a:t>
            </a:r>
            <a:r>
              <a:rPr lang="es-MX" sz="2400" b="1" u="sng" dirty="0"/>
              <a:t>obligación</a:t>
            </a:r>
            <a:r>
              <a:rPr lang="es-MX" sz="2400" dirty="0"/>
              <a:t> de </a:t>
            </a:r>
            <a:r>
              <a:rPr lang="es-MX" sz="2400" b="1" dirty="0"/>
              <a:t>promover, respetar, proteger y garantizar </a:t>
            </a:r>
            <a:r>
              <a:rPr lang="es-MX" sz="2400" dirty="0"/>
              <a:t>los derechos humanos de conformidad con los </a:t>
            </a:r>
            <a:r>
              <a:rPr lang="es-MX" sz="2400" b="1" dirty="0"/>
              <a:t>principios de universalidad, interdependencia, indivisibilidad y progresividad</a:t>
            </a:r>
            <a:r>
              <a:rPr lang="es-MX" sz="2400" dirty="0"/>
              <a:t>. En consecuencia, el Estado deberá </a:t>
            </a:r>
            <a:r>
              <a:rPr lang="es-MX" sz="2400" b="1" dirty="0"/>
              <a:t>prevenir, investigar, sancionar y reparar </a:t>
            </a:r>
            <a:r>
              <a:rPr lang="es-MX" sz="2400" dirty="0"/>
              <a:t>las violaciones a los derechos humanos, en los términos que establezca la ley</a:t>
            </a:r>
          </a:p>
          <a:p>
            <a:pPr algn="just">
              <a:buNone/>
            </a:pPr>
            <a:endParaRPr lang="es-MX" sz="2400" dirty="0"/>
          </a:p>
          <a:p>
            <a:endParaRPr lang="es-MX"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490" y="764704"/>
            <a:ext cx="7024744" cy="936104"/>
          </a:xfrm>
        </p:spPr>
        <p:txBody>
          <a:bodyPr>
            <a:normAutofit/>
          </a:bodyPr>
          <a:lstStyle/>
          <a:p>
            <a:pPr algn="ctr"/>
            <a:r>
              <a:rPr lang="es-MX" sz="2800" b="1" dirty="0"/>
              <a:t>Otros artículos constitucionales reformados en materia de derechos humanos</a:t>
            </a:r>
            <a:endParaRPr lang="es-ES" sz="2800" b="1" dirty="0"/>
          </a:p>
        </p:txBody>
      </p:sp>
      <p:sp>
        <p:nvSpPr>
          <p:cNvPr id="3" name="Marcador de contenido 2"/>
          <p:cNvSpPr>
            <a:spLocks noGrp="1"/>
          </p:cNvSpPr>
          <p:nvPr>
            <p:ph idx="1"/>
          </p:nvPr>
        </p:nvSpPr>
        <p:spPr>
          <a:xfrm>
            <a:off x="611560" y="1700808"/>
            <a:ext cx="7560840" cy="4608512"/>
          </a:xfrm>
        </p:spPr>
        <p:txBody>
          <a:bodyPr>
            <a:normAutofit/>
          </a:bodyPr>
          <a:lstStyle/>
          <a:p>
            <a:endParaRPr lang="es-MX" sz="2000" b="1" dirty="0"/>
          </a:p>
          <a:p>
            <a:pPr>
              <a:buNone/>
            </a:pPr>
            <a:r>
              <a:rPr lang="es-MX" sz="2400" b="1" dirty="0"/>
              <a:t>3º.-</a:t>
            </a:r>
            <a:r>
              <a:rPr lang="es-MX" sz="2400" dirty="0"/>
              <a:t> </a:t>
            </a:r>
            <a:r>
              <a:rPr lang="es-MX" sz="2400" u="sng" dirty="0"/>
              <a:t>La educación …fomentará… el respeto a los derechos humanos…</a:t>
            </a:r>
          </a:p>
          <a:p>
            <a:pPr>
              <a:buNone/>
            </a:pPr>
            <a:r>
              <a:rPr lang="es-MX" sz="2400" b="1" dirty="0"/>
              <a:t>11.-</a:t>
            </a:r>
            <a:r>
              <a:rPr lang="es-MX" sz="2400" dirty="0"/>
              <a:t> Asilo y refugio</a:t>
            </a:r>
          </a:p>
          <a:p>
            <a:pPr algn="just">
              <a:buNone/>
            </a:pPr>
            <a:r>
              <a:rPr lang="es-MX" sz="2400" b="1" dirty="0"/>
              <a:t>15.-</a:t>
            </a:r>
            <a:r>
              <a:rPr lang="es-MX" sz="2400" dirty="0"/>
              <a:t> No se autoriza la celebración …. de convenios o tratados... que alteren los derechos humanos…</a:t>
            </a:r>
          </a:p>
          <a:p>
            <a:pPr algn="just">
              <a:buNone/>
            </a:pPr>
            <a:r>
              <a:rPr lang="es-MX" sz="2400" b="1" dirty="0"/>
              <a:t>18.-</a:t>
            </a:r>
            <a:r>
              <a:rPr lang="es-MX" sz="2400" dirty="0"/>
              <a:t> El sistema penitenciario se organizará sobre la base del respeto a los derechos humanos….</a:t>
            </a:r>
          </a:p>
          <a:p>
            <a:pPr algn="just">
              <a:buNone/>
            </a:pPr>
            <a:r>
              <a:rPr lang="es-MX" sz="2400" b="1" dirty="0"/>
              <a:t>29.-</a:t>
            </a:r>
            <a:r>
              <a:rPr lang="es-MX" sz="2400" dirty="0"/>
              <a:t> Se regula la suspensión del ejercicio de derechos y garantías.</a:t>
            </a:r>
          </a:p>
          <a:p>
            <a:pPr algn="just"/>
            <a:endParaRPr lang="es-MX" sz="2000" dirty="0"/>
          </a:p>
          <a:p>
            <a:pPr algn="just"/>
            <a:endParaRPr lang="es-MX" sz="2000" dirty="0"/>
          </a:p>
          <a:p>
            <a:endParaRPr lang="es-MX" sz="2000" dirty="0"/>
          </a:p>
          <a:p>
            <a:endParaRPr lang="es-ES" sz="2000" dirty="0"/>
          </a:p>
        </p:txBody>
      </p:sp>
    </p:spTree>
    <p:extLst>
      <p:ext uri="{BB962C8B-B14F-4D97-AF65-F5344CB8AC3E}">
        <p14:creationId xmlns:p14="http://schemas.microsoft.com/office/powerpoint/2010/main" val="4757168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64704"/>
            <a:ext cx="8229600" cy="792088"/>
          </a:xfrm>
        </p:spPr>
        <p:txBody>
          <a:bodyPr>
            <a:noAutofit/>
          </a:bodyPr>
          <a:lstStyle/>
          <a:p>
            <a:pPr algn="ctr"/>
            <a:r>
              <a:rPr lang="es-MX" sz="2500" b="1" dirty="0"/>
              <a:t>Otros artículos constitucionales reformados en materia de derechos humanos</a:t>
            </a:r>
            <a:endParaRPr lang="es-ES" sz="2500" b="1" dirty="0"/>
          </a:p>
        </p:txBody>
      </p:sp>
      <p:sp>
        <p:nvSpPr>
          <p:cNvPr id="3" name="Marcador de contenido 2"/>
          <p:cNvSpPr>
            <a:spLocks noGrp="1"/>
          </p:cNvSpPr>
          <p:nvPr>
            <p:ph idx="1"/>
          </p:nvPr>
        </p:nvSpPr>
        <p:spPr>
          <a:xfrm>
            <a:off x="539552" y="1628800"/>
            <a:ext cx="7848872" cy="4392488"/>
          </a:xfrm>
        </p:spPr>
        <p:txBody>
          <a:bodyPr>
            <a:normAutofit lnSpcReduction="10000"/>
          </a:bodyPr>
          <a:lstStyle/>
          <a:p>
            <a:pPr algn="just">
              <a:buNone/>
            </a:pPr>
            <a:r>
              <a:rPr lang="es-MX" sz="2400" b="1" dirty="0"/>
              <a:t>33.-</a:t>
            </a:r>
            <a:r>
              <a:rPr lang="es-MX" sz="2400" dirty="0"/>
              <a:t> Se regula la expulsión de extranjeros.</a:t>
            </a:r>
          </a:p>
          <a:p>
            <a:pPr algn="just">
              <a:buNone/>
            </a:pPr>
            <a:r>
              <a:rPr lang="es-MX" sz="2400" b="1" dirty="0"/>
              <a:t>89.-  Fracción X. </a:t>
            </a:r>
            <a:r>
              <a:rPr lang="es-MX" sz="2400" dirty="0"/>
              <a:t>Política exterior. Protección y promoción de los derechos humanos</a:t>
            </a:r>
          </a:p>
          <a:p>
            <a:pPr algn="just">
              <a:buNone/>
            </a:pPr>
            <a:r>
              <a:rPr lang="es-MX" sz="2400" b="1" dirty="0"/>
              <a:t>97.-</a:t>
            </a:r>
            <a:r>
              <a:rPr lang="es-MX" sz="2400" dirty="0"/>
              <a:t> SCJN puede solicitar al CJF averiguar la conducta de un juez o magistrado federal.</a:t>
            </a:r>
          </a:p>
          <a:p>
            <a:pPr algn="just">
              <a:buNone/>
            </a:pPr>
            <a:r>
              <a:rPr lang="es-MX" sz="2400" b="1" dirty="0"/>
              <a:t>102.-</a:t>
            </a:r>
            <a:r>
              <a:rPr lang="es-MX" sz="2400" dirty="0"/>
              <a:t> B. Nuevas atribuciones a los organismos federal y locales protectores de los derechos humanos</a:t>
            </a:r>
          </a:p>
          <a:p>
            <a:pPr algn="just">
              <a:buNone/>
            </a:pPr>
            <a:r>
              <a:rPr lang="es-MX" sz="2400" b="1" dirty="0"/>
              <a:t>105.-</a:t>
            </a:r>
            <a:r>
              <a:rPr lang="es-MX" sz="2400" dirty="0"/>
              <a:t> Fracción II. Titularidad de organismos protectores de derechos humanos para el ejercicio de la acción de inconstitucionalidad en materia de derechos humanos en contra de leyes y tratados o leyes locales, según el caso.</a:t>
            </a:r>
          </a:p>
          <a:p>
            <a:pPr algn="just"/>
            <a:endParaRPr lang="es-ES" dirty="0"/>
          </a:p>
        </p:txBody>
      </p:sp>
    </p:spTree>
    <p:extLst>
      <p:ext uri="{BB962C8B-B14F-4D97-AF65-F5344CB8AC3E}">
        <p14:creationId xmlns:p14="http://schemas.microsoft.com/office/powerpoint/2010/main" val="28536372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Control de convencionalidad</a:t>
            </a:r>
          </a:p>
        </p:txBody>
      </p:sp>
      <p:sp>
        <p:nvSpPr>
          <p:cNvPr id="3" name="2 Marcador de contenido"/>
          <p:cNvSpPr>
            <a:spLocks noGrp="1"/>
          </p:cNvSpPr>
          <p:nvPr>
            <p:ph idx="1"/>
          </p:nvPr>
        </p:nvSpPr>
        <p:spPr/>
        <p:txBody>
          <a:bodyPr>
            <a:normAutofit/>
          </a:bodyPr>
          <a:lstStyle/>
          <a:p>
            <a:r>
              <a:rPr lang="es-MX" dirty="0"/>
              <a:t>Es el mecanismo que se ejerce para verificar que una ley, reglamento o acto de las autoridades del Estado, se ajustan a las normas, principios y valores de la Convención Americana de Derechos Humanos -en la que se funda la competencia contenciosa de la </a:t>
            </a:r>
            <a:r>
              <a:rPr lang="es-MX" dirty="0" err="1"/>
              <a:t>CorteIDH</a:t>
            </a:r>
            <a:r>
              <a:rPr lang="es-MX" dirty="0"/>
              <a:t> - y demás convenciones interamericanas, que forman un </a:t>
            </a:r>
            <a:r>
              <a:rPr lang="es-MX" i="1" dirty="0" err="1"/>
              <a:t>ius</a:t>
            </a:r>
            <a:r>
              <a:rPr lang="es-MX" i="1" dirty="0"/>
              <a:t> </a:t>
            </a:r>
            <a:r>
              <a:rPr lang="es-MX" i="1" dirty="0" err="1"/>
              <a:t>constitutionale</a:t>
            </a:r>
            <a:r>
              <a:rPr lang="es-MX" i="1" dirty="0"/>
              <a:t> </a:t>
            </a:r>
            <a:r>
              <a:rPr lang="es-MX" i="1" dirty="0" err="1"/>
              <a:t>commune</a:t>
            </a:r>
            <a:r>
              <a:rPr lang="es-MX" dirty="0"/>
              <a:t> en la región. Equivale, en su propio ámbito, al control de constitucionalidad.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780696"/>
          </a:xfrm>
        </p:spPr>
        <p:txBody>
          <a:bodyPr>
            <a:noAutofit/>
          </a:bodyPr>
          <a:lstStyle/>
          <a:p>
            <a:pPr algn="ctr"/>
            <a:r>
              <a:rPr lang="es-MX" sz="2800" b="1" dirty="0"/>
              <a:t>Metamorfosis de la Constitución de los derechos</a:t>
            </a:r>
            <a:endParaRPr lang="es-ES" sz="2800" b="1" dirty="0"/>
          </a:p>
        </p:txBody>
      </p:sp>
      <p:sp>
        <p:nvSpPr>
          <p:cNvPr id="3" name="Marcador de contenido 2"/>
          <p:cNvSpPr>
            <a:spLocks noGrp="1"/>
          </p:cNvSpPr>
          <p:nvPr>
            <p:ph idx="1"/>
          </p:nvPr>
        </p:nvSpPr>
        <p:spPr>
          <a:xfrm>
            <a:off x="457200" y="1628800"/>
            <a:ext cx="8229600" cy="4824536"/>
          </a:xfrm>
        </p:spPr>
        <p:txBody>
          <a:bodyPr>
            <a:noAutofit/>
          </a:bodyPr>
          <a:lstStyle/>
          <a:p>
            <a:r>
              <a:rPr lang="es-MX" sz="2200" b="1" dirty="0"/>
              <a:t>De fuente única de derechos, a fuente de las fuentes de derechos</a:t>
            </a:r>
          </a:p>
          <a:p>
            <a:r>
              <a:rPr lang="es-MX" sz="2200" b="1" dirty="0"/>
              <a:t>De una fuente rígida de derechos, a una fuente flexible</a:t>
            </a:r>
          </a:p>
          <a:p>
            <a:r>
              <a:rPr lang="es-MX" sz="2200" b="1" dirty="0"/>
              <a:t>De una fuente estática de derechos, a una fuente caracterizada por su apertura</a:t>
            </a:r>
          </a:p>
          <a:p>
            <a:r>
              <a:rPr lang="es-MX" sz="2200" b="1" dirty="0"/>
              <a:t>De una fuente cierta y predeterminada de derechos, a un bloque indeterminado en su extensión pero puntual en su contenido</a:t>
            </a:r>
          </a:p>
          <a:p>
            <a:r>
              <a:rPr lang="es-MX" sz="2200" b="1" dirty="0"/>
              <a:t>De un parámetro aristocrático, a un parámetro democrático</a:t>
            </a:r>
          </a:p>
          <a:p>
            <a:r>
              <a:rPr lang="es-MX" sz="2200" b="1" dirty="0"/>
              <a:t>De un bloque formal de derechos, a un bloque material</a:t>
            </a:r>
          </a:p>
          <a:p>
            <a:r>
              <a:rPr lang="es-MX" sz="2200" b="1" dirty="0"/>
              <a:t>De un bloque de derechos de contenido político homogéneo, a uno ideológicamente heterogéneo</a:t>
            </a:r>
          </a:p>
          <a:p>
            <a:endParaRPr lang="es-ES" sz="2400" b="1" dirty="0"/>
          </a:p>
        </p:txBody>
      </p:sp>
    </p:spTree>
    <p:extLst>
      <p:ext uri="{BB962C8B-B14F-4D97-AF65-F5344CB8AC3E}">
        <p14:creationId xmlns:p14="http://schemas.microsoft.com/office/powerpoint/2010/main" val="11539335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708688"/>
          </a:xfrm>
        </p:spPr>
        <p:txBody>
          <a:bodyPr>
            <a:normAutofit/>
          </a:bodyPr>
          <a:lstStyle/>
          <a:p>
            <a:pPr algn="ctr"/>
            <a:r>
              <a:rPr lang="es-MX" sz="3600" b="1" dirty="0"/>
              <a:t>Con el nuevo paradigma se transita</a:t>
            </a:r>
            <a:endParaRPr lang="es-ES" sz="3600" b="1" dirty="0"/>
          </a:p>
        </p:txBody>
      </p:sp>
      <p:sp>
        <p:nvSpPr>
          <p:cNvPr id="3" name="Marcador de contenido 2"/>
          <p:cNvSpPr>
            <a:spLocks noGrp="1"/>
          </p:cNvSpPr>
          <p:nvPr>
            <p:ph idx="1"/>
          </p:nvPr>
        </p:nvSpPr>
        <p:spPr>
          <a:xfrm>
            <a:off x="457200" y="1628800"/>
            <a:ext cx="8229600" cy="4608512"/>
          </a:xfrm>
        </p:spPr>
        <p:txBody>
          <a:bodyPr>
            <a:normAutofit lnSpcReduction="10000"/>
          </a:bodyPr>
          <a:lstStyle/>
          <a:p>
            <a:pPr lvl="0"/>
            <a:r>
              <a:rPr lang="es-MX" sz="2400" b="1" dirty="0"/>
              <a:t>De los derechos otorgados a los derechos reconocidos</a:t>
            </a:r>
            <a:endParaRPr lang="es-ES" sz="2400" b="1" dirty="0"/>
          </a:p>
          <a:p>
            <a:pPr lvl="0"/>
            <a:r>
              <a:rPr lang="es-MX" sz="2400" b="1" dirty="0"/>
              <a:t>De las garantías individuales a los derechos humanos</a:t>
            </a:r>
            <a:endParaRPr lang="es-ES" sz="2400" b="1" dirty="0"/>
          </a:p>
          <a:p>
            <a:pPr lvl="0"/>
            <a:r>
              <a:rPr lang="es-MX" sz="2400" b="1" dirty="0"/>
              <a:t>De la pirámide jurídica al bloque de constitucionalidad</a:t>
            </a:r>
            <a:endParaRPr lang="es-ES" sz="2400" b="1" dirty="0"/>
          </a:p>
          <a:p>
            <a:pPr lvl="0"/>
            <a:r>
              <a:rPr lang="es-MX" sz="2400" b="1" dirty="0"/>
              <a:t>De la supremacía constitucional a la supremacía de la jurisprudencia interamericana</a:t>
            </a:r>
            <a:endParaRPr lang="es-ES" sz="2400" b="1" dirty="0"/>
          </a:p>
          <a:p>
            <a:pPr lvl="0"/>
            <a:r>
              <a:rPr lang="es-MX" sz="2400" b="1" dirty="0"/>
              <a:t>De la interpretación gramatical, sistemática y funcional a la interpretación conforme a la Constitución y tratados internacionales</a:t>
            </a:r>
            <a:endParaRPr lang="es-ES" sz="2400" b="1" dirty="0"/>
          </a:p>
          <a:p>
            <a:pPr lvl="0"/>
            <a:r>
              <a:rPr lang="es-MX" sz="2400" b="1" dirty="0"/>
              <a:t>Del control concentrado de la constitucionalidad al control difuso de la constitucionalidad y de la convencionalidad</a:t>
            </a:r>
            <a:endParaRPr lang="es-ES" sz="2400" b="1" dirty="0"/>
          </a:p>
          <a:p>
            <a:endParaRPr lang="es-ES" sz="2400" dirty="0"/>
          </a:p>
        </p:txBody>
      </p:sp>
    </p:spTree>
    <p:extLst>
      <p:ext uri="{BB962C8B-B14F-4D97-AF65-F5344CB8AC3E}">
        <p14:creationId xmlns:p14="http://schemas.microsoft.com/office/powerpoint/2010/main" val="1527239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b="1" dirty="0"/>
              <a:t>Control de constitucionalidad en materia electoral</a:t>
            </a:r>
          </a:p>
        </p:txBody>
      </p:sp>
      <p:sp>
        <p:nvSpPr>
          <p:cNvPr id="3" name="2 Marcador de contenido"/>
          <p:cNvSpPr>
            <a:spLocks noGrp="1"/>
          </p:cNvSpPr>
          <p:nvPr>
            <p:ph idx="1"/>
          </p:nvPr>
        </p:nvSpPr>
        <p:spPr/>
        <p:txBody>
          <a:bodyPr>
            <a:normAutofit/>
          </a:bodyPr>
          <a:lstStyle/>
          <a:p>
            <a:r>
              <a:rPr lang="es-MX" dirty="0"/>
              <a:t>Las reformas de 1996</a:t>
            </a:r>
          </a:p>
          <a:p>
            <a:r>
              <a:rPr lang="es-MX" dirty="0"/>
              <a:t>El </a:t>
            </a:r>
            <a:r>
              <a:rPr lang="es-MX" b="1" dirty="0"/>
              <a:t>control abstracto</a:t>
            </a:r>
            <a:r>
              <a:rPr lang="es-MX" dirty="0"/>
              <a:t> de las leyes electorales es competencia de la SCJN</a:t>
            </a:r>
          </a:p>
          <a:p>
            <a:r>
              <a:rPr lang="es-MX" dirty="0"/>
              <a:t>El </a:t>
            </a:r>
            <a:r>
              <a:rPr lang="es-MX" b="1" dirty="0"/>
              <a:t>control concreto </a:t>
            </a:r>
            <a:r>
              <a:rPr lang="es-MX" dirty="0"/>
              <a:t>de la constitucionalidad  en materia electoral es facultad del TEPJF</a:t>
            </a:r>
          </a:p>
          <a:p>
            <a:r>
              <a:rPr lang="es-MX" dirty="0"/>
              <a:t>Periodo 1996-2002</a:t>
            </a:r>
          </a:p>
          <a:p>
            <a:r>
              <a:rPr lang="es-MX" dirty="0"/>
              <a:t>Contradicción de tesis 2/2000</a:t>
            </a:r>
          </a:p>
          <a:p>
            <a:r>
              <a:rPr lang="es-MX" dirty="0"/>
              <a:t>Reforma DH 2011; Caso Radilla; Varios 912/2010; Contradicción de tesis 293/2011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b="1" dirty="0"/>
              <a:t>MODELO GENERAL DE CONTROL DE CONSTITUCIONALIDAD Y CONVENCIONALIDAD</a:t>
            </a:r>
            <a:endParaRPr lang="es-ES" sz="2800" b="1" dirty="0"/>
          </a:p>
        </p:txBody>
      </p:sp>
      <p:sp>
        <p:nvSpPr>
          <p:cNvPr id="3" name="Marcador de contenido 2"/>
          <p:cNvSpPr>
            <a:spLocks noGrp="1"/>
          </p:cNvSpPr>
          <p:nvPr>
            <p:ph idx="1"/>
          </p:nvPr>
        </p:nvSpPr>
        <p:spPr/>
        <p:txBody>
          <a:bodyPr>
            <a:normAutofit lnSpcReduction="10000"/>
          </a:bodyPr>
          <a:lstStyle/>
          <a:p>
            <a:endParaRPr lang="es-MX" sz="2800" b="1" dirty="0">
              <a:solidFill>
                <a:srgbClr val="FFFF00"/>
              </a:solidFill>
            </a:endParaRPr>
          </a:p>
          <a:p>
            <a:r>
              <a:rPr lang="es-MX" sz="2800" b="1" dirty="0"/>
              <a:t>CONCENTRADO</a:t>
            </a:r>
          </a:p>
          <a:p>
            <a:endParaRPr lang="es-MX" sz="2800" b="1" dirty="0"/>
          </a:p>
          <a:p>
            <a:r>
              <a:rPr lang="es-MX" sz="2800" b="1" dirty="0"/>
              <a:t>POR DISPOSICIÓN CONSTITUCIONAL ESPECÍFICA</a:t>
            </a:r>
          </a:p>
          <a:p>
            <a:endParaRPr lang="es-MX" sz="2800" b="1" dirty="0"/>
          </a:p>
          <a:p>
            <a:r>
              <a:rPr lang="es-MX" sz="2800" b="1" dirty="0"/>
              <a:t>DIFUSO</a:t>
            </a:r>
          </a:p>
          <a:p>
            <a:endParaRPr lang="es-MX" sz="2800" b="1" dirty="0"/>
          </a:p>
          <a:p>
            <a:r>
              <a:rPr lang="es-MX" sz="2800" b="1" dirty="0"/>
              <a:t>INTERPRETACIÓN MÁS FAVORABLE</a:t>
            </a:r>
          </a:p>
          <a:p>
            <a:endParaRPr lang="es-ES" sz="2800" b="1" dirty="0">
              <a:solidFill>
                <a:srgbClr val="FFFF00"/>
              </a:solidFill>
            </a:endParaRPr>
          </a:p>
        </p:txBody>
      </p:sp>
    </p:spTree>
    <p:extLst>
      <p:ext uri="{BB962C8B-B14F-4D97-AF65-F5344CB8AC3E}">
        <p14:creationId xmlns:p14="http://schemas.microsoft.com/office/powerpoint/2010/main" val="347931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Antecedentes remotos</a:t>
            </a:r>
          </a:p>
        </p:txBody>
      </p:sp>
      <p:sp>
        <p:nvSpPr>
          <p:cNvPr id="3" name="2 Marcador de contenido"/>
          <p:cNvSpPr>
            <a:spLocks noGrp="1"/>
          </p:cNvSpPr>
          <p:nvPr>
            <p:ph idx="1"/>
          </p:nvPr>
        </p:nvSpPr>
        <p:spPr>
          <a:xfrm>
            <a:off x="457200" y="2204864"/>
            <a:ext cx="8229600" cy="4119736"/>
          </a:xfrm>
        </p:spPr>
        <p:txBody>
          <a:bodyPr/>
          <a:lstStyle/>
          <a:p>
            <a:r>
              <a:rPr lang="es-MX" dirty="0"/>
              <a:t>La Constitución de 1857</a:t>
            </a:r>
          </a:p>
          <a:p>
            <a:endParaRPr lang="es-MX" dirty="0"/>
          </a:p>
          <a:p>
            <a:r>
              <a:rPr lang="es-MX" dirty="0"/>
              <a:t>La Tesis de la Incompetencia de Origen</a:t>
            </a:r>
          </a:p>
          <a:p>
            <a:endParaRPr lang="es-MX" dirty="0"/>
          </a:p>
          <a:p>
            <a:r>
              <a:rPr lang="es-MX" dirty="0"/>
              <a:t>La improcedencia del juicio de amparo en materia electoral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71602" y="641597"/>
            <a:ext cx="679865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MX" sz="2800" b="1" u="sng" dirty="0">
                <a:latin typeface="Arial" pitchFamily="34" charset="0"/>
                <a:ea typeface="Times New Roman" pitchFamily="18" charset="0"/>
                <a:cs typeface="Times New Roman" pitchFamily="18" charset="0"/>
              </a:rPr>
              <a:t>Modelo general de control de</a:t>
            </a:r>
          </a:p>
          <a:p>
            <a:pPr fontAlgn="base">
              <a:spcBef>
                <a:spcPct val="0"/>
              </a:spcBef>
              <a:spcAft>
                <a:spcPct val="0"/>
              </a:spcAft>
            </a:pPr>
            <a:r>
              <a:rPr lang="es-MX" sz="2800" b="1" u="sng" dirty="0">
                <a:latin typeface="Arial" pitchFamily="34" charset="0"/>
                <a:ea typeface="Times New Roman" pitchFamily="18" charset="0"/>
                <a:cs typeface="Times New Roman" pitchFamily="18" charset="0"/>
              </a:rPr>
              <a:t>constitucionalidad y convencionalidad</a:t>
            </a:r>
            <a:endParaRPr lang="es-MX" sz="2800" dirty="0">
              <a:latin typeface="Arial" pitchFamily="34" charset="0"/>
              <a:cs typeface="Arial" pitchFamily="34" charset="0"/>
            </a:endParaRPr>
          </a:p>
          <a:p>
            <a:pPr eaLnBrk="0" fontAlgn="base" hangingPunct="0">
              <a:spcBef>
                <a:spcPct val="0"/>
              </a:spcBef>
              <a:spcAft>
                <a:spcPct val="0"/>
              </a:spcAft>
            </a:pPr>
            <a:endParaRPr lang="es-MX" dirty="0">
              <a:solidFill>
                <a:prstClr val="black"/>
              </a:solidFill>
              <a:latin typeface="Arial" pitchFamily="34" charset="0"/>
              <a:cs typeface="Arial" pitchFamily="34" charset="0"/>
            </a:endParaRPr>
          </a:p>
        </p:txBody>
      </p:sp>
      <p:graphicFrame>
        <p:nvGraphicFramePr>
          <p:cNvPr id="7" name="6 Tabla"/>
          <p:cNvGraphicFramePr>
            <a:graphicFrameLocks noGrp="1"/>
          </p:cNvGraphicFramePr>
          <p:nvPr>
            <p:extLst>
              <p:ext uri="{D42A27DB-BD31-4B8C-83A1-F6EECF244321}">
                <p14:modId xmlns:p14="http://schemas.microsoft.com/office/powerpoint/2010/main" val="305401612"/>
              </p:ext>
            </p:extLst>
          </p:nvPr>
        </p:nvGraphicFramePr>
        <p:xfrm>
          <a:off x="971602" y="1988840"/>
          <a:ext cx="7200799" cy="3888432"/>
        </p:xfrm>
        <a:graphic>
          <a:graphicData uri="http://schemas.openxmlformats.org/drawingml/2006/table">
            <a:tbl>
              <a:tblPr firstRow="1" firstCol="1" bandRow="1">
                <a:tableStyleId>{5C22544A-7EE6-4342-B048-85BDC9FD1C3A}</a:tableStyleId>
              </a:tblPr>
              <a:tblGrid>
                <a:gridCol w="1396218">
                  <a:extLst>
                    <a:ext uri="{9D8B030D-6E8A-4147-A177-3AD203B41FA5}">
                      <a16:colId xmlns:a16="http://schemas.microsoft.com/office/drawing/2014/main" val="20000"/>
                    </a:ext>
                  </a:extLst>
                </a:gridCol>
                <a:gridCol w="1674989">
                  <a:extLst>
                    <a:ext uri="{9D8B030D-6E8A-4147-A177-3AD203B41FA5}">
                      <a16:colId xmlns:a16="http://schemas.microsoft.com/office/drawing/2014/main" val="20001"/>
                    </a:ext>
                  </a:extLst>
                </a:gridCol>
                <a:gridCol w="1450554">
                  <a:extLst>
                    <a:ext uri="{9D8B030D-6E8A-4147-A177-3AD203B41FA5}">
                      <a16:colId xmlns:a16="http://schemas.microsoft.com/office/drawing/2014/main" val="20002"/>
                    </a:ext>
                  </a:extLst>
                </a:gridCol>
                <a:gridCol w="1674989">
                  <a:extLst>
                    <a:ext uri="{9D8B030D-6E8A-4147-A177-3AD203B41FA5}">
                      <a16:colId xmlns:a16="http://schemas.microsoft.com/office/drawing/2014/main" val="20003"/>
                    </a:ext>
                  </a:extLst>
                </a:gridCol>
                <a:gridCol w="1004049">
                  <a:extLst>
                    <a:ext uri="{9D8B030D-6E8A-4147-A177-3AD203B41FA5}">
                      <a16:colId xmlns:a16="http://schemas.microsoft.com/office/drawing/2014/main" val="20004"/>
                    </a:ext>
                  </a:extLst>
                </a:gridCol>
              </a:tblGrid>
              <a:tr h="655068">
                <a:tc>
                  <a:txBody>
                    <a:bodyPr/>
                    <a:lstStyle/>
                    <a:p>
                      <a:pPr algn="ctr">
                        <a:lnSpc>
                          <a:spcPct val="115000"/>
                        </a:lnSpc>
                        <a:spcAft>
                          <a:spcPts val="505"/>
                        </a:spcAft>
                      </a:pPr>
                      <a:r>
                        <a:rPr lang="es-MX" sz="1200" dirty="0">
                          <a:solidFill>
                            <a:schemeClr val="bg1"/>
                          </a:solidFill>
                          <a:effectLst/>
                        </a:rPr>
                        <a:t>Tipo de control</a:t>
                      </a:r>
                      <a:endParaRPr lang="es-MX" sz="1100" dirty="0">
                        <a:solidFill>
                          <a:schemeClr val="bg1"/>
                        </a:solidFill>
                        <a:effectLst/>
                        <a:latin typeface="Calibri"/>
                        <a:ea typeface="Calibri"/>
                        <a:cs typeface="Times New Roman"/>
                      </a:endParaRPr>
                    </a:p>
                  </a:txBody>
                  <a:tcPr marL="45720" marR="45720" marT="9525" marB="9525" anchor="ctr"/>
                </a:tc>
                <a:tc>
                  <a:txBody>
                    <a:bodyPr/>
                    <a:lstStyle/>
                    <a:p>
                      <a:pPr algn="ctr">
                        <a:lnSpc>
                          <a:spcPct val="115000"/>
                        </a:lnSpc>
                        <a:spcAft>
                          <a:spcPts val="505"/>
                        </a:spcAft>
                      </a:pPr>
                      <a:r>
                        <a:rPr lang="es-MX" sz="1200">
                          <a:solidFill>
                            <a:schemeClr val="bg1"/>
                          </a:solidFill>
                          <a:effectLst/>
                        </a:rPr>
                        <a:t>Órgano y medios de control</a:t>
                      </a:r>
                      <a:endParaRPr lang="es-MX" sz="1100">
                        <a:solidFill>
                          <a:schemeClr val="bg1"/>
                        </a:solidFill>
                        <a:effectLst/>
                        <a:latin typeface="Calibri"/>
                        <a:ea typeface="Calibri"/>
                        <a:cs typeface="Times New Roman"/>
                      </a:endParaRPr>
                    </a:p>
                  </a:txBody>
                  <a:tcPr marL="45720" marR="45720" marT="9525" marB="9525" anchor="ctr"/>
                </a:tc>
                <a:tc>
                  <a:txBody>
                    <a:bodyPr/>
                    <a:lstStyle/>
                    <a:p>
                      <a:pPr algn="ctr">
                        <a:lnSpc>
                          <a:spcPct val="115000"/>
                        </a:lnSpc>
                        <a:spcAft>
                          <a:spcPts val="505"/>
                        </a:spcAft>
                      </a:pPr>
                      <a:r>
                        <a:rPr lang="es-MX" sz="1200">
                          <a:solidFill>
                            <a:schemeClr val="bg1"/>
                          </a:solidFill>
                          <a:effectLst/>
                        </a:rPr>
                        <a:t>Fundamento</a:t>
                      </a:r>
                      <a:br>
                        <a:rPr lang="es-MX" sz="1200">
                          <a:solidFill>
                            <a:schemeClr val="bg1"/>
                          </a:solidFill>
                          <a:effectLst/>
                        </a:rPr>
                      </a:br>
                      <a:r>
                        <a:rPr lang="es-MX" sz="1200">
                          <a:solidFill>
                            <a:schemeClr val="bg1"/>
                          </a:solidFill>
                          <a:effectLst/>
                        </a:rPr>
                        <a:t>constitucional</a:t>
                      </a:r>
                      <a:endParaRPr lang="es-MX" sz="1100">
                        <a:solidFill>
                          <a:schemeClr val="bg1"/>
                        </a:solidFill>
                        <a:effectLst/>
                        <a:latin typeface="Calibri"/>
                        <a:ea typeface="Calibri"/>
                        <a:cs typeface="Times New Roman"/>
                      </a:endParaRPr>
                    </a:p>
                  </a:txBody>
                  <a:tcPr marL="45720" marR="45720" marT="9525" marB="9525" anchor="ctr"/>
                </a:tc>
                <a:tc>
                  <a:txBody>
                    <a:bodyPr/>
                    <a:lstStyle/>
                    <a:p>
                      <a:pPr algn="ctr">
                        <a:lnSpc>
                          <a:spcPct val="115000"/>
                        </a:lnSpc>
                        <a:spcAft>
                          <a:spcPts val="505"/>
                        </a:spcAft>
                      </a:pPr>
                      <a:r>
                        <a:rPr lang="es-MX" sz="1200">
                          <a:solidFill>
                            <a:schemeClr val="bg1"/>
                          </a:solidFill>
                          <a:effectLst/>
                        </a:rPr>
                        <a:t>Posible Resultado</a:t>
                      </a:r>
                      <a:endParaRPr lang="es-MX" sz="1100">
                        <a:solidFill>
                          <a:schemeClr val="bg1"/>
                        </a:solidFill>
                        <a:effectLst/>
                        <a:latin typeface="Calibri"/>
                        <a:ea typeface="Calibri"/>
                        <a:cs typeface="Times New Roman"/>
                      </a:endParaRPr>
                    </a:p>
                  </a:txBody>
                  <a:tcPr marL="45720" marR="45720" marT="9525" marB="9525" anchor="ctr"/>
                </a:tc>
                <a:tc>
                  <a:txBody>
                    <a:bodyPr/>
                    <a:lstStyle/>
                    <a:p>
                      <a:pPr algn="ctr">
                        <a:lnSpc>
                          <a:spcPct val="115000"/>
                        </a:lnSpc>
                        <a:spcAft>
                          <a:spcPts val="505"/>
                        </a:spcAft>
                      </a:pPr>
                      <a:r>
                        <a:rPr lang="es-MX" sz="1200">
                          <a:solidFill>
                            <a:schemeClr val="bg1"/>
                          </a:solidFill>
                          <a:effectLst/>
                        </a:rPr>
                        <a:t>Forma</a:t>
                      </a:r>
                      <a:endParaRPr lang="es-MX" sz="1100">
                        <a:solidFill>
                          <a:schemeClr val="bg1"/>
                        </a:solidFill>
                        <a:effectLst/>
                        <a:latin typeface="Calibri"/>
                        <a:ea typeface="Calibri"/>
                        <a:cs typeface="Times New Roman"/>
                      </a:endParaRPr>
                    </a:p>
                  </a:txBody>
                  <a:tcPr marL="45720" marR="45720" marT="9525" marB="9525" anchor="ctr"/>
                </a:tc>
                <a:extLst>
                  <a:ext uri="{0D108BD9-81ED-4DB2-BD59-A6C34878D82A}">
                    <a16:rowId xmlns:a16="http://schemas.microsoft.com/office/drawing/2014/main" val="10000"/>
                  </a:ext>
                </a:extLst>
              </a:tr>
              <a:tr h="3233364">
                <a:tc>
                  <a:txBody>
                    <a:bodyPr/>
                    <a:lstStyle/>
                    <a:p>
                      <a:pPr>
                        <a:lnSpc>
                          <a:spcPct val="115000"/>
                        </a:lnSpc>
                        <a:spcAft>
                          <a:spcPts val="505"/>
                        </a:spcAft>
                      </a:pPr>
                      <a:r>
                        <a:rPr lang="es-MX" sz="1200" u="sng" dirty="0">
                          <a:solidFill>
                            <a:schemeClr val="bg1"/>
                          </a:solidFill>
                          <a:effectLst/>
                        </a:rPr>
                        <a:t>Concentrado</a:t>
                      </a:r>
                      <a:r>
                        <a:rPr lang="es-MX" sz="1200" dirty="0">
                          <a:solidFill>
                            <a:schemeClr val="bg1"/>
                          </a:solidFill>
                          <a:effectLst/>
                        </a:rPr>
                        <a:t>:</a:t>
                      </a:r>
                      <a:endParaRPr lang="es-MX" sz="1100" dirty="0">
                        <a:solidFill>
                          <a:schemeClr val="bg1"/>
                        </a:solidFill>
                        <a:effectLst/>
                        <a:latin typeface="Calibri"/>
                        <a:ea typeface="Calibri"/>
                        <a:cs typeface="Times New Roman"/>
                      </a:endParaRPr>
                    </a:p>
                  </a:txBody>
                  <a:tcPr marL="45720" marR="45720" marT="9525" marB="9525" anchor="ctr"/>
                </a:tc>
                <a:tc>
                  <a:txBody>
                    <a:bodyPr/>
                    <a:lstStyle/>
                    <a:p>
                      <a:pPr>
                        <a:lnSpc>
                          <a:spcPct val="115000"/>
                        </a:lnSpc>
                        <a:spcAft>
                          <a:spcPts val="505"/>
                        </a:spcAft>
                      </a:pPr>
                      <a:r>
                        <a:rPr lang="es-MX" sz="1200" dirty="0">
                          <a:solidFill>
                            <a:schemeClr val="tx1"/>
                          </a:solidFill>
                          <a:effectLst/>
                        </a:rPr>
                        <a:t>Poder Judicial de la Federación (tribunales de amparo):</a:t>
                      </a:r>
                      <a:endParaRPr lang="es-MX" sz="1100" dirty="0">
                        <a:solidFill>
                          <a:schemeClr val="tx1"/>
                        </a:solidFill>
                        <a:effectLst/>
                      </a:endParaRPr>
                    </a:p>
                    <a:p>
                      <a:pPr>
                        <a:lnSpc>
                          <a:spcPct val="115000"/>
                        </a:lnSpc>
                        <a:spcAft>
                          <a:spcPts val="505"/>
                        </a:spcAft>
                      </a:pPr>
                      <a:r>
                        <a:rPr lang="es-MX" sz="1200" dirty="0">
                          <a:solidFill>
                            <a:schemeClr val="tx1"/>
                          </a:solidFill>
                          <a:effectLst/>
                        </a:rPr>
                        <a:t>a) Controversias Constitucionales y Acciones de Inconstitucionalidad</a:t>
                      </a:r>
                      <a:endParaRPr lang="es-MX" sz="1100" dirty="0">
                        <a:solidFill>
                          <a:schemeClr val="tx1"/>
                        </a:solidFill>
                        <a:effectLst/>
                      </a:endParaRPr>
                    </a:p>
                    <a:p>
                      <a:pPr>
                        <a:lnSpc>
                          <a:spcPct val="115000"/>
                        </a:lnSpc>
                        <a:spcAft>
                          <a:spcPts val="505"/>
                        </a:spcAft>
                      </a:pPr>
                      <a:r>
                        <a:rPr lang="es-MX" sz="1200" dirty="0">
                          <a:solidFill>
                            <a:schemeClr val="tx1"/>
                          </a:solidFill>
                          <a:effectLst/>
                        </a:rPr>
                        <a:t>b) Amparo Indirecto</a:t>
                      </a:r>
                      <a:endParaRPr lang="es-MX" sz="1100" dirty="0">
                        <a:solidFill>
                          <a:schemeClr val="tx1"/>
                        </a:solidFill>
                        <a:effectLst/>
                      </a:endParaRPr>
                    </a:p>
                    <a:p>
                      <a:pPr>
                        <a:lnSpc>
                          <a:spcPct val="115000"/>
                        </a:lnSpc>
                        <a:spcAft>
                          <a:spcPts val="505"/>
                        </a:spcAft>
                      </a:pPr>
                      <a:r>
                        <a:rPr lang="es-MX" sz="1200" dirty="0">
                          <a:solidFill>
                            <a:schemeClr val="tx1"/>
                          </a:solidFill>
                          <a:effectLst/>
                        </a:rPr>
                        <a:t>c) Amparo Directo</a:t>
                      </a:r>
                      <a:endParaRPr lang="es-MX" sz="1100" dirty="0">
                        <a:solidFill>
                          <a:schemeClr val="tx1"/>
                        </a:solidFill>
                        <a:effectLst/>
                        <a:latin typeface="Calibri"/>
                        <a:ea typeface="Calibri"/>
                        <a:cs typeface="Times New Roman"/>
                      </a:endParaRPr>
                    </a:p>
                  </a:txBody>
                  <a:tcPr marL="45720" marR="45720" marT="9525" marB="9525"/>
                </a:tc>
                <a:tc>
                  <a:txBody>
                    <a:bodyPr/>
                    <a:lstStyle/>
                    <a:p>
                      <a:pPr>
                        <a:lnSpc>
                          <a:spcPct val="115000"/>
                        </a:lnSpc>
                        <a:spcAft>
                          <a:spcPts val="505"/>
                        </a:spcAft>
                      </a:pPr>
                      <a:r>
                        <a:rPr lang="es-MX" sz="1200" dirty="0">
                          <a:solidFill>
                            <a:schemeClr val="bg1"/>
                          </a:solidFill>
                          <a:effectLst/>
                        </a:rPr>
                        <a:t> </a:t>
                      </a:r>
                      <a:endParaRPr lang="es-MX" sz="1100" dirty="0">
                        <a:solidFill>
                          <a:schemeClr val="bg1"/>
                        </a:solidFill>
                        <a:effectLst/>
                      </a:endParaRPr>
                    </a:p>
                    <a:p>
                      <a:pPr>
                        <a:lnSpc>
                          <a:spcPct val="115000"/>
                        </a:lnSpc>
                        <a:spcAft>
                          <a:spcPts val="505"/>
                        </a:spcAft>
                      </a:pPr>
                      <a:r>
                        <a:rPr lang="es-MX" sz="1200" dirty="0">
                          <a:solidFill>
                            <a:schemeClr val="bg1"/>
                          </a:solidFill>
                          <a:effectLst/>
                        </a:rPr>
                        <a:t> </a:t>
                      </a:r>
                      <a:endParaRPr lang="es-MX" sz="1100" dirty="0">
                        <a:solidFill>
                          <a:schemeClr val="bg1"/>
                        </a:solidFill>
                        <a:effectLst/>
                      </a:endParaRPr>
                    </a:p>
                    <a:p>
                      <a:pPr>
                        <a:lnSpc>
                          <a:spcPct val="115000"/>
                        </a:lnSpc>
                        <a:spcAft>
                          <a:spcPts val="505"/>
                        </a:spcAft>
                      </a:pPr>
                      <a:r>
                        <a:rPr lang="es-MX" sz="1200" dirty="0">
                          <a:solidFill>
                            <a:schemeClr val="tx1"/>
                          </a:solidFill>
                          <a:effectLst/>
                        </a:rPr>
                        <a:t>105, fracciones I y II</a:t>
                      </a:r>
                      <a:endParaRPr lang="es-MX" sz="1100" dirty="0">
                        <a:solidFill>
                          <a:schemeClr val="tx1"/>
                        </a:solidFill>
                        <a:effectLst/>
                      </a:endParaRPr>
                    </a:p>
                    <a:p>
                      <a:pPr>
                        <a:lnSpc>
                          <a:spcPct val="115000"/>
                        </a:lnSpc>
                        <a:spcAft>
                          <a:spcPts val="505"/>
                        </a:spcAft>
                      </a:pPr>
                      <a:r>
                        <a:rPr lang="es-MX" sz="1200" dirty="0">
                          <a:solidFill>
                            <a:schemeClr val="tx1"/>
                          </a:solidFill>
                          <a:effectLst/>
                        </a:rPr>
                        <a:t>103, 107, fracción VII</a:t>
                      </a:r>
                      <a:endParaRPr lang="es-MX" sz="1100" dirty="0">
                        <a:solidFill>
                          <a:schemeClr val="tx1"/>
                        </a:solidFill>
                        <a:effectLst/>
                      </a:endParaRPr>
                    </a:p>
                    <a:p>
                      <a:pPr>
                        <a:lnSpc>
                          <a:spcPct val="115000"/>
                        </a:lnSpc>
                        <a:spcAft>
                          <a:spcPts val="505"/>
                        </a:spcAft>
                      </a:pPr>
                      <a:r>
                        <a:rPr lang="es-MX" sz="1200" dirty="0">
                          <a:solidFill>
                            <a:schemeClr val="tx1"/>
                          </a:solidFill>
                          <a:effectLst/>
                        </a:rPr>
                        <a:t>103, 107, fracción IX</a:t>
                      </a:r>
                      <a:endParaRPr lang="es-MX" sz="1100" dirty="0">
                        <a:solidFill>
                          <a:schemeClr val="tx1"/>
                        </a:solidFill>
                        <a:effectLst/>
                        <a:latin typeface="Calibri"/>
                        <a:ea typeface="Calibri"/>
                        <a:cs typeface="Times New Roman"/>
                      </a:endParaRPr>
                    </a:p>
                  </a:txBody>
                  <a:tcPr marL="45720" marR="45720" marT="9525" marB="9525"/>
                </a:tc>
                <a:tc>
                  <a:txBody>
                    <a:bodyPr/>
                    <a:lstStyle/>
                    <a:p>
                      <a:pPr>
                        <a:lnSpc>
                          <a:spcPct val="115000"/>
                        </a:lnSpc>
                        <a:spcAft>
                          <a:spcPts val="505"/>
                        </a:spcAft>
                      </a:pPr>
                      <a:r>
                        <a:rPr lang="es-MX" sz="1200" dirty="0">
                          <a:solidFill>
                            <a:schemeClr val="bg1"/>
                          </a:solidFill>
                          <a:effectLst/>
                        </a:rPr>
                        <a:t> </a:t>
                      </a:r>
                      <a:endParaRPr lang="es-MX" sz="1100" dirty="0">
                        <a:solidFill>
                          <a:schemeClr val="bg1"/>
                        </a:solidFill>
                        <a:effectLst/>
                      </a:endParaRPr>
                    </a:p>
                    <a:p>
                      <a:pPr>
                        <a:lnSpc>
                          <a:spcPct val="115000"/>
                        </a:lnSpc>
                        <a:spcAft>
                          <a:spcPts val="505"/>
                        </a:spcAft>
                      </a:pPr>
                      <a:r>
                        <a:rPr lang="es-MX" sz="1200" dirty="0">
                          <a:solidFill>
                            <a:schemeClr val="tx1"/>
                          </a:solidFill>
                          <a:effectLst/>
                        </a:rPr>
                        <a:t>Declaración de inconstitucionalidad con efectos generales o </a:t>
                      </a:r>
                      <a:r>
                        <a:rPr lang="es-MX" sz="1200" dirty="0" err="1">
                          <a:solidFill>
                            <a:schemeClr val="tx1"/>
                          </a:solidFill>
                          <a:effectLst/>
                        </a:rPr>
                        <a:t>interpartes</a:t>
                      </a:r>
                      <a:endParaRPr lang="es-MX" sz="1100" dirty="0">
                        <a:solidFill>
                          <a:schemeClr val="tx1"/>
                        </a:solidFill>
                        <a:effectLst/>
                      </a:endParaRPr>
                    </a:p>
                    <a:p>
                      <a:pPr>
                        <a:lnSpc>
                          <a:spcPct val="115000"/>
                        </a:lnSpc>
                        <a:spcAft>
                          <a:spcPts val="505"/>
                        </a:spcAft>
                      </a:pPr>
                      <a:r>
                        <a:rPr lang="es-MX" sz="1200" dirty="0">
                          <a:solidFill>
                            <a:schemeClr val="tx1"/>
                          </a:solidFill>
                          <a:effectLst/>
                        </a:rPr>
                        <a:t>No hay declaratoria de inconstitucionalidad</a:t>
                      </a:r>
                      <a:endParaRPr lang="es-MX" sz="1100" dirty="0">
                        <a:solidFill>
                          <a:schemeClr val="tx1"/>
                        </a:solidFill>
                        <a:effectLst/>
                        <a:latin typeface="Calibri"/>
                        <a:ea typeface="Calibri"/>
                        <a:cs typeface="Times New Roman"/>
                      </a:endParaRPr>
                    </a:p>
                  </a:txBody>
                  <a:tcPr marL="45720" marR="45720" marT="9525" marB="9525"/>
                </a:tc>
                <a:tc>
                  <a:txBody>
                    <a:bodyPr/>
                    <a:lstStyle/>
                    <a:p>
                      <a:pPr>
                        <a:lnSpc>
                          <a:spcPct val="115000"/>
                        </a:lnSpc>
                        <a:spcAft>
                          <a:spcPts val="505"/>
                        </a:spcAft>
                      </a:pPr>
                      <a:r>
                        <a:rPr lang="es-MX" sz="1200" dirty="0">
                          <a:solidFill>
                            <a:schemeClr val="bg1"/>
                          </a:solidFill>
                          <a:effectLst/>
                        </a:rPr>
                        <a:t>Directa</a:t>
                      </a:r>
                      <a:endParaRPr lang="es-MX" sz="1100" dirty="0">
                        <a:solidFill>
                          <a:schemeClr val="bg1"/>
                        </a:solidFill>
                        <a:effectLst/>
                        <a:latin typeface="Calibri"/>
                        <a:ea typeface="Calibri"/>
                        <a:cs typeface="Times New Roman"/>
                      </a:endParaRPr>
                    </a:p>
                  </a:txBody>
                  <a:tcPr marL="45720" marR="45720" marT="9525" marB="95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225155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61655699"/>
              </p:ext>
            </p:extLst>
          </p:nvPr>
        </p:nvGraphicFramePr>
        <p:xfrm>
          <a:off x="683569" y="980728"/>
          <a:ext cx="7704856" cy="4824536"/>
        </p:xfrm>
        <a:graphic>
          <a:graphicData uri="http://schemas.openxmlformats.org/drawingml/2006/table">
            <a:tbl>
              <a:tblPr firstRow="1" firstCol="1" bandRow="1">
                <a:tableStyleId>{5C22544A-7EE6-4342-B048-85BDC9FD1C3A}</a:tableStyleId>
              </a:tblPr>
              <a:tblGrid>
                <a:gridCol w="1537730">
                  <a:extLst>
                    <a:ext uri="{9D8B030D-6E8A-4147-A177-3AD203B41FA5}">
                      <a16:colId xmlns:a16="http://schemas.microsoft.com/office/drawing/2014/main" val="20000"/>
                    </a:ext>
                  </a:extLst>
                </a:gridCol>
                <a:gridCol w="1844756">
                  <a:extLst>
                    <a:ext uri="{9D8B030D-6E8A-4147-A177-3AD203B41FA5}">
                      <a16:colId xmlns:a16="http://schemas.microsoft.com/office/drawing/2014/main" val="20001"/>
                    </a:ext>
                  </a:extLst>
                </a:gridCol>
                <a:gridCol w="1370042">
                  <a:extLst>
                    <a:ext uri="{9D8B030D-6E8A-4147-A177-3AD203B41FA5}">
                      <a16:colId xmlns:a16="http://schemas.microsoft.com/office/drawing/2014/main" val="20002"/>
                    </a:ext>
                  </a:extLst>
                </a:gridCol>
                <a:gridCol w="2072288">
                  <a:extLst>
                    <a:ext uri="{9D8B030D-6E8A-4147-A177-3AD203B41FA5}">
                      <a16:colId xmlns:a16="http://schemas.microsoft.com/office/drawing/2014/main" val="20003"/>
                    </a:ext>
                  </a:extLst>
                </a:gridCol>
                <a:gridCol w="880040">
                  <a:extLst>
                    <a:ext uri="{9D8B030D-6E8A-4147-A177-3AD203B41FA5}">
                      <a16:colId xmlns:a16="http://schemas.microsoft.com/office/drawing/2014/main" val="20004"/>
                    </a:ext>
                  </a:extLst>
                </a:gridCol>
              </a:tblGrid>
              <a:tr h="4824536">
                <a:tc>
                  <a:txBody>
                    <a:bodyPr/>
                    <a:lstStyle/>
                    <a:p>
                      <a:pPr algn="ctr">
                        <a:lnSpc>
                          <a:spcPct val="115000"/>
                        </a:lnSpc>
                        <a:spcAft>
                          <a:spcPts val="505"/>
                        </a:spcAft>
                      </a:pPr>
                      <a:r>
                        <a:rPr lang="es-MX" sz="1400" u="sng" dirty="0">
                          <a:solidFill>
                            <a:schemeClr val="bg1"/>
                          </a:solidFill>
                          <a:effectLst/>
                        </a:rPr>
                        <a:t>Control por</a:t>
                      </a:r>
                      <a:br>
                        <a:rPr lang="es-MX" sz="1400" dirty="0">
                          <a:solidFill>
                            <a:schemeClr val="bg1"/>
                          </a:solidFill>
                          <a:effectLst/>
                        </a:rPr>
                      </a:br>
                      <a:r>
                        <a:rPr lang="es-MX" sz="1400" u="sng" dirty="0">
                          <a:solidFill>
                            <a:schemeClr val="bg1"/>
                          </a:solidFill>
                          <a:effectLst/>
                        </a:rPr>
                        <a:t>determinación</a:t>
                      </a:r>
                      <a:br>
                        <a:rPr lang="es-MX" sz="1400" dirty="0">
                          <a:solidFill>
                            <a:schemeClr val="bg1"/>
                          </a:solidFill>
                          <a:effectLst/>
                        </a:rPr>
                      </a:br>
                      <a:r>
                        <a:rPr lang="es-MX" sz="1400" u="sng" dirty="0">
                          <a:solidFill>
                            <a:schemeClr val="bg1"/>
                          </a:solidFill>
                          <a:effectLst/>
                        </a:rPr>
                        <a:t>constitucional</a:t>
                      </a:r>
                      <a:br>
                        <a:rPr lang="es-MX" sz="1400" dirty="0">
                          <a:solidFill>
                            <a:schemeClr val="bg1"/>
                          </a:solidFill>
                          <a:effectLst/>
                        </a:rPr>
                      </a:br>
                      <a:r>
                        <a:rPr lang="es-MX" sz="1400" u="sng" dirty="0">
                          <a:solidFill>
                            <a:schemeClr val="bg1"/>
                          </a:solidFill>
                          <a:effectLst/>
                        </a:rPr>
                        <a:t>específica:</a:t>
                      </a:r>
                      <a:endParaRPr lang="es-MX" sz="1400" dirty="0">
                        <a:solidFill>
                          <a:schemeClr val="bg1"/>
                        </a:solidFill>
                        <a:effectLst/>
                        <a:latin typeface="Calibri"/>
                        <a:ea typeface="Calibri"/>
                        <a:cs typeface="Times New Roman"/>
                      </a:endParaRPr>
                    </a:p>
                  </a:txBody>
                  <a:tcPr marL="41467" marR="41467" marT="8639" marB="8639" anchor="ctr"/>
                </a:tc>
                <a:tc>
                  <a:txBody>
                    <a:bodyPr/>
                    <a:lstStyle/>
                    <a:p>
                      <a:pPr algn="just">
                        <a:lnSpc>
                          <a:spcPct val="115000"/>
                        </a:lnSpc>
                        <a:spcAft>
                          <a:spcPts val="505"/>
                        </a:spcAft>
                      </a:pPr>
                      <a:r>
                        <a:rPr lang="es-MX" sz="1400" dirty="0">
                          <a:solidFill>
                            <a:schemeClr val="bg1"/>
                          </a:solidFill>
                          <a:effectLst/>
                        </a:rPr>
                        <a:t>a) Tribunal Electoral en Juicio de revisión constitucional electoral de actos o resoluciones definitivos y firmes de las autoridades electorales locales en organización y calificación de comicios o controversias en los mismos</a:t>
                      </a:r>
                    </a:p>
                    <a:p>
                      <a:pPr algn="just">
                        <a:lnSpc>
                          <a:spcPct val="115000"/>
                        </a:lnSpc>
                        <a:spcAft>
                          <a:spcPts val="505"/>
                        </a:spcAft>
                      </a:pPr>
                      <a:r>
                        <a:rPr lang="es-MX" sz="1400" dirty="0">
                          <a:solidFill>
                            <a:schemeClr val="bg1"/>
                          </a:solidFill>
                          <a:effectLst/>
                        </a:rPr>
                        <a:t>b) Tribunal Electoral del Poder Judicial de la Federación </a:t>
                      </a:r>
                      <a:endParaRPr lang="es-MX" sz="1400" dirty="0">
                        <a:solidFill>
                          <a:schemeClr val="bg1"/>
                        </a:solidFill>
                        <a:effectLst/>
                        <a:latin typeface="Calibri"/>
                        <a:ea typeface="Calibri"/>
                        <a:cs typeface="Times New Roman"/>
                      </a:endParaRPr>
                    </a:p>
                  </a:txBody>
                  <a:tcPr marL="41467" marR="41467" marT="8639" marB="8639"/>
                </a:tc>
                <a:tc>
                  <a:txBody>
                    <a:bodyPr/>
                    <a:lstStyle/>
                    <a:p>
                      <a:pPr>
                        <a:lnSpc>
                          <a:spcPct val="115000"/>
                        </a:lnSpc>
                        <a:spcAft>
                          <a:spcPts val="505"/>
                        </a:spcAft>
                      </a:pPr>
                      <a:r>
                        <a:rPr lang="es-MX" sz="1400" dirty="0">
                          <a:solidFill>
                            <a:schemeClr val="bg1"/>
                          </a:solidFill>
                          <a:effectLst/>
                        </a:rPr>
                        <a:t>Art. 41, fracción VI, 99, párrafo 6o.</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endParaRPr lang="es-MX" sz="1400" dirty="0">
                        <a:solidFill>
                          <a:schemeClr val="bg1"/>
                        </a:solidFill>
                        <a:effectLst/>
                      </a:endParaRPr>
                    </a:p>
                    <a:p>
                      <a:pPr>
                        <a:lnSpc>
                          <a:spcPct val="115000"/>
                        </a:lnSpc>
                        <a:spcAft>
                          <a:spcPts val="505"/>
                        </a:spcAft>
                      </a:pPr>
                      <a:endParaRPr lang="es-MX" sz="1400" dirty="0">
                        <a:solidFill>
                          <a:schemeClr val="bg1"/>
                        </a:solidFill>
                        <a:effectLst/>
                      </a:endParaRP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 </a:t>
                      </a:r>
                    </a:p>
                    <a:p>
                      <a:pPr>
                        <a:lnSpc>
                          <a:spcPct val="115000"/>
                        </a:lnSpc>
                        <a:spcAft>
                          <a:spcPts val="505"/>
                        </a:spcAft>
                      </a:pPr>
                      <a:r>
                        <a:rPr lang="es-MX" sz="1400" dirty="0">
                          <a:solidFill>
                            <a:schemeClr val="bg1"/>
                          </a:solidFill>
                          <a:effectLst/>
                        </a:rPr>
                        <a:t>99, párrafo 6o</a:t>
                      </a:r>
                      <a:r>
                        <a:rPr lang="es-MX" sz="1100" dirty="0">
                          <a:solidFill>
                            <a:schemeClr val="bg1"/>
                          </a:solidFill>
                          <a:effectLst/>
                        </a:rPr>
                        <a:t>.</a:t>
                      </a:r>
                      <a:endParaRPr lang="es-MX" sz="1000" dirty="0">
                        <a:solidFill>
                          <a:schemeClr val="bg1"/>
                        </a:solidFill>
                        <a:effectLst/>
                        <a:latin typeface="Calibri"/>
                        <a:ea typeface="Calibri"/>
                        <a:cs typeface="Times New Roman"/>
                      </a:endParaRPr>
                    </a:p>
                  </a:txBody>
                  <a:tcPr marL="41467" marR="41467" marT="8639" marB="8639"/>
                </a:tc>
                <a:tc>
                  <a:txBody>
                    <a:bodyPr/>
                    <a:lstStyle/>
                    <a:p>
                      <a:pPr algn="just">
                        <a:lnSpc>
                          <a:spcPct val="115000"/>
                        </a:lnSpc>
                        <a:spcAft>
                          <a:spcPts val="505"/>
                        </a:spcAft>
                      </a:pPr>
                      <a:r>
                        <a:rPr lang="es-MX" sz="1400" dirty="0">
                          <a:solidFill>
                            <a:schemeClr val="bg1"/>
                          </a:solidFill>
                          <a:effectLst/>
                        </a:rPr>
                        <a:t>No hay declaración de inconstitucionalidad sólo inaplicación</a:t>
                      </a:r>
                      <a:endParaRPr lang="es-MX" sz="1400" dirty="0">
                        <a:solidFill>
                          <a:schemeClr val="bg1"/>
                        </a:solidFill>
                        <a:effectLst/>
                        <a:latin typeface="Calibri"/>
                        <a:ea typeface="Calibri"/>
                        <a:cs typeface="Times New Roman"/>
                      </a:endParaRPr>
                    </a:p>
                  </a:txBody>
                  <a:tcPr marL="41467" marR="41467" marT="8639" marB="8639"/>
                </a:tc>
                <a:tc>
                  <a:txBody>
                    <a:bodyPr/>
                    <a:lstStyle/>
                    <a:p>
                      <a:pPr>
                        <a:lnSpc>
                          <a:spcPct val="115000"/>
                        </a:lnSpc>
                        <a:spcAft>
                          <a:spcPts val="505"/>
                        </a:spcAft>
                      </a:pPr>
                      <a:r>
                        <a:rPr lang="es-MX" sz="1400" dirty="0">
                          <a:solidFill>
                            <a:schemeClr val="bg1"/>
                          </a:solidFill>
                          <a:effectLst/>
                        </a:rPr>
                        <a:t>Directa e incidental</a:t>
                      </a:r>
                      <a:endParaRPr lang="es-MX" sz="1400" dirty="0">
                        <a:solidFill>
                          <a:schemeClr val="bg1"/>
                        </a:solidFill>
                        <a:effectLst/>
                        <a:latin typeface="Calibri"/>
                        <a:ea typeface="Calibri"/>
                        <a:cs typeface="Times New Roman"/>
                      </a:endParaRPr>
                    </a:p>
                  </a:txBody>
                  <a:tcPr marL="41467" marR="41467" marT="8639" marB="8639"/>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2596762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588626725"/>
              </p:ext>
            </p:extLst>
          </p:nvPr>
        </p:nvGraphicFramePr>
        <p:xfrm>
          <a:off x="971601" y="1052736"/>
          <a:ext cx="7416824" cy="4861482"/>
        </p:xfrm>
        <a:graphic>
          <a:graphicData uri="http://schemas.openxmlformats.org/drawingml/2006/table">
            <a:tbl>
              <a:tblPr firstRow="1" firstCol="1" bandRow="1">
                <a:tableStyleId>{5C22544A-7EE6-4342-B048-85BDC9FD1C3A}</a:tableStyleId>
              </a:tblPr>
              <a:tblGrid>
                <a:gridCol w="144016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753614">
                  <a:extLst>
                    <a:ext uri="{9D8B030D-6E8A-4147-A177-3AD203B41FA5}">
                      <a16:colId xmlns:a16="http://schemas.microsoft.com/office/drawing/2014/main" val="20003"/>
                    </a:ext>
                  </a:extLst>
                </a:gridCol>
                <a:gridCol w="1054698">
                  <a:extLst>
                    <a:ext uri="{9D8B030D-6E8A-4147-A177-3AD203B41FA5}">
                      <a16:colId xmlns:a16="http://schemas.microsoft.com/office/drawing/2014/main" val="20004"/>
                    </a:ext>
                  </a:extLst>
                </a:gridCol>
              </a:tblGrid>
              <a:tr h="3065977">
                <a:tc>
                  <a:txBody>
                    <a:bodyPr/>
                    <a:lstStyle/>
                    <a:p>
                      <a:pPr>
                        <a:lnSpc>
                          <a:spcPct val="150000"/>
                        </a:lnSpc>
                        <a:spcAft>
                          <a:spcPts val="505"/>
                        </a:spcAft>
                      </a:pPr>
                      <a:r>
                        <a:rPr lang="es-MX" sz="1200" u="sng" dirty="0">
                          <a:solidFill>
                            <a:schemeClr val="bg1"/>
                          </a:solidFill>
                          <a:effectLst/>
                        </a:rPr>
                        <a:t>Difuso</a:t>
                      </a:r>
                      <a:r>
                        <a:rPr lang="es-MX" sz="1200" dirty="0">
                          <a:solidFill>
                            <a:schemeClr val="bg1"/>
                          </a:solidFill>
                          <a:effectLst/>
                        </a:rPr>
                        <a:t>:</a:t>
                      </a:r>
                      <a:br>
                        <a:rPr lang="es-MX" sz="1200" dirty="0">
                          <a:solidFill>
                            <a:schemeClr val="bg1"/>
                          </a:solidFill>
                          <a:effectLst/>
                        </a:rPr>
                      </a:br>
                      <a:endParaRPr lang="es-MX" sz="1200" dirty="0">
                        <a:solidFill>
                          <a:schemeClr val="bg1"/>
                        </a:solidFill>
                        <a:effectLst/>
                        <a:latin typeface="Calibri"/>
                        <a:ea typeface="Calibri"/>
                        <a:cs typeface="Times New Roman"/>
                      </a:endParaRPr>
                    </a:p>
                  </a:txBody>
                  <a:tcPr marL="35010" marR="35010" marT="7294" marB="7294" anchor="ctr"/>
                </a:tc>
                <a:tc>
                  <a:txBody>
                    <a:bodyPr/>
                    <a:lstStyle/>
                    <a:p>
                      <a:pPr>
                        <a:lnSpc>
                          <a:spcPct val="115000"/>
                        </a:lnSpc>
                        <a:spcAft>
                          <a:spcPts val="505"/>
                        </a:spcAft>
                      </a:pPr>
                      <a:r>
                        <a:rPr lang="es-MX" sz="1200" dirty="0">
                          <a:solidFill>
                            <a:schemeClr val="bg1"/>
                          </a:solidFill>
                          <a:effectLst/>
                        </a:rPr>
                        <a:t>A) Resto de los tribunales</a:t>
                      </a:r>
                    </a:p>
                    <a:p>
                      <a:pPr>
                        <a:lnSpc>
                          <a:spcPct val="115000"/>
                        </a:lnSpc>
                        <a:spcAft>
                          <a:spcPts val="505"/>
                        </a:spcAft>
                      </a:pPr>
                      <a:r>
                        <a:rPr lang="es-MX" sz="1200" dirty="0">
                          <a:solidFill>
                            <a:schemeClr val="bg1"/>
                          </a:solidFill>
                          <a:effectLst/>
                        </a:rPr>
                        <a:t>a) Federales: Juzgados de Distrito y Tribunales Unitarios de proceso federal y Tribunales Administrativos</a:t>
                      </a:r>
                    </a:p>
                    <a:p>
                      <a:pPr>
                        <a:lnSpc>
                          <a:spcPct val="115000"/>
                        </a:lnSpc>
                        <a:spcAft>
                          <a:spcPts val="505"/>
                        </a:spcAft>
                      </a:pPr>
                      <a:r>
                        <a:rPr lang="es-MX" sz="1200" dirty="0">
                          <a:solidFill>
                            <a:schemeClr val="bg1"/>
                          </a:solidFill>
                          <a:effectLst/>
                        </a:rPr>
                        <a:t>b) Locales: Judiciales, administrativos y electorales</a:t>
                      </a:r>
                      <a:endParaRPr lang="es-MX" sz="1200" dirty="0">
                        <a:solidFill>
                          <a:schemeClr val="bg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bg1"/>
                          </a:solidFill>
                          <a:effectLst/>
                        </a:rPr>
                        <a:t> </a:t>
                      </a:r>
                    </a:p>
                    <a:p>
                      <a:pPr>
                        <a:lnSpc>
                          <a:spcPct val="115000"/>
                        </a:lnSpc>
                        <a:spcAft>
                          <a:spcPts val="505"/>
                        </a:spcAft>
                      </a:pPr>
                      <a:r>
                        <a:rPr lang="es-MX" sz="1200" dirty="0">
                          <a:solidFill>
                            <a:schemeClr val="bg1"/>
                          </a:solidFill>
                          <a:effectLst/>
                        </a:rPr>
                        <a:t>1o., 133, 104 y derechos humanos en tratados</a:t>
                      </a:r>
                    </a:p>
                    <a:p>
                      <a:pPr>
                        <a:lnSpc>
                          <a:spcPct val="115000"/>
                        </a:lnSpc>
                        <a:spcAft>
                          <a:spcPts val="505"/>
                        </a:spcAft>
                      </a:pPr>
                      <a:r>
                        <a:rPr lang="es-MX" sz="1200" dirty="0">
                          <a:solidFill>
                            <a:schemeClr val="bg1"/>
                          </a:solidFill>
                          <a:effectLst/>
                        </a:rPr>
                        <a:t> </a:t>
                      </a:r>
                    </a:p>
                    <a:p>
                      <a:pPr>
                        <a:lnSpc>
                          <a:spcPct val="115000"/>
                        </a:lnSpc>
                        <a:spcAft>
                          <a:spcPts val="505"/>
                        </a:spcAft>
                      </a:pPr>
                      <a:r>
                        <a:rPr lang="es-MX" sz="1200" dirty="0">
                          <a:solidFill>
                            <a:schemeClr val="bg1"/>
                          </a:solidFill>
                          <a:effectLst/>
                        </a:rPr>
                        <a:t> </a:t>
                      </a:r>
                    </a:p>
                    <a:p>
                      <a:pPr>
                        <a:lnSpc>
                          <a:spcPct val="115000"/>
                        </a:lnSpc>
                        <a:spcAft>
                          <a:spcPts val="505"/>
                        </a:spcAft>
                      </a:pPr>
                      <a:r>
                        <a:rPr lang="es-MX" sz="1200" dirty="0">
                          <a:solidFill>
                            <a:schemeClr val="bg1"/>
                          </a:solidFill>
                          <a:effectLst/>
                        </a:rPr>
                        <a:t> </a:t>
                      </a:r>
                    </a:p>
                    <a:p>
                      <a:pPr>
                        <a:lnSpc>
                          <a:spcPct val="115000"/>
                        </a:lnSpc>
                        <a:spcAft>
                          <a:spcPts val="505"/>
                        </a:spcAft>
                      </a:pPr>
                      <a:r>
                        <a:rPr lang="es-MX" sz="1200" dirty="0">
                          <a:solidFill>
                            <a:schemeClr val="bg1"/>
                          </a:solidFill>
                          <a:effectLst/>
                        </a:rPr>
                        <a:t>1o., 133, 116 y derechos humanos en tratados</a:t>
                      </a:r>
                      <a:endParaRPr lang="es-MX" sz="1200" dirty="0">
                        <a:solidFill>
                          <a:schemeClr val="bg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bg1"/>
                          </a:solidFill>
                          <a:effectLst/>
                        </a:rPr>
                        <a:t>No hay declaración de inconstitucionalidad, sólo inaplicación</a:t>
                      </a:r>
                      <a:endParaRPr lang="es-MX" sz="1200" dirty="0">
                        <a:solidFill>
                          <a:schemeClr val="bg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a:solidFill>
                            <a:schemeClr val="bg1"/>
                          </a:solidFill>
                          <a:effectLst/>
                        </a:rPr>
                        <a:t>Incidental*</a:t>
                      </a:r>
                      <a:endParaRPr lang="es-MX" sz="1200">
                        <a:solidFill>
                          <a:schemeClr val="bg1"/>
                        </a:solidFill>
                        <a:effectLst/>
                        <a:latin typeface="Calibri"/>
                        <a:ea typeface="Calibri"/>
                        <a:cs typeface="Times New Roman"/>
                      </a:endParaRPr>
                    </a:p>
                  </a:txBody>
                  <a:tcPr marL="35010" marR="35010" marT="7294" marB="7294"/>
                </a:tc>
                <a:extLst>
                  <a:ext uri="{0D108BD9-81ED-4DB2-BD59-A6C34878D82A}">
                    <a16:rowId xmlns:a16="http://schemas.microsoft.com/office/drawing/2014/main" val="10000"/>
                  </a:ext>
                </a:extLst>
              </a:tr>
              <a:tr h="1795505">
                <a:tc>
                  <a:txBody>
                    <a:bodyPr/>
                    <a:lstStyle/>
                    <a:p>
                      <a:pPr>
                        <a:lnSpc>
                          <a:spcPct val="150000"/>
                        </a:lnSpc>
                        <a:spcAft>
                          <a:spcPts val="505"/>
                        </a:spcAft>
                      </a:pPr>
                      <a:r>
                        <a:rPr lang="es-MX" sz="1200" u="sng" dirty="0">
                          <a:solidFill>
                            <a:schemeClr val="bg1"/>
                          </a:solidFill>
                          <a:effectLst/>
                        </a:rPr>
                        <a:t>Interpretación</a:t>
                      </a:r>
                      <a:br>
                        <a:rPr lang="es-MX" sz="1200" dirty="0">
                          <a:solidFill>
                            <a:schemeClr val="bg1"/>
                          </a:solidFill>
                          <a:effectLst/>
                        </a:rPr>
                      </a:br>
                      <a:r>
                        <a:rPr lang="es-MX" sz="1200" dirty="0">
                          <a:solidFill>
                            <a:schemeClr val="bg1"/>
                          </a:solidFill>
                          <a:effectLst/>
                        </a:rPr>
                        <a:t> </a:t>
                      </a:r>
                      <a:r>
                        <a:rPr lang="es-MX" sz="1200" u="sng" dirty="0">
                          <a:solidFill>
                            <a:schemeClr val="bg1"/>
                          </a:solidFill>
                          <a:effectLst/>
                        </a:rPr>
                        <a:t>más favorable:</a:t>
                      </a:r>
                      <a:br>
                        <a:rPr lang="es-MX" sz="1200" dirty="0">
                          <a:solidFill>
                            <a:schemeClr val="bg1"/>
                          </a:solidFill>
                          <a:effectLst/>
                        </a:rPr>
                      </a:br>
                      <a:endParaRPr lang="es-MX" sz="1200" dirty="0">
                        <a:solidFill>
                          <a:schemeClr val="bg1"/>
                        </a:solidFill>
                        <a:effectLst/>
                        <a:latin typeface="Calibri"/>
                        <a:ea typeface="Calibri"/>
                        <a:cs typeface="Times New Roman"/>
                      </a:endParaRPr>
                    </a:p>
                  </a:txBody>
                  <a:tcPr marL="35010" marR="35010" marT="7294" marB="7294" anchor="ctr"/>
                </a:tc>
                <a:tc>
                  <a:txBody>
                    <a:bodyPr/>
                    <a:lstStyle/>
                    <a:p>
                      <a:pPr>
                        <a:lnSpc>
                          <a:spcPct val="115000"/>
                        </a:lnSpc>
                        <a:spcAft>
                          <a:spcPts val="505"/>
                        </a:spcAft>
                      </a:pPr>
                      <a:r>
                        <a:rPr lang="es-MX" sz="1200" dirty="0">
                          <a:solidFill>
                            <a:schemeClr val="tx1"/>
                          </a:solidFill>
                          <a:effectLst/>
                        </a:rPr>
                        <a:t>Todas los autoridades del Estado mexicano</a:t>
                      </a:r>
                      <a:endParaRPr lang="es-MX" sz="1200" dirty="0">
                        <a:solidFill>
                          <a:schemeClr val="tx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tx1"/>
                          </a:solidFill>
                          <a:effectLst/>
                        </a:rPr>
                        <a:t>Artículo 1o. y derechos humanos en tratados</a:t>
                      </a:r>
                      <a:endParaRPr lang="es-MX" sz="1200" dirty="0">
                        <a:solidFill>
                          <a:schemeClr val="tx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tx1"/>
                          </a:solidFill>
                          <a:effectLst/>
                        </a:rPr>
                        <a:t>Solamente interpretación aplicando la norma más favorable a las personas sin inaplicación o declaración de inconstitucionalidad</a:t>
                      </a:r>
                      <a:endParaRPr lang="es-MX" sz="1200" dirty="0">
                        <a:solidFill>
                          <a:schemeClr val="tx1"/>
                        </a:solidFill>
                        <a:effectLst/>
                        <a:latin typeface="Calibri"/>
                        <a:ea typeface="Calibri"/>
                        <a:cs typeface="Times New Roman"/>
                      </a:endParaRPr>
                    </a:p>
                  </a:txBody>
                  <a:tcPr marL="35010" marR="35010" marT="7294" marB="7294"/>
                </a:tc>
                <a:tc>
                  <a:txBody>
                    <a:bodyPr/>
                    <a:lstStyle/>
                    <a:p>
                      <a:pPr>
                        <a:lnSpc>
                          <a:spcPct val="115000"/>
                        </a:lnSpc>
                        <a:spcAft>
                          <a:spcPts val="505"/>
                        </a:spcAft>
                      </a:pPr>
                      <a:r>
                        <a:rPr lang="es-MX" sz="1200" dirty="0">
                          <a:solidFill>
                            <a:schemeClr val="tx1"/>
                          </a:solidFill>
                          <a:effectLst/>
                        </a:rPr>
                        <a:t>Fundamentación y motivación. </a:t>
                      </a:r>
                      <a:endParaRPr lang="es-MX" sz="1200" dirty="0">
                        <a:solidFill>
                          <a:schemeClr val="tx1"/>
                        </a:solidFill>
                        <a:effectLst/>
                        <a:latin typeface="Calibri"/>
                        <a:ea typeface="Calibri"/>
                        <a:cs typeface="Times New Roman"/>
                      </a:endParaRPr>
                    </a:p>
                  </a:txBody>
                  <a:tcPr marL="35010" marR="35010" marT="7294" marB="7294"/>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4732084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MX" sz="3600" b="1" dirty="0"/>
              <a:t>Derechos Humanos en la Jurisprudencia Constitucional e Interamericana</a:t>
            </a:r>
            <a:endParaRPr lang="es-ES" sz="3600" b="1" dirty="0"/>
          </a:p>
        </p:txBody>
      </p:sp>
      <p:sp>
        <p:nvSpPr>
          <p:cNvPr id="3" name="Marcador de contenido 2"/>
          <p:cNvSpPr>
            <a:spLocks noGrp="1"/>
          </p:cNvSpPr>
          <p:nvPr>
            <p:ph idx="1"/>
          </p:nvPr>
        </p:nvSpPr>
        <p:spPr/>
        <p:txBody>
          <a:bodyPr>
            <a:normAutofit/>
          </a:bodyPr>
          <a:lstStyle/>
          <a:p>
            <a:r>
              <a:rPr lang="es-MX" dirty="0"/>
              <a:t>Principios generales</a:t>
            </a:r>
          </a:p>
          <a:p>
            <a:r>
              <a:rPr lang="es-MX" dirty="0"/>
              <a:t>Igualdad y No discriminación</a:t>
            </a:r>
          </a:p>
          <a:p>
            <a:r>
              <a:rPr lang="es-MX" dirty="0"/>
              <a:t>Composición pluricultural de la nación</a:t>
            </a:r>
          </a:p>
          <a:p>
            <a:r>
              <a:rPr lang="es-MX" dirty="0"/>
              <a:t>Derechos económicos, sociales, culturales y ambientales (DESCA)</a:t>
            </a:r>
          </a:p>
          <a:p>
            <a:r>
              <a:rPr lang="es-MX" dirty="0"/>
              <a:t>Libertades públicas</a:t>
            </a:r>
          </a:p>
          <a:p>
            <a:r>
              <a:rPr lang="es-MX" dirty="0"/>
              <a:t>Tutela judicial</a:t>
            </a:r>
          </a:p>
          <a:p>
            <a:r>
              <a:rPr lang="es-MX" dirty="0"/>
              <a:t>Materia penal</a:t>
            </a:r>
          </a:p>
          <a:p>
            <a:r>
              <a:rPr lang="es-MX" dirty="0"/>
              <a:t>Derechos patrimoniales y familiares</a:t>
            </a:r>
            <a:endParaRPr lang="es-ES" dirty="0"/>
          </a:p>
        </p:txBody>
      </p:sp>
    </p:spTree>
    <p:extLst>
      <p:ext uri="{BB962C8B-B14F-4D97-AF65-F5344CB8AC3E}">
        <p14:creationId xmlns:p14="http://schemas.microsoft.com/office/powerpoint/2010/main" val="3296037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708688"/>
          </a:xfrm>
        </p:spPr>
        <p:txBody>
          <a:bodyPr>
            <a:normAutofit/>
          </a:bodyPr>
          <a:lstStyle/>
          <a:p>
            <a:pPr algn="ctr"/>
            <a:r>
              <a:rPr lang="es-MX" sz="2800" b="1" dirty="0"/>
              <a:t>Metodología en el control de convencionalidad</a:t>
            </a:r>
            <a:endParaRPr lang="es-ES" sz="2800" b="1" dirty="0"/>
          </a:p>
        </p:txBody>
      </p:sp>
      <p:sp>
        <p:nvSpPr>
          <p:cNvPr id="3" name="Marcador de contenido 2"/>
          <p:cNvSpPr>
            <a:spLocks noGrp="1"/>
          </p:cNvSpPr>
          <p:nvPr>
            <p:ph idx="1"/>
          </p:nvPr>
        </p:nvSpPr>
        <p:spPr>
          <a:xfrm>
            <a:off x="840000" y="1484784"/>
            <a:ext cx="7675350" cy="5225109"/>
          </a:xfrm>
        </p:spPr>
        <p:txBody>
          <a:bodyPr>
            <a:noAutofit/>
          </a:bodyPr>
          <a:lstStyle/>
          <a:p>
            <a:pPr algn="just"/>
            <a:r>
              <a:rPr lang="es-MX" sz="2000" dirty="0"/>
              <a:t>Identificar los derechos humanos o garantías aplicables</a:t>
            </a:r>
          </a:p>
          <a:p>
            <a:pPr algn="just"/>
            <a:r>
              <a:rPr lang="es-MX" sz="2000" dirty="0"/>
              <a:t>Verificación de diferentes presupuestos</a:t>
            </a:r>
          </a:p>
          <a:p>
            <a:pPr algn="just"/>
            <a:r>
              <a:rPr lang="es-MX" sz="2000" dirty="0"/>
              <a:t>Investigar si el derecho humano o la garantía es aplicable</a:t>
            </a:r>
          </a:p>
          <a:p>
            <a:pPr algn="just"/>
            <a:r>
              <a:rPr lang="es-MX" sz="2000" dirty="0"/>
              <a:t>Fijar la norma o porción normativa que será objeto de control</a:t>
            </a:r>
          </a:p>
          <a:p>
            <a:pPr algn="just"/>
            <a:r>
              <a:rPr lang="es-MX" sz="2000" dirty="0"/>
              <a:t>Determinar si la norma o porción normativa tiene como fin promover, respetar, proteger y garantizar derechos humanos</a:t>
            </a:r>
          </a:p>
          <a:p>
            <a:pPr algn="just"/>
            <a:r>
              <a:rPr lang="es-MX" sz="2000" dirty="0"/>
              <a:t>Analizar e interpretar si el derecho humano o la garantía son aplicables</a:t>
            </a:r>
          </a:p>
          <a:p>
            <a:pPr algn="just"/>
            <a:r>
              <a:rPr lang="es-MX" sz="2000" dirty="0"/>
              <a:t>Inaplicación de la norma cuando de la interpretación realizada aún persista la contradicción con el derecho humano o la garantía</a:t>
            </a:r>
          </a:p>
          <a:p>
            <a:pPr algn="just"/>
            <a:r>
              <a:rPr lang="es-MX" sz="2000" dirty="0"/>
              <a:t>Aplicación de normas convencionales inexistentes en el derecho interno</a:t>
            </a:r>
          </a:p>
          <a:p>
            <a:pPr algn="just"/>
            <a:r>
              <a:rPr lang="es-MX" sz="2000" dirty="0"/>
              <a:t>Aplicación parcial de normas convencionales inexistentes en el derecho interno</a:t>
            </a:r>
            <a:endParaRPr lang="es-ES" sz="2000" dirty="0"/>
          </a:p>
        </p:txBody>
      </p:sp>
    </p:spTree>
    <p:extLst>
      <p:ext uri="{BB962C8B-B14F-4D97-AF65-F5344CB8AC3E}">
        <p14:creationId xmlns:p14="http://schemas.microsoft.com/office/powerpoint/2010/main" val="33585476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b="1" dirty="0"/>
              <a:t>Técnicas interpretativas en el control de convencionalidad</a:t>
            </a:r>
            <a:endParaRPr lang="es-ES" b="1" dirty="0"/>
          </a:p>
        </p:txBody>
      </p:sp>
      <p:sp>
        <p:nvSpPr>
          <p:cNvPr id="3" name="Marcador de contenido 2"/>
          <p:cNvSpPr>
            <a:spLocks noGrp="1"/>
          </p:cNvSpPr>
          <p:nvPr>
            <p:ph idx="1"/>
          </p:nvPr>
        </p:nvSpPr>
        <p:spPr>
          <a:xfrm>
            <a:off x="840000" y="2031687"/>
            <a:ext cx="7675350" cy="4351338"/>
          </a:xfrm>
        </p:spPr>
        <p:txBody>
          <a:bodyPr>
            <a:normAutofit/>
          </a:bodyPr>
          <a:lstStyle/>
          <a:p>
            <a:r>
              <a:rPr lang="es-MX" sz="2400" dirty="0"/>
              <a:t>Interpretación conforme en sentido amplio.</a:t>
            </a:r>
          </a:p>
          <a:p>
            <a:r>
              <a:rPr lang="es-MX" sz="2400" dirty="0"/>
              <a:t>Interpretación conforme en sentido estricto.</a:t>
            </a:r>
          </a:p>
          <a:p>
            <a:r>
              <a:rPr lang="es-MX" sz="2400" dirty="0"/>
              <a:t>Principio pro persona.</a:t>
            </a:r>
          </a:p>
          <a:p>
            <a:r>
              <a:rPr lang="es-MX" sz="2400" dirty="0"/>
              <a:t>Principio pro persona de preferencia de normas.</a:t>
            </a:r>
          </a:p>
          <a:p>
            <a:r>
              <a:rPr lang="es-MX" sz="2400" dirty="0"/>
              <a:t>Principio pro persona de preferencia interpretativa.</a:t>
            </a:r>
          </a:p>
          <a:p>
            <a:r>
              <a:rPr lang="es-MX" sz="2400" dirty="0"/>
              <a:t>Prohibición de interpretaciones restrictivas.</a:t>
            </a:r>
          </a:p>
          <a:p>
            <a:r>
              <a:rPr lang="es-MX" sz="2400" dirty="0"/>
              <a:t>Test: legalidad, finalidad, necesidad, idoneidad y proporcionalidad de la medida restrictiva.</a:t>
            </a:r>
          </a:p>
          <a:p>
            <a:endParaRPr lang="es-ES" sz="2400" dirty="0"/>
          </a:p>
        </p:txBody>
      </p:sp>
    </p:spTree>
    <p:extLst>
      <p:ext uri="{BB962C8B-B14F-4D97-AF65-F5344CB8AC3E}">
        <p14:creationId xmlns:p14="http://schemas.microsoft.com/office/powerpoint/2010/main" val="269124670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b="1" dirty="0"/>
              <a:t>Criterios a favor del ser humano</a:t>
            </a:r>
            <a:endParaRPr lang="es-ES" b="1" dirty="0"/>
          </a:p>
        </p:txBody>
      </p:sp>
      <p:sp>
        <p:nvSpPr>
          <p:cNvPr id="3" name="Marcador de contenido 2"/>
          <p:cNvSpPr>
            <a:spLocks noGrp="1"/>
          </p:cNvSpPr>
          <p:nvPr>
            <p:ph idx="1"/>
          </p:nvPr>
        </p:nvSpPr>
        <p:spPr/>
        <p:txBody>
          <a:bodyPr/>
          <a:lstStyle/>
          <a:p>
            <a:endParaRPr lang="es-MX" dirty="0"/>
          </a:p>
          <a:p>
            <a:r>
              <a:rPr lang="es-MX" i="1" dirty="0"/>
              <a:t>Pro </a:t>
            </a:r>
            <a:r>
              <a:rPr lang="es-MX" i="1" dirty="0" err="1"/>
              <a:t>homine</a:t>
            </a:r>
            <a:endParaRPr lang="es-MX" i="1" dirty="0"/>
          </a:p>
          <a:p>
            <a:r>
              <a:rPr lang="es-MX" i="1" dirty="0"/>
              <a:t>Favor </a:t>
            </a:r>
            <a:r>
              <a:rPr lang="es-MX" i="1" dirty="0" err="1"/>
              <a:t>libertatis</a:t>
            </a:r>
            <a:endParaRPr lang="es-MX" i="1" dirty="0"/>
          </a:p>
          <a:p>
            <a:r>
              <a:rPr lang="es-MX" i="1" dirty="0"/>
              <a:t>Favor </a:t>
            </a:r>
            <a:r>
              <a:rPr lang="es-MX" i="1" dirty="0" err="1"/>
              <a:t>debilis</a:t>
            </a:r>
            <a:endParaRPr lang="es-MX" i="1" dirty="0"/>
          </a:p>
          <a:p>
            <a:r>
              <a:rPr lang="es-MX" i="1" dirty="0"/>
              <a:t>In dubio pro operario</a:t>
            </a:r>
          </a:p>
          <a:p>
            <a:r>
              <a:rPr lang="es-MX" i="1" dirty="0"/>
              <a:t>In dubio pro reo</a:t>
            </a:r>
          </a:p>
          <a:p>
            <a:r>
              <a:rPr lang="es-MX" i="1" dirty="0"/>
              <a:t>In dubio pro </a:t>
            </a:r>
            <a:r>
              <a:rPr lang="es-MX" i="1" dirty="0" err="1"/>
              <a:t>actione</a:t>
            </a:r>
            <a:endParaRPr lang="es-ES" i="1" dirty="0"/>
          </a:p>
        </p:txBody>
      </p:sp>
    </p:spTree>
    <p:extLst>
      <p:ext uri="{BB962C8B-B14F-4D97-AF65-F5344CB8AC3E}">
        <p14:creationId xmlns:p14="http://schemas.microsoft.com/office/powerpoint/2010/main" val="2912340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br>
              <a:rPr lang="es-MX" sz="2800" b="1" dirty="0">
                <a:solidFill>
                  <a:srgbClr val="FFFF00"/>
                </a:solidFill>
              </a:rPr>
            </a:br>
            <a:r>
              <a:rPr lang="es-MX" sz="4000" b="1" dirty="0"/>
              <a:t>Tesis: 1a. CXLV/2014 (10a.)</a:t>
            </a:r>
            <a:r>
              <a:rPr lang="es-MX" sz="2400" b="1" dirty="0">
                <a:solidFill>
                  <a:srgbClr val="FFFF00"/>
                </a:solidFill>
              </a:rPr>
              <a:t> </a:t>
            </a:r>
            <a:br>
              <a:rPr lang="es-MX" sz="2400" b="1" dirty="0">
                <a:solidFill>
                  <a:srgbClr val="FFFF00"/>
                </a:solidFill>
              </a:rPr>
            </a:br>
            <a:endParaRPr lang="es-MX" sz="2800" dirty="0">
              <a:solidFill>
                <a:srgbClr val="FFFF00"/>
              </a:solidFill>
            </a:endParaRPr>
          </a:p>
        </p:txBody>
      </p:sp>
      <p:sp>
        <p:nvSpPr>
          <p:cNvPr id="3" name="2 Marcador de contenido"/>
          <p:cNvSpPr>
            <a:spLocks noGrp="1"/>
          </p:cNvSpPr>
          <p:nvPr>
            <p:ph idx="1"/>
          </p:nvPr>
        </p:nvSpPr>
        <p:spPr/>
        <p:txBody>
          <a:bodyPr>
            <a:normAutofit fontScale="85000" lnSpcReduction="10000"/>
          </a:bodyPr>
          <a:lstStyle/>
          <a:p>
            <a:pPr algn="just">
              <a:buNone/>
            </a:pPr>
            <a:r>
              <a:rPr lang="es-MX" dirty="0"/>
              <a:t>	</a:t>
            </a:r>
            <a:r>
              <a:rPr lang="es-MX" sz="2400" b="1" dirty="0"/>
              <a:t>CONTROL DE CONVENCIONALIDAD. DIFERENCIAS ENTRE SU EJERCICIO EN SEDE NACIONAL E INTERNACIONAL.</a:t>
            </a:r>
          </a:p>
          <a:p>
            <a:pPr algn="just">
              <a:buNone/>
            </a:pPr>
            <a:r>
              <a:rPr lang="es-MX" sz="2400" b="1" dirty="0"/>
              <a:t>	….. Por un lado, el control de convencionalidad deben ejercerlo los jueces o juezas nacionales en el estudio de casos que estén bajo su conocimiento, en relación con los derechos reconocidos en la Constitución Política de los Estados Unidos Mexicanos y en los tratados internacionales de los que el Estado Mexicano sea parte, así como con sus interpretaciones, realizadas por los órganos autorizados, </a:t>
            </a:r>
            <a:r>
              <a:rPr lang="es-MX" sz="2400" dirty="0"/>
              <a:t>como lo establecen las sentencias condenatorias en los casos Rosendo Radilla Pacheco, Rosendo Cantú y otra, Fernández Ortega y otras y Cabrera García y Montiel Flores, todas contra el Estado Mexicano…... </a:t>
            </a:r>
            <a:r>
              <a:rPr lang="es-MX" sz="2400" b="1" u="sng" dirty="0"/>
              <a:t>Así pues, la Corte Interamericana es la intérprete última de la Convención Americana sobre Derechos Humanos y, dentro de dicha interpretación, tiene la facultad para analizar si sus decisiones han sido o no cumplidas.</a:t>
            </a:r>
          </a:p>
          <a:p>
            <a:pPr>
              <a:buNone/>
            </a:pPr>
            <a:endParaRPr lang="es-MX" dirty="0"/>
          </a:p>
        </p:txBody>
      </p:sp>
    </p:spTree>
    <p:extLst>
      <p:ext uri="{BB962C8B-B14F-4D97-AF65-F5344CB8AC3E}">
        <p14:creationId xmlns:p14="http://schemas.microsoft.com/office/powerpoint/2010/main" val="891806452"/>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MX" sz="4000" b="1" dirty="0"/>
              <a:t>Criterios de la </a:t>
            </a:r>
            <a:r>
              <a:rPr lang="es-MX" sz="4000" b="1" dirty="0" err="1"/>
              <a:t>CorteIDH</a:t>
            </a:r>
            <a:r>
              <a:rPr lang="es-MX" sz="4000" b="1" dirty="0"/>
              <a:t> respecto al voto</a:t>
            </a:r>
            <a:endParaRPr lang="es-ES" sz="4000" b="1" dirty="0"/>
          </a:p>
        </p:txBody>
      </p:sp>
      <p:sp>
        <p:nvSpPr>
          <p:cNvPr id="3" name="Marcador de contenido 2"/>
          <p:cNvSpPr>
            <a:spLocks noGrp="1"/>
          </p:cNvSpPr>
          <p:nvPr>
            <p:ph idx="1"/>
          </p:nvPr>
        </p:nvSpPr>
        <p:spPr/>
        <p:txBody>
          <a:bodyPr>
            <a:noAutofit/>
          </a:bodyPr>
          <a:lstStyle/>
          <a:p>
            <a:r>
              <a:rPr lang="es-MX" sz="2200" b="1" dirty="0"/>
              <a:t>En cuanto al derecho a ser elegido y el de votar, la CIDH ha señalado que están íntimamente ligados entre sí, y constituyen la expresión de las dimensiones tanto individual como social de la participación política (</a:t>
            </a:r>
            <a:r>
              <a:rPr lang="es-MX" sz="2200" b="1" i="1" dirty="0" err="1"/>
              <a:t>Yatama</a:t>
            </a:r>
            <a:r>
              <a:rPr lang="es-MX" sz="2200" b="1" i="1" dirty="0"/>
              <a:t> vs. Nicaragua</a:t>
            </a:r>
            <a:r>
              <a:rPr lang="es-MX" sz="2200" b="1" dirty="0"/>
              <a:t>; </a:t>
            </a:r>
            <a:r>
              <a:rPr lang="es-MX" sz="2200" b="1" i="1" dirty="0"/>
              <a:t>Castañeda </a:t>
            </a:r>
            <a:r>
              <a:rPr lang="es-MX" sz="2200" b="1" i="1" dirty="0" err="1"/>
              <a:t>Gutman</a:t>
            </a:r>
            <a:r>
              <a:rPr lang="es-MX" sz="2200" b="1" i="1" dirty="0"/>
              <a:t> vs. Estados Unidos Mexicanos</a:t>
            </a:r>
            <a:r>
              <a:rPr lang="es-MX" sz="2200" b="1" dirty="0"/>
              <a:t>).</a:t>
            </a:r>
          </a:p>
          <a:p>
            <a:r>
              <a:rPr lang="es-MX" sz="2200" b="1" dirty="0"/>
              <a:t>Las restricciones a los “derechos políticos” deben preverse en una ley; no ser discriminatorias; basarse en criterios razonables; atender a un propósito útil y oportuno que torne necesaria esa norma, y estar encaminado a satisfacer un interés público imperativo y proporcional a ese objetivo (</a:t>
            </a:r>
            <a:r>
              <a:rPr lang="es-MX" sz="2200" b="1" i="1" dirty="0" err="1"/>
              <a:t>Yatama</a:t>
            </a:r>
            <a:r>
              <a:rPr lang="es-MX" sz="2200" b="1" i="1" dirty="0"/>
              <a:t> vs. Nicaragua</a:t>
            </a:r>
            <a:r>
              <a:rPr lang="es-MX" sz="2200" b="1" dirty="0"/>
              <a:t>)</a:t>
            </a:r>
            <a:endParaRPr lang="es-ES" sz="2200" b="1" dirty="0"/>
          </a:p>
        </p:txBody>
      </p:sp>
    </p:spTree>
    <p:extLst>
      <p:ext uri="{BB962C8B-B14F-4D97-AF65-F5344CB8AC3E}">
        <p14:creationId xmlns:p14="http://schemas.microsoft.com/office/powerpoint/2010/main" val="357444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3600" b="1" dirty="0"/>
              <a:t>Criterios jurisprudenciales del TEPJF respecto del control de convencionalidad</a:t>
            </a:r>
          </a:p>
        </p:txBody>
      </p:sp>
      <p:sp>
        <p:nvSpPr>
          <p:cNvPr id="3" name="2 Marcador de contenido"/>
          <p:cNvSpPr>
            <a:spLocks noGrp="1"/>
          </p:cNvSpPr>
          <p:nvPr>
            <p:ph idx="1"/>
          </p:nvPr>
        </p:nvSpPr>
        <p:spPr/>
        <p:txBody>
          <a:bodyPr>
            <a:normAutofit/>
          </a:bodyPr>
          <a:lstStyle/>
          <a:p>
            <a:r>
              <a:rPr lang="es-MX" dirty="0"/>
              <a:t>Primera etapa. Criterios emitidos antes de la reforma electoral 2007-2008 cuando el TEPJF no tenía atribuciones de control constitucional en casos concretos. </a:t>
            </a:r>
          </a:p>
          <a:p>
            <a:r>
              <a:rPr lang="es-MX" dirty="0"/>
              <a:t>Segunda etapa. Después de dicha reforma en la que ya se le faculta a realizar dicho control</a:t>
            </a:r>
          </a:p>
          <a:p>
            <a:r>
              <a:rPr lang="es-MX" dirty="0"/>
              <a:t>Tercera etapa. Criterios generados a partir de la reforma de los derechos humanos de junio de 2011</a:t>
            </a:r>
          </a:p>
          <a:p>
            <a:endParaRPr lang="es-MX"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5023" y="548681"/>
            <a:ext cx="6965245" cy="936104"/>
          </a:xfrm>
        </p:spPr>
        <p:txBody>
          <a:bodyPr>
            <a:normAutofit/>
          </a:bodyPr>
          <a:lstStyle/>
          <a:p>
            <a:pPr algn="ctr"/>
            <a:r>
              <a:rPr lang="es-MX" sz="2800" b="1" dirty="0"/>
              <a:t>Antecedentes históricos nacionales del control de la constitucionalidad por vía jurisdiccional</a:t>
            </a:r>
            <a:endParaRPr lang="es-ES" sz="2800" b="1" dirty="0"/>
          </a:p>
        </p:txBody>
      </p:sp>
      <p:sp>
        <p:nvSpPr>
          <p:cNvPr id="3" name="Marcador de contenido 2"/>
          <p:cNvSpPr>
            <a:spLocks noGrp="1"/>
          </p:cNvSpPr>
          <p:nvPr>
            <p:ph idx="1"/>
          </p:nvPr>
        </p:nvSpPr>
        <p:spPr>
          <a:xfrm>
            <a:off x="539552" y="1484785"/>
            <a:ext cx="7848872" cy="5184575"/>
          </a:xfrm>
        </p:spPr>
        <p:txBody>
          <a:bodyPr>
            <a:normAutofit/>
          </a:bodyPr>
          <a:lstStyle/>
          <a:p>
            <a:r>
              <a:rPr lang="es-MX" sz="2400" dirty="0"/>
              <a:t>El Supremo Poder Conservador en la Segunda de las Siete Leyes Constitucionales</a:t>
            </a:r>
          </a:p>
          <a:p>
            <a:r>
              <a:rPr lang="es-MX" sz="2400" dirty="0"/>
              <a:t>La Constitución de Yucatán de 1841</a:t>
            </a:r>
          </a:p>
          <a:p>
            <a:r>
              <a:rPr lang="es-MX" sz="2400" dirty="0"/>
              <a:t>El Constituyente disuelto de 1842 y el Diputado José Fernando Ramírez</a:t>
            </a:r>
          </a:p>
          <a:p>
            <a:r>
              <a:rPr lang="es-MX" sz="2400" dirty="0"/>
              <a:t>El Acta de Reformas de 1847 y voto particular del Diputado Mariano Otero</a:t>
            </a:r>
          </a:p>
          <a:p>
            <a:r>
              <a:rPr lang="es-MX" sz="2400" dirty="0"/>
              <a:t>La Tesis de la Incompetencia de Origen y la Tesis Vallarta</a:t>
            </a:r>
          </a:p>
          <a:p>
            <a:r>
              <a:rPr lang="es-MX" sz="2400" dirty="0"/>
              <a:t>La Controversia Constitucional en la Constitución de 1857</a:t>
            </a:r>
          </a:p>
          <a:p>
            <a:r>
              <a:rPr lang="es-MX" sz="2400" dirty="0"/>
              <a:t>Las reformas de 1994 y 1996</a:t>
            </a:r>
            <a:endParaRPr lang="es-ES" sz="2400" dirty="0"/>
          </a:p>
        </p:txBody>
      </p:sp>
    </p:spTree>
    <p:extLst>
      <p:ext uri="{BB962C8B-B14F-4D97-AF65-F5344CB8AC3E}">
        <p14:creationId xmlns:p14="http://schemas.microsoft.com/office/powerpoint/2010/main" val="22252623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8913"/>
            <a:ext cx="8229600" cy="1008062"/>
          </a:xfrm>
        </p:spPr>
        <p:txBody>
          <a:bodyPr>
            <a:normAutofit fontScale="90000"/>
          </a:bodyPr>
          <a:lstStyle/>
          <a:p>
            <a:pPr>
              <a:defRPr/>
            </a:pPr>
            <a:r>
              <a:rPr lang="es-MX" sz="3600" b="1" dirty="0"/>
              <a:t>Medios de Impugnación en Materia Electoral</a:t>
            </a:r>
            <a:endParaRPr lang="es-ES" sz="3600" b="1" dirty="0"/>
          </a:p>
        </p:txBody>
      </p:sp>
      <p:sp>
        <p:nvSpPr>
          <p:cNvPr id="3" name="Marcador de contenido 2"/>
          <p:cNvSpPr>
            <a:spLocks noGrp="1"/>
          </p:cNvSpPr>
          <p:nvPr>
            <p:ph idx="1"/>
          </p:nvPr>
        </p:nvSpPr>
        <p:spPr>
          <a:xfrm>
            <a:off x="457200" y="1196975"/>
            <a:ext cx="8229600" cy="5472113"/>
          </a:xfrm>
        </p:spPr>
        <p:txBody>
          <a:bodyPr>
            <a:normAutofit lnSpcReduction="10000"/>
          </a:bodyPr>
          <a:lstStyle/>
          <a:p>
            <a:pPr>
              <a:defRPr/>
            </a:pPr>
            <a:r>
              <a:rPr lang="es-MX" sz="2800" dirty="0"/>
              <a:t>Recurso de Revisión</a:t>
            </a:r>
          </a:p>
          <a:p>
            <a:pPr>
              <a:defRPr/>
            </a:pPr>
            <a:r>
              <a:rPr lang="es-MX" sz="2800" dirty="0"/>
              <a:t>Recurso de Apelación</a:t>
            </a:r>
          </a:p>
          <a:p>
            <a:pPr>
              <a:defRPr/>
            </a:pPr>
            <a:r>
              <a:rPr lang="es-MX" sz="2800" dirty="0"/>
              <a:t>Juicio de Inconformidad</a:t>
            </a:r>
          </a:p>
          <a:p>
            <a:pPr>
              <a:defRPr/>
            </a:pPr>
            <a:r>
              <a:rPr lang="es-MX" sz="2800" dirty="0"/>
              <a:t>Recurso de Reconsideración</a:t>
            </a:r>
          </a:p>
          <a:p>
            <a:pPr>
              <a:defRPr/>
            </a:pPr>
            <a:r>
              <a:rPr lang="es-MX" sz="2800" dirty="0"/>
              <a:t>Juicio para la Protección de los Derechos Político Electorales del Ciudadano</a:t>
            </a:r>
          </a:p>
          <a:p>
            <a:pPr>
              <a:defRPr/>
            </a:pPr>
            <a:r>
              <a:rPr lang="es-MX" sz="2800" dirty="0"/>
              <a:t>Juicio de Revisión Constitucional</a:t>
            </a:r>
          </a:p>
          <a:p>
            <a:pPr>
              <a:defRPr/>
            </a:pPr>
            <a:r>
              <a:rPr lang="es-MX" sz="2800" dirty="0"/>
              <a:t>Juicio para Dirimir los Conflictos o Diferencias Laborales de los Servidores del IFE </a:t>
            </a:r>
          </a:p>
          <a:p>
            <a:pPr>
              <a:defRPr/>
            </a:pPr>
            <a:r>
              <a:rPr lang="es-MX" sz="2800" dirty="0"/>
              <a:t>Recurso de Revisión en contra de las resoluciones y sentencias en los procedimientos especiales sancionadores</a:t>
            </a:r>
            <a:endParaRPr lang="es-E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Metodología</a:t>
            </a:r>
          </a:p>
        </p:txBody>
      </p:sp>
      <p:sp>
        <p:nvSpPr>
          <p:cNvPr id="3" name="2 Marcador de contenido"/>
          <p:cNvSpPr>
            <a:spLocks noGrp="1"/>
          </p:cNvSpPr>
          <p:nvPr>
            <p:ph idx="1"/>
          </p:nvPr>
        </p:nvSpPr>
        <p:spPr/>
        <p:txBody>
          <a:bodyPr/>
          <a:lstStyle/>
          <a:p>
            <a:r>
              <a:rPr lang="es-MX" dirty="0"/>
              <a:t>Los casos que se estudian fueron escogidos de acuerdo a dos criterios, el primero por haber sido sentencias relevantes que cambiaron la observación de los derechos humanos involucrados, y el segundo por tener criterios en los cuales al utilizar los principios de los derechos humanos como el </a:t>
            </a:r>
            <a:r>
              <a:rPr lang="es-MX" i="1" dirty="0"/>
              <a:t>pro </a:t>
            </a:r>
            <a:r>
              <a:rPr lang="es-MX" i="1" dirty="0" err="1"/>
              <a:t>homine</a:t>
            </a:r>
            <a:r>
              <a:rPr lang="es-MX" dirty="0"/>
              <a:t> y la progresividad, se maximizaron y potenciaron dichos derechos.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a:t>Primera etapa</a:t>
            </a:r>
          </a:p>
        </p:txBody>
      </p:sp>
      <p:sp>
        <p:nvSpPr>
          <p:cNvPr id="3" name="2 Marcador de contenido"/>
          <p:cNvSpPr>
            <a:spLocks noGrp="1"/>
          </p:cNvSpPr>
          <p:nvPr>
            <p:ph idx="1"/>
          </p:nvPr>
        </p:nvSpPr>
        <p:spPr/>
        <p:txBody>
          <a:bodyPr>
            <a:normAutofit lnSpcReduction="10000"/>
          </a:bodyPr>
          <a:lstStyle/>
          <a:p>
            <a:pPr algn="just"/>
            <a:r>
              <a:rPr lang="es-MX" dirty="0"/>
              <a:t>Sólo se aplicaba el control abstracto y concentrado de constitucionalidad de las leyes en materia electoral por acciones de inconstitucionalidad. Pero, a pesar de los criterios emitidos por la SCJN, el TEPJF, antes de la reforma electoral 2007-2008 y de la reforma constitucional a derechos humanos (10 de junio de 2011), aplicó el control constitucional a través de una interpretación conforme, de manera sistemática y funcional para maximizar los derechos humanos contenidos en los tratados internacionales, utilizando principios como el </a:t>
            </a:r>
            <a:r>
              <a:rPr lang="es-MX" b="1" dirty="0"/>
              <a:t>pro persona</a:t>
            </a:r>
            <a:r>
              <a:rPr lang="es-MX" dirty="0"/>
              <a:t>.</a:t>
            </a:r>
          </a:p>
          <a:p>
            <a:endParaRPr lang="es-MX"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428768"/>
          </a:xfrm>
        </p:spPr>
        <p:txBody>
          <a:bodyPr>
            <a:normAutofit fontScale="90000"/>
          </a:bodyPr>
          <a:lstStyle/>
          <a:p>
            <a:br>
              <a:rPr lang="es-MX" sz="2400" dirty="0"/>
            </a:br>
            <a:r>
              <a:rPr lang="es-MX" sz="2400" b="1" dirty="0"/>
              <a:t>Criterios emitidos antes de la reforma electoral 2007-2008 cuando el TEPJF no tenía atribuciones de control constitucional en casos concretos. </a:t>
            </a:r>
            <a:r>
              <a:rPr lang="es-MX" sz="2400" b="1" u="sng" dirty="0"/>
              <a:t>Primera etapa</a:t>
            </a:r>
            <a:br>
              <a:rPr lang="es-MX" sz="2400" b="1" dirty="0"/>
            </a:br>
            <a:endParaRPr lang="es-MX" sz="2400" b="1" dirty="0"/>
          </a:p>
        </p:txBody>
      </p:sp>
      <p:sp>
        <p:nvSpPr>
          <p:cNvPr id="3" name="2 Marcador de contenido"/>
          <p:cNvSpPr>
            <a:spLocks noGrp="1"/>
          </p:cNvSpPr>
          <p:nvPr>
            <p:ph idx="1"/>
          </p:nvPr>
        </p:nvSpPr>
        <p:spPr>
          <a:xfrm>
            <a:off x="457200" y="2276872"/>
            <a:ext cx="8229600" cy="4047728"/>
          </a:xfrm>
        </p:spPr>
        <p:txBody>
          <a:bodyPr/>
          <a:lstStyle/>
          <a:p>
            <a:r>
              <a:rPr lang="es-MX" dirty="0"/>
              <a:t>SUP-JDC-20/2007. Se levanta la suspensión de derechos, al no emitirse la credencial para votar, a un sentenciado al que se concedió el régimen de prelibertad.</a:t>
            </a:r>
          </a:p>
          <a:p>
            <a:endParaRPr lang="es-MX" dirty="0"/>
          </a:p>
          <a:p>
            <a:r>
              <a:rPr lang="es-MX" dirty="0"/>
              <a:t>SUP-JDC-695/2007. Caso </a:t>
            </a:r>
            <a:r>
              <a:rPr lang="es-MX" dirty="0" err="1"/>
              <a:t>Hank</a:t>
            </a:r>
            <a:r>
              <a:rPr lang="es-MX" dirty="0"/>
              <a:t> </a:t>
            </a:r>
            <a:r>
              <a:rPr lang="es-MX" dirty="0" err="1"/>
              <a:t>Rhon</a:t>
            </a:r>
            <a:r>
              <a:rPr lang="es-MX" dirty="0"/>
              <a:t>.</a:t>
            </a:r>
          </a:p>
          <a:p>
            <a:endParaRPr lang="es-MX" dirty="0"/>
          </a:p>
          <a:p>
            <a:r>
              <a:rPr lang="es-MX" dirty="0"/>
              <a:t>SUP-JDC-11/2007. Caso </a:t>
            </a:r>
            <a:r>
              <a:rPr lang="es-MX" dirty="0" err="1"/>
              <a:t>Tanetze</a:t>
            </a:r>
            <a:r>
              <a:rPr lang="es-MX" dirty="0"/>
              <a:t> de Zaragoza.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Segunda etapa</a:t>
            </a:r>
          </a:p>
        </p:txBody>
      </p:sp>
      <p:sp>
        <p:nvSpPr>
          <p:cNvPr id="3" name="2 Marcador de contenido"/>
          <p:cNvSpPr>
            <a:spLocks noGrp="1"/>
          </p:cNvSpPr>
          <p:nvPr>
            <p:ph idx="1"/>
          </p:nvPr>
        </p:nvSpPr>
        <p:spPr/>
        <p:txBody>
          <a:bodyPr>
            <a:normAutofit fontScale="92500" lnSpcReduction="10000"/>
          </a:bodyPr>
          <a:lstStyle/>
          <a:p>
            <a:pPr algn="just"/>
            <a:r>
              <a:rPr lang="es-MX" sz="2800" dirty="0"/>
              <a:t>Al llegar la reforma electoral constitucional de 2007 y legal de 2008 se le atribuyó a todas las Salas del TEPJF la obligación de realizar un control de constitucionalidad al caso concreto, en el cual, de primera instancia se hiciera una interpretación conforme, y en segunda, si no había una posible aplicación de una norma que protegiera de manera más amplia el derecho que se vulneraba, podía </a:t>
            </a:r>
            <a:r>
              <a:rPr lang="es-MX" sz="2800" dirty="0" err="1"/>
              <a:t>inaplicar</a:t>
            </a:r>
            <a:r>
              <a:rPr lang="es-MX" sz="2800" dirty="0"/>
              <a:t> la norma electoral inconstitucional que haya sido utilizada en el asunto que se resolvía. De esta manera se reforzó el control constitucional en materia electoral.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6712"/>
            <a:ext cx="8229600" cy="1224136"/>
          </a:xfrm>
        </p:spPr>
        <p:txBody>
          <a:bodyPr>
            <a:normAutofit fontScale="90000"/>
          </a:bodyPr>
          <a:lstStyle/>
          <a:p>
            <a:br>
              <a:rPr lang="es-MX" sz="2800" dirty="0"/>
            </a:br>
            <a:r>
              <a:rPr lang="es-MX" sz="2800" b="1" dirty="0"/>
              <a:t>Después de dicha reforma en la que ya se le faculta a realizar dicho control. </a:t>
            </a:r>
            <a:r>
              <a:rPr lang="es-MX" sz="2800" b="1" u="sng" dirty="0"/>
              <a:t>Segunda etapa</a:t>
            </a:r>
            <a:br>
              <a:rPr lang="es-MX" sz="2800" b="1" u="sng" dirty="0"/>
            </a:br>
            <a:endParaRPr lang="es-MX" sz="2800" b="1" u="sng" dirty="0"/>
          </a:p>
        </p:txBody>
      </p:sp>
      <p:sp>
        <p:nvSpPr>
          <p:cNvPr id="3" name="2 Marcador de contenido"/>
          <p:cNvSpPr>
            <a:spLocks noGrp="1"/>
          </p:cNvSpPr>
          <p:nvPr>
            <p:ph idx="1"/>
          </p:nvPr>
        </p:nvSpPr>
        <p:spPr/>
        <p:txBody>
          <a:bodyPr>
            <a:normAutofit lnSpcReduction="10000"/>
          </a:bodyPr>
          <a:lstStyle/>
          <a:p>
            <a:r>
              <a:rPr lang="es-MX" sz="2400" dirty="0"/>
              <a:t>SUP-JDC-2766/2008. Art. 154 de la Ley Electoral del Estado de Aguascalientes. Regulación excesiva de los actos de precampaña.</a:t>
            </a:r>
          </a:p>
          <a:p>
            <a:r>
              <a:rPr lang="es-MX" sz="2400" dirty="0"/>
              <a:t>SUP-JDC-98/2010. Caso Orozco Sandoval. Aguascalientes. Auto de formal prisión por delito no grave.</a:t>
            </a:r>
          </a:p>
          <a:p>
            <a:r>
              <a:rPr lang="es-MX" sz="2400" dirty="0"/>
              <a:t>SUP-JDC-132/2010. Negación del registro como candidato a gobernador de Sonora.</a:t>
            </a:r>
          </a:p>
          <a:p>
            <a:r>
              <a:rPr lang="es-MX" sz="2400" dirty="0"/>
              <a:t>SUP-RAP-O75/2010. Funcionario que asiste a cierre de campaña en día inhábil.</a:t>
            </a:r>
          </a:p>
          <a:p>
            <a:r>
              <a:rPr lang="es-MX" sz="2400" dirty="0"/>
              <a:t>SUP-REC-02/2011.  San Jerónimo </a:t>
            </a:r>
            <a:r>
              <a:rPr lang="es-MX" sz="2400" dirty="0" err="1"/>
              <a:t>Sosola</a:t>
            </a:r>
            <a:r>
              <a:rPr lang="es-MX" sz="2400" dirty="0"/>
              <a:t>, Oaxaca. Edad mínima para acceder a un cargo.</a:t>
            </a:r>
          </a:p>
          <a:p>
            <a:endParaRPr lang="es-MX"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Tercera etapa</a:t>
            </a:r>
          </a:p>
        </p:txBody>
      </p:sp>
      <p:sp>
        <p:nvSpPr>
          <p:cNvPr id="3" name="2 Marcador de contenido"/>
          <p:cNvSpPr>
            <a:spLocks noGrp="1"/>
          </p:cNvSpPr>
          <p:nvPr>
            <p:ph idx="1"/>
          </p:nvPr>
        </p:nvSpPr>
        <p:spPr/>
        <p:txBody>
          <a:bodyPr>
            <a:normAutofit fontScale="92500" lnSpcReduction="20000"/>
          </a:bodyPr>
          <a:lstStyle/>
          <a:p>
            <a:pPr algn="just"/>
            <a:r>
              <a:rPr lang="es-MX" sz="2800" dirty="0"/>
              <a:t>A partir de la reforma constitucional en la materia de los derechos humanos y la interpretación que hace la SCJN respecto de control de la constitucionalidad y convencionalidad en el expediente Varios 912/2010, se habla de un control difuso en materia electoral que deben aplicar todas las autoridades, es decir, ahora las autoridades electorales tanto administrativas, como jurisdiccionales, deben realizar un control de la Constitución y de la Convención a través de una interpretación conforme y de observar el bloque de constitucionalidad. Sin embargo, sólo los tribunales electorales tienen la facultad de </a:t>
            </a:r>
            <a:r>
              <a:rPr lang="es-MX" sz="2800" dirty="0" err="1"/>
              <a:t>inaplicar</a:t>
            </a:r>
            <a:r>
              <a:rPr lang="es-MX" sz="2800" dirty="0"/>
              <a:t> las normas que sean inconstitucionales.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356760"/>
          </a:xfrm>
        </p:spPr>
        <p:txBody>
          <a:bodyPr>
            <a:normAutofit fontScale="90000"/>
          </a:bodyPr>
          <a:lstStyle/>
          <a:p>
            <a:br>
              <a:rPr lang="es-MX" sz="2800" dirty="0"/>
            </a:br>
            <a:r>
              <a:rPr lang="es-MX" sz="2800" b="1" dirty="0"/>
              <a:t>Criterios generados a partir de la reforma de los derechos humanos de junio de 2011. </a:t>
            </a:r>
            <a:r>
              <a:rPr lang="es-MX" sz="2800" b="1" u="sng" dirty="0"/>
              <a:t>Tercera etapa</a:t>
            </a:r>
            <a:br>
              <a:rPr lang="es-MX" sz="2800" b="1" dirty="0"/>
            </a:br>
            <a:endParaRPr lang="es-MX" sz="2800" b="1" dirty="0"/>
          </a:p>
        </p:txBody>
      </p:sp>
      <p:sp>
        <p:nvSpPr>
          <p:cNvPr id="3" name="2 Marcador de contenido"/>
          <p:cNvSpPr>
            <a:spLocks noGrp="1"/>
          </p:cNvSpPr>
          <p:nvPr>
            <p:ph idx="1"/>
          </p:nvPr>
        </p:nvSpPr>
        <p:spPr/>
        <p:txBody>
          <a:bodyPr>
            <a:normAutofit fontScale="92500"/>
          </a:bodyPr>
          <a:lstStyle/>
          <a:p>
            <a:r>
              <a:rPr lang="es-MX" sz="2400" dirty="0"/>
              <a:t>SUP-JDC-641/2011. Ejercicio de ponderación entre la libertad de expresión y la libertad de asociación de los partidos políticos.</a:t>
            </a:r>
          </a:p>
          <a:p>
            <a:r>
              <a:rPr lang="es-MX" sz="2400" dirty="0"/>
              <a:t>SUP-JDC-9167/2011. Protección de los derechos a la libre autodeterminación y autogobierno de la comunidad purépecha de </a:t>
            </a:r>
            <a:r>
              <a:rPr lang="es-MX" sz="2400" dirty="0" err="1"/>
              <a:t>Cherán</a:t>
            </a:r>
            <a:r>
              <a:rPr lang="es-MX" sz="2400" dirty="0"/>
              <a:t>, Michoacán.</a:t>
            </a:r>
          </a:p>
          <a:p>
            <a:r>
              <a:rPr lang="es-MX" sz="2400" dirty="0"/>
              <a:t>SUP-JDC-12624/2011. Se impugna el acuerdo del IFE para el registro de candidatos de MR y RP, respecto de la regulación de la cuota de género en los procedimientos de elección internos de los pp.</a:t>
            </a:r>
          </a:p>
          <a:p>
            <a:r>
              <a:rPr lang="es-MX" sz="2400" dirty="0"/>
              <a:t>SUP-JDC- 475/2012, SUP-JDC-510/2012 y SUP-JDC- 611/2012. Procesos democráticos internos y equidad de género.</a:t>
            </a:r>
          </a:p>
          <a:p>
            <a:endParaRPr lang="es-MX"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428768"/>
          </a:xfrm>
        </p:spPr>
        <p:txBody>
          <a:bodyPr>
            <a:noAutofit/>
          </a:bodyPr>
          <a:lstStyle/>
          <a:p>
            <a:br>
              <a:rPr lang="es-MX" sz="2800" b="1" dirty="0"/>
            </a:br>
            <a:r>
              <a:rPr lang="es-MX" sz="2800" b="1" dirty="0"/>
              <a:t>Criterios generados a partir de la reforma de los derechos humanos de junio de 2011. </a:t>
            </a:r>
            <a:r>
              <a:rPr lang="es-MX" sz="2800" b="1" u="sng" dirty="0"/>
              <a:t>Tercera etapa</a:t>
            </a:r>
            <a:br>
              <a:rPr lang="es-MX" sz="2800" b="1" dirty="0"/>
            </a:br>
            <a:endParaRPr lang="es-MX" sz="2800" dirty="0"/>
          </a:p>
        </p:txBody>
      </p:sp>
      <p:sp>
        <p:nvSpPr>
          <p:cNvPr id="3" name="2 Marcador de contenido"/>
          <p:cNvSpPr>
            <a:spLocks noGrp="1"/>
          </p:cNvSpPr>
          <p:nvPr>
            <p:ph idx="1"/>
          </p:nvPr>
        </p:nvSpPr>
        <p:spPr/>
        <p:txBody>
          <a:bodyPr>
            <a:normAutofit fontScale="92500"/>
          </a:bodyPr>
          <a:lstStyle/>
          <a:p>
            <a:r>
              <a:rPr lang="es-MX" sz="2400" dirty="0"/>
              <a:t>SUP-JRC-300/2011. Plazo para la presentación de una demanda. Principio de tutela judicial efectiva también para las personas morales.</a:t>
            </a:r>
          </a:p>
          <a:p>
            <a:r>
              <a:rPr lang="es-MX" sz="2400" dirty="0"/>
              <a:t>SUP-OP-11/2011. Pruebas toxicológicas, psicológicas y poligráficas a aspirantes a ser registrados candidatos.</a:t>
            </a:r>
          </a:p>
          <a:p>
            <a:r>
              <a:rPr lang="es-MX" sz="2400" dirty="0"/>
              <a:t>SUP-JDC-1749/2012. </a:t>
            </a:r>
            <a:r>
              <a:rPr lang="es-MX" sz="2400" dirty="0" err="1"/>
              <a:t>Inconvencionalidad</a:t>
            </a:r>
            <a:r>
              <a:rPr lang="es-MX" sz="2400" dirty="0"/>
              <a:t> del artículo 41, Base III, Apartado A, penúltimo párrafo, de la CPEUM. Criterio semejante en el SUP-JDC- 774/2012. Tesis XXVIII/2012.</a:t>
            </a:r>
          </a:p>
          <a:p>
            <a:r>
              <a:rPr lang="es-MX" sz="2400" dirty="0"/>
              <a:t>SUP-RAP-003/2012. Ejercicio de ponderación por un lado de las libertades de expresión, asociación y reunión y, por otra parte, el principio de equidad en la contienda. Precandidatos únicos.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498178"/>
          </a:xfrm>
        </p:spPr>
        <p:txBody>
          <a:bodyPr>
            <a:normAutofit fontScale="90000"/>
          </a:bodyPr>
          <a:lstStyle/>
          <a:p>
            <a:br>
              <a:rPr lang="es-MX" sz="2800" b="1" dirty="0"/>
            </a:br>
            <a:r>
              <a:rPr lang="es-MX" sz="2800" b="1" dirty="0"/>
              <a:t>Criterios generados a partir de la reforma de los derechos humanos de junio de 2011. </a:t>
            </a:r>
            <a:r>
              <a:rPr lang="es-MX" sz="2800" b="1" u="sng" dirty="0"/>
              <a:t>Tercera etapa</a:t>
            </a:r>
            <a:br>
              <a:rPr lang="es-MX" sz="2800" b="1" dirty="0"/>
            </a:br>
            <a:endParaRPr lang="es-MX" sz="2800" dirty="0"/>
          </a:p>
        </p:txBody>
      </p:sp>
      <p:sp>
        <p:nvSpPr>
          <p:cNvPr id="3" name="2 Marcador de contenido"/>
          <p:cNvSpPr>
            <a:spLocks noGrp="1"/>
          </p:cNvSpPr>
          <p:nvPr>
            <p:ph idx="1"/>
          </p:nvPr>
        </p:nvSpPr>
        <p:spPr>
          <a:xfrm>
            <a:off x="457200" y="1772816"/>
            <a:ext cx="8229600" cy="4536504"/>
          </a:xfrm>
        </p:spPr>
        <p:txBody>
          <a:bodyPr>
            <a:normAutofit fontScale="92500" lnSpcReduction="10000"/>
          </a:bodyPr>
          <a:lstStyle/>
          <a:p>
            <a:r>
              <a:rPr lang="es-MX" sz="2400" dirty="0"/>
              <a:t>SUP-JDC-494/2012, SUP-JDC-597/2012 y SUP-JDC-612/2012. Validez constitucional y convencional de la exclusión en el COFIPE de las candidaturas independientes. Jurisprudencia 11/2012.</a:t>
            </a:r>
          </a:p>
          <a:p>
            <a:r>
              <a:rPr lang="es-MX" sz="2400" dirty="0"/>
              <a:t>SUP-REC-163/2012. Procedencia del recurso de reconsideración para controvertir sentencias de las Salas Regionales cuando ejerzan control de convencionalidad. Jurisprudencia 28/2013.</a:t>
            </a:r>
          </a:p>
          <a:p>
            <a:r>
              <a:rPr lang="es-MX" sz="2400" dirty="0"/>
              <a:t>SUP-REC- 168/2012. Presunción de inocencia y garantía judicial de debido proceso. Tesis XXVII/2012. Necesidad de resolución administrativa firme.</a:t>
            </a:r>
          </a:p>
          <a:p>
            <a:r>
              <a:rPr lang="es-MX" sz="2400" dirty="0"/>
              <a:t>SUP-REC-216/2012. Inaplicación de la norma que limita la promoción del juicio ciudadano local en el DF a través de un representante.</a:t>
            </a:r>
          </a:p>
          <a:p>
            <a:endParaRPr lang="es-MX"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500" b="1" dirty="0" err="1"/>
              <a:t>Marbury</a:t>
            </a:r>
            <a:r>
              <a:rPr lang="es-MX" sz="2500" b="1" dirty="0"/>
              <a:t> vs. Madison</a:t>
            </a:r>
            <a:endParaRPr lang="es-ES" sz="2500" b="1" dirty="0"/>
          </a:p>
        </p:txBody>
      </p:sp>
      <p:sp>
        <p:nvSpPr>
          <p:cNvPr id="3" name="Marcador de contenido 2"/>
          <p:cNvSpPr>
            <a:spLocks noGrp="1"/>
          </p:cNvSpPr>
          <p:nvPr>
            <p:ph idx="1"/>
          </p:nvPr>
        </p:nvSpPr>
        <p:spPr>
          <a:xfrm>
            <a:off x="611560" y="1988840"/>
            <a:ext cx="8064896" cy="3960440"/>
          </a:xfrm>
        </p:spPr>
        <p:txBody>
          <a:bodyPr>
            <a:noAutofit/>
          </a:bodyPr>
          <a:lstStyle/>
          <a:p>
            <a:pPr algn="just"/>
            <a:r>
              <a:rPr lang="es-MX" sz="2400" dirty="0"/>
              <a:t>En rigor, estos antecedentes inician en los Estados Unidos de América en 1803. Al no existir en el texto de la Constitución de Norteamérica un procedimiento judicial de control constitucional, éste fue instituido por la  decisión jurisprudencial que estableció la </a:t>
            </a:r>
            <a:r>
              <a:rPr lang="es-MX" sz="2400" i="1" dirty="0"/>
              <a:t>Judicial </a:t>
            </a:r>
            <a:r>
              <a:rPr lang="es-MX" sz="2400" i="1" dirty="0" err="1"/>
              <a:t>Review</a:t>
            </a:r>
            <a:r>
              <a:rPr lang="es-MX" sz="2400" dirty="0"/>
              <a:t>. A partir de este precedente extranjero, analizaremos los intentos nacionales por plasmar en nuestras  Constituciones diversos procedimientos judiciales de control constitucional.</a:t>
            </a:r>
            <a:endParaRPr lang="es-ES" sz="2400" dirty="0"/>
          </a:p>
        </p:txBody>
      </p:sp>
    </p:spTree>
    <p:extLst>
      <p:ext uri="{BB962C8B-B14F-4D97-AF65-F5344CB8AC3E}">
        <p14:creationId xmlns:p14="http://schemas.microsoft.com/office/powerpoint/2010/main" val="40399107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498178"/>
          </a:xfrm>
        </p:spPr>
        <p:txBody>
          <a:bodyPr>
            <a:normAutofit fontScale="90000"/>
          </a:bodyPr>
          <a:lstStyle/>
          <a:p>
            <a:br>
              <a:rPr lang="es-MX" sz="2800" b="1" dirty="0"/>
            </a:br>
            <a:r>
              <a:rPr lang="es-MX" sz="2800" b="1" dirty="0"/>
              <a:t>Criterios generados a partir de la reforma de los derechos humanos de junio de 2011. </a:t>
            </a:r>
            <a:r>
              <a:rPr lang="es-MX" sz="2800" b="1" u="sng" dirty="0"/>
              <a:t>Tercera etapa</a:t>
            </a:r>
            <a:br>
              <a:rPr lang="es-MX" sz="2800" b="1" dirty="0"/>
            </a:br>
            <a:endParaRPr lang="es-MX" sz="2800" b="1" dirty="0"/>
          </a:p>
        </p:txBody>
      </p:sp>
      <p:sp>
        <p:nvSpPr>
          <p:cNvPr id="3" name="2 Marcador de contenido"/>
          <p:cNvSpPr>
            <a:spLocks noGrp="1"/>
          </p:cNvSpPr>
          <p:nvPr>
            <p:ph idx="1"/>
          </p:nvPr>
        </p:nvSpPr>
        <p:spPr>
          <a:xfrm>
            <a:off x="457200" y="1556792"/>
            <a:ext cx="8229600" cy="4896544"/>
          </a:xfrm>
        </p:spPr>
        <p:txBody>
          <a:bodyPr>
            <a:normAutofit fontScale="92500" lnSpcReduction="10000"/>
          </a:bodyPr>
          <a:lstStyle/>
          <a:p>
            <a:r>
              <a:rPr lang="es-MX" sz="2400" dirty="0"/>
              <a:t>SUP-REC-238/2012. Constitución de Tabasco. Inaplicación de la restricción (funcionario federal, 60 días naturales, diputado local) por apartarse de los principios de razonabilidad y proporcionalidad.</a:t>
            </a:r>
          </a:p>
          <a:p>
            <a:r>
              <a:rPr lang="es-MX" sz="2400" dirty="0"/>
              <a:t>SUP-REC-171/2012. Principio de laicidad. Procedencia del recurso de reconsideración contra sentencias de Salas Regionales que interpreten directamente preceptos constitucionales. SUP-REC-180 y 162/2012. Jurisprudencia 26/2012.</a:t>
            </a:r>
          </a:p>
          <a:p>
            <a:r>
              <a:rPr lang="es-MX" sz="2400" dirty="0"/>
              <a:t>SUP-RAP-72/2011. PVEM. Derecho de acceso a la información. SUP-RAP- 76 Y 178/2012. Jurisprudencia 13/2012. Sólo causas de fuerza mayor justificadas eximen.</a:t>
            </a:r>
          </a:p>
          <a:p>
            <a:r>
              <a:rPr lang="es-MX" sz="2400" dirty="0"/>
              <a:t>SUP-JRC-292/2011. Guerrero. Derecho de réplica. Lineamientos, exclusión. Tesis XXXIV/2012. Acudir previamente ante el responsable de la publicación.</a:t>
            </a:r>
          </a:p>
          <a:p>
            <a:endParaRPr lang="es-MX"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1656184"/>
          </a:xfrm>
        </p:spPr>
        <p:txBody>
          <a:bodyPr>
            <a:normAutofit fontScale="90000"/>
          </a:bodyPr>
          <a:lstStyle/>
          <a:p>
            <a:br>
              <a:rPr lang="es-MX" sz="2800" b="1" dirty="0"/>
            </a:br>
            <a:r>
              <a:rPr lang="es-MX" sz="2800" b="1" dirty="0"/>
              <a:t>Criterios generados a partir de la reforma de los derechos humanos de junio de 2011. </a:t>
            </a:r>
            <a:r>
              <a:rPr lang="es-MX" sz="2800" b="1" u="sng" dirty="0"/>
              <a:t>Tercera etapa</a:t>
            </a:r>
            <a:br>
              <a:rPr lang="es-MX" sz="2800" b="1" dirty="0"/>
            </a:br>
            <a:endParaRPr lang="es-MX" sz="2800" b="1" dirty="0"/>
          </a:p>
        </p:txBody>
      </p:sp>
      <p:sp>
        <p:nvSpPr>
          <p:cNvPr id="3" name="2 Marcador de contenido"/>
          <p:cNvSpPr>
            <a:spLocks noGrp="1"/>
          </p:cNvSpPr>
          <p:nvPr>
            <p:ph idx="1"/>
          </p:nvPr>
        </p:nvSpPr>
        <p:spPr>
          <a:xfrm>
            <a:off x="457200" y="1628800"/>
            <a:ext cx="8229600" cy="4896544"/>
          </a:xfrm>
        </p:spPr>
        <p:txBody>
          <a:bodyPr>
            <a:normAutofit fontScale="92500"/>
          </a:bodyPr>
          <a:lstStyle/>
          <a:p>
            <a:r>
              <a:rPr lang="es-MX" sz="2400" dirty="0"/>
              <a:t>SUP-CDC-6/2012. Monterrey y DF. LGSMIME, 13, 1, b). Jurisprudencia 25/2012. Admisibilidad de la representación. </a:t>
            </a:r>
          </a:p>
          <a:p>
            <a:r>
              <a:rPr lang="es-MX" sz="2400" dirty="0"/>
              <a:t>SUP-CDC-7/2012. SS y Xalapa. Consulta e inelegibilidad. Jurisprudencia 33/2012. Candidatos de RP pueden realizar actos de campaña.</a:t>
            </a:r>
          </a:p>
          <a:p>
            <a:r>
              <a:rPr lang="es-MX" sz="2400" dirty="0"/>
              <a:t>SUP-JDC-1/2013. Sinaloa, Magistrado, 5 años. Tesis II/2013. Plazo justificado y razonable.</a:t>
            </a:r>
          </a:p>
          <a:p>
            <a:r>
              <a:rPr lang="es-MX" sz="2400" dirty="0"/>
              <a:t>SUP-JDC-3236/2012. Guanajuato, Consejero electoral, militancia partidaria: representación de candidato o partido ante órgano electoral o casilla. Tesis III/2013. Requisito de no militancia sujeto a temporalidad.</a:t>
            </a:r>
          </a:p>
          <a:p>
            <a:r>
              <a:rPr lang="es-MX" sz="2400" dirty="0"/>
              <a:t>SUP-JDC-3134/2012. Puebla, “Pacto Social de Integración”. Derecho de asociación política, interpretación más favorable.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TESIS Y JURISPRUDENCIA EMITIDAS POR EL TEPJF</a:t>
            </a:r>
          </a:p>
        </p:txBody>
      </p:sp>
      <p:sp>
        <p:nvSpPr>
          <p:cNvPr id="3" name="2 Marcador de contenido"/>
          <p:cNvSpPr>
            <a:spLocks noGrp="1"/>
          </p:cNvSpPr>
          <p:nvPr>
            <p:ph idx="1"/>
          </p:nvPr>
        </p:nvSpPr>
        <p:spPr/>
        <p:txBody>
          <a:bodyPr>
            <a:normAutofit/>
          </a:bodyPr>
          <a:lstStyle/>
          <a:p>
            <a:r>
              <a:rPr lang="es-MX" sz="2400" dirty="0"/>
              <a:t>J. Candidatos de RP. Pueden realizar actos de campaña en procesos electorales.</a:t>
            </a:r>
          </a:p>
          <a:p>
            <a:r>
              <a:rPr lang="es-MX" sz="2400" dirty="0"/>
              <a:t>J. Representación. Es admisible en la presentación e interposición de los medios de impugnación en materia electoral.</a:t>
            </a:r>
          </a:p>
          <a:p>
            <a:r>
              <a:rPr lang="es-MX" sz="2400" dirty="0"/>
              <a:t>J. Recurso de reconsideración. Procede contra sentencias de Salas Regionales en las que se interpreten directamente preceptos constitucionales.</a:t>
            </a:r>
          </a:p>
          <a:p>
            <a:r>
              <a:rPr lang="es-MX" sz="2400" dirty="0"/>
              <a:t>J. Recurso de reconsideración. Procede en contra de sentencias de las Salas Regionales cuando </a:t>
            </a:r>
            <a:r>
              <a:rPr lang="es-MX" sz="2400" dirty="0" err="1"/>
              <a:t>inapliquen</a:t>
            </a:r>
            <a:r>
              <a:rPr lang="es-MX" sz="2400" dirty="0"/>
              <a:t> normas consuetudinarias de carácter electoral.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TESIS Y JURISPRUDENCIA EMITIDAS POR EL TEPJF</a:t>
            </a:r>
            <a:endParaRPr lang="es-MX" sz="2800" dirty="0"/>
          </a:p>
        </p:txBody>
      </p:sp>
      <p:sp>
        <p:nvSpPr>
          <p:cNvPr id="3" name="2 Marcador de contenido"/>
          <p:cNvSpPr>
            <a:spLocks noGrp="1"/>
          </p:cNvSpPr>
          <p:nvPr>
            <p:ph idx="1"/>
          </p:nvPr>
        </p:nvSpPr>
        <p:spPr/>
        <p:txBody>
          <a:bodyPr>
            <a:normAutofit lnSpcReduction="10000"/>
          </a:bodyPr>
          <a:lstStyle/>
          <a:p>
            <a:r>
              <a:rPr lang="es-MX" sz="2400" dirty="0"/>
              <a:t>J. Derecho a la información. Sólo las causas de fuerza mayor justificadas, eximen a la responsable de su observancia.</a:t>
            </a:r>
          </a:p>
          <a:p>
            <a:r>
              <a:rPr lang="es-MX" sz="2400" dirty="0"/>
              <a:t>J. Candidaturas independientes. Su exclusión en el sistema electoral federal no vulnera derechos fundamentales.</a:t>
            </a:r>
          </a:p>
          <a:p>
            <a:r>
              <a:rPr lang="es-MX" sz="2400" dirty="0"/>
              <a:t>T. Consejero ciudadano. El requisito de no haber sido militante de un partido político, para ser designado, debe sujetarse a temporalidad.</a:t>
            </a:r>
          </a:p>
          <a:p>
            <a:r>
              <a:rPr lang="es-MX" sz="2400" dirty="0"/>
              <a:t>T. Residencia. El plazo requerido para ser designado magistrado electoral local, debe ser justificado y razonable.</a:t>
            </a:r>
          </a:p>
          <a:p>
            <a:r>
              <a:rPr lang="es-MX" sz="2400" dirty="0"/>
              <a:t>T. Derecho de réplica en materia electoral. El afectado debe acudir previamente ante el responsable de la publicación.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TESIS Y JURISPRUDENCIA EMITIDAS POR EL TEPJF</a:t>
            </a:r>
            <a:endParaRPr lang="es-MX" sz="2800" dirty="0"/>
          </a:p>
        </p:txBody>
      </p:sp>
      <p:sp>
        <p:nvSpPr>
          <p:cNvPr id="3" name="2 Marcador de contenido"/>
          <p:cNvSpPr>
            <a:spLocks noGrp="1"/>
          </p:cNvSpPr>
          <p:nvPr>
            <p:ph idx="1"/>
          </p:nvPr>
        </p:nvSpPr>
        <p:spPr/>
        <p:txBody>
          <a:bodyPr>
            <a:normAutofit lnSpcReduction="10000"/>
          </a:bodyPr>
          <a:lstStyle/>
          <a:p>
            <a:r>
              <a:rPr lang="es-MX" sz="2400" dirty="0"/>
              <a:t>J. Libertad de expresión en materia electoral. La restricción constitucional de adquirir tiempo en radio y televisión no puede sujetarse al control de convencionalidad.</a:t>
            </a:r>
          </a:p>
          <a:p>
            <a:r>
              <a:rPr lang="es-MX" sz="2400" dirty="0"/>
              <a:t>J. Recurso de reconsideración. Procede para controvertir sentencias de las Salas Regionales cuando ejerzan control de convencionalidad.</a:t>
            </a:r>
          </a:p>
          <a:p>
            <a:r>
              <a:rPr lang="es-MX" sz="2400" dirty="0"/>
              <a:t>T. Equidad de género. Interés jurídico para promover juicio para la protección de los derechos político-electorales del ciudadano. </a:t>
            </a:r>
          </a:p>
          <a:p>
            <a:r>
              <a:rPr lang="es-MX" sz="2400" dirty="0"/>
              <a:t>T. Medios de impugnación. Para computar el plazo de presentación deben observarse los principios Pro </a:t>
            </a:r>
            <a:r>
              <a:rPr lang="es-MX" sz="2400" dirty="0" err="1"/>
              <a:t>Homine</a:t>
            </a:r>
            <a:r>
              <a:rPr lang="es-MX" sz="2400" dirty="0"/>
              <a:t> y Pro </a:t>
            </a:r>
            <a:r>
              <a:rPr lang="es-MX" sz="2400" dirty="0" err="1"/>
              <a:t>Actione</a:t>
            </a:r>
            <a:r>
              <a:rPr lang="es-MX" sz="2400" dirty="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TESIS Y JURISPRUDENCIA EMITIDAS POR EL TEPJF</a:t>
            </a:r>
            <a:endParaRPr lang="es-MX" sz="2800" dirty="0"/>
          </a:p>
        </p:txBody>
      </p:sp>
      <p:sp>
        <p:nvSpPr>
          <p:cNvPr id="3" name="2 Marcador de contenido"/>
          <p:cNvSpPr>
            <a:spLocks noGrp="1"/>
          </p:cNvSpPr>
          <p:nvPr>
            <p:ph idx="1"/>
          </p:nvPr>
        </p:nvSpPr>
        <p:spPr/>
        <p:txBody>
          <a:bodyPr>
            <a:normAutofit/>
          </a:bodyPr>
          <a:lstStyle/>
          <a:p>
            <a:r>
              <a:rPr lang="es-MX" sz="2400" dirty="0"/>
              <a:t>T. Comunidades indígenas. Ante la ausencia de regulación legal de sus derechos, debe aplicarse lo dispuesto en la Constitución y en los tratados internacionales.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b="1" dirty="0"/>
              <a:t>Contradicción de Tesis 293/2011</a:t>
            </a:r>
            <a:endParaRPr lang="es-ES" sz="2800" b="1" dirty="0"/>
          </a:p>
        </p:txBody>
      </p:sp>
      <p:sp>
        <p:nvSpPr>
          <p:cNvPr id="3" name="Marcador de contenido 2"/>
          <p:cNvSpPr>
            <a:spLocks noGrp="1"/>
          </p:cNvSpPr>
          <p:nvPr>
            <p:ph idx="1"/>
          </p:nvPr>
        </p:nvSpPr>
        <p:spPr/>
        <p:txBody>
          <a:bodyPr>
            <a:normAutofit fontScale="92500"/>
          </a:bodyPr>
          <a:lstStyle/>
          <a:p>
            <a:pPr marL="0" indent="0">
              <a:buNone/>
            </a:pPr>
            <a:r>
              <a:rPr lang="es-MX" sz="2400" b="1" dirty="0"/>
              <a:t>DERECHOS HUMANOS CONTENIDOS EN LA CONSTITUCIÓN Y EN LOS TRATADOS INTERNACIONALES. CONSTITUYEN EL PARÁMETRO DE CONTROL DE REGULARIDAD CONSTITUCIONAL, PERO </a:t>
            </a:r>
            <a:r>
              <a:rPr lang="es-MX" sz="2400" b="1" u="sng" dirty="0"/>
              <a:t>CUANDO EN LA CONSTITUCIÓN HAYA UNA RESTRICCIÓN EXPRESA AL EJERCICIO DE AQUÉLLOS, SE DEBE ESTAR A LO QUE ESTABLECE EL TEXTO CONSTITUCIONAL.</a:t>
            </a:r>
            <a:endParaRPr lang="es-MX" sz="2400" u="sng" dirty="0"/>
          </a:p>
          <a:p>
            <a:pPr marL="0" indent="0">
              <a:buNone/>
            </a:pPr>
            <a:endParaRPr lang="es-ES" sz="2400" dirty="0"/>
          </a:p>
          <a:p>
            <a:pPr marL="0" indent="0">
              <a:buNone/>
            </a:pPr>
            <a:r>
              <a:rPr lang="es-MX" sz="2400" b="1" dirty="0"/>
              <a:t>JURISPRUDENCIA EMITIDA POR LA CORTE INTERAMERICANA DE DERECHOS HUMANOS. ES VINCULANTE PARA LOS JUECES MEXICANOS SIEMPRE QUE SEA MÁS FAVORABLE A LA PERSONA.</a:t>
            </a:r>
            <a:endParaRPr lang="es-ES" sz="2400" dirty="0"/>
          </a:p>
          <a:p>
            <a:pPr marL="0" indent="0">
              <a:buNone/>
            </a:pPr>
            <a:endParaRPr lang="es-ES" sz="2400" dirty="0">
              <a:solidFill>
                <a:srgbClr val="FFFF00"/>
              </a:solidFill>
            </a:endParaRPr>
          </a:p>
        </p:txBody>
      </p:sp>
    </p:spTree>
    <p:extLst>
      <p:ext uri="{BB962C8B-B14F-4D97-AF65-F5344CB8AC3E}">
        <p14:creationId xmlns:p14="http://schemas.microsoft.com/office/powerpoint/2010/main" val="16027941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2465F9-D5CC-4DF0-9C1F-3B55E31C9035}"/>
              </a:ext>
            </a:extLst>
          </p:cNvPr>
          <p:cNvSpPr>
            <a:spLocks noGrp="1"/>
          </p:cNvSpPr>
          <p:nvPr>
            <p:ph type="title"/>
          </p:nvPr>
        </p:nvSpPr>
        <p:spPr>
          <a:xfrm>
            <a:off x="484584" y="1196789"/>
            <a:ext cx="7053542" cy="236931"/>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BA5114B5-BBA4-4F9D-891D-85210E109377}"/>
              </a:ext>
            </a:extLst>
          </p:cNvPr>
          <p:cNvSpPr>
            <a:spLocks noGrp="1"/>
          </p:cNvSpPr>
          <p:nvPr>
            <p:ph idx="1"/>
          </p:nvPr>
        </p:nvSpPr>
        <p:spPr>
          <a:xfrm>
            <a:off x="827484" y="1433720"/>
            <a:ext cx="6709906" cy="4109830"/>
          </a:xfrm>
        </p:spPr>
        <p:txBody>
          <a:bodyPr>
            <a:normAutofit lnSpcReduction="10000"/>
          </a:bodyPr>
          <a:lstStyle/>
          <a:p>
            <a:pPr marL="0" indent="0" algn="just">
              <a:buNone/>
            </a:pPr>
            <a:r>
              <a:rPr lang="es-MX" sz="2100" dirty="0"/>
              <a:t>JURISPRUDENCIA EMITIDA POR LA SUPREMA CORTE DE JUSTICIA DE LA NACIÓN. NO ES SUCEPTIBLE DE SUJETARSE A CONTROL CONSTITUCIONAL.</a:t>
            </a:r>
          </a:p>
          <a:p>
            <a:pPr marL="0" indent="0" algn="just">
              <a:buNone/>
            </a:pPr>
            <a:r>
              <a:rPr lang="es-MX" sz="2100" dirty="0"/>
              <a:t>Registro 2012726. Tesis aislada</a:t>
            </a:r>
          </a:p>
          <a:p>
            <a:pPr marL="0" indent="0" algn="just">
              <a:buNone/>
            </a:pPr>
            <a:r>
              <a:rPr lang="es-MX" sz="2100" dirty="0"/>
              <a:t>JURISPRUDENCIA DE LA SUPREMA CORTE DE JUSTICIA DE LA NACIÓN. NO ES SUSCEPTIBLE DE SOMETERSE A CONTROL DE CONSTITUCIONALIDAD Y/O CONVENCIONALIDAD EX OFFICIO POR ÓRGANOS JURISDICCIONALES DE MENOR JERARQUÍA</a:t>
            </a:r>
          </a:p>
          <a:p>
            <a:pPr marL="0" indent="0" algn="just">
              <a:buNone/>
            </a:pPr>
            <a:r>
              <a:rPr lang="es-MX" sz="2100" dirty="0"/>
              <a:t>Registro 2008148. Jurisprudencia.</a:t>
            </a:r>
          </a:p>
        </p:txBody>
      </p:sp>
    </p:spTree>
    <p:extLst>
      <p:ext uri="{BB962C8B-B14F-4D97-AF65-F5344CB8AC3E}">
        <p14:creationId xmlns:p14="http://schemas.microsoft.com/office/powerpoint/2010/main" val="2868870574"/>
      </p:ext>
    </p:extLst>
  </p:cSld>
  <p:clrMapOvr>
    <a:masterClrMapping/>
  </p:clrMapOvr>
  <p:transition spd="slow">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 SUP-JDC 1774/2012</a:t>
            </a:r>
          </a:p>
        </p:txBody>
      </p:sp>
      <p:sp>
        <p:nvSpPr>
          <p:cNvPr id="3" name="2 Marcador de contenido"/>
          <p:cNvSpPr>
            <a:spLocks noGrp="1"/>
          </p:cNvSpPr>
          <p:nvPr>
            <p:ph idx="1"/>
          </p:nvPr>
        </p:nvSpPr>
        <p:spPr/>
        <p:txBody>
          <a:bodyPr>
            <a:normAutofit fontScale="92500" lnSpcReduction="10000"/>
          </a:bodyPr>
          <a:lstStyle/>
          <a:p>
            <a:pPr algn="just">
              <a:buNone/>
            </a:pPr>
            <a:r>
              <a:rPr lang="es-MX" dirty="0"/>
              <a:t>	Esta Sala Superior considera que, con independencia de las razones que sustentan el acuerdo impugnado, </a:t>
            </a:r>
            <a:r>
              <a:rPr lang="es-MX" b="1" u="sng" dirty="0"/>
              <a:t>no le asiste la razón a la parte actora cuando sostiene que, en el ámbito interno, la Constitución Política de los Estados Unidos Mexicanos es susceptible de sujetarse al control de convencionalidad planteado,</a:t>
            </a:r>
            <a:r>
              <a:rPr lang="es-MX" u="sng" dirty="0"/>
              <a:t> </a:t>
            </a:r>
            <a:r>
              <a:rPr lang="es-MX" dirty="0"/>
              <a:t>toda vez que este último control implica la interpretación armónica de la Ley Fundamental con los tratados internacionales en materia de derechos humanos, salvo que se trate de restricciones establecidas en la Constitución, en cuyo caso prevalecerá la limitación constitucional sobre las normas atinentes de los instrumentos internacionales.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br>
              <a:rPr lang="es-MX" sz="2800" b="1" dirty="0">
                <a:solidFill>
                  <a:srgbClr val="FFFF00"/>
                </a:solidFill>
              </a:rPr>
            </a:br>
            <a:r>
              <a:rPr lang="es-MX" sz="3100" b="1" dirty="0"/>
              <a:t>Tesis: 1a. CXLV/2014 (10a.)</a:t>
            </a:r>
            <a:r>
              <a:rPr lang="es-MX" sz="2400" b="1" dirty="0"/>
              <a:t> </a:t>
            </a:r>
            <a:br>
              <a:rPr lang="es-MX" sz="2400" b="1" dirty="0"/>
            </a:br>
            <a:endParaRPr lang="es-MX" sz="2800" dirty="0"/>
          </a:p>
        </p:txBody>
      </p:sp>
      <p:sp>
        <p:nvSpPr>
          <p:cNvPr id="3" name="2 Marcador de contenido"/>
          <p:cNvSpPr>
            <a:spLocks noGrp="1"/>
          </p:cNvSpPr>
          <p:nvPr>
            <p:ph idx="1"/>
          </p:nvPr>
        </p:nvSpPr>
        <p:spPr/>
        <p:txBody>
          <a:bodyPr>
            <a:normAutofit fontScale="77500" lnSpcReduction="20000"/>
          </a:bodyPr>
          <a:lstStyle/>
          <a:p>
            <a:pPr algn="just">
              <a:buNone/>
            </a:pPr>
            <a:r>
              <a:rPr lang="es-MX" dirty="0"/>
              <a:t>	</a:t>
            </a:r>
            <a:r>
              <a:rPr lang="es-MX" b="1" dirty="0"/>
              <a:t>CONTROL DE CONVENCIONALIDAD. DIFERENCIAS ENTRE SU EJERCICIO EN SEDE NACIONAL E INTERNACIONAL.</a:t>
            </a:r>
          </a:p>
          <a:p>
            <a:pPr algn="just">
              <a:buNone/>
            </a:pPr>
            <a:r>
              <a:rPr lang="es-MX" b="1" dirty="0"/>
              <a:t>	….. Por un lado, el control de convencionalidad deben ejercerlo los jueces o juezas nacionales en el estudio de casos que estén bajo su conocimiento, en relación con los derechos reconocidos en la Constitución Política de los Estados Unidos Mexicanos y en los tratados internacionales de los que el Estado Mexicano sea parte, así como con sus interpretaciones, realizadas por los órganos autorizados, </a:t>
            </a:r>
            <a:r>
              <a:rPr lang="es-MX" dirty="0"/>
              <a:t>como lo establecen las sentencias condenatorias en los casos Rosendo Radilla Pacheco, Rosendo Cantú y otra, Fernández Ortega y otras y Cabrera García y Montiel Flores, todas contra el Estado Mexicano…... </a:t>
            </a:r>
            <a:r>
              <a:rPr lang="es-MX" b="1" u="sng" dirty="0"/>
              <a:t>Así pues, la Corte Interamericana es la intérprete última de la Convención Americana sobre Derechos Humanos y, dentro de dicha interpretación, tiene la facultad para analizar si sus decisiones han sido o no cumplidas.</a:t>
            </a:r>
          </a:p>
          <a:p>
            <a:pPr>
              <a:buNone/>
            </a:pPr>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188640"/>
            <a:ext cx="7024744" cy="2016224"/>
          </a:xfrm>
        </p:spPr>
        <p:txBody>
          <a:bodyPr>
            <a:normAutofit fontScale="90000"/>
          </a:bodyPr>
          <a:lstStyle/>
          <a:p>
            <a:br>
              <a:rPr lang="es-MX" sz="2400" b="1" dirty="0"/>
            </a:br>
            <a:br>
              <a:rPr lang="es-MX" sz="2400" b="1" dirty="0"/>
            </a:br>
            <a:br>
              <a:rPr lang="es-MX" sz="2400" b="1" dirty="0"/>
            </a:br>
            <a:br>
              <a:rPr lang="es-MX" sz="2400" b="1" dirty="0"/>
            </a:br>
            <a:r>
              <a:rPr lang="es-MX" sz="2400" b="1" dirty="0"/>
              <a:t>El Supremo Poder Conservador en las Leyes Constitucionales de 1836</a:t>
            </a:r>
            <a:br>
              <a:rPr lang="es-MX" dirty="0"/>
            </a:br>
            <a:endParaRPr lang="es-MX" dirty="0"/>
          </a:p>
        </p:txBody>
      </p:sp>
      <p:sp>
        <p:nvSpPr>
          <p:cNvPr id="3" name="2 Marcador de contenido"/>
          <p:cNvSpPr>
            <a:spLocks noGrp="1"/>
          </p:cNvSpPr>
          <p:nvPr>
            <p:ph idx="1"/>
          </p:nvPr>
        </p:nvSpPr>
        <p:spPr>
          <a:xfrm>
            <a:off x="899592" y="1844824"/>
            <a:ext cx="7416824" cy="4608512"/>
          </a:xfrm>
        </p:spPr>
        <p:txBody>
          <a:bodyPr>
            <a:normAutofit/>
          </a:bodyPr>
          <a:lstStyle/>
          <a:p>
            <a:pPr marL="68580" indent="0">
              <a:buNone/>
            </a:pPr>
            <a:r>
              <a:rPr lang="es-MX" sz="2200" b="1" dirty="0"/>
              <a:t>Leyes Constitucionales</a:t>
            </a:r>
          </a:p>
          <a:p>
            <a:pPr marL="68580" indent="0">
              <a:buNone/>
            </a:pPr>
            <a:r>
              <a:rPr lang="es-MX" sz="2200" b="1" dirty="0"/>
              <a:t>Segunda.</a:t>
            </a:r>
          </a:p>
          <a:p>
            <a:pPr marL="68580" indent="0" algn="just">
              <a:buNone/>
            </a:pPr>
            <a:endParaRPr lang="es-MX" sz="2200" dirty="0"/>
          </a:p>
          <a:p>
            <a:pPr marL="68580" indent="0" algn="just">
              <a:buNone/>
            </a:pPr>
            <a:r>
              <a:rPr lang="es-MX" sz="2200" b="1" dirty="0"/>
              <a:t>Art.12.</a:t>
            </a:r>
            <a:r>
              <a:rPr lang="es-MX" sz="2200" dirty="0"/>
              <a:t> Las atribuciones de este Supremo Poder son las siguientes:</a:t>
            </a:r>
          </a:p>
          <a:p>
            <a:pPr marL="68580" indent="0" algn="just">
              <a:buNone/>
            </a:pPr>
            <a:r>
              <a:rPr lang="es-MX" sz="2200" b="1" dirty="0"/>
              <a:t>1.º </a:t>
            </a:r>
            <a:r>
              <a:rPr lang="es-MX" sz="2200" dirty="0"/>
              <a:t>Declarar la </a:t>
            </a:r>
            <a:r>
              <a:rPr lang="es-MX" sz="2200" b="1" dirty="0"/>
              <a:t>nulidad de una ley o decreto</a:t>
            </a:r>
            <a:r>
              <a:rPr lang="es-MX" sz="2200" dirty="0"/>
              <a:t> dentro de dos meses después de su sanción, cuando sean contrarias a artículo expreso de la Constitución, y le exijan dicha declaración o el </a:t>
            </a:r>
            <a:r>
              <a:rPr lang="es-MX" sz="2200" b="1" dirty="0"/>
              <a:t>Supremo Poder Ejecutivo</a:t>
            </a:r>
            <a:r>
              <a:rPr lang="es-MX" sz="2200" dirty="0"/>
              <a:t> o la </a:t>
            </a:r>
            <a:r>
              <a:rPr lang="es-MX" sz="2200" b="1" dirty="0"/>
              <a:t>Alta Corte de Justicia</a:t>
            </a:r>
            <a:r>
              <a:rPr lang="es-MX" sz="2200" dirty="0"/>
              <a:t>, o parte de los </a:t>
            </a:r>
            <a:r>
              <a:rPr lang="es-MX" sz="2200" b="1" dirty="0"/>
              <a:t>miembros del Poder Legislativo</a:t>
            </a:r>
            <a:r>
              <a:rPr lang="es-MX" sz="2200" dirty="0"/>
              <a:t> en representación que firmen </a:t>
            </a:r>
            <a:r>
              <a:rPr lang="es-MX" sz="2200" b="1" dirty="0"/>
              <a:t>diez y ocho</a:t>
            </a:r>
            <a:r>
              <a:rPr lang="es-MX" sz="2200" dirty="0"/>
              <a:t> por lo menos.</a:t>
            </a:r>
          </a:p>
        </p:txBody>
      </p:sp>
    </p:spTree>
    <p:extLst>
      <p:ext uri="{BB962C8B-B14F-4D97-AF65-F5344CB8AC3E}">
        <p14:creationId xmlns:p14="http://schemas.microsoft.com/office/powerpoint/2010/main" val="23343719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01670" y="782706"/>
            <a:ext cx="5268558" cy="857250"/>
          </a:xfrm>
        </p:spPr>
        <p:txBody>
          <a:bodyPr>
            <a:normAutofit/>
          </a:bodyPr>
          <a:lstStyle/>
          <a:p>
            <a:r>
              <a:rPr lang="es-MX" sz="2100" dirty="0"/>
              <a:t>Argumentos </a:t>
            </a:r>
          </a:p>
        </p:txBody>
      </p:sp>
      <p:graphicFrame>
        <p:nvGraphicFramePr>
          <p:cNvPr id="4" name="3 Marcador de contenido"/>
          <p:cNvGraphicFramePr>
            <a:graphicFrameLocks noGrp="1"/>
          </p:cNvGraphicFramePr>
          <p:nvPr>
            <p:ph idx="1"/>
          </p:nvPr>
        </p:nvGraphicFramePr>
        <p:xfrm>
          <a:off x="1655676" y="1970839"/>
          <a:ext cx="5832648" cy="3495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Rectángulo"/>
          <p:cNvSpPr/>
          <p:nvPr/>
        </p:nvSpPr>
        <p:spPr>
          <a:xfrm>
            <a:off x="4572000" y="5481228"/>
            <a:ext cx="3015313" cy="300082"/>
          </a:xfrm>
          <a:prstGeom prst="rect">
            <a:avLst/>
          </a:prstGeom>
        </p:spPr>
        <p:txBody>
          <a:bodyPr wrap="none">
            <a:spAutoFit/>
          </a:bodyPr>
          <a:lstStyle/>
          <a:p>
            <a:r>
              <a:rPr lang="es-MX" sz="1350" b="1" dirty="0"/>
              <a:t>Francisco Javier Ezquiaga Ganuzas </a:t>
            </a:r>
          </a:p>
        </p:txBody>
      </p:sp>
    </p:spTree>
    <p:extLst>
      <p:ext uri="{BB962C8B-B14F-4D97-AF65-F5344CB8AC3E}">
        <p14:creationId xmlns:p14="http://schemas.microsoft.com/office/powerpoint/2010/main" val="386491618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1601670" y="782706"/>
            <a:ext cx="5268558" cy="857250"/>
          </a:xfrm>
        </p:spPr>
        <p:txBody>
          <a:bodyPr/>
          <a:lstStyle/>
          <a:p>
            <a:r>
              <a:rPr lang="es-MX" dirty="0"/>
              <a:t>Argumentos </a:t>
            </a:r>
          </a:p>
        </p:txBody>
      </p:sp>
      <p:graphicFrame>
        <p:nvGraphicFramePr>
          <p:cNvPr id="4" name="3 Marcador de contenido"/>
          <p:cNvGraphicFramePr>
            <a:graphicFrameLocks noGrp="1"/>
          </p:cNvGraphicFramePr>
          <p:nvPr>
            <p:ph idx="1"/>
          </p:nvPr>
        </p:nvGraphicFramePr>
        <p:xfrm>
          <a:off x="1925242" y="2132857"/>
          <a:ext cx="5082778" cy="3098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Rectángulo"/>
          <p:cNvSpPr/>
          <p:nvPr/>
        </p:nvSpPr>
        <p:spPr>
          <a:xfrm>
            <a:off x="4572000" y="5481228"/>
            <a:ext cx="3015313" cy="300082"/>
          </a:xfrm>
          <a:prstGeom prst="rect">
            <a:avLst/>
          </a:prstGeom>
        </p:spPr>
        <p:txBody>
          <a:bodyPr wrap="none">
            <a:spAutoFit/>
          </a:bodyPr>
          <a:lstStyle/>
          <a:p>
            <a:r>
              <a:rPr lang="es-MX" sz="1350" b="1" dirty="0"/>
              <a:t>Francisco Javier Ezquiaga Ganuzas </a:t>
            </a:r>
          </a:p>
        </p:txBody>
      </p:sp>
    </p:spTree>
    <p:extLst>
      <p:ext uri="{BB962C8B-B14F-4D97-AF65-F5344CB8AC3E}">
        <p14:creationId xmlns:p14="http://schemas.microsoft.com/office/powerpoint/2010/main" val="5100763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858218"/>
          </a:xfrm>
        </p:spPr>
        <p:txBody>
          <a:bodyPr>
            <a:normAutofit/>
          </a:bodyPr>
          <a:lstStyle/>
          <a:p>
            <a:r>
              <a:rPr lang="es-MX" sz="2800" b="1" dirty="0"/>
              <a:t>EL IMPACTO DE LAS SENTENCIAS DE LA CORTEIDH EN LAS SENTENCIAS DEL TEPJF</a:t>
            </a:r>
          </a:p>
        </p:txBody>
      </p:sp>
      <p:sp>
        <p:nvSpPr>
          <p:cNvPr id="3" name="2 Marcador de contenido"/>
          <p:cNvSpPr>
            <a:spLocks noGrp="1"/>
          </p:cNvSpPr>
          <p:nvPr>
            <p:ph idx="1"/>
          </p:nvPr>
        </p:nvSpPr>
        <p:spPr/>
        <p:txBody>
          <a:bodyPr>
            <a:normAutofit/>
          </a:bodyPr>
          <a:lstStyle/>
          <a:p>
            <a:endParaRPr lang="es-MX" sz="2400" b="1" dirty="0">
              <a:solidFill>
                <a:srgbClr val="FFFF00"/>
              </a:solidFill>
            </a:endParaRPr>
          </a:p>
          <a:p>
            <a:endParaRPr lang="es-MX" sz="2400" b="1" dirty="0">
              <a:solidFill>
                <a:srgbClr val="FFFF00"/>
              </a:solidFill>
            </a:endParaRPr>
          </a:p>
          <a:p>
            <a:r>
              <a:rPr lang="es-MX" sz="2400" b="1" dirty="0"/>
              <a:t>CONCORDANCIA</a:t>
            </a:r>
          </a:p>
          <a:p>
            <a:endParaRPr lang="es-MX" sz="2400" b="1" dirty="0"/>
          </a:p>
          <a:p>
            <a:endParaRPr lang="es-MX" sz="2400" b="1" dirty="0"/>
          </a:p>
          <a:p>
            <a:r>
              <a:rPr lang="es-MX" sz="2400" b="1" dirty="0"/>
              <a:t>DISCORDANCIA</a:t>
            </a:r>
          </a:p>
          <a:p>
            <a:endParaRPr lang="es-MX" sz="2400" b="1" dirty="0"/>
          </a:p>
          <a:p>
            <a:endParaRPr lang="es-MX" sz="2400" b="1" dirty="0"/>
          </a:p>
          <a:p>
            <a:r>
              <a:rPr lang="es-MX" sz="2400" b="1" dirty="0"/>
              <a:t>INCONSTANCIA</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2800" b="1" dirty="0"/>
              <a:t>EL FUTURO PREVISIBLE Y EL FUTURO DESEABLE</a:t>
            </a:r>
          </a:p>
        </p:txBody>
      </p:sp>
      <p:sp>
        <p:nvSpPr>
          <p:cNvPr id="3" name="2 Marcador de contenido"/>
          <p:cNvSpPr>
            <a:spLocks noGrp="1"/>
          </p:cNvSpPr>
          <p:nvPr>
            <p:ph idx="1"/>
          </p:nvPr>
        </p:nvSpPr>
        <p:spPr/>
        <p:txBody>
          <a:bodyPr>
            <a:normAutofit/>
          </a:bodyPr>
          <a:lstStyle/>
          <a:p>
            <a:endParaRPr lang="es-MX" sz="2400" b="1" dirty="0">
              <a:solidFill>
                <a:srgbClr val="FFFF00"/>
              </a:solidFill>
            </a:endParaRPr>
          </a:p>
          <a:p>
            <a:r>
              <a:rPr lang="es-MX" sz="2400" b="1" dirty="0"/>
              <a:t>CINISMO</a:t>
            </a:r>
          </a:p>
          <a:p>
            <a:endParaRPr lang="es-MX" sz="2400" b="1" dirty="0"/>
          </a:p>
          <a:p>
            <a:r>
              <a:rPr lang="es-MX" sz="2400" b="1" dirty="0"/>
              <a:t>RESIGNACIÓN</a:t>
            </a:r>
          </a:p>
          <a:p>
            <a:endParaRPr lang="es-MX" sz="2400" b="1" dirty="0"/>
          </a:p>
          <a:p>
            <a:r>
              <a:rPr lang="es-MX" sz="2400" b="1" dirty="0"/>
              <a:t>ILUSIÓN</a:t>
            </a:r>
          </a:p>
          <a:p>
            <a:endParaRPr lang="es-MX" sz="2400" b="1" dirty="0"/>
          </a:p>
          <a:p>
            <a:r>
              <a:rPr lang="es-MX" sz="2400" b="1" dirty="0"/>
              <a:t>ENFRENTAR LOS DESAFÍOS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7"/>
            <a:ext cx="7886700" cy="1047650"/>
          </a:xfrm>
        </p:spPr>
        <p:txBody>
          <a:bodyPr>
            <a:normAutofit/>
          </a:bodyPr>
          <a:lstStyle/>
          <a:p>
            <a:pPr algn="ctr"/>
            <a:r>
              <a:rPr lang="es-MX" b="1" dirty="0"/>
              <a:t>Bibliografía</a:t>
            </a:r>
            <a:endParaRPr lang="es-ES" b="1" dirty="0"/>
          </a:p>
        </p:txBody>
      </p:sp>
      <p:sp>
        <p:nvSpPr>
          <p:cNvPr id="3" name="Marcador de contenido 2"/>
          <p:cNvSpPr>
            <a:spLocks noGrp="1"/>
          </p:cNvSpPr>
          <p:nvPr>
            <p:ph idx="1"/>
          </p:nvPr>
        </p:nvSpPr>
        <p:spPr>
          <a:xfrm>
            <a:off x="628650" y="1556792"/>
            <a:ext cx="7886700" cy="5024312"/>
          </a:xfrm>
        </p:spPr>
        <p:txBody>
          <a:bodyPr>
            <a:noAutofit/>
          </a:bodyPr>
          <a:lstStyle/>
          <a:p>
            <a:r>
              <a:rPr lang="es-MX" sz="2400" b="1" dirty="0"/>
              <a:t>César Astudillo, EL BLOQUE Y EL PARÁMETRO DE CONSTITUCIONALIDAD EN MÉXICO, UNAM. IIJ. Tirant lo Blanch, México 2014.</a:t>
            </a:r>
          </a:p>
          <a:p>
            <a:r>
              <a:rPr lang="es-MX" sz="2400" b="1" dirty="0" err="1"/>
              <a:t>Armin</a:t>
            </a:r>
            <a:r>
              <a:rPr lang="es-MX" sz="2400" b="1" dirty="0"/>
              <a:t> von </a:t>
            </a:r>
            <a:r>
              <a:rPr lang="es-MX" sz="2400" b="1" dirty="0" err="1"/>
              <a:t>Bogdandy</a:t>
            </a:r>
            <a:r>
              <a:rPr lang="es-MX" sz="2400" b="1" dirty="0"/>
              <a:t>, Héctor </a:t>
            </a:r>
            <a:r>
              <a:rPr lang="es-MX" sz="2400" b="1" dirty="0" err="1"/>
              <a:t>Fix</a:t>
            </a:r>
            <a:r>
              <a:rPr lang="es-MX" sz="2400" b="1" dirty="0"/>
              <a:t> Fierro y Mariela Morales </a:t>
            </a:r>
            <a:r>
              <a:rPr lang="es-MX" sz="2400" b="1" dirty="0" err="1"/>
              <a:t>Antoniazzi</a:t>
            </a:r>
            <a:r>
              <a:rPr lang="es-MX" sz="2400" b="1" dirty="0"/>
              <a:t> (Coordinadores), IUS CONSTITUTIONALE COMMUNE EN AMÉRICA LATINA. RASGOS POTENCIALIDADES Y DESAFÍOS, UNAM. IIJ. Instituto Max </a:t>
            </a:r>
            <a:r>
              <a:rPr lang="es-MX" sz="2400" b="1" dirty="0" err="1"/>
              <a:t>Planck</a:t>
            </a:r>
            <a:r>
              <a:rPr lang="es-MX" sz="2400" b="1" dirty="0"/>
              <a:t>. IIDC, México 2014.</a:t>
            </a:r>
          </a:p>
          <a:p>
            <a:r>
              <a:rPr lang="es-MX" sz="2400" dirty="0"/>
              <a:t>Miguel </a:t>
            </a:r>
            <a:r>
              <a:rPr lang="es-MX" sz="2400" dirty="0" err="1"/>
              <a:t>Carbonell</a:t>
            </a:r>
            <a:r>
              <a:rPr lang="es-MX" sz="2400" dirty="0"/>
              <a:t>. </a:t>
            </a:r>
            <a:r>
              <a:rPr lang="es-MX" sz="2400" b="1" dirty="0"/>
              <a:t>Los derechos fundamentales en México.</a:t>
            </a:r>
            <a:r>
              <a:rPr lang="es-MX" sz="2400" dirty="0"/>
              <a:t> UNAM. Porrúa. CNDH. México 2004.</a:t>
            </a:r>
          </a:p>
          <a:p>
            <a:r>
              <a:rPr lang="es-MX" sz="2400" dirty="0"/>
              <a:t>Mireya Castañeda. </a:t>
            </a:r>
            <a:r>
              <a:rPr lang="es-MX" sz="2400" b="1" dirty="0"/>
              <a:t>El Derecho Internacional de los Derechos Humanos y su recepción nacional</a:t>
            </a:r>
            <a:r>
              <a:rPr lang="es-MX" sz="2400" dirty="0"/>
              <a:t>. CNDH. México 2012.</a:t>
            </a:r>
          </a:p>
          <a:p>
            <a:endParaRPr lang="es-MX" sz="2400" dirty="0"/>
          </a:p>
          <a:p>
            <a:endParaRPr lang="es-MX" sz="2400" b="1" dirty="0"/>
          </a:p>
          <a:p>
            <a:endParaRPr lang="es-MX" sz="2400" b="1" dirty="0"/>
          </a:p>
          <a:p>
            <a:endParaRPr lang="es-MX" sz="2400" b="1" dirty="0"/>
          </a:p>
          <a:p>
            <a:endParaRPr lang="es-ES" sz="2400" b="1" dirty="0"/>
          </a:p>
        </p:txBody>
      </p:sp>
    </p:spTree>
    <p:extLst>
      <p:ext uri="{BB962C8B-B14F-4D97-AF65-F5344CB8AC3E}">
        <p14:creationId xmlns:p14="http://schemas.microsoft.com/office/powerpoint/2010/main" val="2731661218"/>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636680"/>
          </a:xfrm>
        </p:spPr>
        <p:txBody>
          <a:bodyPr>
            <a:normAutofit fontScale="90000"/>
          </a:bodyPr>
          <a:lstStyle/>
          <a:p>
            <a:pPr algn="ctr"/>
            <a:r>
              <a:rPr lang="es-MX" b="1" dirty="0"/>
              <a:t>Bibliografía</a:t>
            </a:r>
            <a:endParaRPr lang="es-ES" b="1" dirty="0"/>
          </a:p>
        </p:txBody>
      </p:sp>
      <p:sp>
        <p:nvSpPr>
          <p:cNvPr id="3" name="Marcador de contenido 2"/>
          <p:cNvSpPr>
            <a:spLocks noGrp="1"/>
          </p:cNvSpPr>
          <p:nvPr>
            <p:ph idx="1"/>
          </p:nvPr>
        </p:nvSpPr>
        <p:spPr>
          <a:xfrm>
            <a:off x="457200" y="1484784"/>
            <a:ext cx="8229600" cy="4839816"/>
          </a:xfrm>
        </p:spPr>
        <p:txBody>
          <a:bodyPr>
            <a:normAutofit fontScale="92500"/>
          </a:bodyPr>
          <a:lstStyle/>
          <a:p>
            <a:r>
              <a:rPr lang="es-MX" sz="2400" dirty="0"/>
              <a:t>Eduardo de Jesús Castellanos Hernández</a:t>
            </a:r>
            <a:r>
              <a:rPr lang="es-MX" sz="2400" b="1" dirty="0"/>
              <a:t>, NUEVO DERECHO ELECTORAL MEXICANO, UNAM. IIJ. Trillas, México 2014.</a:t>
            </a:r>
          </a:p>
          <a:p>
            <a:r>
              <a:rPr lang="es-MX" sz="2400" dirty="0"/>
              <a:t>Eduardo de Jesús Castellanos Hernández. </a:t>
            </a:r>
            <a:r>
              <a:rPr lang="es-MX" sz="2400" b="1" dirty="0"/>
              <a:t>El impacto de la reforma constitucional en materia de derechos humanos de 2011 en la enseñanza del derecho.</a:t>
            </a:r>
            <a:r>
              <a:rPr lang="es-MX" sz="2400" dirty="0"/>
              <a:t> En: Homenaje a Jorge </a:t>
            </a:r>
            <a:r>
              <a:rPr lang="es-MX" sz="2400" dirty="0" err="1"/>
              <a:t>Witker</a:t>
            </a:r>
            <a:r>
              <a:rPr lang="es-MX" sz="2400" dirty="0"/>
              <a:t>. Volumen I. </a:t>
            </a:r>
            <a:r>
              <a:rPr lang="es-MX" sz="2400" b="1" dirty="0"/>
              <a:t>Metodologías: Enseñanza e Investigación Jurídica.</a:t>
            </a:r>
            <a:r>
              <a:rPr lang="es-MX" sz="2400" dirty="0"/>
              <a:t> UNAM. México 2014.</a:t>
            </a:r>
          </a:p>
          <a:p>
            <a:r>
              <a:rPr lang="es-MX" sz="2400" dirty="0"/>
              <a:t>Eduardo de Jesús Castellanos Hernández (Coordinador), </a:t>
            </a:r>
            <a:r>
              <a:rPr lang="es-MX" sz="2400" b="1" dirty="0"/>
              <a:t>Temas de Derecho Procesal Electoral</a:t>
            </a:r>
            <a:r>
              <a:rPr lang="es-MX" sz="2400" dirty="0"/>
              <a:t> (tres tomos), Secretaría de Gobernación, México.</a:t>
            </a:r>
          </a:p>
          <a:p>
            <a:r>
              <a:rPr lang="es-MX" sz="2400" dirty="0"/>
              <a:t>Edgar Corzo Sosa </a:t>
            </a:r>
            <a:r>
              <a:rPr lang="es-MX" sz="2400" i="1" dirty="0"/>
              <a:t>et al</a:t>
            </a:r>
            <a:r>
              <a:rPr lang="es-MX" sz="2400" dirty="0"/>
              <a:t>., </a:t>
            </a:r>
            <a:r>
              <a:rPr lang="es-MX" sz="2400" b="1" dirty="0"/>
              <a:t>Impacto de las sentencias de la Corte Interamericana de Derechos Humanos.</a:t>
            </a:r>
            <a:r>
              <a:rPr lang="es-MX" sz="2400" dirty="0"/>
              <a:t> Tirant lo Blanch. México 2013.</a:t>
            </a:r>
          </a:p>
          <a:p>
            <a:endParaRPr lang="es-MX" sz="2400" dirty="0"/>
          </a:p>
          <a:p>
            <a:endParaRPr lang="es-MX" sz="2400" b="1" dirty="0"/>
          </a:p>
          <a:p>
            <a:pPr marL="0" indent="0">
              <a:buNone/>
            </a:pPr>
            <a:endParaRPr lang="es-MX" sz="2400" b="1" dirty="0"/>
          </a:p>
          <a:p>
            <a:endParaRPr lang="es-ES" sz="2400" dirty="0"/>
          </a:p>
        </p:txBody>
      </p:sp>
    </p:spTree>
    <p:extLst>
      <p:ext uri="{BB962C8B-B14F-4D97-AF65-F5344CB8AC3E}">
        <p14:creationId xmlns:p14="http://schemas.microsoft.com/office/powerpoint/2010/main" val="3487308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852704"/>
          </a:xfrm>
        </p:spPr>
        <p:txBody>
          <a:bodyPr/>
          <a:lstStyle/>
          <a:p>
            <a:pPr algn="ctr"/>
            <a:r>
              <a:rPr lang="es-MX" b="1" dirty="0"/>
              <a:t>Bibliografía</a:t>
            </a:r>
            <a:endParaRPr lang="es-ES" dirty="0"/>
          </a:p>
        </p:txBody>
      </p:sp>
      <p:sp>
        <p:nvSpPr>
          <p:cNvPr id="3" name="Marcador de contenido 2"/>
          <p:cNvSpPr>
            <a:spLocks noGrp="1"/>
          </p:cNvSpPr>
          <p:nvPr>
            <p:ph idx="1"/>
          </p:nvPr>
        </p:nvSpPr>
        <p:spPr>
          <a:xfrm>
            <a:off x="457200" y="1484784"/>
            <a:ext cx="8229600" cy="4824536"/>
          </a:xfrm>
        </p:spPr>
        <p:txBody>
          <a:bodyPr>
            <a:normAutofit/>
          </a:bodyPr>
          <a:lstStyle/>
          <a:p>
            <a:pPr algn="just"/>
            <a:r>
              <a:rPr lang="es-MX" sz="2400" dirty="0"/>
              <a:t>Eduardo Ferrer Mac </a:t>
            </a:r>
            <a:r>
              <a:rPr lang="es-MX" sz="2400" dirty="0" err="1"/>
              <a:t>Gregor</a:t>
            </a:r>
            <a:r>
              <a:rPr lang="es-MX" sz="2400" dirty="0"/>
              <a:t> </a:t>
            </a:r>
            <a:r>
              <a:rPr lang="es-MX" sz="2400" i="1" dirty="0"/>
              <a:t>et al</a:t>
            </a:r>
            <a:r>
              <a:rPr lang="es-MX" sz="2400" dirty="0"/>
              <a:t>. </a:t>
            </a:r>
            <a:r>
              <a:rPr lang="es-MX" sz="2400" b="1" dirty="0"/>
              <a:t>Diccionario de Derecho Procesal Constitucional y Convencional</a:t>
            </a:r>
            <a:r>
              <a:rPr lang="es-MX" sz="2400" dirty="0"/>
              <a:t>. PJF. CJF. UNAM. IIJ, 2014.</a:t>
            </a:r>
          </a:p>
          <a:p>
            <a:pPr algn="just"/>
            <a:r>
              <a:rPr lang="es-MX" sz="2400" dirty="0"/>
              <a:t>Eduardo Ferrer Mac-</a:t>
            </a:r>
            <a:r>
              <a:rPr lang="es-MX" sz="2400" dirty="0" err="1"/>
              <a:t>Gregor</a:t>
            </a:r>
            <a:r>
              <a:rPr lang="es-MX" sz="2400" dirty="0"/>
              <a:t> </a:t>
            </a:r>
            <a:r>
              <a:rPr lang="es-MX" sz="2400" dirty="0" err="1"/>
              <a:t>Poisot</a:t>
            </a:r>
            <a:r>
              <a:rPr lang="es-MX" sz="2400" dirty="0"/>
              <a:t>, José Luis Caballero Ochoa, Christian </a:t>
            </a:r>
            <a:r>
              <a:rPr lang="es-MX" sz="2400" dirty="0" err="1"/>
              <a:t>Steiner</a:t>
            </a:r>
            <a:r>
              <a:rPr lang="es-MX" sz="2400" dirty="0"/>
              <a:t> (Coordinadores).</a:t>
            </a:r>
            <a:r>
              <a:rPr lang="es-MX" sz="2400" b="1" dirty="0"/>
              <a:t> Derechos Humanos en la Constitución: Comentarios de Jurisprudencia Constitucional e Interamericana</a:t>
            </a:r>
            <a:r>
              <a:rPr lang="es-MX" sz="2400" dirty="0"/>
              <a:t>. SCJN. UNAM. Konrad Adenauer </a:t>
            </a:r>
            <a:r>
              <a:rPr lang="es-MX" sz="2400" dirty="0" err="1"/>
              <a:t>Stiftung</a:t>
            </a:r>
            <a:r>
              <a:rPr lang="es-MX" sz="2400" dirty="0"/>
              <a:t>, 2013, Primera reimpresión 2014.</a:t>
            </a:r>
          </a:p>
          <a:p>
            <a:pPr algn="just"/>
            <a:r>
              <a:rPr lang="es-MX" sz="2400" dirty="0"/>
              <a:t>Felipe de la Mata Pizaña, </a:t>
            </a:r>
            <a:r>
              <a:rPr lang="es-MX" sz="2400" b="1" dirty="0"/>
              <a:t>Control de Convencionalidad de los Derechos Político-Electorales del Ciudadano</a:t>
            </a:r>
            <a:r>
              <a:rPr lang="es-MX" sz="2400" dirty="0"/>
              <a:t>, Tirant Lo Blanch, México 2016.</a:t>
            </a:r>
          </a:p>
          <a:p>
            <a:pPr algn="just"/>
            <a:endParaRPr lang="es-MX" sz="2400" dirty="0"/>
          </a:p>
          <a:p>
            <a:pPr algn="just"/>
            <a:endParaRPr lang="es-MX" sz="2400" dirty="0"/>
          </a:p>
          <a:p>
            <a:pPr algn="just"/>
            <a:endParaRPr lang="es-MX" dirty="0"/>
          </a:p>
          <a:p>
            <a:endParaRPr lang="es-ES" dirty="0"/>
          </a:p>
          <a:p>
            <a:endParaRPr lang="es-ES" dirty="0"/>
          </a:p>
        </p:txBody>
      </p:sp>
    </p:spTree>
    <p:extLst>
      <p:ext uri="{BB962C8B-B14F-4D97-AF65-F5344CB8AC3E}">
        <p14:creationId xmlns:p14="http://schemas.microsoft.com/office/powerpoint/2010/main" val="1521948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35B6A-B376-473B-AF67-491BD2E4D757}"/>
              </a:ext>
            </a:extLst>
          </p:cNvPr>
          <p:cNvSpPr>
            <a:spLocks noGrp="1"/>
          </p:cNvSpPr>
          <p:nvPr>
            <p:ph type="title"/>
          </p:nvPr>
        </p:nvSpPr>
        <p:spPr/>
        <p:txBody>
          <a:bodyPr/>
          <a:lstStyle/>
          <a:p>
            <a:pPr algn="ctr"/>
            <a:r>
              <a:rPr lang="es-MX" dirty="0"/>
              <a:t>Bibliografía</a:t>
            </a:r>
          </a:p>
        </p:txBody>
      </p:sp>
      <p:sp>
        <p:nvSpPr>
          <p:cNvPr id="3" name="Marcador de contenido 2">
            <a:extLst>
              <a:ext uri="{FF2B5EF4-FFF2-40B4-BE49-F238E27FC236}">
                <a16:creationId xmlns:a16="http://schemas.microsoft.com/office/drawing/2014/main" id="{3506F8F2-272C-4DB3-9D83-3FC500780FE6}"/>
              </a:ext>
            </a:extLst>
          </p:cNvPr>
          <p:cNvSpPr>
            <a:spLocks noGrp="1"/>
          </p:cNvSpPr>
          <p:nvPr>
            <p:ph idx="1"/>
          </p:nvPr>
        </p:nvSpPr>
        <p:spPr/>
        <p:txBody>
          <a:bodyPr>
            <a:normAutofit lnSpcReduction="10000"/>
          </a:bodyPr>
          <a:lstStyle/>
          <a:p>
            <a:r>
              <a:rPr lang="es-MX" sz="2800" dirty="0"/>
              <a:t>Miguel Alejandro López Olvera y Baltazar </a:t>
            </a:r>
            <a:r>
              <a:rPr lang="es-MX" sz="2800" dirty="0" err="1"/>
              <a:t>Pahuamba</a:t>
            </a:r>
            <a:r>
              <a:rPr lang="es-MX" sz="2800" dirty="0"/>
              <a:t> Rosas</a:t>
            </a:r>
            <a:r>
              <a:rPr lang="es-MX" sz="2800" b="1" dirty="0"/>
              <a:t>, NUEVOS PARADIGMAS CONSTITUCIONALES, </a:t>
            </a:r>
            <a:r>
              <a:rPr lang="es-MX" sz="2800" b="1" dirty="0" err="1"/>
              <a:t>Espresss</a:t>
            </a:r>
            <a:r>
              <a:rPr lang="es-MX" sz="2800" b="1" dirty="0"/>
              <a:t>, México 2014.</a:t>
            </a:r>
          </a:p>
          <a:p>
            <a:r>
              <a:rPr lang="es-MX" sz="2800" dirty="0"/>
              <a:t>Pedro Salazar Ugarte </a:t>
            </a:r>
            <a:r>
              <a:rPr lang="es-MX" sz="2800" i="1" dirty="0"/>
              <a:t>et al</a:t>
            </a:r>
            <a:r>
              <a:rPr lang="es-MX" sz="2800" b="1" dirty="0"/>
              <a:t>, LA DEMOCRACIA CONSTITUCIONAL. UNA RADIOGRAFÍA TEÓRICA, Fondo de Cultura Económica. IIJ. UNAM, México 2006, Tercera reimpresión 2013.</a:t>
            </a:r>
          </a:p>
          <a:p>
            <a:r>
              <a:rPr lang="es-MX" dirty="0"/>
              <a:t>Roselia Bustillo Marín, </a:t>
            </a:r>
            <a:r>
              <a:rPr lang="es-MX" dirty="0" err="1"/>
              <a:t>Karolina</a:t>
            </a:r>
            <a:r>
              <a:rPr lang="es-MX" dirty="0"/>
              <a:t>  Monika Gilas, </a:t>
            </a:r>
            <a:r>
              <a:rPr lang="es-MX" b="1" dirty="0"/>
              <a:t>Líneas jurisprudenciales en materia electoral</a:t>
            </a:r>
            <a:r>
              <a:rPr lang="es-MX" dirty="0"/>
              <a:t>, TEPJF, Tirant Lo Blanch Monografías, México 2014.</a:t>
            </a:r>
          </a:p>
        </p:txBody>
      </p:sp>
    </p:spTree>
    <p:extLst>
      <p:ext uri="{BB962C8B-B14F-4D97-AF65-F5344CB8AC3E}">
        <p14:creationId xmlns:p14="http://schemas.microsoft.com/office/powerpoint/2010/main" val="6940178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ADE11-3603-4FDA-8F5C-B05D32AA956C}"/>
              </a:ext>
            </a:extLst>
          </p:cNvPr>
          <p:cNvSpPr>
            <a:spLocks noGrp="1"/>
          </p:cNvSpPr>
          <p:nvPr>
            <p:ph type="title"/>
          </p:nvPr>
        </p:nvSpPr>
        <p:spPr/>
        <p:txBody>
          <a:bodyPr>
            <a:normAutofit fontScale="90000"/>
          </a:bodyPr>
          <a:lstStyle/>
          <a:p>
            <a:pPr algn="ctr"/>
            <a:r>
              <a:rPr lang="es-MX" dirty="0"/>
              <a:t>Material de apoyo a la docencia preparado por el Profesor</a:t>
            </a:r>
          </a:p>
        </p:txBody>
      </p:sp>
      <p:sp>
        <p:nvSpPr>
          <p:cNvPr id="3" name="Marcador de contenido 2">
            <a:extLst>
              <a:ext uri="{FF2B5EF4-FFF2-40B4-BE49-F238E27FC236}">
                <a16:creationId xmlns:a16="http://schemas.microsoft.com/office/drawing/2014/main" id="{739D6C7F-9740-4B38-A275-BB6F33496332}"/>
              </a:ext>
            </a:extLst>
          </p:cNvPr>
          <p:cNvSpPr>
            <a:spLocks noGrp="1"/>
          </p:cNvSpPr>
          <p:nvPr>
            <p:ph idx="1"/>
          </p:nvPr>
        </p:nvSpPr>
        <p:spPr/>
        <p:txBody>
          <a:bodyPr/>
          <a:lstStyle/>
          <a:p>
            <a:r>
              <a:rPr lang="es-MX" b="1" dirty="0"/>
              <a:t>DR. EDUARDO DE JESÚS CASTELLANOS HERNÁNDEZ </a:t>
            </a:r>
            <a:r>
              <a:rPr lang="es-MX" dirty="0"/>
              <a:t>(Universidad de París)</a:t>
            </a:r>
          </a:p>
          <a:p>
            <a:r>
              <a:rPr lang="es-MX" dirty="0"/>
              <a:t>Posdoctorado en Control Parlamentario y Políticas Públicas (Alcalá) y en Regímenes Políticos Comparados (UCCS)</a:t>
            </a:r>
          </a:p>
          <a:p>
            <a:r>
              <a:rPr lang="es-MX" dirty="0"/>
              <a:t>Investigador Nacional. Nivel I, Sistema Nacional de Investigadores</a:t>
            </a:r>
          </a:p>
          <a:p>
            <a:r>
              <a:rPr lang="es-MX" dirty="0"/>
              <a:t>Investigador Científico de Excelencia, Sistema Internacional de la Investigación Científica</a:t>
            </a:r>
          </a:p>
          <a:p>
            <a:r>
              <a:rPr lang="es-MX" dirty="0"/>
              <a:t>2020</a:t>
            </a:r>
          </a:p>
          <a:p>
            <a:pPr marL="0" indent="0">
              <a:buNone/>
            </a:pPr>
            <a:endParaRPr lang="es-MX" dirty="0"/>
          </a:p>
        </p:txBody>
      </p:sp>
    </p:spTree>
    <p:extLst>
      <p:ext uri="{BB962C8B-B14F-4D97-AF65-F5344CB8AC3E}">
        <p14:creationId xmlns:p14="http://schemas.microsoft.com/office/powerpoint/2010/main" val="2433345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5023" y="1052737"/>
            <a:ext cx="6965245" cy="648072"/>
          </a:xfrm>
        </p:spPr>
        <p:txBody>
          <a:bodyPr>
            <a:normAutofit fontScale="90000"/>
          </a:bodyPr>
          <a:lstStyle/>
          <a:p>
            <a:br>
              <a:rPr lang="es-MX" dirty="0"/>
            </a:br>
            <a:br>
              <a:rPr lang="es-MX" dirty="0"/>
            </a:br>
            <a:br>
              <a:rPr lang="es-MX" dirty="0"/>
            </a:br>
            <a:r>
              <a:rPr lang="es-MX" sz="2800" b="1" dirty="0"/>
              <a:t>Constitución de Yucatán</a:t>
            </a:r>
            <a:br>
              <a:rPr lang="es-MX" dirty="0"/>
            </a:br>
            <a:r>
              <a:rPr lang="es-MX" dirty="0"/>
              <a:t>		</a:t>
            </a:r>
            <a:br>
              <a:rPr lang="es-MX" dirty="0"/>
            </a:br>
            <a:br>
              <a:rPr lang="es-MX" dirty="0"/>
            </a:br>
            <a:br>
              <a:rPr lang="es-MX" dirty="0"/>
            </a:br>
            <a:endParaRPr lang="es-ES" dirty="0"/>
          </a:p>
        </p:txBody>
      </p:sp>
      <p:sp>
        <p:nvSpPr>
          <p:cNvPr id="3" name="Marcador de contenido 2"/>
          <p:cNvSpPr>
            <a:spLocks noGrp="1"/>
          </p:cNvSpPr>
          <p:nvPr>
            <p:ph idx="1"/>
          </p:nvPr>
        </p:nvSpPr>
        <p:spPr>
          <a:xfrm>
            <a:off x="899592" y="1484784"/>
            <a:ext cx="7128792" cy="4248472"/>
          </a:xfrm>
        </p:spPr>
        <p:txBody>
          <a:bodyPr>
            <a:normAutofit/>
          </a:bodyPr>
          <a:lstStyle/>
          <a:p>
            <a:pPr marL="0" indent="0" algn="just">
              <a:buNone/>
            </a:pPr>
            <a:r>
              <a:rPr lang="es-MX" dirty="0"/>
              <a:t>En la exposición de motivos de la Constitución de Yucatán de 1841, don Manuel Crescencio Rejón cita a Alexis de Tocqueville en </a:t>
            </a:r>
            <a:r>
              <a:rPr lang="es-MX" i="1" dirty="0"/>
              <a:t>La Democracia en América</a:t>
            </a:r>
            <a:r>
              <a:rPr lang="es-MX" dirty="0"/>
              <a:t> cuando éste se refiere a la </a:t>
            </a:r>
            <a:r>
              <a:rPr lang="es-MX" i="1" dirty="0"/>
              <a:t>Judicial </a:t>
            </a:r>
            <a:r>
              <a:rPr lang="es-MX" i="1" dirty="0" err="1"/>
              <a:t>Review</a:t>
            </a:r>
            <a:r>
              <a:rPr lang="es-MX" dirty="0"/>
              <a:t>. Rejón basó en estas ideas que en el juicio de amparo sólo para casos particulares se censure la legislación.</a:t>
            </a:r>
          </a:p>
        </p:txBody>
      </p:sp>
    </p:spTree>
    <p:extLst>
      <p:ext uri="{BB962C8B-B14F-4D97-AF65-F5344CB8AC3E}">
        <p14:creationId xmlns:p14="http://schemas.microsoft.com/office/powerpoint/2010/main" val="214077620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l"/>
            <a:r>
              <a:rPr lang="es-MX" sz="3100" dirty="0"/>
              <a:t>Acta de Reformas de 1847 y voto particular del Diputado Mariano Otero</a:t>
            </a:r>
            <a:br>
              <a:rPr lang="es-MX" dirty="0"/>
            </a:br>
            <a:endParaRPr lang="es-MX" dirty="0"/>
          </a:p>
        </p:txBody>
      </p:sp>
      <p:sp>
        <p:nvSpPr>
          <p:cNvPr id="3" name="2 Marcador de contenido"/>
          <p:cNvSpPr>
            <a:spLocks noGrp="1"/>
          </p:cNvSpPr>
          <p:nvPr>
            <p:ph idx="1"/>
          </p:nvPr>
        </p:nvSpPr>
        <p:spPr>
          <a:xfrm>
            <a:off x="827584" y="1529408"/>
            <a:ext cx="7200800" cy="5328592"/>
          </a:xfrm>
        </p:spPr>
        <p:txBody>
          <a:bodyPr>
            <a:normAutofit fontScale="70000" lnSpcReduction="20000"/>
          </a:bodyPr>
          <a:lstStyle/>
          <a:p>
            <a:pPr marL="68580" indent="0">
              <a:buNone/>
            </a:pPr>
            <a:r>
              <a:rPr lang="es-MX" dirty="0"/>
              <a:t>…</a:t>
            </a:r>
          </a:p>
          <a:p>
            <a:pPr marL="68580" indent="0" algn="just">
              <a:buNone/>
            </a:pPr>
            <a:r>
              <a:rPr lang="es-MX" sz="2100" b="1" dirty="0"/>
              <a:t>Art. 22. Toda ley de los estados que ataque la Constitución o las leyes generales, será declarada nula por el Congreso</a:t>
            </a:r>
            <a:r>
              <a:rPr lang="es-MX" sz="2100" dirty="0"/>
              <a:t>; pero esta declaración solo podrá ser iniciada en la Cámara de Senadores.</a:t>
            </a:r>
          </a:p>
          <a:p>
            <a:pPr marL="68580" indent="0" algn="just">
              <a:buNone/>
            </a:pPr>
            <a:r>
              <a:rPr lang="es-MX" sz="2100" b="1" dirty="0"/>
              <a:t>Art. 23. Si dentro de un mes de publicada una ley del Congreso general, fuere reclamada como anti-constitucional, o por el Presidente, de acuerdo con su ministerio, o por diez diputados, o seis senadores, o tres legislaturas, la suprema corte, ante la que se hará el reclamo, someterá la ley al examen de las legislaturas, las que dentro de tres meses, y precisamente en un mismo día, darán su voto.</a:t>
            </a:r>
          </a:p>
          <a:p>
            <a:pPr marL="68580" indent="0" algn="just">
              <a:buNone/>
            </a:pPr>
            <a:r>
              <a:rPr lang="es-MX" sz="2100" dirty="0"/>
              <a:t>Las declaraciones se remitirán á la suprema corte, y ésta publicará el resultado, quedando anulada la ley, si así lo resolviere la mayoría de las legislaturas.</a:t>
            </a:r>
          </a:p>
          <a:p>
            <a:pPr marL="68580" indent="0" algn="just">
              <a:buNone/>
            </a:pPr>
            <a:r>
              <a:rPr lang="es-MX" sz="2100" b="1" dirty="0"/>
              <a:t>Art. 24. </a:t>
            </a:r>
            <a:r>
              <a:rPr lang="es-MX" sz="2100" dirty="0"/>
              <a:t>En el caso de los dos artículos anteriores, el Congreso general y las legislaturas a su vez, se contraerán á decidir únicamente si la ley de cuya invalidez se trate es o no anti-constitucional; y en toda declaración afirmativa se insertarán la letra la ley anulada y el testo de la Constitución o ley general a que se oponga.</a:t>
            </a:r>
          </a:p>
          <a:p>
            <a:pPr marL="68580" indent="0" algn="just">
              <a:buNone/>
            </a:pPr>
            <a:r>
              <a:rPr lang="es-MX" sz="2100" b="1" dirty="0"/>
              <a:t>Art. 25. Los tribunales de la Federación ampararán a cualquiera habitante de la república en el ejercicio y conservación de los derechos que le concedan esta Constitución y las leyes constitucionales, contra todo ataque de los poderes legislativo y ejecutivo, ya de la Federación, ya de los estados; limitándose dichos tribunales a impartir su protección en el caso particular sobre que verse el proceso, sin hacer ninguna declaración general respecto de la ley o del acto que lo motivare.</a:t>
            </a:r>
          </a:p>
          <a:p>
            <a:pPr marL="68580" indent="0" algn="just">
              <a:buNone/>
            </a:pPr>
            <a:r>
              <a:rPr lang="es-MX" dirty="0"/>
              <a:t>…</a:t>
            </a:r>
          </a:p>
        </p:txBody>
      </p:sp>
    </p:spTree>
    <p:extLst>
      <p:ext uri="{BB962C8B-B14F-4D97-AF65-F5344CB8AC3E}">
        <p14:creationId xmlns:p14="http://schemas.microsoft.com/office/powerpoint/2010/main" val="36546547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s-MX" sz="3600" dirty="0"/>
              <a:t>Tesis Iglesias de la </a:t>
            </a:r>
            <a:r>
              <a:rPr lang="es-MX" sz="3600" i="1" dirty="0"/>
              <a:t>Incompetencia de Origen</a:t>
            </a:r>
          </a:p>
        </p:txBody>
      </p:sp>
      <p:sp>
        <p:nvSpPr>
          <p:cNvPr id="4099" name="Rectangle 3"/>
          <p:cNvSpPr>
            <a:spLocks noGrp="1" noChangeArrowheads="1"/>
          </p:cNvSpPr>
          <p:nvPr>
            <p:ph idx="1"/>
          </p:nvPr>
        </p:nvSpPr>
        <p:spPr/>
        <p:txBody>
          <a:bodyPr/>
          <a:lstStyle/>
          <a:p>
            <a:pPr algn="ctr">
              <a:buFont typeface="Wingdings" pitchFamily="2" charset="2"/>
              <a:buNone/>
            </a:pPr>
            <a:r>
              <a:rPr lang="es-MX" dirty="0"/>
              <a:t>	</a:t>
            </a:r>
            <a:r>
              <a:rPr lang="es-MX" b="1" dirty="0"/>
              <a:t>Amparo Morelos (1874)</a:t>
            </a:r>
          </a:p>
          <a:p>
            <a:pPr algn="ctr">
              <a:buFont typeface="Wingdings" pitchFamily="2" charset="2"/>
              <a:buNone/>
            </a:pPr>
            <a:endParaRPr lang="es-MX" dirty="0"/>
          </a:p>
          <a:p>
            <a:pPr algn="just">
              <a:buFont typeface="Wingdings" pitchFamily="2" charset="2"/>
              <a:buNone/>
            </a:pPr>
            <a:r>
              <a:rPr lang="es-MX" dirty="0"/>
              <a:t>	El amparo cabe contra los actos de autoridad incompetente; cabe por lo mismo contra los actos de las falsas autoridades, de las autoridades ilegítimas, a quienes su ilegitimidad quita toda competencia.</a:t>
            </a:r>
          </a:p>
        </p:txBody>
      </p:sp>
    </p:spTree>
    <p:extLst>
      <p:ext uri="{BB962C8B-B14F-4D97-AF65-F5344CB8AC3E}">
        <p14:creationId xmlns:p14="http://schemas.microsoft.com/office/powerpoint/2010/main" val="39438608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816</TotalTime>
  <Words>5515</Words>
  <Application>Microsoft Office PowerPoint</Application>
  <PresentationFormat>Presentación en pantalla (4:3)</PresentationFormat>
  <Paragraphs>454</Paragraphs>
  <Slides>68</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68</vt:i4>
      </vt:variant>
    </vt:vector>
  </HeadingPairs>
  <TitlesOfParts>
    <vt:vector size="74" baseType="lpstr">
      <vt:lpstr>Arial</vt:lpstr>
      <vt:lpstr>Calibri</vt:lpstr>
      <vt:lpstr>Constantia</vt:lpstr>
      <vt:lpstr>Wingdings</vt:lpstr>
      <vt:lpstr>Wingdings 2</vt:lpstr>
      <vt:lpstr>Flujo</vt:lpstr>
      <vt:lpstr>El impacto de las sentencias de la Corte Interamericana de Derechos Humanos en las sentencias del Tribunal Electoral del Poder Judicial de la Federación</vt:lpstr>
      <vt:lpstr>Contenido</vt:lpstr>
      <vt:lpstr>Antecedentes remotos</vt:lpstr>
      <vt:lpstr>Antecedentes históricos nacionales del control de la constitucionalidad por vía jurisdiccional</vt:lpstr>
      <vt:lpstr>Marbury vs. Madison</vt:lpstr>
      <vt:lpstr>    El Supremo Poder Conservador en las Leyes Constitucionales de 1836 </vt:lpstr>
      <vt:lpstr>   Constitución de Yucatán      </vt:lpstr>
      <vt:lpstr>Acta de Reformas de 1847 y voto particular del Diputado Mariano Otero </vt:lpstr>
      <vt:lpstr>Tesis Iglesias de la Incompetencia de Origen</vt:lpstr>
      <vt:lpstr>Ley del 18 de mayo de 1875</vt:lpstr>
      <vt:lpstr>Amparo contra el Gobernador de Puebla (1878)</vt:lpstr>
      <vt:lpstr>Tesis Vallarta (1881)</vt:lpstr>
      <vt:lpstr>Controversia Constitucional</vt:lpstr>
      <vt:lpstr>Las reformas de 1994 y 1996</vt:lpstr>
      <vt:lpstr>Antecedentes cercanos</vt:lpstr>
      <vt:lpstr>Los derechos humanos en la Constitución o derechos fundamentales</vt:lpstr>
      <vt:lpstr>Los medios tradicionales de defensa constitucional por vía jurisdiccional</vt:lpstr>
      <vt:lpstr>Las vías no jurisdiccionales de protección de los derechos humanos</vt:lpstr>
      <vt:lpstr>HACIA EL CONTROL JUDICIAL ELECTORAL A TRAVÉS DE LAS REFORMAS CONSTITUCIONALES DE LA TRANSICIÓN Y ALTERNANCIAS</vt:lpstr>
      <vt:lpstr>LA VÍA MEXICANA HACIA EL CONTROL DIFUSO DE LA CONSTITUCIONALIDAD Y DE LA CONVENCIONALIDAD</vt:lpstr>
      <vt:lpstr>Reforma constitucional de 2007</vt:lpstr>
      <vt:lpstr>Artículo 1º </vt:lpstr>
      <vt:lpstr>Otros artículos constitucionales reformados en materia de derechos humanos</vt:lpstr>
      <vt:lpstr>Otros artículos constitucionales reformados en materia de derechos humanos</vt:lpstr>
      <vt:lpstr>Control de convencionalidad</vt:lpstr>
      <vt:lpstr>Metamorfosis de la Constitución de los derechos</vt:lpstr>
      <vt:lpstr>Con el nuevo paradigma se transita</vt:lpstr>
      <vt:lpstr>Control de constitucionalidad en materia electoral</vt:lpstr>
      <vt:lpstr>MODELO GENERAL DE CONTROL DE CONSTITUCIONALIDAD Y CONVENCIONALIDAD</vt:lpstr>
      <vt:lpstr>Presentación de PowerPoint</vt:lpstr>
      <vt:lpstr>Presentación de PowerPoint</vt:lpstr>
      <vt:lpstr>Presentación de PowerPoint</vt:lpstr>
      <vt:lpstr>Derechos Humanos en la Jurisprudencia Constitucional e Interamericana</vt:lpstr>
      <vt:lpstr>Metodología en el control de convencionalidad</vt:lpstr>
      <vt:lpstr>Técnicas interpretativas en el control de convencionalidad</vt:lpstr>
      <vt:lpstr>Criterios a favor del ser humano</vt:lpstr>
      <vt:lpstr> Tesis: 1a. CXLV/2014 (10a.)  </vt:lpstr>
      <vt:lpstr>Criterios de la CorteIDH respecto al voto</vt:lpstr>
      <vt:lpstr>Criterios jurisprudenciales del TEPJF respecto del control de convencionalidad</vt:lpstr>
      <vt:lpstr>Medios de Impugnación en Materia Electoral</vt:lpstr>
      <vt:lpstr>Metodología</vt:lpstr>
      <vt:lpstr>Primera etapa</vt:lpstr>
      <vt:lpstr> Criterios emitidos antes de la reforma electoral 2007-2008 cuando el TEPJF no tenía atribuciones de control constitucional en casos concretos. Primera etapa </vt:lpstr>
      <vt:lpstr>Segunda etapa</vt:lpstr>
      <vt:lpstr> Después de dicha reforma en la que ya se le faculta a realizar dicho control. Segunda etapa </vt:lpstr>
      <vt:lpstr>Tercera etapa</vt:lpstr>
      <vt:lpstr> Criterios generados a partir de la reforma de los derechos humanos de junio de 2011. Tercera etapa </vt:lpstr>
      <vt:lpstr> Criterios generados a partir de la reforma de los derechos humanos de junio de 2011. Tercera etapa </vt:lpstr>
      <vt:lpstr> Criterios generados a partir de la reforma de los derechos humanos de junio de 2011. Tercera etapa </vt:lpstr>
      <vt:lpstr> Criterios generados a partir de la reforma de los derechos humanos de junio de 2011. Tercera etapa </vt:lpstr>
      <vt:lpstr> Criterios generados a partir de la reforma de los derechos humanos de junio de 2011. Tercera etapa </vt:lpstr>
      <vt:lpstr>TESIS Y JURISPRUDENCIA EMITIDAS POR EL TEPJF</vt:lpstr>
      <vt:lpstr>TESIS Y JURISPRUDENCIA EMITIDAS POR EL TEPJF</vt:lpstr>
      <vt:lpstr>TESIS Y JURISPRUDENCIA EMITIDAS POR EL TEPJF</vt:lpstr>
      <vt:lpstr>TESIS Y JURISPRUDENCIA EMITIDAS POR EL TEPJF</vt:lpstr>
      <vt:lpstr>Contradicción de Tesis 293/2011</vt:lpstr>
      <vt:lpstr>Presentación de PowerPoint</vt:lpstr>
      <vt:lpstr> SUP-JDC 1774/2012</vt:lpstr>
      <vt:lpstr> Tesis: 1a. CXLV/2014 (10a.)  </vt:lpstr>
      <vt:lpstr>Argumentos </vt:lpstr>
      <vt:lpstr>Argumentos </vt:lpstr>
      <vt:lpstr>EL IMPACTO DE LAS SENTENCIAS DE LA CORTEIDH EN LAS SENTENCIAS DEL TEPJF</vt:lpstr>
      <vt:lpstr>EL FUTURO PREVISIBLE Y EL FUTURO DESEABLE</vt:lpstr>
      <vt:lpstr>Bibliografía</vt:lpstr>
      <vt:lpstr>Bibliografía</vt:lpstr>
      <vt:lpstr>Bibliografía</vt:lpstr>
      <vt:lpstr>Bibliografía</vt:lpstr>
      <vt:lpstr>Material de apoyo a la docencia preparado por el Profesor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impacto de las sentencias de la Corte Interamericana de Derechos Humanos en las sentencias del Tribunal Electoral del Poder Judicial de la Federación</dc:title>
  <dc:creator>ejesus</dc:creator>
  <cp:lastModifiedBy>Eduardo Castellanos</cp:lastModifiedBy>
  <cp:revision>118</cp:revision>
  <dcterms:created xsi:type="dcterms:W3CDTF">2015-07-28T18:02:33Z</dcterms:created>
  <dcterms:modified xsi:type="dcterms:W3CDTF">2020-04-23T21:32:30Z</dcterms:modified>
</cp:coreProperties>
</file>