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81" r:id="rId2"/>
    <p:sldId id="265" r:id="rId3"/>
    <p:sldId id="264" r:id="rId4"/>
    <p:sldId id="263" r:id="rId5"/>
    <p:sldId id="262" r:id="rId6"/>
    <p:sldId id="258" r:id="rId7"/>
    <p:sldId id="261" r:id="rId8"/>
    <p:sldId id="259" r:id="rId9"/>
    <p:sldId id="260" r:id="rId10"/>
    <p:sldId id="266" r:id="rId11"/>
    <p:sldId id="267" r:id="rId12"/>
    <p:sldId id="269" r:id="rId13"/>
    <p:sldId id="268" r:id="rId14"/>
    <p:sldId id="270" r:id="rId15"/>
    <p:sldId id="271" r:id="rId16"/>
    <p:sldId id="272" r:id="rId17"/>
    <p:sldId id="273" r:id="rId18"/>
    <p:sldId id="274" r:id="rId19"/>
    <p:sldId id="275" r:id="rId20"/>
    <p:sldId id="276" r:id="rId21"/>
    <p:sldId id="277" r:id="rId22"/>
    <p:sldId id="278" r:id="rId23"/>
    <p:sldId id="279"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72" d="100"/>
          <a:sy n="72" d="100"/>
        </p:scale>
        <p:origin x="65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68756765-706E-4C85-B2DB-F9F4DA46C64F}" type="datetimeFigureOut">
              <a:rPr lang="es-MX" smtClean="0"/>
              <a:t>29/04/2020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AA9A6B16-76C0-466F-9232-F2312EE34230}" type="slidenum">
              <a:rPr lang="es-MX" smtClean="0"/>
              <a:t>‹Nº›</a:t>
            </a:fld>
            <a:endParaRPr lang="es-MX"/>
          </a:p>
        </p:txBody>
      </p:sp>
    </p:spTree>
    <p:extLst>
      <p:ext uri="{BB962C8B-B14F-4D97-AF65-F5344CB8AC3E}">
        <p14:creationId xmlns:p14="http://schemas.microsoft.com/office/powerpoint/2010/main" val="13810976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68756765-706E-4C85-B2DB-F9F4DA46C64F}" type="datetimeFigureOut">
              <a:rPr lang="es-MX" smtClean="0"/>
              <a:t>29/04/2020</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AA9A6B16-76C0-466F-9232-F2312EE34230}" type="slidenum">
              <a:rPr lang="es-MX" smtClean="0"/>
              <a:t>‹Nº›</a:t>
            </a:fld>
            <a:endParaRPr lang="es-MX"/>
          </a:p>
        </p:txBody>
      </p:sp>
    </p:spTree>
    <p:extLst>
      <p:ext uri="{BB962C8B-B14F-4D97-AF65-F5344CB8AC3E}">
        <p14:creationId xmlns:p14="http://schemas.microsoft.com/office/powerpoint/2010/main" val="34172127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s-ES"/>
              <a:t>Haga clic para modificar el estilo de título del patrón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68756765-706E-4C85-B2DB-F9F4DA46C64F}" type="datetimeFigureOut">
              <a:rPr lang="es-MX" smtClean="0"/>
              <a:t>29/04/2020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AA9A6B16-76C0-466F-9232-F2312EE34230}" type="slidenum">
              <a:rPr lang="es-MX" smtClean="0"/>
              <a:t>‹Nº›</a:t>
            </a:fld>
            <a:endParaRPr lang="es-MX"/>
          </a:p>
        </p:txBody>
      </p:sp>
    </p:spTree>
    <p:extLst>
      <p:ext uri="{BB962C8B-B14F-4D97-AF65-F5344CB8AC3E}">
        <p14:creationId xmlns:p14="http://schemas.microsoft.com/office/powerpoint/2010/main" val="8027122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s-ES"/>
              <a:t>Haga clic para modificar el estilo de título del patrón</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s-ES"/>
              <a:t>Haga clic para modificar los estilos de texto del patrón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68756765-706E-4C85-B2DB-F9F4DA46C64F}" type="datetimeFigureOut">
              <a:rPr lang="es-MX" smtClean="0"/>
              <a:t>29/04/2020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AA9A6B16-76C0-466F-9232-F2312EE34230}" type="slidenum">
              <a:rPr lang="es-MX" smtClean="0"/>
              <a:t>‹Nº›</a:t>
            </a:fld>
            <a:endParaRPr lang="es-MX"/>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9276125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68756765-706E-4C85-B2DB-F9F4DA46C64F}" type="datetimeFigureOut">
              <a:rPr lang="es-MX" smtClean="0"/>
              <a:t>29/04/2020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AA9A6B16-76C0-466F-9232-F2312EE34230}" type="slidenum">
              <a:rPr lang="es-MX" smtClean="0"/>
              <a:t>‹Nº›</a:t>
            </a:fld>
            <a:endParaRPr lang="es-MX"/>
          </a:p>
        </p:txBody>
      </p:sp>
    </p:spTree>
    <p:extLst>
      <p:ext uri="{BB962C8B-B14F-4D97-AF65-F5344CB8AC3E}">
        <p14:creationId xmlns:p14="http://schemas.microsoft.com/office/powerpoint/2010/main" val="31520308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8756765-706E-4C85-B2DB-F9F4DA46C64F}" type="datetimeFigureOut">
              <a:rPr lang="es-MX" smtClean="0"/>
              <a:t>29/04/2020</a:t>
            </a:fld>
            <a:endParaRPr lang="es-MX"/>
          </a:p>
        </p:txBody>
      </p:sp>
      <p:sp>
        <p:nvSpPr>
          <p:cNvPr id="4"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AA9A6B16-76C0-466F-9232-F2312EE34230}" type="slidenum">
              <a:rPr lang="es-MX" smtClean="0"/>
              <a:t>‹Nº›</a:t>
            </a:fld>
            <a:endParaRPr lang="es-MX"/>
          </a:p>
        </p:txBody>
      </p:sp>
    </p:spTree>
    <p:extLst>
      <p:ext uri="{BB962C8B-B14F-4D97-AF65-F5344CB8AC3E}">
        <p14:creationId xmlns:p14="http://schemas.microsoft.com/office/powerpoint/2010/main" val="13945512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8756765-706E-4C85-B2DB-F9F4DA46C64F}" type="datetimeFigureOut">
              <a:rPr lang="es-MX" smtClean="0"/>
              <a:t>29/04/2020</a:t>
            </a:fld>
            <a:endParaRPr lang="es-MX"/>
          </a:p>
        </p:txBody>
      </p:sp>
      <p:sp>
        <p:nvSpPr>
          <p:cNvPr id="4"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AA9A6B16-76C0-466F-9232-F2312EE34230}" type="slidenum">
              <a:rPr lang="es-MX" smtClean="0"/>
              <a:t>‹Nº›</a:t>
            </a:fld>
            <a:endParaRPr lang="es-MX"/>
          </a:p>
        </p:txBody>
      </p:sp>
    </p:spTree>
    <p:extLst>
      <p:ext uri="{BB962C8B-B14F-4D97-AF65-F5344CB8AC3E}">
        <p14:creationId xmlns:p14="http://schemas.microsoft.com/office/powerpoint/2010/main" val="38235343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nchorCtr="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8756765-706E-4C85-B2DB-F9F4DA46C64F}" type="datetimeFigureOut">
              <a:rPr lang="es-MX" smtClean="0"/>
              <a:t>29/04/2020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AA9A6B16-76C0-466F-9232-F2312EE34230}" type="slidenum">
              <a:rPr lang="es-MX" smtClean="0"/>
              <a:t>‹Nº›</a:t>
            </a:fld>
            <a:endParaRPr lang="es-MX"/>
          </a:p>
        </p:txBody>
      </p:sp>
    </p:spTree>
    <p:extLst>
      <p:ext uri="{BB962C8B-B14F-4D97-AF65-F5344CB8AC3E}">
        <p14:creationId xmlns:p14="http://schemas.microsoft.com/office/powerpoint/2010/main" val="9974625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8756765-706E-4C85-B2DB-F9F4DA46C64F}" type="datetimeFigureOut">
              <a:rPr lang="es-MX" smtClean="0"/>
              <a:t>29/04/2020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AA9A6B16-76C0-466F-9232-F2312EE34230}" type="slidenum">
              <a:rPr lang="es-MX" smtClean="0"/>
              <a:t>‹Nº›</a:t>
            </a:fld>
            <a:endParaRPr lang="es-MX"/>
          </a:p>
        </p:txBody>
      </p:sp>
    </p:spTree>
    <p:extLst>
      <p:ext uri="{BB962C8B-B14F-4D97-AF65-F5344CB8AC3E}">
        <p14:creationId xmlns:p14="http://schemas.microsoft.com/office/powerpoint/2010/main" val="5239024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3"/>
          <p:cNvSpPr>
            <a:spLocks noGrp="1"/>
          </p:cNvSpPr>
          <p:nvPr>
            <p:ph type="dt" sz="half" idx="10"/>
          </p:nvPr>
        </p:nvSpPr>
        <p:spPr/>
        <p:txBody>
          <a:bodyPr/>
          <a:lstStyle/>
          <a:p>
            <a:fld id="{68756765-706E-4C85-B2DB-F9F4DA46C64F}" type="datetimeFigureOut">
              <a:rPr lang="es-MX" smtClean="0"/>
              <a:t>29/04/2020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AA9A6B16-76C0-466F-9232-F2312EE34230}" type="slidenum">
              <a:rPr lang="es-MX" smtClean="0"/>
              <a:t>‹Nº›</a:t>
            </a:fld>
            <a:endParaRPr lang="es-MX"/>
          </a:p>
        </p:txBody>
      </p:sp>
    </p:spTree>
    <p:extLst>
      <p:ext uri="{BB962C8B-B14F-4D97-AF65-F5344CB8AC3E}">
        <p14:creationId xmlns:p14="http://schemas.microsoft.com/office/powerpoint/2010/main" val="17730556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68756765-706E-4C85-B2DB-F9F4DA46C64F}" type="datetimeFigureOut">
              <a:rPr lang="es-MX" smtClean="0"/>
              <a:t>29/04/2020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AA9A6B16-76C0-466F-9232-F2312EE34230}" type="slidenum">
              <a:rPr lang="es-MX" smtClean="0"/>
              <a:t>‹Nº›</a:t>
            </a:fld>
            <a:endParaRPr lang="es-MX"/>
          </a:p>
        </p:txBody>
      </p:sp>
    </p:spTree>
    <p:extLst>
      <p:ext uri="{BB962C8B-B14F-4D97-AF65-F5344CB8AC3E}">
        <p14:creationId xmlns:p14="http://schemas.microsoft.com/office/powerpoint/2010/main" val="31412626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68756765-706E-4C85-B2DB-F9F4DA46C64F}" type="datetimeFigureOut">
              <a:rPr lang="es-MX" smtClean="0"/>
              <a:t>29/04/2020</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AA9A6B16-76C0-466F-9232-F2312EE34230}" type="slidenum">
              <a:rPr lang="es-MX" smtClean="0"/>
              <a:t>‹Nº›</a:t>
            </a:fld>
            <a:endParaRPr lang="es-MX"/>
          </a:p>
        </p:txBody>
      </p:sp>
    </p:spTree>
    <p:extLst>
      <p:ext uri="{BB962C8B-B14F-4D97-AF65-F5344CB8AC3E}">
        <p14:creationId xmlns:p14="http://schemas.microsoft.com/office/powerpoint/2010/main" val="3697078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68756765-706E-4C85-B2DB-F9F4DA46C64F}" type="datetimeFigureOut">
              <a:rPr lang="es-MX" smtClean="0"/>
              <a:t>29/04/2020</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AA9A6B16-76C0-466F-9232-F2312EE34230}" type="slidenum">
              <a:rPr lang="es-MX" smtClean="0"/>
              <a:t>‹Nº›</a:t>
            </a:fld>
            <a:endParaRPr lang="es-MX"/>
          </a:p>
        </p:txBody>
      </p:sp>
    </p:spTree>
    <p:extLst>
      <p:ext uri="{BB962C8B-B14F-4D97-AF65-F5344CB8AC3E}">
        <p14:creationId xmlns:p14="http://schemas.microsoft.com/office/powerpoint/2010/main" val="41103212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7" name="Date Placeholder 2"/>
          <p:cNvSpPr>
            <a:spLocks noGrp="1"/>
          </p:cNvSpPr>
          <p:nvPr>
            <p:ph type="dt" sz="half" idx="10"/>
          </p:nvPr>
        </p:nvSpPr>
        <p:spPr/>
        <p:txBody>
          <a:bodyPr/>
          <a:lstStyle/>
          <a:p>
            <a:fld id="{68756765-706E-4C85-B2DB-F9F4DA46C64F}" type="datetimeFigureOut">
              <a:rPr lang="es-MX" smtClean="0"/>
              <a:t>29/04/2020</a:t>
            </a:fld>
            <a:endParaRPr lang="es-MX"/>
          </a:p>
        </p:txBody>
      </p:sp>
      <p:sp>
        <p:nvSpPr>
          <p:cNvPr id="5" name="Footer Placeholder 3"/>
          <p:cNvSpPr>
            <a:spLocks noGrp="1"/>
          </p:cNvSpPr>
          <p:nvPr>
            <p:ph type="ftr" sz="quarter" idx="11"/>
          </p:nvPr>
        </p:nvSpPr>
        <p:spPr/>
        <p:txBody>
          <a:bodyPr/>
          <a:lstStyle/>
          <a:p>
            <a:endParaRPr lang="es-MX"/>
          </a:p>
        </p:txBody>
      </p:sp>
      <p:sp>
        <p:nvSpPr>
          <p:cNvPr id="6" name="Slide Number Placeholder 4"/>
          <p:cNvSpPr>
            <a:spLocks noGrp="1"/>
          </p:cNvSpPr>
          <p:nvPr>
            <p:ph type="sldNum" sz="quarter" idx="12"/>
          </p:nvPr>
        </p:nvSpPr>
        <p:spPr/>
        <p:txBody>
          <a:bodyPr/>
          <a:lstStyle/>
          <a:p>
            <a:fld id="{AA9A6B16-76C0-466F-9232-F2312EE34230}" type="slidenum">
              <a:rPr lang="es-MX" smtClean="0"/>
              <a:t>‹Nº›</a:t>
            </a:fld>
            <a:endParaRPr lang="es-MX"/>
          </a:p>
        </p:txBody>
      </p:sp>
    </p:spTree>
    <p:extLst>
      <p:ext uri="{BB962C8B-B14F-4D97-AF65-F5344CB8AC3E}">
        <p14:creationId xmlns:p14="http://schemas.microsoft.com/office/powerpoint/2010/main" val="28640062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68756765-706E-4C85-B2DB-F9F4DA46C64F}" type="datetimeFigureOut">
              <a:rPr lang="es-MX" smtClean="0"/>
              <a:t>29/04/2020</a:t>
            </a:fld>
            <a:endParaRPr lang="es-MX"/>
          </a:p>
        </p:txBody>
      </p:sp>
      <p:sp>
        <p:nvSpPr>
          <p:cNvPr id="5" name="Footer Placeholder 2"/>
          <p:cNvSpPr>
            <a:spLocks noGrp="1"/>
          </p:cNvSpPr>
          <p:nvPr>
            <p:ph type="ftr" sz="quarter" idx="11"/>
          </p:nvPr>
        </p:nvSpPr>
        <p:spPr/>
        <p:txBody>
          <a:bodyPr/>
          <a:lstStyle/>
          <a:p>
            <a:endParaRPr lang="es-MX"/>
          </a:p>
        </p:txBody>
      </p:sp>
      <p:sp>
        <p:nvSpPr>
          <p:cNvPr id="6" name="Slide Number Placeholder 3"/>
          <p:cNvSpPr>
            <a:spLocks noGrp="1"/>
          </p:cNvSpPr>
          <p:nvPr>
            <p:ph type="sldNum" sz="quarter" idx="12"/>
          </p:nvPr>
        </p:nvSpPr>
        <p:spPr/>
        <p:txBody>
          <a:bodyPr/>
          <a:lstStyle/>
          <a:p>
            <a:fld id="{AA9A6B16-76C0-466F-9232-F2312EE34230}" type="slidenum">
              <a:rPr lang="es-MX" smtClean="0"/>
              <a:t>‹Nº›</a:t>
            </a:fld>
            <a:endParaRPr lang="es-MX"/>
          </a:p>
        </p:txBody>
      </p:sp>
    </p:spTree>
    <p:extLst>
      <p:ext uri="{BB962C8B-B14F-4D97-AF65-F5344CB8AC3E}">
        <p14:creationId xmlns:p14="http://schemas.microsoft.com/office/powerpoint/2010/main" val="10539254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7" name="Date Placeholder 4"/>
          <p:cNvSpPr>
            <a:spLocks noGrp="1"/>
          </p:cNvSpPr>
          <p:nvPr>
            <p:ph type="dt" sz="half" idx="10"/>
          </p:nvPr>
        </p:nvSpPr>
        <p:spPr/>
        <p:txBody>
          <a:bodyPr/>
          <a:lstStyle/>
          <a:p>
            <a:fld id="{68756765-706E-4C85-B2DB-F9F4DA46C64F}" type="datetimeFigureOut">
              <a:rPr lang="es-MX" smtClean="0"/>
              <a:t>29/04/2020</a:t>
            </a:fld>
            <a:endParaRPr lang="es-MX"/>
          </a:p>
        </p:txBody>
      </p:sp>
      <p:sp>
        <p:nvSpPr>
          <p:cNvPr id="5" name="Footer Placeholder 5"/>
          <p:cNvSpPr>
            <a:spLocks noGrp="1"/>
          </p:cNvSpPr>
          <p:nvPr>
            <p:ph type="ftr" sz="quarter" idx="11"/>
          </p:nvPr>
        </p:nvSpPr>
        <p:spPr/>
        <p:txBody>
          <a:bodyPr/>
          <a:lstStyle/>
          <a:p>
            <a:endParaRPr lang="es-MX"/>
          </a:p>
        </p:txBody>
      </p:sp>
      <p:sp>
        <p:nvSpPr>
          <p:cNvPr id="6" name="Slide Number Placeholder 6"/>
          <p:cNvSpPr>
            <a:spLocks noGrp="1"/>
          </p:cNvSpPr>
          <p:nvPr>
            <p:ph type="sldNum" sz="quarter" idx="12"/>
          </p:nvPr>
        </p:nvSpPr>
        <p:spPr/>
        <p:txBody>
          <a:bodyPr/>
          <a:lstStyle/>
          <a:p>
            <a:fld id="{AA9A6B16-76C0-466F-9232-F2312EE34230}" type="slidenum">
              <a:rPr lang="es-MX" smtClean="0"/>
              <a:t>‹Nº›</a:t>
            </a:fld>
            <a:endParaRPr lang="es-MX"/>
          </a:p>
        </p:txBody>
      </p:sp>
    </p:spTree>
    <p:extLst>
      <p:ext uri="{BB962C8B-B14F-4D97-AF65-F5344CB8AC3E}">
        <p14:creationId xmlns:p14="http://schemas.microsoft.com/office/powerpoint/2010/main" val="33141276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68756765-706E-4C85-B2DB-F9F4DA46C64F}" type="datetimeFigureOut">
              <a:rPr lang="es-MX" smtClean="0"/>
              <a:t>29/04/2020</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AA9A6B16-76C0-466F-9232-F2312EE34230}" type="slidenum">
              <a:rPr lang="es-MX" smtClean="0"/>
              <a:t>‹Nº›</a:t>
            </a:fld>
            <a:endParaRPr lang="es-MX"/>
          </a:p>
        </p:txBody>
      </p:sp>
    </p:spTree>
    <p:extLst>
      <p:ext uri="{BB962C8B-B14F-4D97-AF65-F5344CB8AC3E}">
        <p14:creationId xmlns:p14="http://schemas.microsoft.com/office/powerpoint/2010/main" val="13862223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68756765-706E-4C85-B2DB-F9F4DA46C64F}" type="datetimeFigureOut">
              <a:rPr lang="es-MX" smtClean="0"/>
              <a:t>29/04/2020</a:t>
            </a:fld>
            <a:endParaRPr lang="es-MX"/>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s-MX"/>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AA9A6B16-76C0-466F-9232-F2312EE34230}" type="slidenum">
              <a:rPr lang="es-MX" smtClean="0"/>
              <a:t>‹Nº›</a:t>
            </a:fld>
            <a:endParaRPr lang="es-MX"/>
          </a:p>
        </p:txBody>
      </p:sp>
    </p:spTree>
    <p:extLst>
      <p:ext uri="{BB962C8B-B14F-4D97-AF65-F5344CB8AC3E}">
        <p14:creationId xmlns:p14="http://schemas.microsoft.com/office/powerpoint/2010/main" val="337897390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hyperlink" Target="https://www.te.gob.mx/buscador/#_bookmark24" TargetMode="External"/><Relationship Id="rId3" Type="http://schemas.openxmlformats.org/officeDocument/2006/relationships/hyperlink" Target="https://www.te.gob.mx/buscador/#_bookmark2" TargetMode="External"/><Relationship Id="rId7" Type="http://schemas.openxmlformats.org/officeDocument/2006/relationships/hyperlink" Target="https://www.te.gob.mx/buscador/#_bookmark23" TargetMode="External"/><Relationship Id="rId2" Type="http://schemas.openxmlformats.org/officeDocument/2006/relationships/hyperlink" Target="https://www.te.gob.mx/buscador/#_bookmark0" TargetMode="External"/><Relationship Id="rId1" Type="http://schemas.openxmlformats.org/officeDocument/2006/relationships/slideLayout" Target="../slideLayouts/slideLayout2.xml"/><Relationship Id="rId6" Type="http://schemas.openxmlformats.org/officeDocument/2006/relationships/hyperlink" Target="https://www.te.gob.mx/buscador/#_bookmark17" TargetMode="External"/><Relationship Id="rId11" Type="http://schemas.openxmlformats.org/officeDocument/2006/relationships/hyperlink" Target="https://www.te.gob.mx/buscador/#_bookmark66" TargetMode="External"/><Relationship Id="rId5" Type="http://schemas.openxmlformats.org/officeDocument/2006/relationships/hyperlink" Target="https://www.te.gob.mx/buscador/#_bookmark12" TargetMode="External"/><Relationship Id="rId10" Type="http://schemas.openxmlformats.org/officeDocument/2006/relationships/hyperlink" Target="https://www.te.gob.mx/buscador/#_bookmark65" TargetMode="External"/><Relationship Id="rId4" Type="http://schemas.openxmlformats.org/officeDocument/2006/relationships/hyperlink" Target="https://www.te.gob.mx/buscador/#_bookmark5" TargetMode="External"/><Relationship Id="rId9" Type="http://schemas.openxmlformats.org/officeDocument/2006/relationships/hyperlink" Target="https://www.te.gob.mx/buscador/#_bookmark27"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FB47EB4-9197-4B58-8342-326B1F9E83A0}"/>
              </a:ext>
            </a:extLst>
          </p:cNvPr>
          <p:cNvSpPr>
            <a:spLocks noGrp="1"/>
          </p:cNvSpPr>
          <p:nvPr>
            <p:ph type="ctrTitle"/>
          </p:nvPr>
        </p:nvSpPr>
        <p:spPr>
          <a:xfrm>
            <a:off x="1154955" y="463826"/>
            <a:ext cx="8825658" cy="3246783"/>
          </a:xfrm>
        </p:spPr>
        <p:txBody>
          <a:bodyPr/>
          <a:lstStyle/>
          <a:p>
            <a:pPr algn="ctr"/>
            <a:r>
              <a:rPr lang="es-MX" sz="4400" b="1" dirty="0"/>
              <a:t>Análisis de la argumentación y fundamentación de sentencias judiciales electorales para evaluar su pertinencia</a:t>
            </a:r>
            <a:br>
              <a:rPr lang="es-MX" sz="4400" b="1" dirty="0"/>
            </a:br>
            <a:r>
              <a:rPr lang="es-MX" sz="2800" b="1" dirty="0"/>
              <a:t>SUP-JE-09/2020</a:t>
            </a:r>
          </a:p>
        </p:txBody>
      </p:sp>
      <p:sp>
        <p:nvSpPr>
          <p:cNvPr id="3" name="Subtítulo 2">
            <a:extLst>
              <a:ext uri="{FF2B5EF4-FFF2-40B4-BE49-F238E27FC236}">
                <a16:creationId xmlns:a16="http://schemas.microsoft.com/office/drawing/2014/main" id="{0A7E6197-1AA4-4E09-8A43-F752260C366C}"/>
              </a:ext>
            </a:extLst>
          </p:cNvPr>
          <p:cNvSpPr>
            <a:spLocks noGrp="1"/>
          </p:cNvSpPr>
          <p:nvPr>
            <p:ph type="subTitle" idx="1"/>
          </p:nvPr>
        </p:nvSpPr>
        <p:spPr>
          <a:xfrm>
            <a:off x="1154955" y="4015409"/>
            <a:ext cx="8825658" cy="2266121"/>
          </a:xfrm>
        </p:spPr>
        <p:txBody>
          <a:bodyPr>
            <a:normAutofit/>
          </a:bodyPr>
          <a:lstStyle/>
          <a:p>
            <a:pPr algn="ctr"/>
            <a:r>
              <a:rPr lang="es-MX" sz="2800" b="1" dirty="0"/>
              <a:t>Material de apoyo a la docencia jurídica preparado por el profesor </a:t>
            </a:r>
          </a:p>
          <a:p>
            <a:pPr algn="ctr"/>
            <a:r>
              <a:rPr lang="es-MX" sz="2800" b="1" dirty="0"/>
              <a:t>Dr. Eduardo de Jesús castellanos Hernández</a:t>
            </a:r>
          </a:p>
          <a:p>
            <a:pPr algn="ctr"/>
            <a:r>
              <a:rPr lang="es-MX" sz="2800" b="1" dirty="0"/>
              <a:t>2020</a:t>
            </a:r>
          </a:p>
        </p:txBody>
      </p:sp>
    </p:spTree>
    <p:extLst>
      <p:ext uri="{BB962C8B-B14F-4D97-AF65-F5344CB8AC3E}">
        <p14:creationId xmlns:p14="http://schemas.microsoft.com/office/powerpoint/2010/main" val="35205095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4509CF-04A4-460C-BF0B-1859371375EB}"/>
              </a:ext>
            </a:extLst>
          </p:cNvPr>
          <p:cNvSpPr>
            <a:spLocks noGrp="1"/>
          </p:cNvSpPr>
          <p:nvPr>
            <p:ph type="title"/>
          </p:nvPr>
        </p:nvSpPr>
        <p:spPr>
          <a:xfrm>
            <a:off x="646111" y="452718"/>
            <a:ext cx="9404723" cy="156883"/>
          </a:xfrm>
        </p:spPr>
        <p:txBody>
          <a:bodyPr/>
          <a:lstStyle/>
          <a:p>
            <a:endParaRPr lang="es-MX" dirty="0"/>
          </a:p>
        </p:txBody>
      </p:sp>
      <p:sp>
        <p:nvSpPr>
          <p:cNvPr id="3" name="Marcador de contenido 2">
            <a:extLst>
              <a:ext uri="{FF2B5EF4-FFF2-40B4-BE49-F238E27FC236}">
                <a16:creationId xmlns:a16="http://schemas.microsoft.com/office/drawing/2014/main" id="{8031ACC3-30C5-45BE-8F7B-47F040B0B4B1}"/>
              </a:ext>
            </a:extLst>
          </p:cNvPr>
          <p:cNvSpPr>
            <a:spLocks noGrp="1"/>
          </p:cNvSpPr>
          <p:nvPr>
            <p:ph idx="1"/>
          </p:nvPr>
        </p:nvSpPr>
        <p:spPr>
          <a:xfrm>
            <a:off x="1103312" y="848140"/>
            <a:ext cx="8946541" cy="5400260"/>
          </a:xfrm>
        </p:spPr>
        <p:txBody>
          <a:bodyPr>
            <a:normAutofit/>
          </a:bodyPr>
          <a:lstStyle/>
          <a:p>
            <a:pPr algn="just"/>
            <a:r>
              <a:rPr lang="es-MX" sz="2400" dirty="0"/>
              <a:t>Lo inatendible de los planteamientos radica en que la premisa de los conceptos de agravio se basa en que no se verificó la idoneidad, con lo que se pretendía demostrar la supuesta vinculación con Morena, sin embargo, como ha quedado expuesto en el desarrollo de esta sentencia, la persona designada no es militante ni dirigente de ese partido político, de ahí la inoperancia de las alegaciones.</a:t>
            </a:r>
          </a:p>
          <a:p>
            <a:pPr algn="just"/>
            <a:r>
              <a:rPr lang="es-MX" sz="2400" dirty="0"/>
              <a:t>Por último, esta Sala Superior desestima los planteamientos de los actores en los que aducen que las expresiones y la conducta de John Mill Ackerman Rose como uno de los principales ideólogos de MORENA lo hace inelegible para ocupar el cargo ante la evidente ausencia de neutralidad política.</a:t>
            </a:r>
          </a:p>
          <a:p>
            <a:pPr marL="0" indent="0">
              <a:buNone/>
            </a:pPr>
            <a:endParaRPr lang="es-MX" dirty="0"/>
          </a:p>
        </p:txBody>
      </p:sp>
    </p:spTree>
    <p:extLst>
      <p:ext uri="{BB962C8B-B14F-4D97-AF65-F5344CB8AC3E}">
        <p14:creationId xmlns:p14="http://schemas.microsoft.com/office/powerpoint/2010/main" val="41126814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5B538A3-EF35-4DE1-9187-901DCE42C0DE}"/>
              </a:ext>
            </a:extLst>
          </p:cNvPr>
          <p:cNvSpPr>
            <a:spLocks noGrp="1"/>
          </p:cNvSpPr>
          <p:nvPr>
            <p:ph type="title"/>
          </p:nvPr>
        </p:nvSpPr>
        <p:spPr>
          <a:xfrm>
            <a:off x="646111" y="452718"/>
            <a:ext cx="9404723" cy="342412"/>
          </a:xfrm>
        </p:spPr>
        <p:txBody>
          <a:bodyPr/>
          <a:lstStyle/>
          <a:p>
            <a:endParaRPr lang="es-MX" dirty="0"/>
          </a:p>
        </p:txBody>
      </p:sp>
      <p:sp>
        <p:nvSpPr>
          <p:cNvPr id="3" name="Marcador de contenido 2">
            <a:extLst>
              <a:ext uri="{FF2B5EF4-FFF2-40B4-BE49-F238E27FC236}">
                <a16:creationId xmlns:a16="http://schemas.microsoft.com/office/drawing/2014/main" id="{53AAF063-4A77-4D8E-970D-10F959BFA833}"/>
              </a:ext>
            </a:extLst>
          </p:cNvPr>
          <p:cNvSpPr>
            <a:spLocks noGrp="1"/>
          </p:cNvSpPr>
          <p:nvPr>
            <p:ph idx="1"/>
          </p:nvPr>
        </p:nvSpPr>
        <p:spPr>
          <a:xfrm>
            <a:off x="1103312" y="795130"/>
            <a:ext cx="8946541" cy="5711687"/>
          </a:xfrm>
        </p:spPr>
        <p:txBody>
          <a:bodyPr>
            <a:normAutofit/>
          </a:bodyPr>
          <a:lstStyle/>
          <a:p>
            <a:pPr algn="just"/>
            <a:r>
              <a:rPr lang="es-MX" sz="2200" dirty="0"/>
              <a:t>Se considera que las alegaciones de los actores son inatendibles, porque el análisis jurídico del cumplimiento de los requisitos para ser miembro del Comité de Evaluación se circunscribe únicamente a los establecidos en la Constitución y en la convocatoria, sin que sea posible que se amplíen por analogía, puesto que ello implicaría una restricción indebida, al referirse a aspectos que involucran la libertad de expresión.</a:t>
            </a:r>
          </a:p>
          <a:p>
            <a:pPr algn="just"/>
            <a:r>
              <a:rPr lang="es-MX" sz="2200" dirty="0"/>
              <a:t>Además, se debe destacar que las expresiones o la ideología política de un integrante de un cuerpo colegiado no debe ser motivo para que se encuentre impedido de participar, porque precisamente la naturaleza colegiada del Comité de Evaluación supone un contrapeso a intereses o ideologías políticas de uno de sus integrantes; en este sentido, si se trata de un Comité integrado por siete personas -y en todo caso- ante la actuación irregular o contraria a ley, en su momento, ello será susceptible de control jurisdiccional.</a:t>
            </a:r>
          </a:p>
          <a:p>
            <a:pPr marL="0" indent="0" algn="just">
              <a:buNone/>
            </a:pPr>
            <a:endParaRPr lang="es-MX" dirty="0"/>
          </a:p>
        </p:txBody>
      </p:sp>
    </p:spTree>
    <p:extLst>
      <p:ext uri="{BB962C8B-B14F-4D97-AF65-F5344CB8AC3E}">
        <p14:creationId xmlns:p14="http://schemas.microsoft.com/office/powerpoint/2010/main" val="8271964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F5F5C0-C10F-4914-9E2E-63B337256136}"/>
              </a:ext>
            </a:extLst>
          </p:cNvPr>
          <p:cNvSpPr>
            <a:spLocks noGrp="1"/>
          </p:cNvSpPr>
          <p:nvPr>
            <p:ph type="title"/>
          </p:nvPr>
        </p:nvSpPr>
        <p:spPr/>
        <p:txBody>
          <a:bodyPr>
            <a:normAutofit/>
          </a:bodyPr>
          <a:lstStyle/>
          <a:p>
            <a:pPr algn="ctr"/>
            <a:r>
              <a:rPr lang="es-MX" sz="2800" b="1" dirty="0"/>
              <a:t>RESOLUTIVOS</a:t>
            </a:r>
          </a:p>
        </p:txBody>
      </p:sp>
      <p:sp>
        <p:nvSpPr>
          <p:cNvPr id="3" name="Marcador de contenido 2">
            <a:extLst>
              <a:ext uri="{FF2B5EF4-FFF2-40B4-BE49-F238E27FC236}">
                <a16:creationId xmlns:a16="http://schemas.microsoft.com/office/drawing/2014/main" id="{C17E318D-62F9-4E32-A936-3DBBFC9176B9}"/>
              </a:ext>
            </a:extLst>
          </p:cNvPr>
          <p:cNvSpPr>
            <a:spLocks noGrp="1"/>
          </p:cNvSpPr>
          <p:nvPr>
            <p:ph idx="1"/>
          </p:nvPr>
        </p:nvSpPr>
        <p:spPr>
          <a:xfrm>
            <a:off x="1103312" y="1086678"/>
            <a:ext cx="8946541" cy="5161721"/>
          </a:xfrm>
        </p:spPr>
        <p:txBody>
          <a:bodyPr>
            <a:normAutofit/>
          </a:bodyPr>
          <a:lstStyle/>
          <a:p>
            <a:pPr marL="0" indent="0" algn="just">
              <a:buNone/>
            </a:pPr>
            <a:r>
              <a:rPr lang="es-MX" sz="2200" b="1" dirty="0"/>
              <a:t>PRIMERO. </a:t>
            </a:r>
            <a:r>
              <a:rPr lang="es-MX" sz="2200" dirty="0"/>
              <a:t>Se </a:t>
            </a:r>
            <a:r>
              <a:rPr lang="es-MX" sz="2200" b="1" dirty="0"/>
              <a:t>acumulan </a:t>
            </a:r>
            <a:r>
              <a:rPr lang="es-MX" sz="2200" dirty="0"/>
              <a:t>los expedientes SUP-JE-10/2020, SUP-JE- 17/2020 y SUP-JDC-163/2020 al SUP-JE-9/2020. </a:t>
            </a:r>
          </a:p>
          <a:p>
            <a:pPr marL="0" indent="0" algn="just">
              <a:buNone/>
            </a:pPr>
            <a:r>
              <a:rPr lang="es-MX" sz="2200" b="1" dirty="0"/>
              <a:t>SEGUNDO. </a:t>
            </a:r>
            <a:r>
              <a:rPr lang="es-MX" sz="2200" dirty="0"/>
              <a:t>Se </a:t>
            </a:r>
            <a:r>
              <a:rPr lang="es-MX" sz="2200" b="1" dirty="0"/>
              <a:t>confirman </a:t>
            </a:r>
            <a:r>
              <a:rPr lang="es-MX" sz="2200" dirty="0"/>
              <a:t>los actos impugnados, por las razones expuestas en esta sentencia. </a:t>
            </a:r>
          </a:p>
          <a:p>
            <a:pPr marL="0" indent="0" algn="just">
              <a:buNone/>
            </a:pPr>
            <a:r>
              <a:rPr lang="es-MX" sz="2200" b="1" dirty="0"/>
              <a:t>NOTIFÍQUESE, </a:t>
            </a:r>
            <a:r>
              <a:rPr lang="es-MX" sz="2200" dirty="0"/>
              <a:t>como en términos de Ley corresponda. </a:t>
            </a:r>
          </a:p>
          <a:p>
            <a:pPr marL="0" indent="0" algn="just">
              <a:buNone/>
            </a:pPr>
            <a:r>
              <a:rPr lang="es-MX" sz="2200" dirty="0"/>
              <a:t>En su oportunidad, devuélvase los documentos atinentes y archívese el expediente como asunto total y definitivamente concluido. </a:t>
            </a:r>
          </a:p>
          <a:p>
            <a:pPr marL="0" indent="0" algn="just">
              <a:buNone/>
            </a:pPr>
            <a:r>
              <a:rPr lang="es-MX" sz="2200" dirty="0"/>
              <a:t>Así, por </a:t>
            </a:r>
            <a:r>
              <a:rPr lang="es-MX" sz="2200" b="1" dirty="0"/>
              <a:t>mayoría de votos</a:t>
            </a:r>
            <a:r>
              <a:rPr lang="es-MX" sz="2200" dirty="0"/>
              <a:t>, lo acordaron las Magistradas y los Magistrados que integran la Sala Superior del Tribunal Electoral del Poder Judicial de la Federación, con el voto en contra de los Magistrados </a:t>
            </a:r>
            <a:r>
              <a:rPr lang="es-MX" sz="2200" dirty="0" err="1"/>
              <a:t>Indalfer</a:t>
            </a:r>
            <a:r>
              <a:rPr lang="es-MX" sz="2200" dirty="0"/>
              <a:t> Infante Gonzales y Reyes Rodríguez Mondragón. El Secretario General de Acuerdos da fe.</a:t>
            </a:r>
          </a:p>
          <a:p>
            <a:pPr marL="0" indent="0">
              <a:buNone/>
            </a:pPr>
            <a:endParaRPr lang="es-MX" dirty="0"/>
          </a:p>
        </p:txBody>
      </p:sp>
    </p:spTree>
    <p:extLst>
      <p:ext uri="{BB962C8B-B14F-4D97-AF65-F5344CB8AC3E}">
        <p14:creationId xmlns:p14="http://schemas.microsoft.com/office/powerpoint/2010/main" val="634149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8C0ACE8-6DF0-4581-B25C-CB56A0A15C8C}"/>
              </a:ext>
            </a:extLst>
          </p:cNvPr>
          <p:cNvSpPr>
            <a:spLocks noGrp="1"/>
          </p:cNvSpPr>
          <p:nvPr>
            <p:ph type="title"/>
          </p:nvPr>
        </p:nvSpPr>
        <p:spPr>
          <a:xfrm>
            <a:off x="838200" y="365125"/>
            <a:ext cx="10515600" cy="1927500"/>
          </a:xfrm>
        </p:spPr>
        <p:txBody>
          <a:bodyPr>
            <a:normAutofit/>
          </a:bodyPr>
          <a:lstStyle/>
          <a:p>
            <a:pPr algn="just"/>
            <a:r>
              <a:rPr lang="es-MX" sz="2000" b="1" dirty="0"/>
              <a:t>VOTO PARTICULAR QUE FORMULA EL MAGISTRADO INDALFER INFANTE GONZALES EN EL JUICIO ELECTORAL SUP-JE-9/2020 Y ACUMULADOS, CON FUNDAMENTO EN LO PREVISTO EN LOS ARTÍCULOS 187, ÚLTIMO PÁRRAFO, DE LA LEY ORGÁNICA DEL PODER JUDICIAL DE LA FEDERACIÓN Y 11 DEL REGLAMENTO INTERNO DEL TRIBUNAL ELECTORAL DEL PODER JUDICIAL DE LA FEDERACIÓN.</a:t>
            </a:r>
            <a:br>
              <a:rPr lang="es-MX" sz="2000" b="1" dirty="0"/>
            </a:br>
            <a:endParaRPr lang="es-MX" sz="2000" b="1" dirty="0"/>
          </a:p>
        </p:txBody>
      </p:sp>
      <p:sp>
        <p:nvSpPr>
          <p:cNvPr id="3" name="Marcador de contenido 2">
            <a:extLst>
              <a:ext uri="{FF2B5EF4-FFF2-40B4-BE49-F238E27FC236}">
                <a16:creationId xmlns:a16="http://schemas.microsoft.com/office/drawing/2014/main" id="{75921452-15C9-4140-AB2F-F35D5563B455}"/>
              </a:ext>
            </a:extLst>
          </p:cNvPr>
          <p:cNvSpPr>
            <a:spLocks noGrp="1"/>
          </p:cNvSpPr>
          <p:nvPr>
            <p:ph idx="1"/>
          </p:nvPr>
        </p:nvSpPr>
        <p:spPr>
          <a:xfrm>
            <a:off x="838200" y="2292625"/>
            <a:ext cx="10515600" cy="3884337"/>
          </a:xfrm>
        </p:spPr>
        <p:txBody>
          <a:bodyPr>
            <a:normAutofit/>
          </a:bodyPr>
          <a:lstStyle/>
          <a:p>
            <a:pPr marL="0" indent="0" algn="just">
              <a:buNone/>
            </a:pPr>
            <a:r>
              <a:rPr lang="es-MX" sz="2200" dirty="0"/>
              <a:t>No comparto el sentido ni las consideraciones que sustentan la sentencia emitida en los presentes asuntos, debido a que, en mi concepto, el acto que se reclama no puede ser objeto de control jurisdiccional, al ser un acto discrecional y autónomo, emitido por la Comisión Nacional de los Derechos Humanos (organismo constitucional autónomo), con base en la facultad exclusiva que le mandata el artículo 41, párrafo tercero, Base V, Apartado A, de la Constitución Política de los Estados Unidos Mexicanos. En ese sentido, considero que se debieron desechar la demandas, con fundamento en el artículo 9, párrafo 3, de la Ley General del Sistema de Medios de Impugnación en Materia Electoral.</a:t>
            </a:r>
          </a:p>
          <a:p>
            <a:pPr marL="0" indent="0">
              <a:buNone/>
            </a:pPr>
            <a:endParaRPr lang="es-MX" dirty="0"/>
          </a:p>
        </p:txBody>
      </p:sp>
    </p:spTree>
    <p:extLst>
      <p:ext uri="{BB962C8B-B14F-4D97-AF65-F5344CB8AC3E}">
        <p14:creationId xmlns:p14="http://schemas.microsoft.com/office/powerpoint/2010/main" val="41634786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4EA24F-A34E-4A53-B2F1-8B685E659648}"/>
              </a:ext>
            </a:extLst>
          </p:cNvPr>
          <p:cNvSpPr>
            <a:spLocks noGrp="1"/>
          </p:cNvSpPr>
          <p:nvPr>
            <p:ph type="title"/>
          </p:nvPr>
        </p:nvSpPr>
        <p:spPr>
          <a:xfrm>
            <a:off x="646111" y="452718"/>
            <a:ext cx="9404723" cy="819491"/>
          </a:xfrm>
        </p:spPr>
        <p:txBody>
          <a:bodyPr>
            <a:noAutofit/>
          </a:bodyPr>
          <a:lstStyle/>
          <a:p>
            <a:pPr algn="ctr"/>
            <a:r>
              <a:rPr lang="es-MX" sz="2200" b="1" dirty="0"/>
              <a:t>VOTO PARTICULAR QUE FORMULA EL MAGISTRADO REYES RODRÍGUEZ MONDRAGÓN</a:t>
            </a:r>
            <a:endParaRPr lang="es-MX" sz="2200" dirty="0"/>
          </a:p>
        </p:txBody>
      </p:sp>
      <p:sp>
        <p:nvSpPr>
          <p:cNvPr id="3" name="Marcador de contenido 2">
            <a:extLst>
              <a:ext uri="{FF2B5EF4-FFF2-40B4-BE49-F238E27FC236}">
                <a16:creationId xmlns:a16="http://schemas.microsoft.com/office/drawing/2014/main" id="{2E2153D6-0407-4CF5-92BB-40DEB196DAF5}"/>
              </a:ext>
            </a:extLst>
          </p:cNvPr>
          <p:cNvSpPr>
            <a:spLocks noGrp="1"/>
          </p:cNvSpPr>
          <p:nvPr>
            <p:ph idx="1"/>
          </p:nvPr>
        </p:nvSpPr>
        <p:spPr>
          <a:xfrm>
            <a:off x="1103312" y="1272210"/>
            <a:ext cx="8946541" cy="4976190"/>
          </a:xfrm>
        </p:spPr>
        <p:txBody>
          <a:bodyPr>
            <a:normAutofit fontScale="77500" lnSpcReduction="20000"/>
          </a:bodyPr>
          <a:lstStyle/>
          <a:p>
            <a:pPr marL="0" indent="0" algn="just">
              <a:buNone/>
            </a:pPr>
            <a:r>
              <a:rPr lang="es-MX" sz="2600" dirty="0"/>
              <a:t>Desde mi perspectiva, el ciudadano cuya elegibilidad fue controvertida por los demandantes, no es elegible a la luz de los más altos estándares de imparcialidad que exige la Constitución y los tratados internacionales para ser designado como parte del Comité Técnico de Evaluación en el proceso de designación de las vacantes en las consejerías del Instituto Nacional Electoral.</a:t>
            </a:r>
          </a:p>
          <a:p>
            <a:pPr marL="0" indent="0" algn="just">
              <a:buNone/>
            </a:pPr>
            <a:r>
              <a:rPr lang="es-MX" sz="2600" dirty="0"/>
              <a:t>Desarrollaré la argumentación del presente voto en el siguiente orden:</a:t>
            </a:r>
          </a:p>
          <a:p>
            <a:pPr marL="0" indent="0" algn="just">
              <a:buNone/>
            </a:pPr>
            <a:r>
              <a:rPr lang="es-MX" sz="2600" b="1" dirty="0"/>
              <a:t>(1)</a:t>
            </a:r>
            <a:r>
              <a:rPr lang="es-MX" sz="2600" dirty="0"/>
              <a:t>   en primer lugar, reseñaré cuál es la postura de la mayoría; </a:t>
            </a:r>
            <a:r>
              <a:rPr lang="es-MX" sz="2600" b="1" dirty="0"/>
              <a:t>(2) </a:t>
            </a:r>
            <a:r>
              <a:rPr lang="es-MX" sz="2600" dirty="0"/>
              <a:t>en segundo lugar</a:t>
            </a:r>
            <a:r>
              <a:rPr lang="es-MX" sz="2600" b="1" dirty="0"/>
              <a:t>, explicaré </a:t>
            </a:r>
            <a:r>
              <a:rPr lang="es-MX" sz="2600" dirty="0"/>
              <a:t>por qué estamos ante un caso que encuadra en la competencia de la jurisdicción constitucional electoral; </a:t>
            </a:r>
            <a:r>
              <a:rPr lang="es-MX" sz="2600" b="1" dirty="0"/>
              <a:t>(3) </a:t>
            </a:r>
            <a:r>
              <a:rPr lang="es-MX" sz="2600" dirty="0"/>
              <a:t>en tercer lugar, </a:t>
            </a:r>
            <a:r>
              <a:rPr lang="es-MX" sz="2600" b="1" dirty="0"/>
              <a:t>justificaré </a:t>
            </a:r>
            <a:r>
              <a:rPr lang="es-MX" sz="2600" dirty="0"/>
              <a:t>cuál es el encuadre constitucional para resolver el caso; </a:t>
            </a:r>
            <a:r>
              <a:rPr lang="es-MX" sz="2600" b="1" dirty="0"/>
              <a:t>(3.1) </a:t>
            </a:r>
            <a:r>
              <a:rPr lang="es-MX" sz="2600" dirty="0"/>
              <a:t>por qué considero que en el caso concreto se requiere la aplicación de estándares constitucionales y por qué se justifica un estándar estricto con respecto a </a:t>
            </a:r>
            <a:r>
              <a:rPr lang="es-MX" sz="2600" b="1" dirty="0"/>
              <a:t>(3.2) </a:t>
            </a:r>
            <a:r>
              <a:rPr lang="es-MX" sz="2600" dirty="0"/>
              <a:t>ser y parecer imparcial, sin lugar a duda desde la perspectiva de un observador razonable, así como la forma en que opera ese estándar y cuáles son sus fuentes y, </a:t>
            </a:r>
            <a:r>
              <a:rPr lang="es-MX" sz="2600" b="1" dirty="0"/>
              <a:t>(4) </a:t>
            </a:r>
            <a:r>
              <a:rPr lang="es-MX" sz="2600" dirty="0"/>
              <a:t>en cuarto lugar, </a:t>
            </a:r>
            <a:r>
              <a:rPr lang="es-MX" sz="2600" b="1" dirty="0"/>
              <a:t>aclaro </a:t>
            </a:r>
            <a:r>
              <a:rPr lang="es-MX" sz="2600" dirty="0"/>
              <a:t>cómo opera ese estándar en el caso concreto.</a:t>
            </a:r>
          </a:p>
          <a:p>
            <a:pPr marL="0" indent="0">
              <a:buNone/>
            </a:pPr>
            <a:endParaRPr lang="es-MX" sz="2000" dirty="0"/>
          </a:p>
          <a:p>
            <a:pPr marL="0" indent="0">
              <a:buNone/>
            </a:pPr>
            <a:endParaRPr lang="es-MX" sz="2000" dirty="0"/>
          </a:p>
        </p:txBody>
      </p:sp>
    </p:spTree>
    <p:extLst>
      <p:ext uri="{BB962C8B-B14F-4D97-AF65-F5344CB8AC3E}">
        <p14:creationId xmlns:p14="http://schemas.microsoft.com/office/powerpoint/2010/main" val="41920118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F2F9B1B-C389-4F33-88EB-45D9735E4E5D}"/>
              </a:ext>
            </a:extLst>
          </p:cNvPr>
          <p:cNvSpPr>
            <a:spLocks noGrp="1"/>
          </p:cNvSpPr>
          <p:nvPr>
            <p:ph type="title"/>
          </p:nvPr>
        </p:nvSpPr>
        <p:spPr>
          <a:xfrm>
            <a:off x="838200" y="365125"/>
            <a:ext cx="10515600" cy="217971"/>
          </a:xfrm>
        </p:spPr>
        <p:txBody>
          <a:bodyPr>
            <a:normAutofit fontScale="90000"/>
          </a:bodyPr>
          <a:lstStyle/>
          <a:p>
            <a:endParaRPr lang="es-MX" dirty="0"/>
          </a:p>
        </p:txBody>
      </p:sp>
      <p:sp>
        <p:nvSpPr>
          <p:cNvPr id="3" name="Marcador de contenido 2">
            <a:extLst>
              <a:ext uri="{FF2B5EF4-FFF2-40B4-BE49-F238E27FC236}">
                <a16:creationId xmlns:a16="http://schemas.microsoft.com/office/drawing/2014/main" id="{EF3523A6-1EBE-415F-8F42-1EE99C145E08}"/>
              </a:ext>
            </a:extLst>
          </p:cNvPr>
          <p:cNvSpPr>
            <a:spLocks noGrp="1"/>
          </p:cNvSpPr>
          <p:nvPr>
            <p:ph idx="1"/>
          </p:nvPr>
        </p:nvSpPr>
        <p:spPr>
          <a:xfrm>
            <a:off x="838200" y="583096"/>
            <a:ext cx="10515600" cy="5909779"/>
          </a:xfrm>
        </p:spPr>
        <p:txBody>
          <a:bodyPr>
            <a:normAutofit fontScale="40000" lnSpcReduction="20000"/>
          </a:bodyPr>
          <a:lstStyle/>
          <a:p>
            <a:pPr marL="0" indent="0" algn="just">
              <a:buNone/>
            </a:pPr>
            <a:r>
              <a:rPr lang="es-MX" sz="5000" dirty="0"/>
              <a:t>No coincido con la propuesta mayoritaria pues para mí el encuadre del caso debe darse desde la perspectiva constitucional.</a:t>
            </a:r>
          </a:p>
          <a:p>
            <a:pPr marL="0" indent="0" algn="just">
              <a:buNone/>
            </a:pPr>
            <a:r>
              <a:rPr lang="es-MX" sz="5000" dirty="0"/>
              <a:t>El planteamiento de los actores está relacionado con que un integrante propuesto por la CNDH no cumple con los requisitos de elegibilidad para ser nombrado como parte del Comité Técnico. El planteamiento de los actores consiste en que el ciudadano John Mill Ackerman Rose ha ocupado un cargo de dirección en MORENA.</a:t>
            </a:r>
          </a:p>
          <a:p>
            <a:pPr marL="0" indent="0" algn="just">
              <a:buNone/>
            </a:pPr>
            <a:r>
              <a:rPr lang="es-MX" sz="5000" dirty="0"/>
              <a:t>Sin embargo, el reclamo y la causa de pedir de las demandas no se limita únicamente a ese aspecto, ya que en el fondo la causa efectivamente planteada en las demandas es que dicho ciudadano no cumple con la imparcialidad requerida por la Constitución Federal.</a:t>
            </a:r>
          </a:p>
          <a:p>
            <a:pPr marL="0" indent="0" algn="just">
              <a:buNone/>
            </a:pPr>
            <a:r>
              <a:rPr lang="es-MX" sz="5000" dirty="0"/>
              <a:t>En ese sentido, disiento en primer término del encuadre que la mayoría le da al caso, como si se tratase de alguno de los asuntos que ordinariamente ha resuelto esta Sala Superior al pronunciarse sobre un requisito de elegibilidad previsto en la ley o en ordenamientos secundarios de diversos ciudadanos que son nombrados en órganos electorales locales o desconcentrados.</a:t>
            </a:r>
          </a:p>
          <a:p>
            <a:pPr marL="0" indent="0" algn="just">
              <a:buNone/>
            </a:pPr>
            <a:r>
              <a:rPr lang="es-MX" sz="5000" dirty="0"/>
              <a:t>Es decir, los casos que cita la decisión mayoritaria son asuntos en los que se ha analizado el requisito legal consistente en que las personas que quieran ser designadas como parte de una autoridad electoral deben cumplir con un supuesto normativo muy específico de “no haber sido integrante de un órgano de dirección partidista”.</a:t>
            </a:r>
          </a:p>
          <a:p>
            <a:pPr marL="0" indent="0">
              <a:buNone/>
            </a:pPr>
            <a:endParaRPr lang="es-MX" sz="2400" dirty="0"/>
          </a:p>
        </p:txBody>
      </p:sp>
    </p:spTree>
    <p:extLst>
      <p:ext uri="{BB962C8B-B14F-4D97-AF65-F5344CB8AC3E}">
        <p14:creationId xmlns:p14="http://schemas.microsoft.com/office/powerpoint/2010/main" val="27553391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B1C31CF-5C14-4B4F-88EC-8C2FAAEC54FC}"/>
              </a:ext>
            </a:extLst>
          </p:cNvPr>
          <p:cNvSpPr>
            <a:spLocks noGrp="1"/>
          </p:cNvSpPr>
          <p:nvPr>
            <p:ph type="title"/>
          </p:nvPr>
        </p:nvSpPr>
        <p:spPr>
          <a:xfrm>
            <a:off x="646111" y="452718"/>
            <a:ext cx="9404723" cy="368917"/>
          </a:xfrm>
        </p:spPr>
        <p:txBody>
          <a:bodyPr/>
          <a:lstStyle/>
          <a:p>
            <a:endParaRPr lang="es-MX" dirty="0"/>
          </a:p>
        </p:txBody>
      </p:sp>
      <p:sp>
        <p:nvSpPr>
          <p:cNvPr id="3" name="Marcador de contenido 2">
            <a:extLst>
              <a:ext uri="{FF2B5EF4-FFF2-40B4-BE49-F238E27FC236}">
                <a16:creationId xmlns:a16="http://schemas.microsoft.com/office/drawing/2014/main" id="{DE2F5D06-9BE8-4065-91C7-723DD4086A2F}"/>
              </a:ext>
            </a:extLst>
          </p:cNvPr>
          <p:cNvSpPr>
            <a:spLocks noGrp="1"/>
          </p:cNvSpPr>
          <p:nvPr>
            <p:ph idx="1"/>
          </p:nvPr>
        </p:nvSpPr>
        <p:spPr>
          <a:xfrm>
            <a:off x="1103312" y="1033670"/>
            <a:ext cx="8946541" cy="5214729"/>
          </a:xfrm>
        </p:spPr>
        <p:txBody>
          <a:bodyPr>
            <a:normAutofit fontScale="92500" lnSpcReduction="10000"/>
          </a:bodyPr>
          <a:lstStyle/>
          <a:p>
            <a:pPr marL="0" indent="0" algn="just">
              <a:buNone/>
            </a:pPr>
            <a:r>
              <a:rPr lang="es-MX" dirty="0"/>
              <a:t>Para mí este caso es muy distinto y sin precedentes. Es la primera vez que la Sala Superior se enfrenta a determinar cuáles son y cómo operan los requisitos de elegibilidad que deben cumplir </a:t>
            </a:r>
            <a:r>
              <a:rPr lang="es-MX" dirty="0" err="1"/>
              <a:t>quienesintegran</a:t>
            </a:r>
            <a:r>
              <a:rPr lang="es-MX" dirty="0"/>
              <a:t> el Comité Técnico de Evaluación precisado, un órgano constitucional de carácter técnico, así sea </a:t>
            </a:r>
            <a:r>
              <a:rPr lang="es-MX" i="1" dirty="0"/>
              <a:t>ad hoc </a:t>
            </a:r>
            <a:r>
              <a:rPr lang="es-MX" dirty="0"/>
              <a:t>o transitorio.</a:t>
            </a:r>
          </a:p>
          <a:p>
            <a:pPr marL="0" indent="0" algn="just">
              <a:buNone/>
            </a:pPr>
            <a:r>
              <a:rPr lang="es-MX" dirty="0"/>
              <a:t>No solo se trata de un nuevo órgano constitucional, sino que cumple una función de suma importancia, dadas sus características y las funciones que le son otorgadas por la Constitución en el procedimiento de designación de integrantes del INE, impactando con ello la arquitectura constitucional diseñada para la conformación del máximo órgano administrativo en materia electoral del país.</a:t>
            </a:r>
          </a:p>
          <a:p>
            <a:pPr marL="0" indent="0" algn="just">
              <a:buNone/>
            </a:pPr>
            <a:r>
              <a:rPr lang="es-MX" dirty="0"/>
              <a:t>En ese sentido, al Tribunal Electoral </a:t>
            </a:r>
            <a:r>
              <a:rPr lang="es-MX" b="1" dirty="0"/>
              <a:t>no solo le compete realizar un análisis de estricta legalidad </a:t>
            </a:r>
            <a:r>
              <a:rPr lang="es-MX" dirty="0"/>
              <a:t>a efecto de determinar si las personas designadas cumplen con los requisitos de elegibilidad previstos en la convocatoria, como es no haber sido dirigentes de un partido nacional, sino que debe realizar </a:t>
            </a:r>
            <a:r>
              <a:rPr lang="es-MX" b="1" dirty="0"/>
              <a:t>un análisis de cumplimiento del más alto estándar de imparcialidad</a:t>
            </a:r>
            <a:r>
              <a:rPr lang="es-MX" dirty="0"/>
              <a:t>, así como del resto de los principios constitucionales rectores de la materia electoral.</a:t>
            </a:r>
          </a:p>
          <a:p>
            <a:pPr marL="0" indent="0">
              <a:buNone/>
            </a:pPr>
            <a:endParaRPr lang="es-MX" dirty="0"/>
          </a:p>
        </p:txBody>
      </p:sp>
    </p:spTree>
    <p:extLst>
      <p:ext uri="{BB962C8B-B14F-4D97-AF65-F5344CB8AC3E}">
        <p14:creationId xmlns:p14="http://schemas.microsoft.com/office/powerpoint/2010/main" val="13571927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5F1FD9-0D17-4AB0-91BC-07CF939F3B4E}"/>
              </a:ext>
            </a:extLst>
          </p:cNvPr>
          <p:cNvSpPr>
            <a:spLocks noGrp="1"/>
          </p:cNvSpPr>
          <p:nvPr>
            <p:ph type="title"/>
          </p:nvPr>
        </p:nvSpPr>
        <p:spPr/>
        <p:txBody>
          <a:bodyPr>
            <a:normAutofit/>
          </a:bodyPr>
          <a:lstStyle/>
          <a:p>
            <a:r>
              <a:rPr lang="es-MX" sz="2000" b="1" dirty="0"/>
              <a:t>3.2.</a:t>
            </a:r>
            <a:r>
              <a:rPr lang="es-MX" sz="2000" dirty="0"/>
              <a:t>  </a:t>
            </a:r>
            <a:r>
              <a:rPr lang="es-MX" sz="2000" b="1" dirty="0"/>
              <a:t>Ser y parecer imparcial, sin lugar a duda, desde la perspectiva de un observador razonable: cómo opera ese estándar y cuáles son sus fuentes</a:t>
            </a:r>
            <a:br>
              <a:rPr lang="es-MX" sz="2000" dirty="0"/>
            </a:br>
            <a:endParaRPr lang="es-MX" sz="2000" dirty="0"/>
          </a:p>
        </p:txBody>
      </p:sp>
      <p:sp>
        <p:nvSpPr>
          <p:cNvPr id="3" name="Marcador de contenido 2">
            <a:extLst>
              <a:ext uri="{FF2B5EF4-FFF2-40B4-BE49-F238E27FC236}">
                <a16:creationId xmlns:a16="http://schemas.microsoft.com/office/drawing/2014/main" id="{A9E2AD00-B2E6-406F-867F-3676D009AB5B}"/>
              </a:ext>
            </a:extLst>
          </p:cNvPr>
          <p:cNvSpPr>
            <a:spLocks noGrp="1"/>
          </p:cNvSpPr>
          <p:nvPr>
            <p:ph idx="1"/>
          </p:nvPr>
        </p:nvSpPr>
        <p:spPr>
          <a:xfrm>
            <a:off x="838200" y="1378222"/>
            <a:ext cx="10515600" cy="4825241"/>
          </a:xfrm>
        </p:spPr>
        <p:txBody>
          <a:bodyPr>
            <a:normAutofit lnSpcReduction="10000"/>
          </a:bodyPr>
          <a:lstStyle/>
          <a:p>
            <a:pPr marL="0" indent="0" algn="just">
              <a:buNone/>
            </a:pPr>
            <a:r>
              <a:rPr lang="es-MX" dirty="0"/>
              <a:t>Considero que el estándar que constitucionalmente debe exigirse a los integrantes del Comité Técnico de Evaluación es el estándar más estricto posible. En ese sentido, este estándar estricto corresponde con el estándar de imparcialidad que los parámetros convencionales e internacionales imponen a los jueces. El estándar es el siguiente.</a:t>
            </a:r>
          </a:p>
          <a:p>
            <a:pPr marL="0" indent="0" algn="just">
              <a:buNone/>
            </a:pPr>
            <a:r>
              <a:rPr lang="es-MX" dirty="0"/>
              <a:t>Para que una autoridad se considere imparcial debe: </a:t>
            </a:r>
          </a:p>
          <a:p>
            <a:pPr marL="0" indent="0" algn="just">
              <a:buNone/>
            </a:pPr>
            <a:r>
              <a:rPr lang="es-MX" b="1" dirty="0"/>
              <a:t>a)</a:t>
            </a:r>
            <a:r>
              <a:rPr lang="es-MX" dirty="0"/>
              <a:t>     </a:t>
            </a:r>
            <a:r>
              <a:rPr lang="es-MX" b="1" dirty="0"/>
              <a:t>Ser y parecer imparcial</a:t>
            </a:r>
            <a:endParaRPr lang="es-MX" dirty="0"/>
          </a:p>
          <a:p>
            <a:pPr marL="0" indent="0" algn="just">
              <a:buNone/>
            </a:pPr>
            <a:r>
              <a:rPr lang="es-MX" b="1" dirty="0"/>
              <a:t>b)</a:t>
            </a:r>
            <a:r>
              <a:rPr lang="es-MX" dirty="0"/>
              <a:t>    </a:t>
            </a:r>
            <a:r>
              <a:rPr lang="es-MX" b="1" dirty="0"/>
              <a:t>Que no exista duda de su imparcialidad más allá de las dudas que pudiera tener frente a un observador razonable</a:t>
            </a:r>
          </a:p>
          <a:p>
            <a:pPr marL="0" indent="0" algn="just">
              <a:buNone/>
            </a:pPr>
            <a:r>
              <a:rPr lang="es-MX" dirty="0"/>
              <a:t>La importancia de la apariencia de imparcialidad ha sido desarrollada ampliamente en la doctrina interamericana pero también en cortes de otras latitudes. Además de prohibir el sesgo judicial real, algunas cortes supremas, como lo es la Suprema Corte de los Estados Unidos, han sostenido que la apariencia de parcialidad judicial también puede poner en riesgo el debido proceso</a:t>
            </a:r>
          </a:p>
          <a:p>
            <a:pPr marL="0" indent="0">
              <a:buNone/>
            </a:pPr>
            <a:endParaRPr lang="es-MX" dirty="0"/>
          </a:p>
        </p:txBody>
      </p:sp>
    </p:spTree>
    <p:extLst>
      <p:ext uri="{BB962C8B-B14F-4D97-AF65-F5344CB8AC3E}">
        <p14:creationId xmlns:p14="http://schemas.microsoft.com/office/powerpoint/2010/main" val="11189027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43198A4-8914-481E-92DE-97E2AB33D02E}"/>
              </a:ext>
            </a:extLst>
          </p:cNvPr>
          <p:cNvSpPr>
            <a:spLocks noGrp="1"/>
          </p:cNvSpPr>
          <p:nvPr>
            <p:ph type="title"/>
          </p:nvPr>
        </p:nvSpPr>
        <p:spPr>
          <a:xfrm>
            <a:off x="646111" y="452718"/>
            <a:ext cx="9404723" cy="554447"/>
          </a:xfrm>
        </p:spPr>
        <p:txBody>
          <a:bodyPr/>
          <a:lstStyle/>
          <a:p>
            <a:endParaRPr lang="es-MX" dirty="0"/>
          </a:p>
        </p:txBody>
      </p:sp>
      <p:sp>
        <p:nvSpPr>
          <p:cNvPr id="3" name="Marcador de contenido 2">
            <a:extLst>
              <a:ext uri="{FF2B5EF4-FFF2-40B4-BE49-F238E27FC236}">
                <a16:creationId xmlns:a16="http://schemas.microsoft.com/office/drawing/2014/main" id="{3019D91D-BB6A-41A4-B01C-D7FF4C6D904E}"/>
              </a:ext>
            </a:extLst>
          </p:cNvPr>
          <p:cNvSpPr>
            <a:spLocks noGrp="1"/>
          </p:cNvSpPr>
          <p:nvPr>
            <p:ph idx="1"/>
          </p:nvPr>
        </p:nvSpPr>
        <p:spPr>
          <a:xfrm>
            <a:off x="1103312" y="1007166"/>
            <a:ext cx="8946541" cy="5241234"/>
          </a:xfrm>
        </p:spPr>
        <p:txBody>
          <a:bodyPr/>
          <a:lstStyle/>
          <a:p>
            <a:pPr marL="0" indent="0" algn="just">
              <a:buNone/>
            </a:pPr>
            <a:r>
              <a:rPr lang="es-MX" sz="2400" dirty="0"/>
              <a:t>Además de ello, existe un diverso estándar que se extrae de los principios de Bangalore y de la Observación General número 32 del Comité de Derechos Humanos de Naciones Unidas, que consiste en que la </a:t>
            </a:r>
            <a:r>
              <a:rPr lang="es-MX" sz="2400" b="1" dirty="0"/>
              <a:t>apariencia de imparcialidad debe acreditarse sin lugar a duda desde la perspectiva de un observador razonable</a:t>
            </a:r>
            <a:r>
              <a:rPr lang="es-MX" sz="2400" dirty="0"/>
              <a:t>.</a:t>
            </a:r>
          </a:p>
          <a:p>
            <a:pPr marL="0" indent="0" algn="just">
              <a:buNone/>
            </a:pPr>
            <a:r>
              <a:rPr lang="es-MX" sz="2400" dirty="0"/>
              <a:t>Este último es un estándar que hace operable la calificación en cada caso de la maximización del principio de imparcialidad y se refiere a que si existen pruebas que hagan una duda razonable, fundada o legítima, debe optarse por considerar que no existen condiciones de imparcialidad.</a:t>
            </a:r>
          </a:p>
          <a:p>
            <a:pPr marL="0" indent="0">
              <a:buNone/>
            </a:pPr>
            <a:endParaRPr lang="es-MX" dirty="0"/>
          </a:p>
        </p:txBody>
      </p:sp>
    </p:spTree>
    <p:extLst>
      <p:ext uri="{BB962C8B-B14F-4D97-AF65-F5344CB8AC3E}">
        <p14:creationId xmlns:p14="http://schemas.microsoft.com/office/powerpoint/2010/main" val="29361072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0DBE7F9-82A0-4F2B-950C-3B0C7E467745}"/>
              </a:ext>
            </a:extLst>
          </p:cNvPr>
          <p:cNvSpPr>
            <a:spLocks noGrp="1"/>
          </p:cNvSpPr>
          <p:nvPr>
            <p:ph type="title"/>
          </p:nvPr>
        </p:nvSpPr>
        <p:spPr>
          <a:xfrm>
            <a:off x="646111" y="452718"/>
            <a:ext cx="9404723" cy="289404"/>
          </a:xfrm>
        </p:spPr>
        <p:txBody>
          <a:bodyPr/>
          <a:lstStyle/>
          <a:p>
            <a:endParaRPr lang="es-MX" dirty="0"/>
          </a:p>
        </p:txBody>
      </p:sp>
      <p:sp>
        <p:nvSpPr>
          <p:cNvPr id="3" name="Marcador de contenido 2">
            <a:extLst>
              <a:ext uri="{FF2B5EF4-FFF2-40B4-BE49-F238E27FC236}">
                <a16:creationId xmlns:a16="http://schemas.microsoft.com/office/drawing/2014/main" id="{5AFA62D5-0BA7-4330-8ECC-709F751EAAE3}"/>
              </a:ext>
            </a:extLst>
          </p:cNvPr>
          <p:cNvSpPr>
            <a:spLocks noGrp="1"/>
          </p:cNvSpPr>
          <p:nvPr>
            <p:ph idx="1"/>
          </p:nvPr>
        </p:nvSpPr>
        <p:spPr>
          <a:xfrm>
            <a:off x="1103312" y="914400"/>
            <a:ext cx="8946541" cy="5333999"/>
          </a:xfrm>
        </p:spPr>
        <p:txBody>
          <a:bodyPr>
            <a:normAutofit lnSpcReduction="10000"/>
          </a:bodyPr>
          <a:lstStyle/>
          <a:p>
            <a:pPr marL="0" indent="0" algn="just">
              <a:buNone/>
            </a:pPr>
            <a:r>
              <a:rPr lang="es-MX" dirty="0"/>
              <a:t>La decisión mayoritaria deja claro que, para la mayoría en el caso concreto el estándar aplicable debe ser exclusivamente legalista, entre otras cuestiones porque la integración del Comité Técnico de Evaluación es parte del ejercicio del derecho político de participación en las funciones públicas. Para ello, se cita en la sentencia el </a:t>
            </a:r>
            <a:r>
              <a:rPr lang="es-MX" i="1" dirty="0"/>
              <a:t>Caso San Miguel Sosa y otras Vs. Venezuela </a:t>
            </a:r>
            <a:r>
              <a:rPr lang="es-MX" dirty="0"/>
              <a:t>de la Corte Interamericana.</a:t>
            </a:r>
          </a:p>
          <a:p>
            <a:pPr marL="0" indent="0" algn="just">
              <a:buNone/>
            </a:pPr>
            <a:r>
              <a:rPr lang="es-MX" dirty="0"/>
              <a:t>Considero que ese caso de la Corte Interamericana no tiene similitudes relevantes con lo que se resuelve en esta sentencia. En ese caso se trataba precisamente de que a las víctimas se les había terminado arbitrariamente sus contratos laborales con el Consejo Nacional de Fronteras en Venezuela, como consecuencia de una desviación de poder motivada por una voluntad de represalia en su contra por haber firmado una solicitud de referéndum revocatorio del mandato. En ese caso la Corte Interamericana hizo referencia al derecho de participación política a través del referendo, pero no realizó pronunciamientos que desarrollaran el derecho de acceso a los cargos o funciones públicas.</a:t>
            </a:r>
          </a:p>
          <a:p>
            <a:pPr marL="0" indent="0">
              <a:buNone/>
            </a:pPr>
            <a:endParaRPr lang="es-MX" dirty="0"/>
          </a:p>
        </p:txBody>
      </p:sp>
    </p:spTree>
    <p:extLst>
      <p:ext uri="{BB962C8B-B14F-4D97-AF65-F5344CB8AC3E}">
        <p14:creationId xmlns:p14="http://schemas.microsoft.com/office/powerpoint/2010/main" val="28252059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74D8F8D-3E74-42A4-B645-7D7BEE2817E4}"/>
              </a:ext>
            </a:extLst>
          </p:cNvPr>
          <p:cNvSpPr>
            <a:spLocks noGrp="1"/>
          </p:cNvSpPr>
          <p:nvPr>
            <p:ph type="title"/>
          </p:nvPr>
        </p:nvSpPr>
        <p:spPr/>
        <p:txBody>
          <a:bodyPr>
            <a:normAutofit fontScale="90000"/>
          </a:bodyPr>
          <a:lstStyle/>
          <a:p>
            <a:pPr marL="0" indent="0"/>
            <a:br>
              <a:rPr lang="es-MX" sz="2000" b="1" dirty="0"/>
            </a:br>
            <a:r>
              <a:rPr lang="es-MX" sz="2200" b="1" dirty="0"/>
              <a:t>Expediente : SUP-JE-0009-2020 </a:t>
            </a:r>
            <a:br>
              <a:rPr lang="es-MX" sz="2200" b="1" dirty="0"/>
            </a:br>
            <a:r>
              <a:rPr lang="es-MX" sz="2200" b="1" dirty="0"/>
              <a:t>Magistrado : FELIPE DE LA MATA PIZAÑA </a:t>
            </a:r>
            <a:br>
              <a:rPr lang="es-MX" sz="2200" b="1" dirty="0"/>
            </a:br>
            <a:r>
              <a:rPr lang="es-MX" sz="2200" b="1" dirty="0"/>
              <a:t>Secretario : FERNANDO RAMÍREZ BARRIOS, ISMAEL ANAYA LÓPEZ, ARACELI YHALI CRUZ VALLE, ISAÍAS TREJO SÁNCHEZ </a:t>
            </a:r>
            <a:br>
              <a:rPr lang="es-MX" sz="2200" b="1" dirty="0"/>
            </a:br>
            <a:br>
              <a:rPr lang="es-MX" sz="2000" b="1" dirty="0"/>
            </a:br>
            <a:endParaRPr lang="es-MX" sz="2000" dirty="0"/>
          </a:p>
        </p:txBody>
      </p:sp>
      <p:sp>
        <p:nvSpPr>
          <p:cNvPr id="3" name="Marcador de contenido 2">
            <a:extLst>
              <a:ext uri="{FF2B5EF4-FFF2-40B4-BE49-F238E27FC236}">
                <a16:creationId xmlns:a16="http://schemas.microsoft.com/office/drawing/2014/main" id="{693EF23B-BBB5-4F21-8AF4-6D175E897E96}"/>
              </a:ext>
            </a:extLst>
          </p:cNvPr>
          <p:cNvSpPr>
            <a:spLocks noGrp="1"/>
          </p:cNvSpPr>
          <p:nvPr>
            <p:ph idx="1"/>
          </p:nvPr>
        </p:nvSpPr>
        <p:spPr/>
        <p:txBody>
          <a:bodyPr>
            <a:normAutofit fontScale="85000" lnSpcReduction="20000"/>
          </a:bodyPr>
          <a:lstStyle/>
          <a:p>
            <a:pPr marL="0" indent="0" algn="just">
              <a:buNone/>
            </a:pPr>
            <a:r>
              <a:rPr lang="es-MX" b="1" dirty="0"/>
              <a:t>Turno a magistrado: 2020-02-28 </a:t>
            </a:r>
          </a:p>
          <a:p>
            <a:pPr marL="0" indent="0" algn="just">
              <a:buNone/>
            </a:pPr>
            <a:r>
              <a:rPr lang="es-MX" b="1" dirty="0"/>
              <a:t>Actor : AIDA ESTEPHANY SANTIAGO FERNÁNDEZ,ADRIANA DÍAZ CONTRERAS Y OTROS </a:t>
            </a:r>
          </a:p>
          <a:p>
            <a:pPr marL="0" indent="0" algn="just">
              <a:buNone/>
            </a:pPr>
            <a:r>
              <a:rPr lang="es-MX" b="1" dirty="0"/>
              <a:t>(PRD, PAN, MC y diputado Adolfo Torres Ramírez)</a:t>
            </a:r>
          </a:p>
          <a:p>
            <a:pPr marL="0" indent="0" algn="just">
              <a:buNone/>
            </a:pPr>
            <a:r>
              <a:rPr lang="es-MX" b="1" dirty="0"/>
              <a:t>Autoridad: COMISIÓN NACIONAL DE DERECHOS HUMANOS </a:t>
            </a:r>
          </a:p>
          <a:p>
            <a:pPr marL="0" indent="0" algn="just">
              <a:buNone/>
            </a:pPr>
            <a:r>
              <a:rPr lang="es-MX" b="1" dirty="0"/>
              <a:t>Entidad: FEDERAL </a:t>
            </a:r>
          </a:p>
          <a:p>
            <a:pPr marL="0" indent="0" algn="just">
              <a:buNone/>
            </a:pPr>
            <a:r>
              <a:rPr lang="es-MX" b="1" dirty="0"/>
              <a:t>Acto impugnado : </a:t>
            </a:r>
          </a:p>
          <a:p>
            <a:pPr marL="0" indent="0" algn="just">
              <a:buNone/>
            </a:pPr>
            <a:r>
              <a:rPr lang="es-MX" dirty="0"/>
              <a:t>OFICIO NÚMERO CNDH/P/27/2020 DE VEINTICINCO DE FEBRERO DE DOS MIL VEINTE, SUSCRITO POR LA MAESTRA MARÍA DEL ROSARIO PIEDRA IBARRA, PRESIDENTA DE LA COMISIÓN NACIONAL DE DERECHOS HUMANOS, PRESENTADO EL VEINTISÉIS DE FEBRERO DE 2020 EN LA OFICIALÍA DE PARTES DE LA JUNTA DE COORDINACIÓN POLÍTICA DE LA CÁMARA DE DIPUTADOS, POR MEDIO DEL CUAL SE NOMBRA AL C. JOHN MILL ACKERMAN ROSE COMO INTEGRANTE DEL COMITÉ TÉCNICO DE EVALUACIÓN PARA LA ELECCIÓN DE CONSEJERAS Y CONSEJEROS DEL CONSEJO GENERAL DEL INSTITUTO NACIONAL ELECTORAL. </a:t>
            </a:r>
          </a:p>
          <a:p>
            <a:pPr marL="0" indent="0" algn="just">
              <a:buNone/>
            </a:pPr>
            <a:r>
              <a:rPr lang="es-MX" b="1" dirty="0"/>
              <a:t>Fecha de resolución : 2020-03-11 </a:t>
            </a:r>
          </a:p>
          <a:p>
            <a:pPr marL="0" indent="0">
              <a:buNone/>
            </a:pPr>
            <a:endParaRPr lang="es-MX" sz="1600" dirty="0"/>
          </a:p>
        </p:txBody>
      </p:sp>
    </p:spTree>
    <p:extLst>
      <p:ext uri="{BB962C8B-B14F-4D97-AF65-F5344CB8AC3E}">
        <p14:creationId xmlns:p14="http://schemas.microsoft.com/office/powerpoint/2010/main" val="28568248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0F5E6F6-EEBE-43B2-B59B-7DD81FBB2390}"/>
              </a:ext>
            </a:extLst>
          </p:cNvPr>
          <p:cNvSpPr>
            <a:spLocks noGrp="1"/>
          </p:cNvSpPr>
          <p:nvPr>
            <p:ph type="title"/>
          </p:nvPr>
        </p:nvSpPr>
        <p:spPr>
          <a:xfrm>
            <a:off x="838200" y="365126"/>
            <a:ext cx="10515600" cy="315912"/>
          </a:xfrm>
        </p:spPr>
        <p:txBody>
          <a:bodyPr>
            <a:noAutofit/>
          </a:bodyPr>
          <a:lstStyle/>
          <a:p>
            <a:pPr algn="ctr"/>
            <a:r>
              <a:rPr lang="es-MX" sz="2000" b="1" dirty="0"/>
              <a:t>4.</a:t>
            </a:r>
            <a:r>
              <a:rPr lang="es-MX" sz="2000" dirty="0"/>
              <a:t>     </a:t>
            </a:r>
            <a:r>
              <a:rPr lang="es-MX" sz="2000" b="1" dirty="0"/>
              <a:t>Aplicación del estándar al caso concreto</a:t>
            </a:r>
            <a:br>
              <a:rPr lang="es-MX" sz="2000" dirty="0"/>
            </a:br>
            <a:endParaRPr lang="es-MX" sz="2000" dirty="0"/>
          </a:p>
        </p:txBody>
      </p:sp>
      <p:sp>
        <p:nvSpPr>
          <p:cNvPr id="3" name="Marcador de contenido 2">
            <a:extLst>
              <a:ext uri="{FF2B5EF4-FFF2-40B4-BE49-F238E27FC236}">
                <a16:creationId xmlns:a16="http://schemas.microsoft.com/office/drawing/2014/main" id="{AE8AD0E9-4EF9-449C-8383-042144D644D3}"/>
              </a:ext>
            </a:extLst>
          </p:cNvPr>
          <p:cNvSpPr>
            <a:spLocks noGrp="1"/>
          </p:cNvSpPr>
          <p:nvPr>
            <p:ph idx="1"/>
          </p:nvPr>
        </p:nvSpPr>
        <p:spPr>
          <a:xfrm>
            <a:off x="838200" y="681038"/>
            <a:ext cx="10515600" cy="5495925"/>
          </a:xfrm>
        </p:spPr>
        <p:txBody>
          <a:bodyPr>
            <a:normAutofit fontScale="92500" lnSpcReduction="20000"/>
          </a:bodyPr>
          <a:lstStyle/>
          <a:p>
            <a:pPr marL="0" indent="0" algn="just">
              <a:buNone/>
            </a:pPr>
            <a:endParaRPr lang="es-MX" dirty="0"/>
          </a:p>
          <a:p>
            <a:pPr marL="0" indent="0" algn="just">
              <a:buNone/>
            </a:pPr>
            <a:r>
              <a:rPr lang="es-MX" dirty="0"/>
              <a:t>Ahora bien, de un análisis concatenado de las constancias probatorias que obran en el expediente, es posible advertir que respecto de la integración de John Mill Ackerman Rose al Comité Técnico de Evaluación existe una objeción razonable respecto de su imparcialidad, ya que está demostrado un vínculo fuerte con MORENA dado que </a:t>
            </a:r>
            <a:r>
              <a:rPr lang="es-MX" b="1" dirty="0"/>
              <a:t>sí ostentó un cargo de dirigencia </a:t>
            </a:r>
            <a:r>
              <a:rPr lang="es-MX" dirty="0"/>
              <a:t>en el INFP, instituto previsto estatutariamente y que sí ha operado. Este vínculo se demuestra al relacionar los siguientes argumentos con las pruebas.</a:t>
            </a:r>
          </a:p>
          <a:p>
            <a:pPr marL="0" indent="0" algn="just">
              <a:buNone/>
            </a:pPr>
            <a:r>
              <a:rPr lang="es-MX" dirty="0"/>
              <a:t>Ahora bien, existen </a:t>
            </a:r>
            <a:r>
              <a:rPr lang="es-MX" b="1" dirty="0"/>
              <a:t>pruebas que no fueron controvertidas ni por John Mill Ackerman Rose ni por MORENA</a:t>
            </a:r>
            <a:r>
              <a:rPr lang="es-MX" dirty="0"/>
              <a:t>. Esto sucede con la existencia de un video titulado “¿Qué es la cuarta transformación?” proporcionado por uno de los promoventes y en el que se identifica a John Mill Ackerman Mill como orador.</a:t>
            </a:r>
          </a:p>
          <a:p>
            <a:pPr marL="0" indent="0" algn="just">
              <a:buNone/>
            </a:pPr>
            <a:r>
              <a:rPr lang="es-MX" dirty="0"/>
              <a:t>Este video se ubica en la página de </a:t>
            </a:r>
            <a:r>
              <a:rPr lang="es-MX" dirty="0" err="1"/>
              <a:t>facebook</a:t>
            </a:r>
            <a:r>
              <a:rPr lang="es-MX" dirty="0"/>
              <a:t> del “Instituto Nacional de Formación Política de MORENA”.</a:t>
            </a:r>
          </a:p>
          <a:p>
            <a:pPr marL="0" indent="0" algn="just">
              <a:buNone/>
            </a:pPr>
            <a:r>
              <a:rPr lang="es-MX" dirty="0"/>
              <a:t>Se trata, en fin, de pruebas que generan un indicio de hechos propios de John Mill Ackerman Rose, que le perjudican. Situación similar acontece con la serie de tuits referidos por los promoventes correspondientes con la </a:t>
            </a:r>
            <a:r>
              <a:rPr lang="es-MX" b="1" dirty="0"/>
              <a:t>cuenta personal verificada </a:t>
            </a:r>
            <a:r>
              <a:rPr lang="es-MX" dirty="0"/>
              <a:t>de John Mill Ackerman Rose en Twitter, la cual, </a:t>
            </a:r>
            <a:r>
              <a:rPr lang="es-MX" b="1" dirty="0"/>
              <a:t>no es desconocida por el tercero interesado</a:t>
            </a:r>
            <a:r>
              <a:rPr lang="es-MX" dirty="0"/>
              <a:t>.</a:t>
            </a:r>
          </a:p>
          <a:p>
            <a:pPr marL="0" indent="0">
              <a:buNone/>
            </a:pPr>
            <a:endParaRPr lang="es-MX" dirty="0"/>
          </a:p>
        </p:txBody>
      </p:sp>
    </p:spTree>
    <p:extLst>
      <p:ext uri="{BB962C8B-B14F-4D97-AF65-F5344CB8AC3E}">
        <p14:creationId xmlns:p14="http://schemas.microsoft.com/office/powerpoint/2010/main" val="2613464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C17156-48AE-48A0-BEC6-BDA26FB7BDAE}"/>
              </a:ext>
            </a:extLst>
          </p:cNvPr>
          <p:cNvSpPr>
            <a:spLocks noGrp="1"/>
          </p:cNvSpPr>
          <p:nvPr>
            <p:ph type="title"/>
          </p:nvPr>
        </p:nvSpPr>
        <p:spPr>
          <a:xfrm>
            <a:off x="646111" y="452718"/>
            <a:ext cx="9404723" cy="501439"/>
          </a:xfrm>
        </p:spPr>
        <p:txBody>
          <a:bodyPr/>
          <a:lstStyle/>
          <a:p>
            <a:endParaRPr lang="es-MX" dirty="0"/>
          </a:p>
        </p:txBody>
      </p:sp>
      <p:sp>
        <p:nvSpPr>
          <p:cNvPr id="3" name="Marcador de contenido 2">
            <a:extLst>
              <a:ext uri="{FF2B5EF4-FFF2-40B4-BE49-F238E27FC236}">
                <a16:creationId xmlns:a16="http://schemas.microsoft.com/office/drawing/2014/main" id="{35DD098C-FE49-40EB-AAA6-F03FC82BABDE}"/>
              </a:ext>
            </a:extLst>
          </p:cNvPr>
          <p:cNvSpPr>
            <a:spLocks noGrp="1"/>
          </p:cNvSpPr>
          <p:nvPr>
            <p:ph idx="1"/>
          </p:nvPr>
        </p:nvSpPr>
        <p:spPr>
          <a:xfrm>
            <a:off x="1103312" y="1099930"/>
            <a:ext cx="8946541" cy="5148469"/>
          </a:xfrm>
        </p:spPr>
        <p:txBody>
          <a:bodyPr>
            <a:normAutofit/>
          </a:bodyPr>
          <a:lstStyle/>
          <a:p>
            <a:pPr marL="0" indent="0" algn="just">
              <a:buNone/>
            </a:pPr>
            <a:r>
              <a:rPr lang="es-MX" sz="2200" dirty="0"/>
              <a:t>Ahora bien, contrario a lo afirmado por la mayoría, existen previsiones estatutarias de las que se desprende que </a:t>
            </a:r>
            <a:r>
              <a:rPr lang="es-MX" sz="2200" b="1" dirty="0"/>
              <a:t>la consejería interna del INFP sí es un cargo que </a:t>
            </a:r>
            <a:r>
              <a:rPr lang="es-MX" sz="2200" b="1" u="sng" dirty="0"/>
              <a:t>equivale funcionalmente</a:t>
            </a:r>
            <a:r>
              <a:rPr lang="es-MX" sz="2200" b="1" dirty="0"/>
              <a:t> a un cargo de dirección</a:t>
            </a:r>
            <a:r>
              <a:rPr lang="es-MX" sz="2200" dirty="0"/>
              <a:t>.</a:t>
            </a:r>
          </a:p>
          <a:p>
            <a:pPr marL="0" indent="0" algn="just">
              <a:buNone/>
            </a:pPr>
            <a:r>
              <a:rPr lang="es-MX" sz="2200" dirty="0"/>
              <a:t>Las funciones de los consejeros internos </a:t>
            </a:r>
            <a:r>
              <a:rPr lang="es-MX" sz="2200" b="1" dirty="0"/>
              <a:t>son de carácter decisorio</a:t>
            </a:r>
            <a:r>
              <a:rPr lang="es-MX" sz="2200" dirty="0"/>
              <a:t>, puesto que aprueban los planes de trabajo, el presupuesto a utilizar, monitorean el uso de los recursos, nombran a la estructura orgánica y evalúan a todos los órganos del INFP. Asimismo, de la función de actualización y capacitación a los funcionarios públicos de MORENA, se desprende que son los encargados de brindar ciertas </a:t>
            </a:r>
            <a:r>
              <a:rPr lang="es-MX" sz="2200" b="1" dirty="0"/>
              <a:t>reglas de conducta</a:t>
            </a:r>
            <a:r>
              <a:rPr lang="es-MX" sz="2200" dirty="0"/>
              <a:t>.</a:t>
            </a:r>
          </a:p>
          <a:p>
            <a:pPr marL="0" indent="0" algn="just">
              <a:buNone/>
            </a:pPr>
            <a:r>
              <a:rPr lang="es-MX" sz="2200" b="1" dirty="0"/>
              <a:t>El Instituto de Formación Política sí es un órgano de dirección pues es rector en el partido</a:t>
            </a:r>
            <a:endParaRPr lang="es-MX" sz="2200" dirty="0"/>
          </a:p>
        </p:txBody>
      </p:sp>
    </p:spTree>
    <p:extLst>
      <p:ext uri="{BB962C8B-B14F-4D97-AF65-F5344CB8AC3E}">
        <p14:creationId xmlns:p14="http://schemas.microsoft.com/office/powerpoint/2010/main" val="5348045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CF20458-35E4-4760-967B-658D216F289E}"/>
              </a:ext>
            </a:extLst>
          </p:cNvPr>
          <p:cNvSpPr>
            <a:spLocks noGrp="1"/>
          </p:cNvSpPr>
          <p:nvPr>
            <p:ph type="title"/>
          </p:nvPr>
        </p:nvSpPr>
        <p:spPr>
          <a:xfrm>
            <a:off x="646111" y="452718"/>
            <a:ext cx="9404723" cy="554447"/>
          </a:xfrm>
        </p:spPr>
        <p:txBody>
          <a:bodyPr/>
          <a:lstStyle/>
          <a:p>
            <a:endParaRPr lang="es-MX" dirty="0"/>
          </a:p>
        </p:txBody>
      </p:sp>
      <p:sp>
        <p:nvSpPr>
          <p:cNvPr id="3" name="Marcador de contenido 2">
            <a:extLst>
              <a:ext uri="{FF2B5EF4-FFF2-40B4-BE49-F238E27FC236}">
                <a16:creationId xmlns:a16="http://schemas.microsoft.com/office/drawing/2014/main" id="{68FA399A-50D8-4DD9-A9FF-992549E6D889}"/>
              </a:ext>
            </a:extLst>
          </p:cNvPr>
          <p:cNvSpPr>
            <a:spLocks noGrp="1"/>
          </p:cNvSpPr>
          <p:nvPr>
            <p:ph idx="1"/>
          </p:nvPr>
        </p:nvSpPr>
        <p:spPr>
          <a:xfrm>
            <a:off x="1103312" y="1192696"/>
            <a:ext cx="8946541" cy="5055703"/>
          </a:xfrm>
        </p:spPr>
        <p:txBody>
          <a:bodyPr>
            <a:normAutofit/>
          </a:bodyPr>
          <a:lstStyle/>
          <a:p>
            <a:pPr marL="0" indent="0" algn="just">
              <a:buNone/>
            </a:pPr>
            <a:r>
              <a:rPr lang="es-MX" dirty="0"/>
              <a:t>Ahora bien, todas las pruebas y razonamientos anteriores me permiten concluir que se acreditan dudas legítimas y probadas desde la perspectiva de un observador razonable de que John Mill Ackerman Rose presenta un vínculo fuerte con el partido y que por esa razón no tiene apariencia de ser imparcial. Ello hace que no se cumpla en buena medida el requisito de imparcialidad previsto por la Constitución para los integrantes del Comité Técnico de Evaluación del INE.</a:t>
            </a:r>
          </a:p>
          <a:p>
            <a:pPr marL="0" indent="0" algn="just">
              <a:buNone/>
            </a:pPr>
            <a:r>
              <a:rPr lang="es-MX" dirty="0"/>
              <a:t>Desde mi perspectiva, debió haberse revocado el acto reclamado a efecto de que la autoridad competente nombrara, con libertad de jurisdicción y autonomía, a diverso integrante del Comité Técnico del que no existiera duda fundada sobre su imparcialidad. Razón por la que no coincido con la decisión mayoritaria en cuanto al fondo del presente asunto.</a:t>
            </a:r>
          </a:p>
          <a:p>
            <a:pPr marL="0" indent="0">
              <a:buNone/>
            </a:pPr>
            <a:endParaRPr lang="es-MX" dirty="0"/>
          </a:p>
        </p:txBody>
      </p:sp>
    </p:spTree>
    <p:extLst>
      <p:ext uri="{BB962C8B-B14F-4D97-AF65-F5344CB8AC3E}">
        <p14:creationId xmlns:p14="http://schemas.microsoft.com/office/powerpoint/2010/main" val="17565779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D0F1E9D-8E09-484F-9DBB-F07E0F13481A}"/>
              </a:ext>
            </a:extLst>
          </p:cNvPr>
          <p:cNvSpPr>
            <a:spLocks noGrp="1"/>
          </p:cNvSpPr>
          <p:nvPr>
            <p:ph type="title"/>
          </p:nvPr>
        </p:nvSpPr>
        <p:spPr/>
        <p:txBody>
          <a:bodyPr/>
          <a:lstStyle/>
          <a:p>
            <a:pPr algn="ctr"/>
            <a:r>
              <a:rPr lang="es-MX" sz="4400" b="1" dirty="0"/>
              <a:t>SUP-JE-09/2020</a:t>
            </a:r>
            <a:endParaRPr lang="es-MX" b="1" dirty="0"/>
          </a:p>
        </p:txBody>
      </p:sp>
      <p:sp>
        <p:nvSpPr>
          <p:cNvPr id="3" name="Marcador de contenido 2">
            <a:extLst>
              <a:ext uri="{FF2B5EF4-FFF2-40B4-BE49-F238E27FC236}">
                <a16:creationId xmlns:a16="http://schemas.microsoft.com/office/drawing/2014/main" id="{6C92018C-FFA9-4AD5-97C7-68CE766255CC}"/>
              </a:ext>
            </a:extLst>
          </p:cNvPr>
          <p:cNvSpPr>
            <a:spLocks noGrp="1"/>
          </p:cNvSpPr>
          <p:nvPr>
            <p:ph idx="1"/>
          </p:nvPr>
        </p:nvSpPr>
        <p:spPr/>
        <p:txBody>
          <a:bodyPr>
            <a:normAutofit/>
          </a:bodyPr>
          <a:lstStyle/>
          <a:p>
            <a:pPr marL="0" indent="0" algn="ctr">
              <a:buNone/>
            </a:pPr>
            <a:r>
              <a:rPr lang="es-MX" sz="2800" b="1" dirty="0"/>
              <a:t>MATERIAL DE APOYO A LA DOCENCIA JURÍDICA PREPARADO POR EL PROFESOR </a:t>
            </a:r>
          </a:p>
          <a:p>
            <a:pPr marL="0" indent="0" algn="ctr">
              <a:buNone/>
            </a:pPr>
            <a:r>
              <a:rPr lang="es-MX" sz="2800" b="1" dirty="0"/>
              <a:t>DR. EDUARDO DE JESÚS CASTELLANOS HERNÁNDEZ, Investigador Nacional, Nivel I, adscrito al Instituto Interdisciplinario de Investigaciones de la Universidad de Xalapa</a:t>
            </a:r>
          </a:p>
          <a:p>
            <a:pPr marL="0" indent="0" algn="ctr">
              <a:buNone/>
            </a:pPr>
            <a:endParaRPr lang="es-MX" sz="2800" b="1" dirty="0"/>
          </a:p>
          <a:p>
            <a:pPr marL="0" indent="0" algn="ctr">
              <a:buNone/>
            </a:pPr>
            <a:r>
              <a:rPr lang="es-MX" sz="2800" b="1" dirty="0"/>
              <a:t>2020</a:t>
            </a:r>
          </a:p>
        </p:txBody>
      </p:sp>
    </p:spTree>
    <p:extLst>
      <p:ext uri="{BB962C8B-B14F-4D97-AF65-F5344CB8AC3E}">
        <p14:creationId xmlns:p14="http://schemas.microsoft.com/office/powerpoint/2010/main" val="13509637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F1163C-7E57-45EF-9592-FDBA4D2332BA}"/>
              </a:ext>
            </a:extLst>
          </p:cNvPr>
          <p:cNvSpPr>
            <a:spLocks noGrp="1"/>
          </p:cNvSpPr>
          <p:nvPr>
            <p:ph type="title"/>
          </p:nvPr>
        </p:nvSpPr>
        <p:spPr/>
        <p:txBody>
          <a:bodyPr>
            <a:normAutofit/>
          </a:bodyPr>
          <a:lstStyle/>
          <a:p>
            <a:pPr algn="ctr"/>
            <a:r>
              <a:rPr lang="es-MX" sz="2800" b="1" dirty="0"/>
              <a:t>ÍNDICE</a:t>
            </a:r>
          </a:p>
        </p:txBody>
      </p:sp>
      <p:sp>
        <p:nvSpPr>
          <p:cNvPr id="3" name="Marcador de contenido 2">
            <a:extLst>
              <a:ext uri="{FF2B5EF4-FFF2-40B4-BE49-F238E27FC236}">
                <a16:creationId xmlns:a16="http://schemas.microsoft.com/office/drawing/2014/main" id="{A3FEDCC5-906A-4C78-B599-561A90C6330D}"/>
              </a:ext>
            </a:extLst>
          </p:cNvPr>
          <p:cNvSpPr>
            <a:spLocks noGrp="1"/>
          </p:cNvSpPr>
          <p:nvPr>
            <p:ph idx="1"/>
          </p:nvPr>
        </p:nvSpPr>
        <p:spPr>
          <a:xfrm>
            <a:off x="1103312" y="1311966"/>
            <a:ext cx="8946541" cy="5247860"/>
          </a:xfrm>
        </p:spPr>
        <p:txBody>
          <a:bodyPr>
            <a:normAutofit/>
          </a:bodyPr>
          <a:lstStyle/>
          <a:p>
            <a:pPr marL="0" indent="0">
              <a:buNone/>
            </a:pPr>
            <a:r>
              <a:rPr lang="es-MX" sz="2400" dirty="0">
                <a:hlinkClick r:id="rId2"/>
              </a:rPr>
              <a:t>GLOSARIO......................................................1</a:t>
            </a:r>
            <a:endParaRPr lang="es-MX" sz="2400" dirty="0"/>
          </a:p>
          <a:p>
            <a:pPr marL="0" indent="0">
              <a:buNone/>
            </a:pPr>
            <a:r>
              <a:rPr lang="es-MX" sz="2400" dirty="0"/>
              <a:t>I.  </a:t>
            </a:r>
            <a:r>
              <a:rPr lang="es-MX" sz="2400" dirty="0">
                <a:hlinkClick r:id="rId3"/>
              </a:rPr>
              <a:t>ANTECEDENTES................................................2</a:t>
            </a:r>
            <a:endParaRPr lang="es-MX" sz="2400" dirty="0"/>
          </a:p>
          <a:p>
            <a:pPr marL="0" indent="0">
              <a:buNone/>
            </a:pPr>
            <a:r>
              <a:rPr lang="es-MX" sz="2400" dirty="0"/>
              <a:t>II.  </a:t>
            </a:r>
            <a:r>
              <a:rPr lang="es-MX" sz="2400" dirty="0">
                <a:hlinkClick r:id="rId4"/>
              </a:rPr>
              <a:t>COMPETENCIA.................................................4</a:t>
            </a:r>
            <a:endParaRPr lang="es-MX" sz="2400" dirty="0"/>
          </a:p>
          <a:p>
            <a:pPr marL="0" indent="0">
              <a:buNone/>
            </a:pPr>
            <a:r>
              <a:rPr lang="es-MX" sz="2400" dirty="0"/>
              <a:t>III.  </a:t>
            </a:r>
            <a:r>
              <a:rPr lang="es-MX" sz="2400" dirty="0">
                <a:hlinkClick r:id="rId5"/>
              </a:rPr>
              <a:t>ACUMULACIÓN................................................6</a:t>
            </a:r>
            <a:endParaRPr lang="es-MX" sz="2400" dirty="0"/>
          </a:p>
          <a:p>
            <a:pPr marL="0" indent="0">
              <a:buNone/>
            </a:pPr>
            <a:r>
              <a:rPr lang="es-MX" sz="2400" dirty="0"/>
              <a:t>IV.  </a:t>
            </a:r>
            <a:r>
              <a:rPr lang="es-MX" sz="2400" dirty="0">
                <a:hlinkClick r:id="rId6"/>
              </a:rPr>
              <a:t>CAUSALES DE IMPROCEDENCIA..................................7</a:t>
            </a:r>
            <a:endParaRPr lang="es-MX" sz="2400" dirty="0"/>
          </a:p>
          <a:p>
            <a:pPr marL="0" indent="0">
              <a:buNone/>
            </a:pPr>
            <a:r>
              <a:rPr lang="es-MX" sz="2400" dirty="0"/>
              <a:t>V.  </a:t>
            </a:r>
            <a:r>
              <a:rPr lang="es-MX" sz="2400" dirty="0">
                <a:hlinkClick r:id="rId7"/>
              </a:rPr>
              <a:t>PROCEDENCIA................................................12</a:t>
            </a:r>
            <a:endParaRPr lang="es-MX" sz="2400" dirty="0"/>
          </a:p>
          <a:p>
            <a:pPr marL="0" indent="0">
              <a:buNone/>
            </a:pPr>
            <a:r>
              <a:rPr lang="es-MX" sz="2400" dirty="0"/>
              <a:t>VI.  </a:t>
            </a:r>
            <a:r>
              <a:rPr lang="es-MX" sz="2400" dirty="0">
                <a:hlinkClick r:id="rId8"/>
              </a:rPr>
              <a:t>TERCERO INTERESADO........................................12</a:t>
            </a:r>
            <a:endParaRPr lang="es-MX" sz="2400" dirty="0"/>
          </a:p>
          <a:p>
            <a:pPr marL="0" indent="0">
              <a:buNone/>
            </a:pPr>
            <a:r>
              <a:rPr lang="es-MX" sz="2400" dirty="0"/>
              <a:t>VII.  </a:t>
            </a:r>
            <a:r>
              <a:rPr lang="es-MX" sz="2400" dirty="0">
                <a:hlinkClick r:id="rId9"/>
              </a:rPr>
              <a:t>ESTUDIO DE FONDO..........................................13</a:t>
            </a:r>
            <a:endParaRPr lang="es-MX" sz="2400" dirty="0"/>
          </a:p>
          <a:p>
            <a:pPr marL="0" indent="0">
              <a:buNone/>
            </a:pPr>
            <a:r>
              <a:rPr lang="es-MX" sz="2400" dirty="0"/>
              <a:t>VIII.  </a:t>
            </a:r>
            <a:r>
              <a:rPr lang="es-MX" sz="2400" dirty="0">
                <a:hlinkClick r:id="rId10"/>
              </a:rPr>
              <a:t>CONCLUSIÓN...............................................37</a:t>
            </a:r>
            <a:endParaRPr lang="es-MX" sz="2400" dirty="0"/>
          </a:p>
          <a:p>
            <a:pPr marL="0" indent="0">
              <a:buNone/>
            </a:pPr>
            <a:r>
              <a:rPr lang="es-MX" sz="2400" dirty="0"/>
              <a:t>IX.  </a:t>
            </a:r>
            <a:r>
              <a:rPr lang="es-MX" sz="2400" dirty="0">
                <a:hlinkClick r:id="rId11"/>
              </a:rPr>
              <a:t>RESUELVE...................................................38</a:t>
            </a:r>
            <a:endParaRPr lang="es-MX" sz="2400" dirty="0"/>
          </a:p>
          <a:p>
            <a:pPr marL="0" indent="0">
              <a:buNone/>
            </a:pPr>
            <a:endParaRPr lang="es-MX" dirty="0"/>
          </a:p>
        </p:txBody>
      </p:sp>
    </p:spTree>
    <p:extLst>
      <p:ext uri="{BB962C8B-B14F-4D97-AF65-F5344CB8AC3E}">
        <p14:creationId xmlns:p14="http://schemas.microsoft.com/office/powerpoint/2010/main" val="20649777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2F96B9F-8B64-42D1-86C8-105E674CB2C0}"/>
              </a:ext>
            </a:extLst>
          </p:cNvPr>
          <p:cNvSpPr>
            <a:spLocks noGrp="1"/>
          </p:cNvSpPr>
          <p:nvPr>
            <p:ph type="title"/>
          </p:nvPr>
        </p:nvSpPr>
        <p:spPr>
          <a:xfrm>
            <a:off x="838200" y="365125"/>
            <a:ext cx="10515600" cy="403501"/>
          </a:xfrm>
        </p:spPr>
        <p:txBody>
          <a:bodyPr/>
          <a:lstStyle/>
          <a:p>
            <a:endParaRPr lang="es-MX" dirty="0"/>
          </a:p>
        </p:txBody>
      </p:sp>
      <p:sp>
        <p:nvSpPr>
          <p:cNvPr id="3" name="Marcador de contenido 2">
            <a:extLst>
              <a:ext uri="{FF2B5EF4-FFF2-40B4-BE49-F238E27FC236}">
                <a16:creationId xmlns:a16="http://schemas.microsoft.com/office/drawing/2014/main" id="{1B90AE1D-1381-453F-B676-039CCA8B1EC7}"/>
              </a:ext>
            </a:extLst>
          </p:cNvPr>
          <p:cNvSpPr>
            <a:spLocks noGrp="1"/>
          </p:cNvSpPr>
          <p:nvPr>
            <p:ph idx="1"/>
          </p:nvPr>
        </p:nvSpPr>
        <p:spPr>
          <a:xfrm>
            <a:off x="838200" y="1007165"/>
            <a:ext cx="10515600" cy="5645425"/>
          </a:xfrm>
        </p:spPr>
        <p:txBody>
          <a:bodyPr>
            <a:normAutofit fontScale="92500" lnSpcReduction="20000"/>
          </a:bodyPr>
          <a:lstStyle/>
          <a:p>
            <a:pPr marL="0" indent="0" algn="just">
              <a:buNone/>
            </a:pPr>
            <a:r>
              <a:rPr lang="es-MX" sz="2200" b="1" dirty="0"/>
              <a:t>1.</a:t>
            </a:r>
            <a:r>
              <a:rPr lang="es-MX" sz="2200" dirty="0"/>
              <a:t>    </a:t>
            </a:r>
            <a:r>
              <a:rPr lang="es-MX" sz="2200" b="1" dirty="0"/>
              <a:t>Convocatoria. </a:t>
            </a:r>
            <a:r>
              <a:rPr lang="es-MX" sz="2200" dirty="0"/>
              <a:t>El trece de febrero de dos mil veinte, la JUCOPO emitió la Convocatoria, con el propósito, entre otros, de integrar el Comité de Evaluación con siete miembros: tres nombrados por la JUCOPO, dos por la CNDH y dos más por el INAI. </a:t>
            </a:r>
          </a:p>
          <a:p>
            <a:pPr marL="0" indent="0" algn="just">
              <a:buNone/>
            </a:pPr>
            <a:r>
              <a:rPr lang="es-MX" sz="2200" b="1" dirty="0"/>
              <a:t>2.</a:t>
            </a:r>
            <a:r>
              <a:rPr lang="es-MX" sz="2200" dirty="0"/>
              <a:t>   </a:t>
            </a:r>
            <a:r>
              <a:rPr lang="es-MX" sz="2200" b="1" dirty="0"/>
              <a:t>Designación de la CNDH. </a:t>
            </a:r>
            <a:r>
              <a:rPr lang="es-MX" sz="2200" dirty="0"/>
              <a:t>El veinticinco de febrero, la Presidenta de la CNDH informó a la JUCOPO la designación de John Mill Ackerman Rose como uno de los dos integrantes del Comité de Evaluación. </a:t>
            </a:r>
          </a:p>
          <a:p>
            <a:pPr marL="0" indent="0" algn="just">
              <a:buNone/>
            </a:pPr>
            <a:r>
              <a:rPr lang="es-MX" sz="2200" b="1" dirty="0"/>
              <a:t>3.</a:t>
            </a:r>
            <a:r>
              <a:rPr lang="es-MX" sz="2200" dirty="0"/>
              <a:t>   </a:t>
            </a:r>
            <a:r>
              <a:rPr lang="es-MX" sz="2200" b="1" dirty="0"/>
              <a:t>Instalación del Comité de Evaluación. </a:t>
            </a:r>
            <a:r>
              <a:rPr lang="es-MX" sz="2200" dirty="0"/>
              <a:t>El veintiocho de febrero, los integrantes del Comité de Evaluación tomaron posesión del cargo.</a:t>
            </a:r>
          </a:p>
          <a:p>
            <a:pPr marL="0" indent="0" algn="just">
              <a:buNone/>
            </a:pPr>
            <a:r>
              <a:rPr lang="es-MX" sz="2200" dirty="0"/>
              <a:t> </a:t>
            </a:r>
            <a:r>
              <a:rPr lang="es-MX" sz="2200" b="1" dirty="0"/>
              <a:t>4.</a:t>
            </a:r>
            <a:r>
              <a:rPr lang="es-MX" sz="2200" dirty="0"/>
              <a:t>   </a:t>
            </a:r>
            <a:r>
              <a:rPr lang="es-MX" sz="2200" b="1" dirty="0"/>
              <a:t>Demandas contra designación. </a:t>
            </a:r>
            <a:r>
              <a:rPr lang="es-MX" sz="2200" dirty="0"/>
              <a:t>El mismo veintiocho de febrero, el PRD y MC impugnaron directamente ante esta Sala Superior la designación de John Mill Ackerman Rose, por parte de la CNDH. </a:t>
            </a:r>
          </a:p>
          <a:p>
            <a:pPr marL="0" indent="0" algn="just">
              <a:buNone/>
            </a:pPr>
            <a:r>
              <a:rPr lang="es-MX" sz="2200" b="1" dirty="0"/>
              <a:t>5.</a:t>
            </a:r>
            <a:r>
              <a:rPr lang="es-MX" sz="2200" dirty="0"/>
              <a:t>    </a:t>
            </a:r>
            <a:r>
              <a:rPr lang="es-MX" sz="2200" b="1" dirty="0"/>
              <a:t>Demandas contra la instalación </a:t>
            </a:r>
            <a:r>
              <a:rPr lang="es-MX" sz="2200" dirty="0"/>
              <a:t>El tres de marzo, Adolfo Torres Ramírez y el PAN presentaron demandas a fin de impugnar la instalación del Comité de Evaluación, por parte de la JUCOPO.</a:t>
            </a:r>
          </a:p>
          <a:p>
            <a:pPr marL="0" indent="0" algn="just">
              <a:buNone/>
            </a:pPr>
            <a:r>
              <a:rPr lang="es-MX" sz="2200" b="1" dirty="0"/>
              <a:t>6.</a:t>
            </a:r>
            <a:r>
              <a:rPr lang="es-MX" sz="2200" dirty="0"/>
              <a:t>   </a:t>
            </a:r>
            <a:r>
              <a:rPr lang="es-MX" sz="2200" b="1" dirty="0"/>
              <a:t>Turno. </a:t>
            </a:r>
            <a:r>
              <a:rPr lang="es-MX" sz="2200" dirty="0"/>
              <a:t>En su momento, la presidencia de esta Sala Superior acordó integrar los expedientes </a:t>
            </a:r>
            <a:r>
              <a:rPr lang="es-MX" sz="2200" b="1" dirty="0"/>
              <a:t>SUP-JE-9/2020, SUP-JE-10/2020, SUP-JDC-163/2020 y SUP-JRC-3/2020 </a:t>
            </a:r>
            <a:r>
              <a:rPr lang="es-MX" sz="2200" dirty="0"/>
              <a:t>y turnarlos a la Ponencia del Magistrado Felipe de la Mata Pizaña.</a:t>
            </a:r>
          </a:p>
          <a:p>
            <a:pPr marL="0" indent="0">
              <a:buNone/>
            </a:pPr>
            <a:endParaRPr lang="es-MX" sz="2400" dirty="0"/>
          </a:p>
        </p:txBody>
      </p:sp>
    </p:spTree>
    <p:extLst>
      <p:ext uri="{BB962C8B-B14F-4D97-AF65-F5344CB8AC3E}">
        <p14:creationId xmlns:p14="http://schemas.microsoft.com/office/powerpoint/2010/main" val="4957847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8EB1B5B-F593-4259-886D-CB45478E3197}"/>
              </a:ext>
            </a:extLst>
          </p:cNvPr>
          <p:cNvSpPr>
            <a:spLocks noGrp="1"/>
          </p:cNvSpPr>
          <p:nvPr>
            <p:ph type="title"/>
          </p:nvPr>
        </p:nvSpPr>
        <p:spPr>
          <a:xfrm>
            <a:off x="646111" y="452718"/>
            <a:ext cx="9404723" cy="395421"/>
          </a:xfrm>
        </p:spPr>
        <p:txBody>
          <a:bodyPr/>
          <a:lstStyle/>
          <a:p>
            <a:endParaRPr lang="es-MX" dirty="0"/>
          </a:p>
        </p:txBody>
      </p:sp>
      <p:sp>
        <p:nvSpPr>
          <p:cNvPr id="3" name="Marcador de contenido 2">
            <a:extLst>
              <a:ext uri="{FF2B5EF4-FFF2-40B4-BE49-F238E27FC236}">
                <a16:creationId xmlns:a16="http://schemas.microsoft.com/office/drawing/2014/main" id="{EE8B1BF9-D20A-4418-92A2-2E230B516031}"/>
              </a:ext>
            </a:extLst>
          </p:cNvPr>
          <p:cNvSpPr>
            <a:spLocks noGrp="1"/>
          </p:cNvSpPr>
          <p:nvPr>
            <p:ph idx="1"/>
          </p:nvPr>
        </p:nvSpPr>
        <p:spPr>
          <a:xfrm>
            <a:off x="1103312" y="1060174"/>
            <a:ext cx="8946541" cy="5188225"/>
          </a:xfrm>
        </p:spPr>
        <p:txBody>
          <a:bodyPr>
            <a:normAutofit lnSpcReduction="10000"/>
          </a:bodyPr>
          <a:lstStyle/>
          <a:p>
            <a:pPr marL="0" indent="0" algn="just">
              <a:buNone/>
            </a:pPr>
            <a:r>
              <a:rPr lang="es-MX" b="1" dirty="0"/>
              <a:t>7.</a:t>
            </a:r>
            <a:r>
              <a:rPr lang="es-MX" dirty="0"/>
              <a:t>    </a:t>
            </a:r>
            <a:r>
              <a:rPr lang="es-MX" b="1" dirty="0"/>
              <a:t>Requerimientos. </a:t>
            </a:r>
            <a:r>
              <a:rPr lang="es-MX" dirty="0"/>
              <a:t>Toda vez que las demandas fueron presentadas directamente ante esta Sala Superior y para contar con mayores elementos, se realizaron las siguientes actuaciones: </a:t>
            </a:r>
          </a:p>
          <a:p>
            <a:pPr marL="0" indent="0" algn="just">
              <a:buNone/>
            </a:pPr>
            <a:r>
              <a:rPr lang="es-MX" b="1" dirty="0"/>
              <a:t>7.1</a:t>
            </a:r>
            <a:r>
              <a:rPr lang="es-MX" dirty="0"/>
              <a:t>    </a:t>
            </a:r>
            <a:r>
              <a:rPr lang="es-MX" b="1" dirty="0"/>
              <a:t>Requerimiento de trámite</a:t>
            </a:r>
            <a:r>
              <a:rPr lang="es-MX" dirty="0"/>
              <a:t>. Se requirió a la CNDH y a JUCOPO realizar el trámite de ley y rendir su informe circunstanciado. </a:t>
            </a:r>
          </a:p>
          <a:p>
            <a:pPr marL="0" indent="0" algn="just">
              <a:buNone/>
            </a:pPr>
            <a:r>
              <a:rPr lang="es-MX" b="1" dirty="0"/>
              <a:t>7.2</a:t>
            </a:r>
            <a:r>
              <a:rPr lang="es-MX" dirty="0"/>
              <a:t>  </a:t>
            </a:r>
            <a:r>
              <a:rPr lang="es-MX" b="1" dirty="0"/>
              <a:t>Vista a John Ackerman. </a:t>
            </a:r>
            <a:r>
              <a:rPr lang="es-MX" dirty="0"/>
              <a:t>El dos de marzo se ordenó dar vista a John Mill Ackerman Rose con las demandas del PRD y MC, para que manifestara lo que a su derecho conviniera. </a:t>
            </a:r>
          </a:p>
          <a:p>
            <a:pPr marL="0" indent="0" algn="just">
              <a:buNone/>
            </a:pPr>
            <a:r>
              <a:rPr lang="es-MX" b="1" dirty="0"/>
              <a:t>7.3</a:t>
            </a:r>
            <a:r>
              <a:rPr lang="es-MX" dirty="0"/>
              <a:t>     </a:t>
            </a:r>
            <a:r>
              <a:rPr lang="es-MX" b="1" dirty="0"/>
              <a:t>Requerimiento a Morena. </a:t>
            </a:r>
            <a:r>
              <a:rPr lang="es-MX" dirty="0"/>
              <a:t>El tres de marzo se requirió a la presidencia de Morena que informara si John Mill Ackerman Rose está registrado como militante y si ocupa algún cargo al interior del Instituto de Formación o algún otro que conforme a su normativa sea de dirección. </a:t>
            </a:r>
          </a:p>
          <a:p>
            <a:pPr marL="0" indent="0" algn="just">
              <a:buNone/>
            </a:pPr>
            <a:r>
              <a:rPr lang="es-MX" b="1" dirty="0"/>
              <a:t>7.4</a:t>
            </a:r>
            <a:r>
              <a:rPr lang="es-MX" dirty="0"/>
              <a:t>    </a:t>
            </a:r>
            <a:r>
              <a:rPr lang="es-MX" b="1" dirty="0"/>
              <a:t>Requerimiento al INE. </a:t>
            </a:r>
            <a:r>
              <a:rPr lang="es-MX" dirty="0"/>
              <a:t>El tres de marzo se requirió al INE que informara si John Mill Ackerman Rose es militante de Morena y si está registrado en algún cargo de dirección.</a:t>
            </a:r>
          </a:p>
          <a:p>
            <a:pPr marL="0" indent="0">
              <a:buNone/>
            </a:pPr>
            <a:endParaRPr lang="es-MX" dirty="0"/>
          </a:p>
        </p:txBody>
      </p:sp>
    </p:spTree>
    <p:extLst>
      <p:ext uri="{BB962C8B-B14F-4D97-AF65-F5344CB8AC3E}">
        <p14:creationId xmlns:p14="http://schemas.microsoft.com/office/powerpoint/2010/main" val="550163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3054DC5-3EED-4F62-AC1E-ED5E472F9407}"/>
              </a:ext>
            </a:extLst>
          </p:cNvPr>
          <p:cNvSpPr>
            <a:spLocks noGrp="1"/>
          </p:cNvSpPr>
          <p:nvPr>
            <p:ph type="title"/>
          </p:nvPr>
        </p:nvSpPr>
        <p:spPr>
          <a:xfrm>
            <a:off x="646111" y="452718"/>
            <a:ext cx="9404723" cy="289404"/>
          </a:xfrm>
        </p:spPr>
        <p:txBody>
          <a:bodyPr/>
          <a:lstStyle/>
          <a:p>
            <a:endParaRPr lang="es-MX" dirty="0"/>
          </a:p>
        </p:txBody>
      </p:sp>
      <p:sp>
        <p:nvSpPr>
          <p:cNvPr id="3" name="Marcador de contenido 2">
            <a:extLst>
              <a:ext uri="{FF2B5EF4-FFF2-40B4-BE49-F238E27FC236}">
                <a16:creationId xmlns:a16="http://schemas.microsoft.com/office/drawing/2014/main" id="{BCD5F93C-06EA-4500-BBF0-4D7749C722F9}"/>
              </a:ext>
            </a:extLst>
          </p:cNvPr>
          <p:cNvSpPr>
            <a:spLocks noGrp="1"/>
          </p:cNvSpPr>
          <p:nvPr>
            <p:ph idx="1"/>
          </p:nvPr>
        </p:nvSpPr>
        <p:spPr>
          <a:xfrm>
            <a:off x="1103312" y="344557"/>
            <a:ext cx="8946541" cy="6215269"/>
          </a:xfrm>
        </p:spPr>
        <p:txBody>
          <a:bodyPr>
            <a:noAutofit/>
          </a:bodyPr>
          <a:lstStyle/>
          <a:p>
            <a:pPr marL="0" indent="0" algn="just">
              <a:buNone/>
            </a:pPr>
            <a:r>
              <a:rPr lang="es-MX" sz="1900" b="1" dirty="0"/>
              <a:t>7.5</a:t>
            </a:r>
            <a:r>
              <a:rPr lang="es-MX" sz="1900" dirty="0"/>
              <a:t>  </a:t>
            </a:r>
            <a:r>
              <a:rPr lang="es-MX" sz="1900" b="1" dirty="0"/>
              <a:t>Cumplimiento del INE. </a:t>
            </a:r>
            <a:r>
              <a:rPr lang="es-MX" sz="1900" dirty="0"/>
              <a:t>El INE informó que John Mill Ackerman Rose no aparece en los registros de afiliados que obran en sus archivos y que aunque no fue solicitado al INE el registro de la estructura orgánica del Instituto de Formación, se advierte de la documentación remitida por Morena que en la sesión de siete de julio de dos mil diecinueve se aprobó la constitución oficial de ese Instituto de Formación, para lo cual se instruyó al CEN que en la primera sesión plenaria se reconociera a los integrantes del Consejo Interno, entre cuyos nombres está el de John Ackerman. </a:t>
            </a:r>
          </a:p>
          <a:p>
            <a:pPr marL="0" indent="0" algn="just">
              <a:buNone/>
            </a:pPr>
            <a:r>
              <a:rPr lang="es-MX" sz="1900" b="1" dirty="0"/>
              <a:t>7.6</a:t>
            </a:r>
            <a:r>
              <a:rPr lang="es-MX" sz="1900" dirty="0"/>
              <a:t>  </a:t>
            </a:r>
            <a:r>
              <a:rPr lang="es-MX" sz="1900" b="1" dirty="0"/>
              <a:t>Cumplimiento de Morena. </a:t>
            </a:r>
            <a:r>
              <a:rPr lang="es-MX" sz="1900" dirty="0"/>
              <a:t>El presidente del CEN de Morena informó que John Mill Ackerman Rose no está afiliado a Morena ni ha recibido nombramiento alguno en los órganos directivos ni en algún otro.</a:t>
            </a:r>
          </a:p>
          <a:p>
            <a:pPr marL="0" indent="0" algn="just">
              <a:buNone/>
            </a:pPr>
            <a:r>
              <a:rPr lang="es-MX" sz="1900" b="1" dirty="0"/>
              <a:t>7.7</a:t>
            </a:r>
            <a:r>
              <a:rPr lang="es-MX" sz="1900" dirty="0"/>
              <a:t>    </a:t>
            </a:r>
            <a:r>
              <a:rPr lang="es-MX" sz="1900" b="1" dirty="0"/>
              <a:t>Vista a John Ackerman y a los actores. </a:t>
            </a:r>
            <a:r>
              <a:rPr lang="es-MX" sz="1900" dirty="0"/>
              <a:t>El cinco de marzo se ordenó dar vista a John Mill Ackerman Rose con las contestaciones del INE y de Morena. Asimismo, se ordenó dar vista al PRD, PAN, MC y al diputado Adolfo Torres Ramírez, con los escritos en los que John Mill Ackerman Rose manifiesta que no forma parte del Instituto de Formación.</a:t>
            </a:r>
          </a:p>
          <a:p>
            <a:pPr marL="0" indent="0" algn="just">
              <a:buNone/>
            </a:pPr>
            <a:r>
              <a:rPr lang="es-MX" sz="1900" b="1" dirty="0"/>
              <a:t>7.8</a:t>
            </a:r>
            <a:r>
              <a:rPr lang="es-MX" sz="1900" dirty="0"/>
              <a:t>   </a:t>
            </a:r>
            <a:r>
              <a:rPr lang="es-MX" sz="1900" b="1" dirty="0"/>
              <a:t>Cumplimiento de CNDH. </a:t>
            </a:r>
            <a:r>
              <a:rPr lang="es-MX" sz="1900" dirty="0"/>
              <a:t>El seis de marzo la CNDH informó sobre el cumplimiento al trámite de ley y rindió su informe circunstanciado.</a:t>
            </a:r>
          </a:p>
        </p:txBody>
      </p:sp>
    </p:spTree>
    <p:extLst>
      <p:ext uri="{BB962C8B-B14F-4D97-AF65-F5344CB8AC3E}">
        <p14:creationId xmlns:p14="http://schemas.microsoft.com/office/powerpoint/2010/main" val="41600256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4879A2-E321-4C43-81C0-F4B3373DFABB}"/>
              </a:ext>
            </a:extLst>
          </p:cNvPr>
          <p:cNvSpPr>
            <a:spLocks noGrp="1"/>
          </p:cNvSpPr>
          <p:nvPr>
            <p:ph type="title"/>
          </p:nvPr>
        </p:nvSpPr>
        <p:spPr>
          <a:xfrm>
            <a:off x="646111" y="452718"/>
            <a:ext cx="9404723" cy="289404"/>
          </a:xfrm>
        </p:spPr>
        <p:txBody>
          <a:bodyPr/>
          <a:lstStyle/>
          <a:p>
            <a:endParaRPr lang="es-MX" dirty="0"/>
          </a:p>
        </p:txBody>
      </p:sp>
      <p:sp>
        <p:nvSpPr>
          <p:cNvPr id="3" name="Marcador de contenido 2">
            <a:extLst>
              <a:ext uri="{FF2B5EF4-FFF2-40B4-BE49-F238E27FC236}">
                <a16:creationId xmlns:a16="http://schemas.microsoft.com/office/drawing/2014/main" id="{87500F63-D2AE-4143-A875-838456B36BC7}"/>
              </a:ext>
            </a:extLst>
          </p:cNvPr>
          <p:cNvSpPr>
            <a:spLocks noGrp="1"/>
          </p:cNvSpPr>
          <p:nvPr>
            <p:ph idx="1"/>
          </p:nvPr>
        </p:nvSpPr>
        <p:spPr>
          <a:xfrm>
            <a:off x="1103312" y="861392"/>
            <a:ext cx="8946541" cy="5543890"/>
          </a:xfrm>
        </p:spPr>
        <p:txBody>
          <a:bodyPr>
            <a:normAutofit fontScale="55000" lnSpcReduction="20000"/>
          </a:bodyPr>
          <a:lstStyle/>
          <a:p>
            <a:pPr marL="0" indent="0" algn="just">
              <a:buNone/>
            </a:pPr>
            <a:r>
              <a:rPr lang="es-MX" sz="3600" b="1" dirty="0"/>
              <a:t>7.9</a:t>
            </a:r>
            <a:r>
              <a:rPr lang="es-MX" sz="3600" dirty="0"/>
              <a:t>   </a:t>
            </a:r>
            <a:r>
              <a:rPr lang="es-MX" sz="3600" b="1" dirty="0"/>
              <a:t>Desahogo de vistas. </a:t>
            </a:r>
            <a:r>
              <a:rPr lang="es-MX" sz="3600" dirty="0"/>
              <a:t>El PRD, PAN, MC y el diputado Adolfo Torres Ramírez presentaron escritos para desahogar la vista, e insistieron en la inelegibilidad de John Mill Ackerman Rose. </a:t>
            </a:r>
          </a:p>
          <a:p>
            <a:pPr marL="0" indent="0" algn="just">
              <a:buNone/>
            </a:pPr>
            <a:r>
              <a:rPr lang="es-MX" sz="3600" b="1" dirty="0"/>
              <a:t>7.10</a:t>
            </a:r>
            <a:r>
              <a:rPr lang="es-MX" sz="3600" dirty="0"/>
              <a:t>    </a:t>
            </a:r>
            <a:r>
              <a:rPr lang="es-MX" sz="3600" b="1" dirty="0"/>
              <a:t>Comparecencia de John Ackerman. </a:t>
            </a:r>
            <a:r>
              <a:rPr lang="es-MX" sz="3600" dirty="0"/>
              <a:t>En su momento John Mill Ackerman Rose manifestó que no integra el Instituto de Formación. </a:t>
            </a:r>
          </a:p>
          <a:p>
            <a:pPr marL="0" indent="0" algn="just">
              <a:buNone/>
            </a:pPr>
            <a:r>
              <a:rPr lang="es-MX" sz="3600" b="1" dirty="0"/>
              <a:t>7.11</a:t>
            </a:r>
            <a:r>
              <a:rPr lang="es-MX" sz="3600" dirty="0"/>
              <a:t>   </a:t>
            </a:r>
            <a:r>
              <a:rPr lang="es-MX" sz="3600" b="1" dirty="0"/>
              <a:t>Cumplimiento de JUCOPO. </a:t>
            </a:r>
            <a:r>
              <a:rPr lang="es-MX" sz="3600" dirty="0"/>
              <a:t>El nueve de marzo la JUCOPO rindió sus correspondientes informes circunstanciados. </a:t>
            </a:r>
          </a:p>
          <a:p>
            <a:pPr marL="0" indent="0" algn="just">
              <a:buNone/>
            </a:pPr>
            <a:r>
              <a:rPr lang="es-MX" sz="3600" b="1" dirty="0"/>
              <a:t>7.12</a:t>
            </a:r>
            <a:r>
              <a:rPr lang="es-MX" sz="3600" dirty="0"/>
              <a:t>   </a:t>
            </a:r>
            <a:r>
              <a:rPr lang="es-MX" sz="3600" b="1" dirty="0"/>
              <a:t>Vista a todas las partes. </a:t>
            </a:r>
            <a:r>
              <a:rPr lang="es-MX" sz="3600" dirty="0"/>
              <a:t>El nueve de marzo se ordenó dar vista a todas las partes con el expediente, una vez que se cumplió el trámite de ley; se cumplieron los requerimientos y se desahogaron las vistas. </a:t>
            </a:r>
          </a:p>
          <a:p>
            <a:pPr marL="0" indent="0" algn="just">
              <a:buNone/>
            </a:pPr>
            <a:r>
              <a:rPr lang="es-MX" sz="3600" b="1" dirty="0"/>
              <a:t>8.</a:t>
            </a:r>
            <a:r>
              <a:rPr lang="es-MX" sz="3600" dirty="0"/>
              <a:t>   </a:t>
            </a:r>
            <a:r>
              <a:rPr lang="es-MX" sz="3600" b="1" dirty="0"/>
              <a:t>Acuerdo de reencauzamiento. </a:t>
            </a:r>
            <a:r>
              <a:rPr lang="es-MX" sz="3600" dirty="0"/>
              <a:t>El once de marzo esta Sala Superior determinó reencauzar el juicio de revisión constitucional electoral SUP- JRC-3/2020 a juicio electoral, al cual correspondió el expediente identificado con la clave SUP-JE-17/2020. </a:t>
            </a:r>
          </a:p>
          <a:p>
            <a:pPr marL="0" indent="0" algn="just">
              <a:buNone/>
            </a:pPr>
            <a:r>
              <a:rPr lang="es-MX" sz="3600" b="1" dirty="0"/>
              <a:t>9.</a:t>
            </a:r>
            <a:r>
              <a:rPr lang="es-MX" sz="3600" dirty="0"/>
              <a:t>   </a:t>
            </a:r>
            <a:r>
              <a:rPr lang="es-MX" sz="3600" b="1" dirty="0"/>
              <a:t>Admisión y cierre de instrucción. </a:t>
            </a:r>
            <a:r>
              <a:rPr lang="es-MX" sz="3600" dirty="0"/>
              <a:t>En su oportunidad, el Magistrado Instructor acordó admitir los juicios electorales y el juicio ciudadano, y declaró cerrada la instrucción en cada juicio.</a:t>
            </a:r>
          </a:p>
          <a:p>
            <a:pPr marL="0" indent="0">
              <a:buNone/>
            </a:pPr>
            <a:endParaRPr lang="es-MX" dirty="0"/>
          </a:p>
        </p:txBody>
      </p:sp>
    </p:spTree>
    <p:extLst>
      <p:ext uri="{BB962C8B-B14F-4D97-AF65-F5344CB8AC3E}">
        <p14:creationId xmlns:p14="http://schemas.microsoft.com/office/powerpoint/2010/main" val="20102043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D457067-3B4F-4AC9-AA2A-A5F417BE7345}"/>
              </a:ext>
            </a:extLst>
          </p:cNvPr>
          <p:cNvSpPr>
            <a:spLocks noGrp="1"/>
          </p:cNvSpPr>
          <p:nvPr>
            <p:ph type="title"/>
          </p:nvPr>
        </p:nvSpPr>
        <p:spPr>
          <a:xfrm>
            <a:off x="646111" y="452718"/>
            <a:ext cx="9404723" cy="580952"/>
          </a:xfrm>
        </p:spPr>
        <p:txBody>
          <a:bodyPr/>
          <a:lstStyle/>
          <a:p>
            <a:endParaRPr lang="es-MX" dirty="0"/>
          </a:p>
        </p:txBody>
      </p:sp>
      <p:sp>
        <p:nvSpPr>
          <p:cNvPr id="3" name="Marcador de contenido 2">
            <a:extLst>
              <a:ext uri="{FF2B5EF4-FFF2-40B4-BE49-F238E27FC236}">
                <a16:creationId xmlns:a16="http://schemas.microsoft.com/office/drawing/2014/main" id="{F35EDEB8-3FD6-47B1-907C-B0C85184C206}"/>
              </a:ext>
            </a:extLst>
          </p:cNvPr>
          <p:cNvSpPr>
            <a:spLocks noGrp="1"/>
          </p:cNvSpPr>
          <p:nvPr>
            <p:ph idx="1"/>
          </p:nvPr>
        </p:nvSpPr>
        <p:spPr>
          <a:xfrm>
            <a:off x="1103312" y="1033670"/>
            <a:ext cx="8946541" cy="5214729"/>
          </a:xfrm>
        </p:spPr>
        <p:txBody>
          <a:bodyPr>
            <a:normAutofit/>
          </a:bodyPr>
          <a:lstStyle/>
          <a:p>
            <a:pPr marL="0" indent="0" algn="just">
              <a:buNone/>
            </a:pPr>
            <a:r>
              <a:rPr lang="es-MX" sz="2400" b="1" dirty="0"/>
              <a:t>1.</a:t>
            </a:r>
            <a:r>
              <a:rPr lang="es-MX" sz="2400" dirty="0"/>
              <a:t>  </a:t>
            </a:r>
            <a:r>
              <a:rPr lang="es-MX" sz="2400" b="1" dirty="0"/>
              <a:t>Planteamiento. </a:t>
            </a:r>
            <a:endParaRPr lang="es-MX" sz="2400" dirty="0"/>
          </a:p>
          <a:p>
            <a:pPr marL="0" indent="0" algn="just">
              <a:buNone/>
            </a:pPr>
            <a:r>
              <a:rPr lang="es-MX" sz="2400" dirty="0"/>
              <a:t>En consideración de los actores, se debe revocar la designación de John Mill Ackerman Rose como integrante del Comité de Evaluación, porque incumple el requisito de no haber sido dirigente partidista en por lo menos los últimos cuatro años anteriores a la designación. </a:t>
            </a:r>
          </a:p>
          <a:p>
            <a:pPr marL="0" indent="0" algn="just">
              <a:buNone/>
            </a:pPr>
            <a:r>
              <a:rPr lang="es-MX" sz="2400" dirty="0"/>
              <a:t>Sostienen su afirmación, en el sentido de que John Mill Ackerman Rose es miembro del Instituto de Formación, el cual es un órgano directivo de MORENA.</a:t>
            </a:r>
          </a:p>
          <a:p>
            <a:pPr marL="0" indent="0" algn="just">
              <a:buNone/>
            </a:pPr>
            <a:r>
              <a:rPr lang="es-MX" sz="2400" b="1" dirty="0"/>
              <a:t>2.</a:t>
            </a:r>
            <a:r>
              <a:rPr lang="es-MX" sz="2400" dirty="0"/>
              <a:t>  </a:t>
            </a:r>
            <a:r>
              <a:rPr lang="es-MX" sz="2400" b="1" dirty="0"/>
              <a:t>Decisión.</a:t>
            </a:r>
            <a:endParaRPr lang="es-MX" sz="2400" dirty="0"/>
          </a:p>
          <a:p>
            <a:pPr marL="0" indent="0" algn="just">
              <a:buNone/>
            </a:pPr>
            <a:r>
              <a:rPr lang="es-MX" sz="2400" dirty="0"/>
              <a:t>Se debe confirmar la designación de John Mill Ackerman Rose, por lo siguiente:</a:t>
            </a:r>
          </a:p>
          <a:p>
            <a:pPr marL="0" indent="0">
              <a:buNone/>
            </a:pPr>
            <a:endParaRPr lang="es-MX" sz="1400" dirty="0"/>
          </a:p>
        </p:txBody>
      </p:sp>
    </p:spTree>
    <p:extLst>
      <p:ext uri="{BB962C8B-B14F-4D97-AF65-F5344CB8AC3E}">
        <p14:creationId xmlns:p14="http://schemas.microsoft.com/office/powerpoint/2010/main" val="42208900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0CBF3D-9567-4648-839E-84788EA35AC2}"/>
              </a:ext>
            </a:extLst>
          </p:cNvPr>
          <p:cNvSpPr>
            <a:spLocks noGrp="1"/>
          </p:cNvSpPr>
          <p:nvPr>
            <p:ph type="title"/>
          </p:nvPr>
        </p:nvSpPr>
        <p:spPr>
          <a:xfrm>
            <a:off x="646111" y="452718"/>
            <a:ext cx="9404723" cy="435178"/>
          </a:xfrm>
        </p:spPr>
        <p:txBody>
          <a:bodyPr/>
          <a:lstStyle/>
          <a:p>
            <a:endParaRPr lang="es-MX" dirty="0"/>
          </a:p>
        </p:txBody>
      </p:sp>
      <p:sp>
        <p:nvSpPr>
          <p:cNvPr id="3" name="Marcador de contenido 2">
            <a:extLst>
              <a:ext uri="{FF2B5EF4-FFF2-40B4-BE49-F238E27FC236}">
                <a16:creationId xmlns:a16="http://schemas.microsoft.com/office/drawing/2014/main" id="{75B69CC9-AF39-4EE5-99DB-D7F2698522DB}"/>
              </a:ext>
            </a:extLst>
          </p:cNvPr>
          <p:cNvSpPr>
            <a:spLocks noGrp="1"/>
          </p:cNvSpPr>
          <p:nvPr>
            <p:ph idx="1"/>
          </p:nvPr>
        </p:nvSpPr>
        <p:spPr>
          <a:xfrm>
            <a:off x="1103312" y="887896"/>
            <a:ext cx="8946541" cy="5360503"/>
          </a:xfrm>
        </p:spPr>
        <p:txBody>
          <a:bodyPr>
            <a:normAutofit lnSpcReduction="10000"/>
          </a:bodyPr>
          <a:lstStyle/>
          <a:p>
            <a:pPr marL="0" indent="0" algn="just">
              <a:buNone/>
            </a:pPr>
            <a:r>
              <a:rPr lang="es-MX" sz="2400" b="1" dirty="0"/>
              <a:t>a.</a:t>
            </a:r>
            <a:r>
              <a:rPr lang="es-MX" sz="2400" dirty="0"/>
              <a:t>     El Instituto de Formación no estaba debidamente conformado e instalado a la fecha de designación.</a:t>
            </a:r>
            <a:endParaRPr lang="es-MX" sz="2400" b="1" dirty="0"/>
          </a:p>
          <a:p>
            <a:pPr marL="0" indent="0" algn="just">
              <a:buNone/>
            </a:pPr>
            <a:r>
              <a:rPr lang="es-MX" sz="2400" b="1" dirty="0"/>
              <a:t>b.</a:t>
            </a:r>
            <a:r>
              <a:rPr lang="es-MX" sz="2400" dirty="0"/>
              <a:t>   El Instituto de Formación no es un órgano de dirección de MORENA y, además, sus funciones tampoco son directivas, sino educativas. </a:t>
            </a:r>
          </a:p>
          <a:p>
            <a:pPr marL="0" indent="0" algn="just">
              <a:buNone/>
            </a:pPr>
            <a:r>
              <a:rPr lang="es-MX" sz="2400" b="1" dirty="0"/>
              <a:t>c.</a:t>
            </a:r>
            <a:r>
              <a:rPr lang="es-MX" sz="2400" dirty="0"/>
              <a:t>    No se acredita que John Ackerman sea miembro del Instituto de Formación, porque: </a:t>
            </a:r>
          </a:p>
          <a:p>
            <a:pPr marL="0" indent="0" algn="just">
              <a:buNone/>
            </a:pPr>
            <a:r>
              <a:rPr lang="es-MX" sz="2400" dirty="0"/>
              <a:t>i)  No se solicitó el registro ante el INE, y </a:t>
            </a:r>
          </a:p>
          <a:p>
            <a:pPr marL="0" indent="0" algn="just">
              <a:buNone/>
            </a:pPr>
            <a:r>
              <a:rPr lang="es-MX" sz="2400" dirty="0" err="1"/>
              <a:t>ii</a:t>
            </a:r>
            <a:r>
              <a:rPr lang="es-MX" sz="2400" dirty="0"/>
              <a:t>)  Existe documentación contradictoria, de la que prevalece lo dicho por el órgano competente. </a:t>
            </a:r>
          </a:p>
          <a:p>
            <a:pPr marL="0" indent="0" algn="just">
              <a:buNone/>
            </a:pPr>
            <a:r>
              <a:rPr lang="es-MX" sz="2400" b="1" dirty="0"/>
              <a:t>d.</a:t>
            </a:r>
            <a:r>
              <a:rPr lang="es-MX" sz="2400" dirty="0"/>
              <a:t>  No está acreditado que el citado ciudadano sea militante de MORENA, por lo que no tiene derecho a ser directivo.</a:t>
            </a:r>
          </a:p>
          <a:p>
            <a:pPr marL="0" indent="0">
              <a:buNone/>
            </a:pPr>
            <a:endParaRPr lang="es-MX" dirty="0"/>
          </a:p>
        </p:txBody>
      </p:sp>
    </p:spTree>
    <p:extLst>
      <p:ext uri="{BB962C8B-B14F-4D97-AF65-F5344CB8AC3E}">
        <p14:creationId xmlns:p14="http://schemas.microsoft.com/office/powerpoint/2010/main" val="357770630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190</TotalTime>
  <Words>3548</Words>
  <Application>Microsoft Office PowerPoint</Application>
  <PresentationFormat>Panorámica</PresentationFormat>
  <Paragraphs>106</Paragraphs>
  <Slides>23</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23</vt:i4>
      </vt:variant>
    </vt:vector>
  </HeadingPairs>
  <TitlesOfParts>
    <vt:vector size="27" baseType="lpstr">
      <vt:lpstr>Arial</vt:lpstr>
      <vt:lpstr>Century Gothic</vt:lpstr>
      <vt:lpstr>Wingdings 3</vt:lpstr>
      <vt:lpstr>Ion</vt:lpstr>
      <vt:lpstr>Análisis de la argumentación y fundamentación de sentencias judiciales electorales para evaluar su pertinencia SUP-JE-09/2020</vt:lpstr>
      <vt:lpstr> Expediente : SUP-JE-0009-2020  Magistrado : FELIPE DE LA MATA PIZAÑA  Secretario : FERNANDO RAMÍREZ BARRIOS, ISMAEL ANAYA LÓPEZ, ARACELI YHALI CRUZ VALLE, ISAÍAS TREJO SÁNCHEZ   </vt:lpstr>
      <vt:lpstr>ÍNDICE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RESOLUTIVOS</vt:lpstr>
      <vt:lpstr>VOTO PARTICULAR QUE FORMULA EL MAGISTRADO INDALFER INFANTE GONZALES EN EL JUICIO ELECTORAL SUP-JE-9/2020 Y ACUMULADOS, CON FUNDAMENTO EN LO PREVISTO EN LOS ARTÍCULOS 187, ÚLTIMO PÁRRAFO, DE LA LEY ORGÁNICA DEL PODER JUDICIAL DE LA FEDERACIÓN Y 11 DEL REGLAMENTO INTERNO DEL TRIBUNAL ELECTORAL DEL PODER JUDICIAL DE LA FEDERACIÓN. </vt:lpstr>
      <vt:lpstr>VOTO PARTICULAR QUE FORMULA EL MAGISTRADO REYES RODRÍGUEZ MONDRAGÓN</vt:lpstr>
      <vt:lpstr>Presentación de PowerPoint</vt:lpstr>
      <vt:lpstr>Presentación de PowerPoint</vt:lpstr>
      <vt:lpstr>3.2.  Ser y parecer imparcial, sin lugar a duda, desde la perspectiva de un observador razonable: cómo opera ese estándar y cuáles son sus fuentes </vt:lpstr>
      <vt:lpstr>Presentación de PowerPoint</vt:lpstr>
      <vt:lpstr>Presentación de PowerPoint</vt:lpstr>
      <vt:lpstr>4.     Aplicación del estándar al caso concreto </vt:lpstr>
      <vt:lpstr>Presentación de PowerPoint</vt:lpstr>
      <vt:lpstr>Presentación de PowerPoint</vt:lpstr>
      <vt:lpstr>SUP-JE-09/2020</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BOLETÍN DE PRENSA</dc:title>
  <dc:creator>Eduardo Castellanos</dc:creator>
  <cp:lastModifiedBy>Eduardo Castellanos</cp:lastModifiedBy>
  <cp:revision>27</cp:revision>
  <dcterms:created xsi:type="dcterms:W3CDTF">2020-04-29T01:46:39Z</dcterms:created>
  <dcterms:modified xsi:type="dcterms:W3CDTF">2020-04-29T05:01:11Z</dcterms:modified>
</cp:coreProperties>
</file>