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4" r:id="rId8"/>
    <p:sldId id="265" r:id="rId9"/>
    <p:sldId id="259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63FF-7E39-431B-B45F-4661FAFDBE38}" type="datetimeFigureOut">
              <a:rPr lang="es-MX" smtClean="0"/>
              <a:t>24/04/2020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4EB9-F180-444C-8415-8FCAF3858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721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63FF-7E39-431B-B45F-4661FAFDBE38}" type="datetimeFigureOut">
              <a:rPr lang="es-MX" smtClean="0"/>
              <a:t>24/04/2020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4EB9-F180-444C-8415-8FCAF3858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783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63FF-7E39-431B-B45F-4661FAFDBE38}" type="datetimeFigureOut">
              <a:rPr lang="es-MX" smtClean="0"/>
              <a:t>24/04/2020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4EB9-F180-444C-8415-8FCAF3858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6738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63FF-7E39-431B-B45F-4661FAFDBE38}" type="datetimeFigureOut">
              <a:rPr lang="es-MX" smtClean="0"/>
              <a:t>24/04/2020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4EB9-F180-444C-8415-8FCAF3858340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5097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63FF-7E39-431B-B45F-4661FAFDBE38}" type="datetimeFigureOut">
              <a:rPr lang="es-MX" smtClean="0"/>
              <a:t>24/04/2020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4EB9-F180-444C-8415-8FCAF3858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0809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63FF-7E39-431B-B45F-4661FAFDBE38}" type="datetimeFigureOut">
              <a:rPr lang="es-MX" smtClean="0"/>
              <a:t>24/04/2020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4EB9-F180-444C-8415-8FCAF3858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3763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63FF-7E39-431B-B45F-4661FAFDBE38}" type="datetimeFigureOut">
              <a:rPr lang="es-MX" smtClean="0"/>
              <a:t>24/04/2020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4EB9-F180-444C-8415-8FCAF3858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1529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63FF-7E39-431B-B45F-4661FAFDBE38}" type="datetimeFigureOut">
              <a:rPr lang="es-MX" smtClean="0"/>
              <a:t>24/04/2020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4EB9-F180-444C-8415-8FCAF3858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4792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63FF-7E39-431B-B45F-4661FAFDBE38}" type="datetimeFigureOut">
              <a:rPr lang="es-MX" smtClean="0"/>
              <a:t>24/04/2020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4EB9-F180-444C-8415-8FCAF3858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552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63FF-7E39-431B-B45F-4661FAFDBE38}" type="datetimeFigureOut">
              <a:rPr lang="es-MX" smtClean="0"/>
              <a:t>24/04/2020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4EB9-F180-444C-8415-8FCAF3858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524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63FF-7E39-431B-B45F-4661FAFDBE38}" type="datetimeFigureOut">
              <a:rPr lang="es-MX" smtClean="0"/>
              <a:t>24/04/2020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4EB9-F180-444C-8415-8FCAF3858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003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63FF-7E39-431B-B45F-4661FAFDBE38}" type="datetimeFigureOut">
              <a:rPr lang="es-MX" smtClean="0"/>
              <a:t>24/04/2020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4EB9-F180-444C-8415-8FCAF3858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712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63FF-7E39-431B-B45F-4661FAFDBE38}" type="datetimeFigureOut">
              <a:rPr lang="es-MX" smtClean="0"/>
              <a:t>24/04/2020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4EB9-F180-444C-8415-8FCAF3858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650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63FF-7E39-431B-B45F-4661FAFDBE38}" type="datetimeFigureOut">
              <a:rPr lang="es-MX" smtClean="0"/>
              <a:t>24/04/2020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4EB9-F180-444C-8415-8FCAF3858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196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63FF-7E39-431B-B45F-4661FAFDBE38}" type="datetimeFigureOut">
              <a:rPr lang="es-MX" smtClean="0"/>
              <a:t>24/04/2020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4EB9-F180-444C-8415-8FCAF3858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603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63FF-7E39-431B-B45F-4661FAFDBE38}" type="datetimeFigureOut">
              <a:rPr lang="es-MX" smtClean="0"/>
              <a:t>24/04/2020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4EB9-F180-444C-8415-8FCAF3858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922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63FF-7E39-431B-B45F-4661FAFDBE38}" type="datetimeFigureOut">
              <a:rPr lang="es-MX" smtClean="0"/>
              <a:t>24/04/2020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4EB9-F180-444C-8415-8FCAF3858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86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F963FF-7E39-431B-B45F-4661FAFDBE38}" type="datetimeFigureOut">
              <a:rPr lang="es-MX" smtClean="0"/>
              <a:t>24/04/2020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D4EB9-F180-444C-8415-8FCAF3858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7962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eduardocastellanosh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A6F8E-435E-42DB-9642-620265948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5861"/>
            <a:ext cx="9144000" cy="3591339"/>
          </a:xfrm>
        </p:spPr>
        <p:txBody>
          <a:bodyPr>
            <a:normAutofit fontScale="90000"/>
          </a:bodyPr>
          <a:lstStyle/>
          <a:p>
            <a:br>
              <a:rPr lang="es-MX" sz="4000" b="1" dirty="0"/>
            </a:br>
            <a:r>
              <a:rPr lang="es-MX" sz="3100" b="1" dirty="0"/>
              <a:t>Instituto Iberoamericano de Derecho Electoral</a:t>
            </a:r>
            <a:br>
              <a:rPr lang="es-MX" sz="3100" b="1" dirty="0"/>
            </a:br>
            <a:r>
              <a:rPr lang="es-MX" sz="3100" b="1" dirty="0"/>
              <a:t>Maestría en Derecho Electoral</a:t>
            </a:r>
            <a:br>
              <a:rPr lang="es-MX" sz="3100" b="1" dirty="0"/>
            </a:br>
            <a:r>
              <a:rPr lang="es-MX" sz="3100" b="1" dirty="0"/>
              <a:t>Seminario sobre Temas Selectos de Derecho Electoral</a:t>
            </a:r>
            <a:br>
              <a:rPr lang="es-MX" sz="3100" b="1" dirty="0"/>
            </a:br>
            <a:r>
              <a:rPr lang="es-MX" sz="3100" b="1" dirty="0"/>
              <a:t>LINEAMIENTOS DIDÁCTICOS PARA LA IMPARTICIÓN Y RECEPCIÓN DEL CURSO</a:t>
            </a:r>
            <a:br>
              <a:rPr lang="es-MX" sz="3100" b="1" dirty="0"/>
            </a:br>
            <a:endParaRPr lang="es-MX" sz="31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AB24B9-E930-430C-83CD-8E01C28A6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2730"/>
            <a:ext cx="9144000" cy="1536906"/>
          </a:xfrm>
        </p:spPr>
        <p:txBody>
          <a:bodyPr>
            <a:normAutofit fontScale="85000" lnSpcReduction="20000"/>
          </a:bodyPr>
          <a:lstStyle/>
          <a:p>
            <a:r>
              <a:rPr lang="es-MX" sz="3200" b="1" dirty="0"/>
              <a:t>Profesor Dr. Eduardo de Jesús Castellanos Hernández</a:t>
            </a:r>
          </a:p>
          <a:p>
            <a:endParaRPr lang="es-MX" dirty="0"/>
          </a:p>
          <a:p>
            <a:r>
              <a:rPr lang="es-MX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413163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FADD9-93DF-43C0-9E1C-AC7BF0EB5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8760"/>
          </a:xfrm>
        </p:spPr>
        <p:txBody>
          <a:bodyPr/>
          <a:lstStyle/>
          <a:p>
            <a:pPr algn="ctr"/>
            <a:r>
              <a:rPr lang="es-MX" b="1" dirty="0"/>
              <a:t>SUGERENCIAS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98EF9A-5AE9-4B23-9597-072033555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91478"/>
            <a:ext cx="8946541" cy="5013804"/>
          </a:xfrm>
        </p:spPr>
        <p:txBody>
          <a:bodyPr>
            <a:normAutofit/>
          </a:bodyPr>
          <a:lstStyle/>
          <a:p>
            <a:pPr algn="just"/>
            <a:r>
              <a:rPr lang="es-MX" sz="2200" dirty="0"/>
              <a:t>Disponer lo necesario para tener una presencia permanente y sin distracciones durante el desarrollo de la sesión.</a:t>
            </a:r>
          </a:p>
          <a:p>
            <a:pPr algn="just"/>
            <a:r>
              <a:rPr lang="es-MX" sz="2200" dirty="0"/>
              <a:t>Designar de entre ustedes a un responsable de habilitar una dirección de WhatsApp para facilitar la comunicación y el intercambio de información entre todos nosotros (es probable que ya lo tengan).</a:t>
            </a:r>
          </a:p>
          <a:p>
            <a:pPr algn="just"/>
            <a:r>
              <a:rPr lang="es-MX" sz="2200" dirty="0"/>
              <a:t>Entregar puntualmente los trabajos solicitados.</a:t>
            </a:r>
          </a:p>
          <a:p>
            <a:pPr algn="just"/>
            <a:r>
              <a:rPr lang="es-MX" sz="2200" dirty="0"/>
              <a:t>Mantener actualizada su compilación jurídica electoral (es su libro de cabecera) y dar seguimiento a las iniciativas de reforma constitucional de la 4T.</a:t>
            </a:r>
          </a:p>
          <a:p>
            <a:pPr algn="just"/>
            <a:r>
              <a:rPr lang="es-MX" sz="2200" dirty="0"/>
              <a:t>Procurar que los temas de sus reportes de lectura de los folletos del TEPJF y de la </a:t>
            </a:r>
            <a:r>
              <a:rPr lang="es-MX" sz="2200" dirty="0" err="1"/>
              <a:t>CorteIDH</a:t>
            </a:r>
            <a:r>
              <a:rPr lang="es-MX" sz="2200" dirty="0"/>
              <a:t> sean útiles para el análisis de la sentencia que reportarán.</a:t>
            </a:r>
          </a:p>
        </p:txBody>
      </p:sp>
    </p:spTree>
    <p:extLst>
      <p:ext uri="{BB962C8B-B14F-4D97-AF65-F5344CB8AC3E}">
        <p14:creationId xmlns:p14="http://schemas.microsoft.com/office/powerpoint/2010/main" val="274362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1232B-07F2-4CE0-B8E3-1E6310C1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43560"/>
          </a:xfrm>
        </p:spPr>
        <p:txBody>
          <a:bodyPr>
            <a:normAutofit/>
          </a:bodyPr>
          <a:lstStyle/>
          <a:p>
            <a:pPr algn="ctr"/>
            <a:r>
              <a:rPr lang="es-MX" sz="3600" b="1" dirty="0"/>
              <a:t>DR. EDUARDO DE JESÚS CASTELLANOS HERNÁNDEZ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4A5CF6-CD2E-4C9A-9011-A48BB301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96278"/>
            <a:ext cx="8946541" cy="4552121"/>
          </a:xfrm>
        </p:spPr>
        <p:txBody>
          <a:bodyPr>
            <a:noAutofit/>
          </a:bodyPr>
          <a:lstStyle/>
          <a:p>
            <a:pPr algn="just"/>
            <a:r>
              <a:rPr lang="es-MX" sz="2300" dirty="0"/>
              <a:t>Posdoctorado en Control Parlamentario y Políticas Públicas por la Universidad de Alcalá y posdoctorado en Regímenes Políticos Comparados por la Universidad de Colorado, campus Colorado Springs.</a:t>
            </a:r>
          </a:p>
          <a:p>
            <a:pPr algn="just"/>
            <a:r>
              <a:rPr lang="es-MX" sz="2300" dirty="0"/>
              <a:t>Doctorado en Estudios Políticos por la Universidad de París; Especialidad en Justicia Electoral por el TEPJF; maestro en Administración de Empresas por la </a:t>
            </a:r>
            <a:r>
              <a:rPr lang="es-MX" sz="2300" dirty="0" err="1"/>
              <a:t>UAEMéx</a:t>
            </a:r>
            <a:r>
              <a:rPr lang="es-MX" sz="2300" dirty="0"/>
              <a:t>; licenciado en Derecho por la UNAM; </a:t>
            </a:r>
            <a:r>
              <a:rPr lang="es-MX" sz="2300" dirty="0" err="1"/>
              <a:t>doctorante</a:t>
            </a:r>
            <a:r>
              <a:rPr lang="es-MX" sz="2300" dirty="0"/>
              <a:t> en Derecho por el IIDE.</a:t>
            </a:r>
          </a:p>
          <a:p>
            <a:pPr algn="just"/>
            <a:r>
              <a:rPr lang="es-MX" sz="2300" dirty="0"/>
              <a:t>Investigador Nacional, Nivel I, adscrito al Instituto Interdisciplinario de Investigaciones de la Universidad de Xalapa. Miembro del Registro CONACYT de Evaluadores Acreditados, Área 5, Sociales y Económicas.</a:t>
            </a:r>
          </a:p>
        </p:txBody>
      </p:sp>
    </p:spTree>
    <p:extLst>
      <p:ext uri="{BB962C8B-B14F-4D97-AF65-F5344CB8AC3E}">
        <p14:creationId xmlns:p14="http://schemas.microsoft.com/office/powerpoint/2010/main" val="2498888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E2252-5EDF-44E9-85DA-7E3976A7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12961"/>
            <a:ext cx="9404723" cy="978517"/>
          </a:xfrm>
        </p:spPr>
        <p:txBody>
          <a:bodyPr/>
          <a:lstStyle/>
          <a:p>
            <a:pPr algn="ctr"/>
            <a:r>
              <a:rPr lang="es-MX" sz="2400" b="1" dirty="0"/>
              <a:t>DR. EDUARDO DE JESÚS CASTELLANOS HERNÁNDEZ</a:t>
            </a:r>
            <a:br>
              <a:rPr lang="es-MX" sz="2400" b="1" dirty="0"/>
            </a:br>
            <a:r>
              <a:rPr lang="es-MX" sz="2400" b="1" dirty="0"/>
              <a:t>OBRA PUBLICADA EN MATERIA ELECTORAL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7993A4-B58D-4B60-A189-BFDD8590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431235"/>
            <a:ext cx="10880035" cy="4817165"/>
          </a:xfrm>
        </p:spPr>
        <p:txBody>
          <a:bodyPr>
            <a:normAutofit/>
          </a:bodyPr>
          <a:lstStyle/>
          <a:p>
            <a:r>
              <a:rPr lang="es-MX" b="1" i="1" dirty="0"/>
              <a:t>Nuevo Derecho Electoral en México</a:t>
            </a:r>
            <a:r>
              <a:rPr lang="es-MX" dirty="0"/>
              <a:t>, UNAM, IIJ, Editorial Trillas.</a:t>
            </a:r>
          </a:p>
          <a:p>
            <a:r>
              <a:rPr lang="es-MX" b="1" i="1" dirty="0"/>
              <a:t>Temas de Derecho Procesal Electoral</a:t>
            </a:r>
            <a:r>
              <a:rPr lang="es-MX" dirty="0"/>
              <a:t> (3 tomos), SEGOB.</a:t>
            </a:r>
          </a:p>
          <a:p>
            <a:r>
              <a:rPr lang="es-MX" b="1" i="1" dirty="0"/>
              <a:t>Sistemas, legislación y resultados electorales</a:t>
            </a:r>
            <a:r>
              <a:rPr lang="es-MX" dirty="0"/>
              <a:t> (2 tomos), Enciclopedia Parlamentaria de México (27 tomos), Cámara de Diputados del Congreso de la Unión.</a:t>
            </a:r>
          </a:p>
          <a:p>
            <a:r>
              <a:rPr lang="es-MX" b="1" i="1" dirty="0"/>
              <a:t>Las reformas de 1996</a:t>
            </a:r>
            <a:r>
              <a:rPr lang="es-MX" dirty="0"/>
              <a:t>, Centro Jorge L. Tamayo.</a:t>
            </a:r>
          </a:p>
          <a:p>
            <a:r>
              <a:rPr lang="es-MX" b="1" i="1" dirty="0"/>
              <a:t>Formas de gobierno y sistemas electorales en México</a:t>
            </a:r>
            <a:r>
              <a:rPr lang="es-MX" dirty="0"/>
              <a:t>, Centro Jorge L. Tamayo.</a:t>
            </a:r>
          </a:p>
          <a:p>
            <a:r>
              <a:rPr lang="es-MX" b="1" i="1" dirty="0"/>
              <a:t>Derecho Electoral en México. Introducción general</a:t>
            </a:r>
            <a:r>
              <a:rPr lang="es-MX" dirty="0"/>
              <a:t>, Centro Jorge L. Tamayo, Editorial Trillas</a:t>
            </a:r>
          </a:p>
          <a:p>
            <a:r>
              <a:rPr lang="es-MX" b="1" i="1" dirty="0"/>
              <a:t>Para entender la democracia. Formas de gobierno, sistemas electorales, sistemas  de partidos y calidad de la democracia</a:t>
            </a:r>
            <a:r>
              <a:rPr lang="es-MX" dirty="0"/>
              <a:t>, Edición de autor.</a:t>
            </a:r>
          </a:p>
          <a:p>
            <a:r>
              <a:rPr lang="es-MX" dirty="0"/>
              <a:t>Coautor de 15 tomos de la colección </a:t>
            </a:r>
            <a:r>
              <a:rPr lang="es-MX" b="1" i="1" dirty="0"/>
              <a:t>Monitor Democrático</a:t>
            </a:r>
            <a:r>
              <a:rPr lang="es-MX" dirty="0"/>
              <a:t>, Facultad de Derecho, UNAM, COPUEX</a:t>
            </a:r>
          </a:p>
        </p:txBody>
      </p:sp>
    </p:spTree>
    <p:extLst>
      <p:ext uri="{BB962C8B-B14F-4D97-AF65-F5344CB8AC3E}">
        <p14:creationId xmlns:p14="http://schemas.microsoft.com/office/powerpoint/2010/main" val="260933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39B1A-7401-4932-BC14-D17B26E0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5508"/>
          </a:xfrm>
        </p:spPr>
        <p:txBody>
          <a:bodyPr/>
          <a:lstStyle/>
          <a:p>
            <a:pPr algn="ctr"/>
            <a:r>
              <a:rPr lang="es-MX" sz="3600" b="1" dirty="0"/>
              <a:t>EVALUACIÓN DIAGNÓSTICA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733BEE-367C-4BBF-AF9A-15A2F54EA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32452"/>
            <a:ext cx="8946541" cy="5015947"/>
          </a:xfrm>
        </p:spPr>
        <p:txBody>
          <a:bodyPr>
            <a:noAutofit/>
          </a:bodyPr>
          <a:lstStyle/>
          <a:p>
            <a:pPr algn="just"/>
            <a:r>
              <a:rPr lang="es-MX" sz="2400" dirty="0"/>
              <a:t>Redactar en quince minutos cuando mucho </a:t>
            </a:r>
            <a:r>
              <a:rPr lang="es-MX" sz="2400" u="sng" dirty="0"/>
              <a:t>y sin consultar fuente alguna</a:t>
            </a:r>
            <a:r>
              <a:rPr lang="es-MX" sz="2400" dirty="0"/>
              <a:t>, una nota ejecutiva en dos cuartillas en letra Arial, 12 puntos, a espacio y medio, sobre alguno de los dos temas siguientes:</a:t>
            </a:r>
          </a:p>
          <a:p>
            <a:pPr algn="just"/>
            <a:r>
              <a:rPr lang="es-MX" sz="2400" dirty="0"/>
              <a:t>SISTEMA ELECTORAL Y SISTEMA DE PARTIDOS POLÍTICOS  EN MÉXICO HOY.</a:t>
            </a:r>
          </a:p>
          <a:p>
            <a:pPr algn="just"/>
            <a:r>
              <a:rPr lang="es-MX" sz="2400" dirty="0"/>
              <a:t>NUEVO MODELO DE CONTROL DIFUSO </a:t>
            </a:r>
            <a:r>
              <a:rPr lang="es-MX" sz="2400" i="1" dirty="0"/>
              <a:t>EX OFFICIO</a:t>
            </a:r>
            <a:r>
              <a:rPr lang="es-MX" sz="2400" dirty="0"/>
              <a:t> DE CONSTITUCIONALIDAD Y CONVENCIONALIDAD EN MÉXICO HOY, EN MATERIA ELECTORAL</a:t>
            </a:r>
          </a:p>
          <a:p>
            <a:pPr algn="just"/>
            <a:r>
              <a:rPr lang="es-MX" sz="2400" dirty="0"/>
              <a:t>Al terminar su nota ejecutiva debidamente identificada con el título escogido y su nombre, el autor deberá enviarla al correo electrónico: </a:t>
            </a:r>
            <a:r>
              <a:rPr lang="es-MX" sz="2400" dirty="0">
                <a:hlinkClick r:id="rId2"/>
              </a:rPr>
              <a:t>eduardocastellanosh@gmail.com</a:t>
            </a:r>
            <a:r>
              <a:rPr lang="es-MX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583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38055-30B4-4CBC-B964-61648981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OBJETIVO DEL SEMINARIO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47F744-19E0-4804-84A5-9334AD3B8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sz="3200" dirty="0"/>
              <a:t>Conocer y analizar a través de investigaciones hemerográficas y documentales, casos contemporáneos relativos al plan de estudios, que le permitan consolidar los conocimientos adquiridos en las diferentes materias cursadas.</a:t>
            </a:r>
          </a:p>
        </p:txBody>
      </p:sp>
    </p:spTree>
    <p:extLst>
      <p:ext uri="{BB962C8B-B14F-4D97-AF65-F5344CB8AC3E}">
        <p14:creationId xmlns:p14="http://schemas.microsoft.com/office/powerpoint/2010/main" val="88660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86EE3-6F72-4FC2-81D7-86046398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OBJETIVOS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D360AE-9424-4C64-B8D3-BA0264A15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8226"/>
            <a:ext cx="8946541" cy="4870173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s-MX" sz="2800" dirty="0"/>
              <a:t>Analizar y discutir temas y autores de bibliografía relevante y polémica en materia electoral</a:t>
            </a:r>
          </a:p>
          <a:p>
            <a:pPr marL="514350" indent="-514350" algn="just">
              <a:buAutoNum type="arabicPeriod"/>
            </a:pPr>
            <a:endParaRPr lang="es-MX" sz="2800" dirty="0"/>
          </a:p>
          <a:p>
            <a:pPr marL="514350" indent="-514350" algn="just">
              <a:buAutoNum type="arabicPeriod"/>
            </a:pPr>
            <a:r>
              <a:rPr lang="es-MX" sz="2800" dirty="0"/>
              <a:t>Análisis político y jurídico de resoluciones judiciales relevantes y polémicas en materia electoral</a:t>
            </a:r>
          </a:p>
          <a:p>
            <a:pPr marL="514350" indent="-514350" algn="just">
              <a:buAutoNum type="arabicPeriod"/>
            </a:pPr>
            <a:endParaRPr lang="es-MX" sz="2800" dirty="0"/>
          </a:p>
          <a:p>
            <a:pPr marL="514350" indent="-514350" algn="just">
              <a:buAutoNum type="arabicPeriod"/>
            </a:pPr>
            <a:r>
              <a:rPr lang="es-MX" sz="2800" dirty="0"/>
              <a:t>Redactar un reporte de investigación documental jurídica en materia electoral</a:t>
            </a:r>
          </a:p>
        </p:txBody>
      </p:sp>
    </p:spTree>
    <p:extLst>
      <p:ext uri="{BB962C8B-B14F-4D97-AF65-F5344CB8AC3E}">
        <p14:creationId xmlns:p14="http://schemas.microsoft.com/office/powerpoint/2010/main" val="169440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064BA-E28F-40B3-8E31-909C5E07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ESTRATEGIA DIDÁCTICA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088BE8-92E2-4B12-A44A-24F6EE72B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4863548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sz="2200" dirty="0"/>
              <a:t>Evaluación diagnóstica.</a:t>
            </a:r>
          </a:p>
          <a:p>
            <a:pPr marL="0" indent="0" algn="just">
              <a:buNone/>
            </a:pPr>
            <a:endParaRPr lang="es-MX" sz="2200" dirty="0"/>
          </a:p>
          <a:p>
            <a:pPr algn="just"/>
            <a:r>
              <a:rPr lang="es-MX" sz="2200" dirty="0"/>
              <a:t>Exposición por parte del profesor de temas y autores de bibliografía relevante y polémica para la materia electoral, durante la primera sesión y las primeras dos horas de las sesiones siguientes.</a:t>
            </a:r>
          </a:p>
          <a:p>
            <a:pPr algn="just"/>
            <a:endParaRPr lang="es-MX" sz="2200" dirty="0"/>
          </a:p>
          <a:p>
            <a:pPr algn="just"/>
            <a:r>
              <a:rPr lang="es-MX" sz="2200" dirty="0"/>
              <a:t>Exposición </a:t>
            </a:r>
            <a:r>
              <a:rPr lang="es-MX" sz="2200" u="sng" dirty="0"/>
              <a:t>individual</a:t>
            </a:r>
            <a:r>
              <a:rPr lang="es-MX" sz="2200" dirty="0"/>
              <a:t> en láminas </a:t>
            </a:r>
            <a:r>
              <a:rPr lang="es-MX" sz="2200" dirty="0" err="1"/>
              <a:t>Power</a:t>
            </a:r>
            <a:r>
              <a:rPr lang="es-MX" sz="2200" dirty="0"/>
              <a:t> Point y </a:t>
            </a:r>
            <a:r>
              <a:rPr lang="es-MX" sz="2200" u="sng" dirty="0"/>
              <a:t>reporte escrito</a:t>
            </a:r>
            <a:r>
              <a:rPr lang="es-MX" sz="2200" dirty="0"/>
              <a:t> de la lectura y análisis de resoluciones judiciales relevantes y polémicas, durante las segundas dos horas de la segunda a la sexta sesión.</a:t>
            </a:r>
          </a:p>
          <a:p>
            <a:pPr algn="just"/>
            <a:endParaRPr lang="es-MX" sz="2200" dirty="0"/>
          </a:p>
          <a:p>
            <a:pPr algn="just"/>
            <a:r>
              <a:rPr lang="es-MX" sz="2200" dirty="0"/>
              <a:t>Reporte escrito de la lectura de un artículo de la autoría del profesor, de un cuadernillo de la Serie Comentarios a las Sentencias del Tribunal Electoral (del PJF) y otro de jurisprudencia de la </a:t>
            </a:r>
            <a:r>
              <a:rPr lang="es-MX" sz="2200" dirty="0" err="1"/>
              <a:t>CorteIDH</a:t>
            </a:r>
            <a:r>
              <a:rPr lang="es-MX" sz="2200" dirty="0"/>
              <a:t>, en este orden.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950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DB561-F479-4AA3-A0C7-C30CCE495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832"/>
          </a:xfrm>
        </p:spPr>
        <p:txBody>
          <a:bodyPr/>
          <a:lstStyle/>
          <a:p>
            <a:pPr algn="ctr"/>
            <a:r>
              <a:rPr lang="es-MX" b="1" dirty="0"/>
              <a:t>TEMAS QUE EXPONDRÁ EL PROFESOR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692A7D-6CAB-4A42-8EB1-4C645B063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473247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s-MX" dirty="0"/>
              <a:t>Teoría política y formas de gobierno</a:t>
            </a:r>
          </a:p>
          <a:p>
            <a:pPr marL="514350" indent="-514350">
              <a:buAutoNum type="arabicPeriod"/>
            </a:pPr>
            <a:r>
              <a:rPr lang="es-MX" dirty="0"/>
              <a:t>Modelos de democracia</a:t>
            </a:r>
          </a:p>
          <a:p>
            <a:pPr marL="514350" indent="-514350">
              <a:buAutoNum type="arabicPeriod"/>
            </a:pPr>
            <a:r>
              <a:rPr lang="es-MX" dirty="0"/>
              <a:t>Partidos y sistema de partidos</a:t>
            </a:r>
          </a:p>
          <a:p>
            <a:pPr marL="514350" indent="-514350">
              <a:buAutoNum type="arabicPeriod"/>
            </a:pPr>
            <a:r>
              <a:rPr lang="es-MX" dirty="0"/>
              <a:t>Diseño de sistemas electorales</a:t>
            </a:r>
          </a:p>
          <a:p>
            <a:pPr marL="514350" indent="-514350">
              <a:buAutoNum type="arabicPeriod"/>
            </a:pPr>
            <a:r>
              <a:rPr lang="es-MX" dirty="0"/>
              <a:t>El presidencialismo mexicano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MX" dirty="0"/>
              <a:t>Más allá de Maquiavelo. Herramientas para afrontar conflictos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MX" dirty="0"/>
              <a:t>Técnica legislativa, control parlamentario y gobiernos de coalición</a:t>
            </a:r>
          </a:p>
          <a:p>
            <a:pPr marL="514350" indent="-514350">
              <a:buAutoNum type="arabicPeriod"/>
            </a:pPr>
            <a:r>
              <a:rPr lang="es-MX" dirty="0"/>
              <a:t>Metodología para el control de constitucionalidad y convencionalidad</a:t>
            </a:r>
          </a:p>
          <a:p>
            <a:pPr marL="514350" indent="-514350">
              <a:buAutoNum type="arabicPeriod"/>
            </a:pPr>
            <a:r>
              <a:rPr lang="es-MX" dirty="0"/>
              <a:t>El impacto de las sentencias de la </a:t>
            </a:r>
            <a:r>
              <a:rPr lang="es-MX" dirty="0" err="1"/>
              <a:t>CorteIDH</a:t>
            </a:r>
            <a:r>
              <a:rPr lang="es-MX" dirty="0"/>
              <a:t> en las diversas del TEPJF</a:t>
            </a:r>
          </a:p>
          <a:p>
            <a:pPr marL="514350" indent="-514350">
              <a:buAutoNum type="arabicPeriod"/>
            </a:pPr>
            <a:r>
              <a:rPr lang="es-MX" dirty="0"/>
              <a:t>Orden Mundial</a:t>
            </a:r>
          </a:p>
        </p:txBody>
      </p:sp>
    </p:spTree>
    <p:extLst>
      <p:ext uri="{BB962C8B-B14F-4D97-AF65-F5344CB8AC3E}">
        <p14:creationId xmlns:p14="http://schemas.microsoft.com/office/powerpoint/2010/main" val="55956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2BCD2-9624-4C68-BD9E-847B61B0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38540"/>
            <a:ext cx="9404723" cy="1086677"/>
          </a:xfrm>
        </p:spPr>
        <p:txBody>
          <a:bodyPr/>
          <a:lstStyle/>
          <a:p>
            <a:pPr algn="ctr"/>
            <a:r>
              <a:rPr lang="es-MX" sz="2800" b="1" dirty="0"/>
              <a:t>LECTURA Y ANÁLISIS DE RESOLUCIONES JUDICIALES RELEVANTES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FE3904-27FE-4198-9643-D3FF7C277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39687"/>
            <a:ext cx="8946541" cy="5265595"/>
          </a:xfrm>
        </p:spPr>
        <p:txBody>
          <a:bodyPr>
            <a:noAutofit/>
          </a:bodyPr>
          <a:lstStyle/>
          <a:p>
            <a:pPr algn="just"/>
            <a:r>
              <a:rPr lang="es-MX" dirty="0"/>
              <a:t>Quince minutos antes de iniciar la segunda sesión cada uno de los alumnos subirá a la plataforma una lista con su nombre, fotografía, nombre de la asignatura y del posgrado, en la que habrá seleccionado e identificado con número de expediente y contenido del asunto, cinco resoluciones judiciales relevantes en materia electoral de la SCJN y/o de cualquiera de las salas del TEPJF</a:t>
            </a:r>
          </a:p>
          <a:p>
            <a:pPr algn="just"/>
            <a:r>
              <a:rPr lang="es-MX" dirty="0"/>
              <a:t>Durante la segunda mitad de la segunda sesión cada uno expondrá la razones de su selección y escogerá una resolución para su lectura, análisis y reporte de investigación documental conforme a los lineamientos editoriales que se especifican más adelante.</a:t>
            </a:r>
          </a:p>
          <a:p>
            <a:pPr algn="just"/>
            <a:r>
              <a:rPr lang="es-MX" dirty="0"/>
              <a:t>A partir de la tercera sesión, en la segunda mitad, en orden alfabético de apellido paterno, cada uno presentará en </a:t>
            </a:r>
            <a:r>
              <a:rPr lang="es-MX" dirty="0" err="1"/>
              <a:t>power</a:t>
            </a:r>
            <a:r>
              <a:rPr lang="es-MX" dirty="0"/>
              <a:t> </a:t>
            </a:r>
            <a:r>
              <a:rPr lang="es-MX" dirty="0" err="1"/>
              <a:t>point</a:t>
            </a:r>
            <a:r>
              <a:rPr lang="es-MX" dirty="0"/>
              <a:t> un resumen de su análisis. </a:t>
            </a:r>
            <a:r>
              <a:rPr lang="es-MX" u="sng" dirty="0"/>
              <a:t>El reporte escrito deberá subirlo a la plataforma antes de iniciar la última sesión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196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B55FB-1F57-4213-9933-2A1EAFDC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3600" b="1" dirty="0"/>
              <a:t>CARACTERÍSTICAS MÍNIMAS DEL REPORTE DE INVESTIGACIÓN DOCUMENTAL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4B5789-0B73-42CD-AD64-772C6B27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7010"/>
            <a:ext cx="8946541" cy="4956312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s-MX" sz="2200" dirty="0"/>
              <a:t>Extensión de 10 a 15 páginas, escritas a doble espacio en letra Arial 12 puntos, sin viñetas y con los márgenes que da el procesador de palabra.</a:t>
            </a:r>
          </a:p>
          <a:p>
            <a:pPr marL="514350" indent="-514350" algn="just">
              <a:buAutoNum type="arabicPeriod"/>
            </a:pPr>
            <a:r>
              <a:rPr lang="es-MX" sz="2200" dirty="0"/>
              <a:t>Seguir los lineamientos de redacción del IIJ. UNAM, los que se aprecian de la lectura de los cuadernillos de jurisprudencia de la </a:t>
            </a:r>
            <a:r>
              <a:rPr lang="es-MX" sz="2200" dirty="0" err="1"/>
              <a:t>CorteIDH</a:t>
            </a:r>
            <a:r>
              <a:rPr lang="es-MX" sz="2200" dirty="0"/>
              <a:t>, así como de las colecciones Cuadernos de Divulgación de la Justicia Electoral, Temas Selectos de Derecho Electoral y Serie Comentarios a las Sentencias del Tribunal Electoral (publicaciones institucionales del TEPJF), particularmente para notas al pie de página y para consignar bibliografía, jurisprudencia y otras fuentes de información.</a:t>
            </a:r>
          </a:p>
          <a:p>
            <a:pPr marL="514350" indent="-514350" algn="just">
              <a:buAutoNum type="arabicPeriod"/>
            </a:pPr>
            <a:r>
              <a:rPr lang="es-MX" sz="2200" u="sng" dirty="0"/>
              <a:t>El reporte será subido a la plataforma.</a:t>
            </a:r>
          </a:p>
          <a:p>
            <a:pPr marL="514350" indent="-514350"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414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FD67B-FD0F-4B3A-8A63-5B82E48D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3600" b="1" dirty="0"/>
              <a:t>CARACTERÍSTICAS MÍNIMAS DEL REPORTE ESCRITO DE LECTURA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EA748D-1B77-4A3B-B8F0-50FE05DB1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63758"/>
            <a:ext cx="8946541" cy="4684642"/>
          </a:xfrm>
        </p:spPr>
        <p:txBody>
          <a:bodyPr/>
          <a:lstStyle/>
          <a:p>
            <a:pPr algn="just"/>
            <a:r>
              <a:rPr lang="es-MX" sz="2400" dirty="0"/>
              <a:t>Extensión de 3 a 5 páginas escritas a espacio y medio, en letra Arial doce puntos, sin hacer transcripciones; con un sumario de no más de cinco acápites o subtemas.</a:t>
            </a:r>
          </a:p>
          <a:p>
            <a:pPr algn="just"/>
            <a:r>
              <a:rPr lang="es-MX" sz="2400" dirty="0"/>
              <a:t>El orden en la entrega de estos reportes será el siguiente:</a:t>
            </a:r>
          </a:p>
          <a:p>
            <a:pPr marL="514350" indent="-514350" algn="just">
              <a:buAutoNum type="arabicPeriod"/>
            </a:pPr>
            <a:r>
              <a:rPr lang="es-MX" sz="2400" dirty="0"/>
              <a:t>Reporte de lectura del artículo “Metodología de Investigación Jurídica”.</a:t>
            </a:r>
          </a:p>
          <a:p>
            <a:pPr marL="514350" indent="-514350" algn="just">
              <a:buAutoNum type="arabicPeriod"/>
            </a:pPr>
            <a:r>
              <a:rPr lang="es-MX" sz="2400" dirty="0"/>
              <a:t>Serie Comentarios a las Sentencias del TE.</a:t>
            </a:r>
          </a:p>
          <a:p>
            <a:pPr marL="514350" indent="-514350" algn="just">
              <a:buAutoNum type="arabicPeriod"/>
            </a:pPr>
            <a:r>
              <a:rPr lang="es-MX" sz="2400" dirty="0"/>
              <a:t>Cuadernillo de jurisprudencia de la </a:t>
            </a:r>
            <a:r>
              <a:rPr lang="es-MX" sz="2400" dirty="0" err="1"/>
              <a:t>CorteIDH</a:t>
            </a:r>
            <a:r>
              <a:rPr lang="es-MX" sz="2400" dirty="0"/>
              <a:t>. </a:t>
            </a:r>
          </a:p>
          <a:p>
            <a:pPr algn="just"/>
            <a:r>
              <a:rPr lang="es-MX" sz="2400" u="sng" dirty="0"/>
              <a:t>Los reportes de lectura serán subidos a la plataforma.</a:t>
            </a:r>
          </a:p>
          <a:p>
            <a:pPr marL="514350" indent="-514350" algn="just">
              <a:buAutoNum type="arabicPeriod"/>
            </a:pPr>
            <a:endParaRPr lang="es-MX" dirty="0"/>
          </a:p>
          <a:p>
            <a:pPr marL="514350" indent="-514350" algn="just"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356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ED2A7-C0F2-4690-B71F-ECF75414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3600" b="1" dirty="0"/>
              <a:t>CRITERIOS Y PROCEDIMIENTOS DE 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6065C0-6152-4230-8D3E-A57DC9E5C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96278"/>
            <a:ext cx="8946541" cy="4552121"/>
          </a:xfrm>
        </p:spPr>
        <p:txBody>
          <a:bodyPr>
            <a:normAutofit/>
          </a:bodyPr>
          <a:lstStyle/>
          <a:p>
            <a:r>
              <a:rPr lang="es-MX" sz="2400" dirty="0"/>
              <a:t>Reporte de asistencia a conferencias magistrales	20%</a:t>
            </a:r>
          </a:p>
          <a:p>
            <a:endParaRPr lang="es-MX" sz="2400" dirty="0"/>
          </a:p>
          <a:p>
            <a:r>
              <a:rPr lang="es-MX" sz="2400" dirty="0"/>
              <a:t>Participar en foros y chat									20%</a:t>
            </a:r>
          </a:p>
          <a:p>
            <a:endParaRPr lang="es-MX" sz="2400" dirty="0"/>
          </a:p>
          <a:p>
            <a:r>
              <a:rPr lang="es-MX" sz="2400" dirty="0"/>
              <a:t>Reporte de investigación documental				40%</a:t>
            </a:r>
          </a:p>
          <a:p>
            <a:endParaRPr lang="es-MX" sz="2400" dirty="0"/>
          </a:p>
          <a:p>
            <a:r>
              <a:rPr lang="es-MX" sz="2400" dirty="0"/>
              <a:t>Reporte de lectura de artículo y cuadernillos		20%</a:t>
            </a:r>
          </a:p>
        </p:txBody>
      </p:sp>
    </p:spTree>
    <p:extLst>
      <p:ext uri="{BB962C8B-B14F-4D97-AF65-F5344CB8AC3E}">
        <p14:creationId xmlns:p14="http://schemas.microsoft.com/office/powerpoint/2010/main" val="202379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222</TotalTime>
  <Words>1188</Words>
  <Application>Microsoft Office PowerPoint</Application>
  <PresentationFormat>Panorámica</PresentationFormat>
  <Paragraphs>78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 Instituto Iberoamericano de Derecho Electoral Maestría en Derecho Electoral Seminario sobre Temas Selectos de Derecho Electoral LINEAMIENTOS DIDÁCTICOS PARA LA IMPARTICIÓN Y RECEPCIÓN DEL CURSO </vt:lpstr>
      <vt:lpstr>OBJETIVO DEL SEMINARIO</vt:lpstr>
      <vt:lpstr>OBJETIVOS ESPECÍFICOS</vt:lpstr>
      <vt:lpstr>ESTRATEGIA DIDÁCTICA</vt:lpstr>
      <vt:lpstr>TEMAS QUE EXPONDRÁ EL PROFESOR</vt:lpstr>
      <vt:lpstr>LECTURA Y ANÁLISIS DE RESOLUCIONES JUDICIALES RELEVANTES</vt:lpstr>
      <vt:lpstr>CARACTERÍSTICAS MÍNIMAS DEL REPORTE DE INVESTIGACIÓN DOCUMENTAL</vt:lpstr>
      <vt:lpstr>CARACTERÍSTICAS MÍNIMAS DEL REPORTE ESCRITO DE LECTURA</vt:lpstr>
      <vt:lpstr>CRITERIOS Y PROCEDIMIENTOS DE EVALUACIÓN</vt:lpstr>
      <vt:lpstr>SUGERENCIAS</vt:lpstr>
      <vt:lpstr>DR. EDUARDO DE JESÚS CASTELLANOS HERNÁNDEZ</vt:lpstr>
      <vt:lpstr>DR. EDUARDO DE JESÚS CASTELLANOS HERNÁNDEZ OBRA PUBLICADA EN MATERIA ELECTORAL</vt:lpstr>
      <vt:lpstr>EVALUACIÓN DIAGNÓSTICA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Iberoamericano de Derecho Electoral Maestría en Derecho Electoral Seminario sobre Temas Selectos de Derecho Electoral LINEAMIENTOS PARA LA IMPARTICIÓN DEL CURSO</dc:title>
  <dc:creator>Eduardo Castellanos</dc:creator>
  <cp:lastModifiedBy>Eduardo Castellanos</cp:lastModifiedBy>
  <cp:revision>39</cp:revision>
  <dcterms:created xsi:type="dcterms:W3CDTF">2020-04-24T00:27:55Z</dcterms:created>
  <dcterms:modified xsi:type="dcterms:W3CDTF">2020-04-24T19:52:45Z</dcterms:modified>
</cp:coreProperties>
</file>