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57" r:id="rId4"/>
    <p:sldId id="258" r:id="rId5"/>
    <p:sldId id="261" r:id="rId6"/>
    <p:sldId id="262" r:id="rId7"/>
    <p:sldId id="263" r:id="rId8"/>
    <p:sldId id="259" r:id="rId9"/>
    <p:sldId id="264" r:id="rId10"/>
    <p:sldId id="266" r:id="rId11"/>
    <p:sldId id="260"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5"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404576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77D0560-121F-4194-B50B-E72BED291641}" type="datetimeFigureOut">
              <a:rPr lang="es-ES" smtClean="0"/>
              <a:t>23/04/2020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376911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3502349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C1FFD3-5C59-4227-886F-E967B459F594}"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3608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714110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7D0560-121F-4194-B50B-E72BED291641}" type="datetimeFigureOut">
              <a:rPr lang="es-ES" smtClean="0"/>
              <a:t>23/04/2020</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186112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7D0560-121F-4194-B50B-E72BED291641}" type="datetimeFigureOut">
              <a:rPr lang="es-ES" smtClean="0"/>
              <a:t>23/04/2020</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2518302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1316906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366645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51934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45087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7D0560-121F-4194-B50B-E72BED291641}" type="datetimeFigureOut">
              <a:rPr lang="es-ES" smtClean="0"/>
              <a:t>23/04/2020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387074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7D0560-121F-4194-B50B-E72BED291641}" type="datetimeFigureOut">
              <a:rPr lang="es-ES" smtClean="0"/>
              <a:t>23/04/2020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45925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55244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89079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977D0560-121F-4194-B50B-E72BED291641}" type="datetimeFigureOut">
              <a:rPr lang="es-ES" smtClean="0"/>
              <a:t>23/04/2020</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75894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77D0560-121F-4194-B50B-E72BED291641}" type="datetimeFigureOut">
              <a:rPr lang="es-ES" smtClean="0"/>
              <a:t>23/04/2020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9C1FFD3-5C59-4227-886F-E967B459F594}" type="slidenum">
              <a:rPr lang="es-ES" smtClean="0"/>
              <a:t>‹Nº›</a:t>
            </a:fld>
            <a:endParaRPr lang="es-ES"/>
          </a:p>
        </p:txBody>
      </p:sp>
    </p:spTree>
    <p:extLst>
      <p:ext uri="{BB962C8B-B14F-4D97-AF65-F5344CB8AC3E}">
        <p14:creationId xmlns:p14="http://schemas.microsoft.com/office/powerpoint/2010/main" val="29764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7D0560-121F-4194-B50B-E72BED291641}" type="datetimeFigureOut">
              <a:rPr lang="es-ES" smtClean="0"/>
              <a:t>23/04/2020</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C1FFD3-5C59-4227-886F-E967B459F594}" type="slidenum">
              <a:rPr lang="es-ES" smtClean="0"/>
              <a:t>‹Nº›</a:t>
            </a:fld>
            <a:endParaRPr lang="es-ES"/>
          </a:p>
        </p:txBody>
      </p:sp>
    </p:spTree>
    <p:extLst>
      <p:ext uri="{BB962C8B-B14F-4D97-AF65-F5344CB8AC3E}">
        <p14:creationId xmlns:p14="http://schemas.microsoft.com/office/powerpoint/2010/main" val="39596452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530087"/>
            <a:ext cx="8825658" cy="2597426"/>
          </a:xfrm>
        </p:spPr>
        <p:txBody>
          <a:bodyPr>
            <a:normAutofit fontScale="90000"/>
          </a:bodyPr>
          <a:lstStyle/>
          <a:p>
            <a:r>
              <a:rPr lang="es-MX" sz="6000" b="1" dirty="0"/>
              <a:t>Más allá de Maquiavelo</a:t>
            </a:r>
            <a:br>
              <a:rPr lang="es-MX" sz="6000" b="1" dirty="0"/>
            </a:br>
            <a:r>
              <a:rPr lang="es-MX" sz="4400" b="1" dirty="0"/>
              <a:t>Herramientas para afrontar conflictos</a:t>
            </a:r>
            <a:br>
              <a:rPr lang="es-MX" sz="4400" b="1" dirty="0"/>
            </a:br>
            <a:r>
              <a:rPr lang="es-MX" sz="3600" b="1" dirty="0"/>
              <a:t>Negociación. Mediación</a:t>
            </a:r>
            <a:endParaRPr lang="es-ES" sz="4400" b="1" dirty="0"/>
          </a:p>
        </p:txBody>
      </p:sp>
      <p:sp>
        <p:nvSpPr>
          <p:cNvPr id="3" name="Subtítulo 2"/>
          <p:cNvSpPr>
            <a:spLocks noGrp="1"/>
          </p:cNvSpPr>
          <p:nvPr>
            <p:ph type="subTitle" idx="1"/>
          </p:nvPr>
        </p:nvSpPr>
        <p:spPr>
          <a:xfrm>
            <a:off x="1524000" y="3127513"/>
            <a:ext cx="9144000" cy="3525078"/>
          </a:xfrm>
        </p:spPr>
        <p:txBody>
          <a:bodyPr>
            <a:normAutofit lnSpcReduction="10000"/>
          </a:bodyPr>
          <a:lstStyle/>
          <a:p>
            <a:r>
              <a:rPr lang="es-MX" dirty="0"/>
              <a:t>Roger Fisher. E. </a:t>
            </a:r>
            <a:r>
              <a:rPr lang="es-MX" dirty="0" err="1"/>
              <a:t>Kopelman</a:t>
            </a:r>
            <a:r>
              <a:rPr lang="es-MX" dirty="0"/>
              <a:t>. A. </a:t>
            </a:r>
            <a:r>
              <a:rPr lang="es-MX" dirty="0" err="1"/>
              <a:t>Kupfer</a:t>
            </a:r>
            <a:r>
              <a:rPr lang="es-MX" dirty="0"/>
              <a:t> Schneider</a:t>
            </a:r>
          </a:p>
          <a:p>
            <a:r>
              <a:rPr lang="es-MX" dirty="0"/>
              <a:t>Buenos Aires. </a:t>
            </a:r>
            <a:r>
              <a:rPr lang="es-MX" dirty="0" err="1"/>
              <a:t>Granica</a:t>
            </a:r>
            <a:r>
              <a:rPr lang="es-MX" dirty="0"/>
              <a:t>, 2007</a:t>
            </a:r>
          </a:p>
          <a:p>
            <a:r>
              <a:rPr lang="es-MX" sz="1700" i="1" dirty="0"/>
              <a:t>Material didáctico preparado por el Profesor  </a:t>
            </a:r>
          </a:p>
          <a:p>
            <a:r>
              <a:rPr lang="es-MX" sz="1700" b="1" i="1" dirty="0"/>
              <a:t>Dr. Eduardo de Jesús Castellanos Hernández </a:t>
            </a:r>
            <a:r>
              <a:rPr lang="es-MX" sz="1700" i="1" dirty="0"/>
              <a:t>(Universidad de parís)</a:t>
            </a:r>
            <a:endParaRPr lang="es-MX" sz="1700" b="1" i="1" dirty="0"/>
          </a:p>
          <a:p>
            <a:r>
              <a:rPr lang="es-MX" sz="1700" i="1" dirty="0"/>
              <a:t>Posdoctorado en control parlamentario y políticas públicas (Alcalá) y en regímenes políticos comparados (</a:t>
            </a:r>
            <a:r>
              <a:rPr lang="es-MX" sz="1700" i="1" dirty="0" err="1"/>
              <a:t>uccs</a:t>
            </a:r>
            <a:r>
              <a:rPr lang="es-MX" sz="1700" i="1" dirty="0"/>
              <a:t>)</a:t>
            </a:r>
          </a:p>
          <a:p>
            <a:r>
              <a:rPr lang="es-MX" sz="1700" i="1" dirty="0"/>
              <a:t>Investigador nacional, nivel i, sistema nacional de investigadores</a:t>
            </a:r>
          </a:p>
          <a:p>
            <a:r>
              <a:rPr lang="es-MX" sz="1700" i="1" dirty="0"/>
              <a:t>Investigador científico de excelencia, sistema internacional de la investigación científica</a:t>
            </a:r>
          </a:p>
          <a:p>
            <a:r>
              <a:rPr lang="es-MX" sz="1700" i="1" dirty="0"/>
              <a:t>2020</a:t>
            </a:r>
            <a:endParaRPr lang="es-ES" sz="1700" i="1" dirty="0"/>
          </a:p>
        </p:txBody>
      </p:sp>
    </p:spTree>
    <p:extLst>
      <p:ext uri="{BB962C8B-B14F-4D97-AF65-F5344CB8AC3E}">
        <p14:creationId xmlns:p14="http://schemas.microsoft.com/office/powerpoint/2010/main" val="896933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Ayude a cambiar el juego</a:t>
            </a:r>
            <a:endParaRPr lang="es-ES" b="1" dirty="0"/>
          </a:p>
        </p:txBody>
      </p:sp>
      <p:sp>
        <p:nvSpPr>
          <p:cNvPr id="3" name="Marcador de contenido 2"/>
          <p:cNvSpPr>
            <a:spLocks noGrp="1"/>
          </p:cNvSpPr>
          <p:nvPr>
            <p:ph idx="1"/>
          </p:nvPr>
        </p:nvSpPr>
        <p:spPr/>
        <p:txBody>
          <a:bodyPr>
            <a:normAutofit/>
          </a:bodyPr>
          <a:lstStyle/>
          <a:p>
            <a:r>
              <a:rPr lang="es-MX" dirty="0"/>
              <a:t>La definición del papel de terceros</a:t>
            </a:r>
          </a:p>
          <a:p>
            <a:endParaRPr lang="es-MX" dirty="0"/>
          </a:p>
          <a:p>
            <a:r>
              <a:rPr lang="es-MX" dirty="0"/>
              <a:t>La idoneidad del personal</a:t>
            </a:r>
          </a:p>
          <a:p>
            <a:endParaRPr lang="es-MX" dirty="0"/>
          </a:p>
          <a:p>
            <a:r>
              <a:rPr lang="es-MX" dirty="0"/>
              <a:t>Condicionamientos que afectan a los funcionarios que actúan como terceros</a:t>
            </a:r>
          </a:p>
          <a:p>
            <a:endParaRPr lang="es-MX" dirty="0"/>
          </a:p>
          <a:p>
            <a:r>
              <a:rPr lang="es-MX" dirty="0"/>
              <a:t>Los roles de las instituciones internacionales</a:t>
            </a:r>
            <a:endParaRPr lang="es-ES" dirty="0"/>
          </a:p>
        </p:txBody>
      </p:sp>
    </p:spTree>
    <p:extLst>
      <p:ext uri="{BB962C8B-B14F-4D97-AF65-F5344CB8AC3E}">
        <p14:creationId xmlns:p14="http://schemas.microsoft.com/office/powerpoint/2010/main" val="190004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Haga una pregunta diferente</a:t>
            </a:r>
            <a:endParaRPr lang="es-ES" b="1" dirty="0"/>
          </a:p>
        </p:txBody>
      </p:sp>
      <p:sp>
        <p:nvSpPr>
          <p:cNvPr id="3" name="Marcador de contenido 2"/>
          <p:cNvSpPr>
            <a:spLocks noGrp="1"/>
          </p:cNvSpPr>
          <p:nvPr>
            <p:ph idx="1"/>
          </p:nvPr>
        </p:nvSpPr>
        <p:spPr/>
        <p:txBody>
          <a:bodyPr>
            <a:normAutofit fontScale="85000" lnSpcReduction="10000"/>
          </a:bodyPr>
          <a:lstStyle/>
          <a:p>
            <a:r>
              <a:rPr lang="es-MX" sz="2400" dirty="0"/>
              <a:t>Es inevitable que haya conflictos. No desaparecerán, ni pueden ser ignorados. Para bien o para mal, tendremos que enfrentarnos toda la vida con intereses en conflicto.</a:t>
            </a:r>
          </a:p>
          <a:p>
            <a:r>
              <a:rPr lang="es-MX" sz="2400" dirty="0"/>
              <a:t>Convertirse en un “</a:t>
            </a:r>
            <a:r>
              <a:rPr lang="es-MX" sz="2400" dirty="0" err="1"/>
              <a:t>evitador</a:t>
            </a:r>
            <a:r>
              <a:rPr lang="es-MX" sz="2400" dirty="0"/>
              <a:t> de conflictos” a menudo afectará negativamente nuestros propios intereses. Una solución apresurada probablemente responderá peor a los intereses en juego que un curso de acción cuidadosamente ponderado.</a:t>
            </a:r>
          </a:p>
          <a:p>
            <a:r>
              <a:rPr lang="es-MX" sz="2400" dirty="0"/>
              <a:t>Por suerte los conflictos no son todos malos. Las diferencias pueden ser el origen de cosas valiosas. Y al manejar conflictos, la gente tiende a estar muy motivada, ser innovadora y energética. </a:t>
            </a:r>
          </a:p>
          <a:p>
            <a:r>
              <a:rPr lang="es-MX" sz="2400" dirty="0"/>
              <a:t>Manejar bien un conflicto también tiende a fortalecer la relación de trabajo y a mejorar la capacidad de las partes para el tratamiento de diferencias futuras.</a:t>
            </a:r>
            <a:endParaRPr lang="es-ES" sz="2400" dirty="0"/>
          </a:p>
        </p:txBody>
      </p:sp>
    </p:spTree>
    <p:extLst>
      <p:ext uri="{BB962C8B-B14F-4D97-AF65-F5344CB8AC3E}">
        <p14:creationId xmlns:p14="http://schemas.microsoft.com/office/powerpoint/2010/main" val="3941901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527943"/>
          </a:xfrm>
        </p:spPr>
        <p:txBody>
          <a:bodyPr/>
          <a:lstStyle/>
          <a:p>
            <a:endParaRPr lang="es-ES" dirty="0"/>
          </a:p>
        </p:txBody>
      </p:sp>
      <p:sp>
        <p:nvSpPr>
          <p:cNvPr id="3" name="Marcador de contenido 2"/>
          <p:cNvSpPr>
            <a:spLocks noGrp="1"/>
          </p:cNvSpPr>
          <p:nvPr>
            <p:ph idx="1"/>
          </p:nvPr>
        </p:nvSpPr>
        <p:spPr>
          <a:xfrm>
            <a:off x="1103312" y="1139688"/>
            <a:ext cx="8946541" cy="5108712"/>
          </a:xfrm>
        </p:spPr>
        <p:txBody>
          <a:bodyPr>
            <a:normAutofit fontScale="77500" lnSpcReduction="20000"/>
          </a:bodyPr>
          <a:lstStyle/>
          <a:p>
            <a:pPr marL="0" indent="0" algn="ctr">
              <a:buNone/>
            </a:pPr>
            <a:r>
              <a:rPr lang="es-MX" sz="3600" i="1" dirty="0"/>
              <a:t>Material didáctico preparado por el Profesor  </a:t>
            </a:r>
            <a:r>
              <a:rPr lang="es-MX" sz="3600" b="1" i="1" dirty="0"/>
              <a:t>Dr. Eduardo de Jesús Castellanos Hernández </a:t>
            </a:r>
            <a:r>
              <a:rPr lang="es-MX" sz="3600" i="1" dirty="0"/>
              <a:t>(Universidad de París)</a:t>
            </a:r>
          </a:p>
          <a:p>
            <a:pPr marL="0" indent="0" algn="ctr">
              <a:buNone/>
            </a:pPr>
            <a:r>
              <a:rPr lang="es-MX" sz="3600" i="1" dirty="0"/>
              <a:t>Posdoctorado en Control Parlamentario y Políticas Públicas (Alcalá)y en Regímenes Políticos Comparados (UCCS)</a:t>
            </a:r>
          </a:p>
          <a:p>
            <a:pPr marL="0" indent="0" algn="ctr">
              <a:buNone/>
            </a:pPr>
            <a:r>
              <a:rPr lang="es-MX" sz="3600" i="1" dirty="0"/>
              <a:t>Investigador Nacional, Nivel I, Sistema Nacional de Investigadores</a:t>
            </a:r>
          </a:p>
          <a:p>
            <a:pPr marL="0" indent="0" algn="ctr">
              <a:buNone/>
            </a:pPr>
            <a:r>
              <a:rPr lang="es-MX" sz="3600" i="1" dirty="0"/>
              <a:t>Investigador Científico de Excelencia, Sistema Internacional de la Investigación Científica</a:t>
            </a:r>
          </a:p>
          <a:p>
            <a:pPr marL="0" indent="0" algn="ctr">
              <a:buNone/>
            </a:pPr>
            <a:r>
              <a:rPr lang="es-MX" sz="3600" i="1"/>
              <a:t>2020</a:t>
            </a:r>
            <a:endParaRPr lang="es-MX" sz="3600" i="1" dirty="0"/>
          </a:p>
          <a:p>
            <a:pPr marL="0" indent="0" algn="ctr">
              <a:buNone/>
            </a:pPr>
            <a:endParaRPr lang="es-MX" sz="3600" i="1" dirty="0"/>
          </a:p>
          <a:p>
            <a:pPr marL="0" indent="0" algn="ctr">
              <a:buNone/>
            </a:pPr>
            <a:endParaRPr lang="es-MX" sz="3600" i="1" dirty="0"/>
          </a:p>
        </p:txBody>
      </p:sp>
    </p:spTree>
    <p:extLst>
      <p:ext uri="{BB962C8B-B14F-4D97-AF65-F5344CB8AC3E}">
        <p14:creationId xmlns:p14="http://schemas.microsoft.com/office/powerpoint/2010/main" val="81948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106451"/>
          </a:xfrm>
        </p:spPr>
        <p:txBody>
          <a:bodyPr/>
          <a:lstStyle/>
          <a:p>
            <a:pPr algn="ctr"/>
            <a:r>
              <a:rPr lang="es-MX" b="1" dirty="0"/>
              <a:t>Herramientas para afrontar conflictos</a:t>
            </a:r>
            <a:endParaRPr lang="es-ES" b="1" dirty="0"/>
          </a:p>
        </p:txBody>
      </p:sp>
      <p:sp>
        <p:nvSpPr>
          <p:cNvPr id="3" name="Marcador de contenido 2"/>
          <p:cNvSpPr>
            <a:spLocks noGrp="1"/>
          </p:cNvSpPr>
          <p:nvPr>
            <p:ph idx="1"/>
          </p:nvPr>
        </p:nvSpPr>
        <p:spPr>
          <a:xfrm>
            <a:off x="838200" y="1758462"/>
            <a:ext cx="10515600" cy="4654061"/>
          </a:xfrm>
        </p:spPr>
        <p:txBody>
          <a:bodyPr>
            <a:normAutofit fontScale="92500" lnSpcReduction="20000"/>
          </a:bodyPr>
          <a:lstStyle/>
          <a:p>
            <a:r>
              <a:rPr lang="es-MX" dirty="0"/>
              <a:t>Mire hacia adelante con un objetivo</a:t>
            </a:r>
          </a:p>
          <a:p>
            <a:endParaRPr lang="es-MX" dirty="0"/>
          </a:p>
          <a:p>
            <a:r>
              <a:rPr lang="es-MX" dirty="0"/>
              <a:t>Póngase en el lugar de la parte contraria</a:t>
            </a:r>
          </a:p>
          <a:p>
            <a:endParaRPr lang="es-MX" dirty="0"/>
          </a:p>
          <a:p>
            <a:r>
              <a:rPr lang="es-MX" dirty="0"/>
              <a:t>Concéntrese en la opción de la parte contraria</a:t>
            </a:r>
          </a:p>
          <a:p>
            <a:endParaRPr lang="es-MX" dirty="0"/>
          </a:p>
          <a:p>
            <a:r>
              <a:rPr lang="es-MX" dirty="0"/>
              <a:t>Genere nuevas ideas</a:t>
            </a:r>
          </a:p>
          <a:p>
            <a:endParaRPr lang="es-MX" dirty="0"/>
          </a:p>
          <a:p>
            <a:r>
              <a:rPr lang="es-MX" dirty="0"/>
              <a:t>Formule buenos consejos</a:t>
            </a:r>
          </a:p>
          <a:p>
            <a:endParaRPr lang="es-MX" dirty="0"/>
          </a:p>
          <a:p>
            <a:r>
              <a:rPr lang="es-MX" dirty="0"/>
              <a:t>Ayude a cambiar el juego</a:t>
            </a:r>
          </a:p>
          <a:p>
            <a:endParaRPr lang="es-MX" dirty="0"/>
          </a:p>
          <a:p>
            <a:r>
              <a:rPr lang="es-MX" dirty="0"/>
              <a:t>Haga una pregunta diferente</a:t>
            </a:r>
            <a:endParaRPr lang="es-ES" dirty="0"/>
          </a:p>
        </p:txBody>
      </p:sp>
    </p:spTree>
    <p:extLst>
      <p:ext uri="{BB962C8B-B14F-4D97-AF65-F5344CB8AC3E}">
        <p14:creationId xmlns:p14="http://schemas.microsoft.com/office/powerpoint/2010/main" val="351181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b="1" dirty="0"/>
              <a:t>Mire hacia adelante con un objetivo</a:t>
            </a:r>
            <a:endParaRPr lang="es-ES" b="1" dirty="0"/>
          </a:p>
        </p:txBody>
      </p:sp>
      <p:sp>
        <p:nvSpPr>
          <p:cNvPr id="3" name="Marcador de contenido 2"/>
          <p:cNvSpPr>
            <a:spLocks noGrp="1"/>
          </p:cNvSpPr>
          <p:nvPr>
            <p:ph idx="1"/>
          </p:nvPr>
        </p:nvSpPr>
        <p:spPr/>
        <p:txBody>
          <a:bodyPr>
            <a:normAutofit fontScale="92500" lnSpcReduction="20000"/>
          </a:bodyPr>
          <a:lstStyle/>
          <a:p>
            <a:r>
              <a:rPr lang="es-MX" sz="2400" dirty="0"/>
              <a:t>Cuando uno se encuentra con cualquier conflicto, es más útil pensar en un buen </a:t>
            </a:r>
            <a:r>
              <a:rPr lang="es-MX" sz="2400" i="1" dirty="0"/>
              <a:t>procedimiento</a:t>
            </a:r>
            <a:r>
              <a:rPr lang="es-MX" sz="2400" dirty="0"/>
              <a:t> para hacer frente a un cúmulo de problemas que pensar en “resolver” un problema particular de una vez y para siempre.</a:t>
            </a:r>
          </a:p>
          <a:p>
            <a:endParaRPr lang="es-MX" sz="2400" dirty="0"/>
          </a:p>
          <a:p>
            <a:r>
              <a:rPr lang="es-MX" sz="2400" dirty="0"/>
              <a:t>En tiempos fluidos y turbulentos, es mejor pensar en términos de manejar conflictos que de resolverlos.</a:t>
            </a:r>
          </a:p>
          <a:p>
            <a:endParaRPr lang="es-MX" sz="2400" dirty="0"/>
          </a:p>
          <a:p>
            <a:r>
              <a:rPr lang="es-MX" sz="2400" dirty="0"/>
              <a:t>En la mayoría de los casos la dificultad está, no en la falta de opciones sustantivas potenciales, sino en la incapacidad para diseñar, negociar y llevar adelante un proceso que nos haga avanzar desde la situación en la que estamos ahora hasta allí donde queremos llegar.</a:t>
            </a:r>
            <a:endParaRPr lang="es-ES" sz="2400" dirty="0"/>
          </a:p>
        </p:txBody>
      </p:sp>
    </p:spTree>
    <p:extLst>
      <p:ext uri="{BB962C8B-B14F-4D97-AF65-F5344CB8AC3E}">
        <p14:creationId xmlns:p14="http://schemas.microsoft.com/office/powerpoint/2010/main" val="383724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Podemos crear:</a:t>
            </a:r>
            <a:endParaRPr lang="es-ES" b="1" dirty="0"/>
          </a:p>
        </p:txBody>
      </p:sp>
      <p:sp>
        <p:nvSpPr>
          <p:cNvPr id="3" name="Marcador de contenido 2"/>
          <p:cNvSpPr>
            <a:spLocks noGrp="1"/>
          </p:cNvSpPr>
          <p:nvPr>
            <p:ph idx="1"/>
          </p:nvPr>
        </p:nvSpPr>
        <p:spPr/>
        <p:txBody>
          <a:bodyPr>
            <a:normAutofit/>
          </a:bodyPr>
          <a:lstStyle/>
          <a:p>
            <a:r>
              <a:rPr lang="es-MX" dirty="0"/>
              <a:t>Una </a:t>
            </a:r>
            <a:r>
              <a:rPr lang="es-MX" i="1" dirty="0"/>
              <a:t>lista</a:t>
            </a:r>
            <a:r>
              <a:rPr lang="es-MX" dirty="0"/>
              <a:t> de pasos para analizar un conflicto;</a:t>
            </a:r>
          </a:p>
          <a:p>
            <a:r>
              <a:rPr lang="es-MX" dirty="0"/>
              <a:t>Un </a:t>
            </a:r>
            <a:r>
              <a:rPr lang="es-MX" i="1" dirty="0"/>
              <a:t>juego de herramientas analíticas</a:t>
            </a:r>
            <a:r>
              <a:rPr lang="es-MX" dirty="0"/>
              <a:t>, para descubrir por qué no se ha resuelto un conflicto y desarrollar nuevos enfoques.</a:t>
            </a:r>
          </a:p>
          <a:p>
            <a:r>
              <a:rPr lang="es-MX" dirty="0"/>
              <a:t>Un </a:t>
            </a:r>
            <a:r>
              <a:rPr lang="es-MX" i="1" dirty="0"/>
              <a:t>plan de acción</a:t>
            </a:r>
            <a:r>
              <a:rPr lang="es-MX" dirty="0"/>
              <a:t> que incluya, por ejemplo, materiales que quisiéramos tener a la mano para presentar nuestras ideas a un tercero en forma persuasiva, tales como</a:t>
            </a:r>
          </a:p>
          <a:p>
            <a:r>
              <a:rPr lang="es-MX" dirty="0"/>
              <a:t>Una síntesis de dos páginas de nuestra propuesta,</a:t>
            </a:r>
          </a:p>
          <a:p>
            <a:r>
              <a:rPr lang="es-MX" dirty="0"/>
              <a:t>Una página de “puntos de discusión” fácilmente comprensible y</a:t>
            </a:r>
          </a:p>
          <a:p>
            <a:r>
              <a:rPr lang="es-MX" dirty="0"/>
              <a:t>Una lista de tareas que exprese quién va a hacer qué a partir de mañana por la mañana</a:t>
            </a:r>
            <a:endParaRPr lang="es-ES" dirty="0"/>
          </a:p>
        </p:txBody>
      </p:sp>
    </p:spTree>
    <p:extLst>
      <p:ext uri="{BB962C8B-B14F-4D97-AF65-F5344CB8AC3E}">
        <p14:creationId xmlns:p14="http://schemas.microsoft.com/office/powerpoint/2010/main" val="393408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Aconsejar al Príncipe</a:t>
            </a:r>
            <a:endParaRPr lang="es-ES" b="1" dirty="0"/>
          </a:p>
        </p:txBody>
      </p:sp>
      <p:sp>
        <p:nvSpPr>
          <p:cNvPr id="3" name="Marcador de contenido 2"/>
          <p:cNvSpPr>
            <a:spLocks noGrp="1"/>
          </p:cNvSpPr>
          <p:nvPr>
            <p:ph idx="1"/>
          </p:nvPr>
        </p:nvSpPr>
        <p:spPr/>
        <p:txBody>
          <a:bodyPr>
            <a:normAutofit fontScale="92500" lnSpcReduction="20000"/>
          </a:bodyPr>
          <a:lstStyle/>
          <a:p>
            <a:r>
              <a:rPr lang="es-MX" sz="2400" b="1" dirty="0"/>
              <a:t>Más allá de lo predecible.</a:t>
            </a:r>
            <a:r>
              <a:rPr lang="es-MX" sz="2400" dirty="0"/>
              <a:t> Necesitamos pasar de lo inevitable a las cosas que podemos cambiar.</a:t>
            </a:r>
          </a:p>
          <a:p>
            <a:r>
              <a:rPr lang="es-MX" sz="2400" b="1" dirty="0"/>
              <a:t>Concéntrese en las opciones.</a:t>
            </a:r>
            <a:r>
              <a:rPr lang="es-MX" sz="2400" dirty="0"/>
              <a:t> Reconciliamos la realidad de los condicionamientos con la posibilidad de elegir.</a:t>
            </a:r>
          </a:p>
          <a:p>
            <a:r>
              <a:rPr lang="es-MX" sz="2400" b="1" dirty="0"/>
              <a:t>Actúe con un objetivo, no reaccione.</a:t>
            </a:r>
            <a:r>
              <a:rPr lang="es-MX" sz="2400" dirty="0"/>
              <a:t> Es muy improbable que lleguemos donde queremos ir, a menos que hayamos pensado a dónde queremos llegar y orientado nuestras acciones hacia ese logro.</a:t>
            </a:r>
          </a:p>
          <a:p>
            <a:r>
              <a:rPr lang="es-MX" sz="2400" b="1" dirty="0"/>
              <a:t>Elija cuidadosamente un objetivo.</a:t>
            </a:r>
            <a:r>
              <a:rPr lang="es-MX" sz="2400" dirty="0"/>
              <a:t> Los objetivos no se encuentran, se formulan.</a:t>
            </a:r>
          </a:p>
          <a:p>
            <a:r>
              <a:rPr lang="es-MX" sz="2400" b="1" dirty="0"/>
              <a:t>Un buen objetivo: hacer frente adecuadamente a los conflictos.</a:t>
            </a:r>
            <a:endParaRPr lang="es-ES" sz="2400" b="1" dirty="0"/>
          </a:p>
        </p:txBody>
      </p:sp>
    </p:spTree>
    <p:extLst>
      <p:ext uri="{BB962C8B-B14F-4D97-AF65-F5344CB8AC3E}">
        <p14:creationId xmlns:p14="http://schemas.microsoft.com/office/powerpoint/2010/main" val="94817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b="1" dirty="0"/>
              <a:t>Póngase en el lugar de la parte contraria</a:t>
            </a:r>
            <a:endParaRPr lang="es-ES" b="1" dirty="0"/>
          </a:p>
        </p:txBody>
      </p:sp>
      <p:sp>
        <p:nvSpPr>
          <p:cNvPr id="3" name="Marcador de contenido 2"/>
          <p:cNvSpPr>
            <a:spLocks noGrp="1"/>
          </p:cNvSpPr>
          <p:nvPr>
            <p:ph idx="1"/>
          </p:nvPr>
        </p:nvSpPr>
        <p:spPr/>
        <p:txBody>
          <a:bodyPr>
            <a:normAutofit fontScale="85000" lnSpcReduction="10000"/>
          </a:bodyPr>
          <a:lstStyle/>
          <a:p>
            <a:r>
              <a:rPr lang="es-MX" sz="2400" b="1" dirty="0"/>
              <a:t>Explore las percepciones particulares.</a:t>
            </a:r>
            <a:r>
              <a:rPr lang="es-MX" sz="2400" dirty="0"/>
              <a:t> Manejar un conflicto implica tener en cuenta la manera en que la gente siente y piensa.</a:t>
            </a:r>
          </a:p>
          <a:p>
            <a:r>
              <a:rPr lang="es-MX" sz="2400" b="1" dirty="0"/>
              <a:t>Observe desde distintos puntos de vista.</a:t>
            </a:r>
            <a:r>
              <a:rPr lang="es-MX" sz="2400" dirty="0"/>
              <a:t> Conscientes de nuestro estado de ánimo, ver el conflicto desde nuestro punto de vista, el de las otras partes en conflicto y el de una tercera parte neutral.</a:t>
            </a:r>
          </a:p>
          <a:p>
            <a:r>
              <a:rPr lang="es-MX" sz="2400" b="1" dirty="0"/>
              <a:t>Para lograr empatía, invierta los roles.</a:t>
            </a:r>
            <a:r>
              <a:rPr lang="es-MX" sz="2400" dirty="0"/>
              <a:t> Entender no es simplemente una actividad intelectual. Sentir empáticamente lo que otros pueden sentir puede ser tan importante como pensar claramente acerca de los posibles contenidos de sus pensamientos.</a:t>
            </a:r>
          </a:p>
          <a:p>
            <a:r>
              <a:rPr lang="es-MX" sz="2400" dirty="0"/>
              <a:t>Descubra los intereses que están detrás de las palabras. Puede ser útil tener una categoría de “intereses comunes”. Para algunos conflictos, los intereses conciliables pueden aclararse mejor listando por separado intereses de largo y de corto plazo.</a:t>
            </a:r>
          </a:p>
          <a:p>
            <a:endParaRPr lang="es-MX" sz="2400" dirty="0"/>
          </a:p>
          <a:p>
            <a:endParaRPr lang="es-ES" sz="2400" dirty="0"/>
          </a:p>
        </p:txBody>
      </p:sp>
    </p:spTree>
    <p:extLst>
      <p:ext uri="{BB962C8B-B14F-4D97-AF65-F5344CB8AC3E}">
        <p14:creationId xmlns:p14="http://schemas.microsoft.com/office/powerpoint/2010/main" val="259000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b="1" dirty="0"/>
              <a:t>Concéntrese en la opción de la parte contraria</a:t>
            </a:r>
            <a:endParaRPr lang="es-ES" b="1" dirty="0"/>
          </a:p>
        </p:txBody>
      </p:sp>
      <p:sp>
        <p:nvSpPr>
          <p:cNvPr id="3" name="Marcador de contenido 2"/>
          <p:cNvSpPr>
            <a:spLocks noGrp="1"/>
          </p:cNvSpPr>
          <p:nvPr>
            <p:ph idx="1"/>
          </p:nvPr>
        </p:nvSpPr>
        <p:spPr/>
        <p:txBody>
          <a:bodyPr>
            <a:normAutofit fontScale="92500" lnSpcReduction="10000"/>
          </a:bodyPr>
          <a:lstStyle/>
          <a:p>
            <a:r>
              <a:rPr lang="es-MX" sz="2400" b="1" dirty="0"/>
              <a:t>Entender el mensaje tal como lo recibe la parte contraria.</a:t>
            </a:r>
            <a:r>
              <a:rPr lang="es-MX" sz="2400" dirty="0"/>
              <a:t> Examinar tres elementos básicos de nuestra comunicación: una exigencia, una amenaza, una oferta.</a:t>
            </a:r>
          </a:p>
          <a:p>
            <a:endParaRPr lang="es-MX" sz="2400" dirty="0"/>
          </a:p>
          <a:p>
            <a:r>
              <a:rPr lang="es-MX" sz="2400" b="1" dirty="0"/>
              <a:t>Evalúe las opciones para el otro bando.</a:t>
            </a:r>
            <a:r>
              <a:rPr lang="es-MX" sz="2400" dirty="0"/>
              <a:t> ¿Cuál es la persona con poder de decisión?, ¿Cuál es la decisión?, ¿Cuáles son las consecuencias percibidas?</a:t>
            </a:r>
          </a:p>
          <a:p>
            <a:endParaRPr lang="es-MX" sz="2400" dirty="0"/>
          </a:p>
          <a:p>
            <a:r>
              <a:rPr lang="es-MX" sz="2400" b="1" dirty="0"/>
              <a:t>Cambiar la opción de la parte contraria es nuestro problema.</a:t>
            </a:r>
            <a:r>
              <a:rPr lang="es-MX" sz="2400" dirty="0"/>
              <a:t> Manejar efectivamente un conflicto significa ser persuasivo con los actores del otro bando y también con los del nuestro.</a:t>
            </a:r>
          </a:p>
          <a:p>
            <a:endParaRPr lang="es-ES" sz="2400" dirty="0"/>
          </a:p>
        </p:txBody>
      </p:sp>
    </p:spTree>
    <p:extLst>
      <p:ext uri="{BB962C8B-B14F-4D97-AF65-F5344CB8AC3E}">
        <p14:creationId xmlns:p14="http://schemas.microsoft.com/office/powerpoint/2010/main" val="27798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Genere nuevas ideas</a:t>
            </a:r>
            <a:endParaRPr lang="es-ES" b="1" dirty="0"/>
          </a:p>
        </p:txBody>
      </p:sp>
      <p:sp>
        <p:nvSpPr>
          <p:cNvPr id="3" name="Marcador de contenido 2"/>
          <p:cNvSpPr>
            <a:spLocks noGrp="1"/>
          </p:cNvSpPr>
          <p:nvPr>
            <p:ph idx="1"/>
          </p:nvPr>
        </p:nvSpPr>
        <p:spPr/>
        <p:txBody>
          <a:bodyPr>
            <a:normAutofit fontScale="70000" lnSpcReduction="20000"/>
          </a:bodyPr>
          <a:lstStyle/>
          <a:p>
            <a:r>
              <a:rPr lang="es-MX" sz="2400" b="1" dirty="0"/>
              <a:t>Piense sistemáticamente.</a:t>
            </a:r>
            <a:r>
              <a:rPr lang="es-MX" sz="2400" dirty="0"/>
              <a:t> Cuatro cuadrantes para resolver problemas: ¿Qué está mal?, Diagnóstico general, Enfoques generales, Ideas para la acción.</a:t>
            </a:r>
          </a:p>
          <a:p>
            <a:r>
              <a:rPr lang="es-MX" sz="2400" b="1" dirty="0"/>
              <a:t>Obstáculos que aparecen en el diagnóstico.</a:t>
            </a:r>
            <a:r>
              <a:rPr lang="es-MX" sz="2400" dirty="0"/>
              <a:t> Información incompleta bajo una intensa presión por los plazos. Causas de las dificultades en las negociaciones: No analizamos; Trabajando solos, usamos un único “mapa” del mundo; Trabajando en grupo estamos maniatados por los supuestos del grupo.</a:t>
            </a:r>
          </a:p>
          <a:p>
            <a:r>
              <a:rPr lang="es-MX" sz="2400" b="1" dirty="0"/>
              <a:t>Busque nuevos enfoques de análisis.</a:t>
            </a:r>
            <a:r>
              <a:rPr lang="es-MX" sz="2400" dirty="0"/>
              <a:t> Los negociadores, igual que los médicos, necesitan una lista de ítems de diagnóstico: Intereses, Opciones, Legitimidad, Relación, Comunicación, Compromiso, Alternativas.</a:t>
            </a:r>
          </a:p>
          <a:p>
            <a:r>
              <a:rPr lang="es-MX" sz="2400" b="1" dirty="0"/>
              <a:t>Use algunos mapas adicionales.</a:t>
            </a:r>
            <a:r>
              <a:rPr lang="es-MX" sz="2400" dirty="0"/>
              <a:t> Un atlas de enfoques: Disciplinas académicas, Puntos de vista profesionales.</a:t>
            </a:r>
          </a:p>
          <a:p>
            <a:r>
              <a:rPr lang="es-MX" sz="2400" b="1" dirty="0"/>
              <a:t>Trabajar juntos sobre el problema.</a:t>
            </a:r>
            <a:r>
              <a:rPr lang="es-MX" sz="2400" dirty="0"/>
              <a:t> Lluvia de ideas. “Si perdiera la esperanza cada vez que propongo algo fuera de contexto, nunca habría logrado nada”.</a:t>
            </a:r>
          </a:p>
          <a:p>
            <a:r>
              <a:rPr lang="es-MX" sz="2400" b="1" dirty="0"/>
              <a:t>Genere ideas para la acción. </a:t>
            </a:r>
            <a:r>
              <a:rPr lang="es-MX" sz="2400" dirty="0"/>
              <a:t>Definir claramente quién hace qué mañana por la mañana.</a:t>
            </a:r>
            <a:endParaRPr lang="es-ES" sz="2400" dirty="0"/>
          </a:p>
        </p:txBody>
      </p:sp>
    </p:spTree>
    <p:extLst>
      <p:ext uri="{BB962C8B-B14F-4D97-AF65-F5344CB8AC3E}">
        <p14:creationId xmlns:p14="http://schemas.microsoft.com/office/powerpoint/2010/main" val="102849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Formule buenos consejos</a:t>
            </a:r>
            <a:endParaRPr lang="es-ES" b="1" dirty="0"/>
          </a:p>
        </p:txBody>
      </p:sp>
      <p:sp>
        <p:nvSpPr>
          <p:cNvPr id="3" name="Marcador de contenido 2"/>
          <p:cNvSpPr>
            <a:spLocks noGrp="1"/>
          </p:cNvSpPr>
          <p:nvPr>
            <p:ph idx="1"/>
          </p:nvPr>
        </p:nvSpPr>
        <p:spPr>
          <a:xfrm>
            <a:off x="838200" y="1837347"/>
            <a:ext cx="10515600" cy="4551729"/>
          </a:xfrm>
        </p:spPr>
        <p:txBody>
          <a:bodyPr>
            <a:normAutofit fontScale="85000" lnSpcReduction="10000"/>
          </a:bodyPr>
          <a:lstStyle/>
          <a:p>
            <a:r>
              <a:rPr lang="es-MX" sz="2400" b="1" dirty="0"/>
              <a:t>Nuestra propuesta, ¿puede tener una respuesta afirmativa?</a:t>
            </a:r>
            <a:r>
              <a:rPr lang="es-MX" sz="2400" dirty="0"/>
              <a:t> Si es suficiente, realista, operativa.</a:t>
            </a:r>
          </a:p>
          <a:p>
            <a:r>
              <a:rPr lang="es-MX" sz="2400" b="1" dirty="0"/>
              <a:t>¿A quién debemos tratar de persuadir?</a:t>
            </a:r>
            <a:r>
              <a:rPr lang="es-MX" sz="2400" dirty="0"/>
              <a:t> Seleccionar una persona que pueda tomar decisiones puede servir por sí mismo para clarificar un problema complicado.</a:t>
            </a:r>
          </a:p>
          <a:p>
            <a:r>
              <a:rPr lang="es-MX" sz="2400" b="1" dirty="0"/>
              <a:t>¿Cómo llegamos a quien tiene poder de decisión?</a:t>
            </a:r>
            <a:r>
              <a:rPr lang="es-MX" sz="2400" dirty="0"/>
              <a:t> La clave está en descubrir a alguien que pueda servir como “punto de entrada” en el proceso de toma de decisiones.</a:t>
            </a:r>
          </a:p>
          <a:p>
            <a:r>
              <a:rPr lang="es-MX" sz="2400" b="1" dirty="0"/>
              <a:t>Los componentes de una opción nueva.</a:t>
            </a:r>
            <a:r>
              <a:rPr lang="es-MX" sz="2400" dirty="0"/>
              <a:t> Conviene que no se mencionen algunos elementos o haya cierta ambigüedad en relación a ellos. Pero eso debe ser resultado de una estrategia consciente y no de tener poco claras las ideas.</a:t>
            </a:r>
          </a:p>
          <a:p>
            <a:r>
              <a:rPr lang="es-MX" sz="2400" b="1" dirty="0"/>
              <a:t>La moralidad de la persuasión.</a:t>
            </a:r>
            <a:r>
              <a:rPr lang="es-MX" sz="2400" dirty="0"/>
              <a:t> La moralidad medida por la conducta misma, por las mejores consecuencias y por las mejores perspectivas sociales.</a:t>
            </a:r>
          </a:p>
          <a:p>
            <a:endParaRPr lang="es-ES" sz="2400" dirty="0"/>
          </a:p>
        </p:txBody>
      </p:sp>
    </p:spTree>
    <p:extLst>
      <p:ext uri="{BB962C8B-B14F-4D97-AF65-F5344CB8AC3E}">
        <p14:creationId xmlns:p14="http://schemas.microsoft.com/office/powerpoint/2010/main" val="3396032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148</TotalTime>
  <Words>1236</Words>
  <Application>Microsoft Office PowerPoint</Application>
  <PresentationFormat>Panorámica</PresentationFormat>
  <Paragraphs>84</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Wingdings 3</vt:lpstr>
      <vt:lpstr>Ion</vt:lpstr>
      <vt:lpstr>Más allá de Maquiavelo Herramientas para afrontar conflictos Negociación. Mediación</vt:lpstr>
      <vt:lpstr>Herramientas para afrontar conflictos</vt:lpstr>
      <vt:lpstr>Mire hacia adelante con un objetivo</vt:lpstr>
      <vt:lpstr>Podemos crear:</vt:lpstr>
      <vt:lpstr>Aconsejar al Príncipe</vt:lpstr>
      <vt:lpstr>Póngase en el lugar de la parte contraria</vt:lpstr>
      <vt:lpstr>Concéntrese en la opción de la parte contraria</vt:lpstr>
      <vt:lpstr>Genere nuevas ideas</vt:lpstr>
      <vt:lpstr>Formule buenos consejos</vt:lpstr>
      <vt:lpstr>Ayude a cambiar el juego</vt:lpstr>
      <vt:lpstr>Haga una pregunta diferente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Más allá de Maquiavelo Herramientas para afrontar conflictos Negociación. Mediación</dc:title>
  <dc:creator>Eduardo Castellanos Hernández</dc:creator>
  <cp:lastModifiedBy>Eduardo Castellanos</cp:lastModifiedBy>
  <cp:revision>24</cp:revision>
  <dcterms:created xsi:type="dcterms:W3CDTF">2015-05-31T00:41:29Z</dcterms:created>
  <dcterms:modified xsi:type="dcterms:W3CDTF">2020-04-24T01:19:18Z</dcterms:modified>
</cp:coreProperties>
</file>