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316" r:id="rId4"/>
    <p:sldId id="317" r:id="rId5"/>
    <p:sldId id="292" r:id="rId6"/>
    <p:sldId id="276" r:id="rId7"/>
    <p:sldId id="260" r:id="rId8"/>
    <p:sldId id="330" r:id="rId9"/>
    <p:sldId id="261" r:id="rId10"/>
    <p:sldId id="263" r:id="rId11"/>
    <p:sldId id="265" r:id="rId12"/>
    <p:sldId id="336" r:id="rId13"/>
    <p:sldId id="266" r:id="rId14"/>
    <p:sldId id="264" r:id="rId15"/>
    <p:sldId id="267" r:id="rId16"/>
    <p:sldId id="268" r:id="rId17"/>
    <p:sldId id="300" r:id="rId18"/>
    <p:sldId id="301" r:id="rId19"/>
    <p:sldId id="302" r:id="rId20"/>
    <p:sldId id="306" r:id="rId21"/>
    <p:sldId id="307" r:id="rId22"/>
    <p:sldId id="308" r:id="rId23"/>
    <p:sldId id="309" r:id="rId24"/>
    <p:sldId id="295" r:id="rId25"/>
    <p:sldId id="318" r:id="rId26"/>
    <p:sldId id="319" r:id="rId27"/>
    <p:sldId id="320" r:id="rId28"/>
    <p:sldId id="338" r:id="rId29"/>
    <p:sldId id="355" r:id="rId30"/>
    <p:sldId id="356" r:id="rId31"/>
    <p:sldId id="357" r:id="rId32"/>
    <p:sldId id="321" r:id="rId33"/>
    <p:sldId id="322" r:id="rId34"/>
    <p:sldId id="325" r:id="rId35"/>
    <p:sldId id="326" r:id="rId36"/>
    <p:sldId id="339" r:id="rId37"/>
    <p:sldId id="289" r:id="rId38"/>
    <p:sldId id="297" r:id="rId39"/>
    <p:sldId id="298" r:id="rId40"/>
    <p:sldId id="348" r:id="rId41"/>
    <p:sldId id="350" r:id="rId42"/>
    <p:sldId id="351" r:id="rId43"/>
    <p:sldId id="352" r:id="rId44"/>
    <p:sldId id="288" r:id="rId45"/>
    <p:sldId id="349" r:id="rId46"/>
    <p:sldId id="347" r:id="rId47"/>
    <p:sldId id="353" r:id="rId48"/>
    <p:sldId id="312" r:id="rId49"/>
    <p:sldId id="303" r:id="rId50"/>
    <p:sldId id="305" r:id="rId51"/>
    <p:sldId id="294" r:id="rId52"/>
    <p:sldId id="299" r:id="rId53"/>
    <p:sldId id="304" r:id="rId54"/>
    <p:sldId id="313" r:id="rId55"/>
    <p:sldId id="314" r:id="rId56"/>
    <p:sldId id="342" r:id="rId57"/>
    <p:sldId id="354"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35314-F501-4665-9E19-AC8FA3506A56}" type="doc">
      <dgm:prSet loTypeId="urn:microsoft.com/office/officeart/2008/layout/SquareAccentList" loCatId="list" qsTypeId="urn:microsoft.com/office/officeart/2005/8/quickstyle/3d2" qsCatId="3D" csTypeId="urn:microsoft.com/office/officeart/2005/8/colors/colorful1" csCatId="colorful" phldr="1"/>
      <dgm:spPr/>
      <dgm:t>
        <a:bodyPr/>
        <a:lstStyle/>
        <a:p>
          <a:endParaRPr lang="es-MX"/>
        </a:p>
      </dgm:t>
    </dgm:pt>
    <dgm:pt modelId="{A95BF2DF-F97A-4411-9A85-A993661060CA}">
      <dgm:prSet phldrT="[Texto]" custT="1"/>
      <dgm:spPr/>
      <dgm:t>
        <a:bodyPr/>
        <a:lstStyle/>
        <a:p>
          <a:r>
            <a:rPr lang="es-MX" sz="1800" b="1" dirty="0">
              <a:solidFill>
                <a:schemeClr val="tx1"/>
              </a:solidFill>
            </a:rPr>
            <a:t>A) Argumentos del criterio gramatical</a:t>
          </a:r>
        </a:p>
      </dgm:t>
    </dgm:pt>
    <dgm:pt modelId="{B027ABBB-3935-44B3-A932-879A4DADB3DD}" type="parTrans" cxnId="{F329DA1F-130E-4EC2-97E5-5CFE20E03123}">
      <dgm:prSet/>
      <dgm:spPr/>
      <dgm:t>
        <a:bodyPr/>
        <a:lstStyle/>
        <a:p>
          <a:endParaRPr lang="es-MX"/>
        </a:p>
      </dgm:t>
    </dgm:pt>
    <dgm:pt modelId="{7380F0FA-C81E-4BAC-8CC0-53D054B684E7}" type="sibTrans" cxnId="{F329DA1F-130E-4EC2-97E5-5CFE20E03123}">
      <dgm:prSet/>
      <dgm:spPr/>
      <dgm:t>
        <a:bodyPr/>
        <a:lstStyle/>
        <a:p>
          <a:endParaRPr lang="es-MX"/>
        </a:p>
      </dgm:t>
    </dgm:pt>
    <dgm:pt modelId="{C3CDB073-438F-44FC-A983-449B929A85EE}">
      <dgm:prSet phldrT="[Texto]" custT="1"/>
      <dgm:spPr/>
      <dgm:t>
        <a:bodyPr/>
        <a:lstStyle/>
        <a:p>
          <a:r>
            <a:rPr lang="es-MX" sz="1800" dirty="0">
              <a:solidFill>
                <a:schemeClr val="tx1"/>
              </a:solidFill>
            </a:rPr>
            <a:t>Semántico </a:t>
          </a:r>
        </a:p>
      </dgm:t>
    </dgm:pt>
    <dgm:pt modelId="{84ED4EAF-431D-44C1-9A9A-88192E104093}" type="parTrans" cxnId="{7782CA11-A554-43F1-9922-A08F9D30226E}">
      <dgm:prSet/>
      <dgm:spPr/>
      <dgm:t>
        <a:bodyPr/>
        <a:lstStyle/>
        <a:p>
          <a:endParaRPr lang="es-MX"/>
        </a:p>
      </dgm:t>
    </dgm:pt>
    <dgm:pt modelId="{9055A071-4A7C-4817-AE17-C9F11E0E40CF}" type="sibTrans" cxnId="{7782CA11-A554-43F1-9922-A08F9D30226E}">
      <dgm:prSet/>
      <dgm:spPr/>
      <dgm:t>
        <a:bodyPr/>
        <a:lstStyle/>
        <a:p>
          <a:endParaRPr lang="es-MX"/>
        </a:p>
      </dgm:t>
    </dgm:pt>
    <dgm:pt modelId="{6A769F1B-FA7E-4EFD-A140-CC69D51D7847}">
      <dgm:prSet phldrT="[Texto]" custT="1"/>
      <dgm:spPr/>
      <dgm:t>
        <a:bodyPr/>
        <a:lstStyle/>
        <a:p>
          <a:r>
            <a:rPr lang="es-MX" sz="1800" dirty="0">
              <a:solidFill>
                <a:schemeClr val="tx1"/>
              </a:solidFill>
            </a:rPr>
            <a:t>A contrario</a:t>
          </a:r>
        </a:p>
      </dgm:t>
    </dgm:pt>
    <dgm:pt modelId="{C421FF8E-B0E1-4C2E-9801-DA5114EBA672}" type="parTrans" cxnId="{FA491102-3CE4-4326-AF24-437A798D3382}">
      <dgm:prSet/>
      <dgm:spPr/>
      <dgm:t>
        <a:bodyPr/>
        <a:lstStyle/>
        <a:p>
          <a:endParaRPr lang="es-MX"/>
        </a:p>
      </dgm:t>
    </dgm:pt>
    <dgm:pt modelId="{4F98B86A-3373-4EE1-9282-7C3A986E9B99}" type="sibTrans" cxnId="{FA491102-3CE4-4326-AF24-437A798D3382}">
      <dgm:prSet/>
      <dgm:spPr/>
      <dgm:t>
        <a:bodyPr/>
        <a:lstStyle/>
        <a:p>
          <a:endParaRPr lang="es-MX"/>
        </a:p>
      </dgm:t>
    </dgm:pt>
    <dgm:pt modelId="{A530BCCD-B108-402D-A64E-96616D5DB5FB}">
      <dgm:prSet phldrT="[Texto]" custT="1"/>
      <dgm:spPr/>
      <dgm:t>
        <a:bodyPr/>
        <a:lstStyle/>
        <a:p>
          <a:r>
            <a:rPr lang="es-MX" sz="1800" b="1" dirty="0">
              <a:solidFill>
                <a:schemeClr val="tx1"/>
              </a:solidFill>
            </a:rPr>
            <a:t>B) Argumentos del criterio sistemático</a:t>
          </a:r>
        </a:p>
      </dgm:t>
    </dgm:pt>
    <dgm:pt modelId="{FA978A3E-10DF-4BBF-883C-04E1AD607AFC}" type="parTrans" cxnId="{54F0D8BE-ECF9-4876-AB37-0EBF7146E175}">
      <dgm:prSet/>
      <dgm:spPr/>
      <dgm:t>
        <a:bodyPr/>
        <a:lstStyle/>
        <a:p>
          <a:endParaRPr lang="es-MX"/>
        </a:p>
      </dgm:t>
    </dgm:pt>
    <dgm:pt modelId="{38D75238-A14A-4716-A4BB-0437240B825B}" type="sibTrans" cxnId="{54F0D8BE-ECF9-4876-AB37-0EBF7146E175}">
      <dgm:prSet/>
      <dgm:spPr/>
      <dgm:t>
        <a:bodyPr/>
        <a:lstStyle/>
        <a:p>
          <a:endParaRPr lang="es-MX"/>
        </a:p>
      </dgm:t>
    </dgm:pt>
    <dgm:pt modelId="{66F66373-1253-4BCF-9A68-5D9AD2075080}">
      <dgm:prSet phldrT="[Texto]" custT="1"/>
      <dgm:spPr/>
      <dgm:t>
        <a:bodyPr/>
        <a:lstStyle/>
        <a:p>
          <a:r>
            <a:rPr lang="es-MX" sz="1800" dirty="0">
              <a:solidFill>
                <a:schemeClr val="tx1"/>
              </a:solidFill>
            </a:rPr>
            <a:t>Sistemático</a:t>
          </a:r>
        </a:p>
      </dgm:t>
    </dgm:pt>
    <dgm:pt modelId="{25C4F993-9761-40FC-B17A-EA33CC09549C}" type="parTrans" cxnId="{3A3D9C06-BAA8-4D8C-8D68-DF5254CC8ACB}">
      <dgm:prSet/>
      <dgm:spPr/>
      <dgm:t>
        <a:bodyPr/>
        <a:lstStyle/>
        <a:p>
          <a:endParaRPr lang="es-MX"/>
        </a:p>
      </dgm:t>
    </dgm:pt>
    <dgm:pt modelId="{E4263A7D-1E9C-42EA-BD29-9A6A62C79231}" type="sibTrans" cxnId="{3A3D9C06-BAA8-4D8C-8D68-DF5254CC8ACB}">
      <dgm:prSet/>
      <dgm:spPr/>
      <dgm:t>
        <a:bodyPr/>
        <a:lstStyle/>
        <a:p>
          <a:endParaRPr lang="es-MX"/>
        </a:p>
      </dgm:t>
    </dgm:pt>
    <dgm:pt modelId="{846BB86F-3B02-4180-A1E1-0C1E919322FF}">
      <dgm:prSet phldrT="[Texto]" custT="1"/>
      <dgm:spPr/>
      <dgm:t>
        <a:bodyPr/>
        <a:lstStyle/>
        <a:p>
          <a:r>
            <a:rPr lang="es-MX" sz="1800" dirty="0">
              <a:solidFill>
                <a:schemeClr val="tx1"/>
              </a:solidFill>
            </a:rPr>
            <a:t>Sedes materiae</a:t>
          </a:r>
        </a:p>
      </dgm:t>
    </dgm:pt>
    <dgm:pt modelId="{DAE58157-8A10-4B52-AF55-2578F0C6669D}" type="parTrans" cxnId="{394B6FE4-7F19-4E0F-B154-47E5ED064592}">
      <dgm:prSet/>
      <dgm:spPr/>
      <dgm:t>
        <a:bodyPr/>
        <a:lstStyle/>
        <a:p>
          <a:endParaRPr lang="es-MX"/>
        </a:p>
      </dgm:t>
    </dgm:pt>
    <dgm:pt modelId="{0DB1122C-D0CB-4FB1-B1AC-00F4DFB7D614}" type="sibTrans" cxnId="{394B6FE4-7F19-4E0F-B154-47E5ED064592}">
      <dgm:prSet/>
      <dgm:spPr/>
      <dgm:t>
        <a:bodyPr/>
        <a:lstStyle/>
        <a:p>
          <a:endParaRPr lang="es-MX"/>
        </a:p>
      </dgm:t>
    </dgm:pt>
    <dgm:pt modelId="{BAB7139A-8CD4-481D-93FA-5A801ED628A4}">
      <dgm:prSet phldrT="[Texto]" custT="1"/>
      <dgm:spPr/>
      <dgm:t>
        <a:bodyPr/>
        <a:lstStyle/>
        <a:p>
          <a:r>
            <a:rPr lang="es-MX" sz="1800" dirty="0">
              <a:solidFill>
                <a:schemeClr val="tx1"/>
              </a:solidFill>
            </a:rPr>
            <a:t>A rubrica</a:t>
          </a:r>
        </a:p>
      </dgm:t>
    </dgm:pt>
    <dgm:pt modelId="{38942D19-A5C9-4ED7-898A-E308500322B5}" type="parTrans" cxnId="{96BCDB3A-66E8-442E-A773-E7F33A4BA5AB}">
      <dgm:prSet/>
      <dgm:spPr/>
      <dgm:t>
        <a:bodyPr/>
        <a:lstStyle/>
        <a:p>
          <a:endParaRPr lang="es-MX"/>
        </a:p>
      </dgm:t>
    </dgm:pt>
    <dgm:pt modelId="{BF5519B0-28D4-4636-A385-A7AEE6AB1077}" type="sibTrans" cxnId="{96BCDB3A-66E8-442E-A773-E7F33A4BA5AB}">
      <dgm:prSet/>
      <dgm:spPr/>
      <dgm:t>
        <a:bodyPr/>
        <a:lstStyle/>
        <a:p>
          <a:endParaRPr lang="es-MX"/>
        </a:p>
      </dgm:t>
    </dgm:pt>
    <dgm:pt modelId="{119CC552-904B-4526-A179-ED876D205002}">
      <dgm:prSet phldrT="[Texto]" custT="1"/>
      <dgm:spPr/>
      <dgm:t>
        <a:bodyPr/>
        <a:lstStyle/>
        <a:p>
          <a:r>
            <a:rPr lang="es-MX" sz="1800" dirty="0">
              <a:solidFill>
                <a:schemeClr val="tx1"/>
              </a:solidFill>
            </a:rPr>
            <a:t>A cohaerentia</a:t>
          </a:r>
        </a:p>
      </dgm:t>
    </dgm:pt>
    <dgm:pt modelId="{C8C5E5EA-7CCC-4217-97D3-AF71A8FB8B28}" type="parTrans" cxnId="{3F89046F-A286-4D74-94EA-DC9DAC678EA9}">
      <dgm:prSet/>
      <dgm:spPr/>
      <dgm:t>
        <a:bodyPr/>
        <a:lstStyle/>
        <a:p>
          <a:endParaRPr lang="es-MX"/>
        </a:p>
      </dgm:t>
    </dgm:pt>
    <dgm:pt modelId="{388BAB8E-5D2C-475C-8B61-FC803AB78250}" type="sibTrans" cxnId="{3F89046F-A286-4D74-94EA-DC9DAC678EA9}">
      <dgm:prSet/>
      <dgm:spPr/>
      <dgm:t>
        <a:bodyPr/>
        <a:lstStyle/>
        <a:p>
          <a:endParaRPr lang="es-MX"/>
        </a:p>
      </dgm:t>
    </dgm:pt>
    <dgm:pt modelId="{A01D9C70-9022-45AF-A424-B4A846BED8E8}">
      <dgm:prSet phldrT="[Texto]" custT="1"/>
      <dgm:spPr/>
      <dgm:t>
        <a:bodyPr/>
        <a:lstStyle/>
        <a:p>
          <a:r>
            <a:rPr lang="es-MX" sz="1800" dirty="0">
              <a:solidFill>
                <a:schemeClr val="tx1"/>
              </a:solidFill>
            </a:rPr>
            <a:t>De la no redundancia</a:t>
          </a:r>
          <a:r>
            <a:rPr lang="es-MX" sz="1800" dirty="0"/>
            <a:t> </a:t>
          </a:r>
        </a:p>
      </dgm:t>
    </dgm:pt>
    <dgm:pt modelId="{815CFD2E-A095-49D5-B89D-B86C3213F38C}" type="parTrans" cxnId="{1CD93359-EF81-428B-A243-41F66FA02BCD}">
      <dgm:prSet/>
      <dgm:spPr/>
      <dgm:t>
        <a:bodyPr/>
        <a:lstStyle/>
        <a:p>
          <a:endParaRPr lang="es-MX"/>
        </a:p>
      </dgm:t>
    </dgm:pt>
    <dgm:pt modelId="{5C93DCB3-2431-491D-9E97-AF1F5C7813F3}" type="sibTrans" cxnId="{1CD93359-EF81-428B-A243-41F66FA02BCD}">
      <dgm:prSet/>
      <dgm:spPr/>
      <dgm:t>
        <a:bodyPr/>
        <a:lstStyle/>
        <a:p>
          <a:endParaRPr lang="es-MX"/>
        </a:p>
      </dgm:t>
    </dgm:pt>
    <dgm:pt modelId="{F3F03F95-4284-49FC-AE91-9440E72067B9}" type="pres">
      <dgm:prSet presAssocID="{CBD35314-F501-4665-9E19-AC8FA3506A56}" presName="layout" presStyleCnt="0">
        <dgm:presLayoutVars>
          <dgm:chMax/>
          <dgm:chPref/>
          <dgm:dir/>
          <dgm:resizeHandles/>
        </dgm:presLayoutVars>
      </dgm:prSet>
      <dgm:spPr/>
    </dgm:pt>
    <dgm:pt modelId="{62FDD665-58E4-4BCF-B88F-3333C4016BBB}" type="pres">
      <dgm:prSet presAssocID="{A95BF2DF-F97A-4411-9A85-A993661060CA}" presName="root" presStyleCnt="0">
        <dgm:presLayoutVars>
          <dgm:chMax/>
          <dgm:chPref/>
        </dgm:presLayoutVars>
      </dgm:prSet>
      <dgm:spPr/>
    </dgm:pt>
    <dgm:pt modelId="{D9CE69AE-911C-4273-A55E-6146B748DA51}" type="pres">
      <dgm:prSet presAssocID="{A95BF2DF-F97A-4411-9A85-A993661060CA}" presName="rootComposite" presStyleCnt="0">
        <dgm:presLayoutVars/>
      </dgm:prSet>
      <dgm:spPr/>
    </dgm:pt>
    <dgm:pt modelId="{024F6C20-2B74-4ABC-81B2-0D6358752D18}" type="pres">
      <dgm:prSet presAssocID="{A95BF2DF-F97A-4411-9A85-A993661060CA}" presName="ParentAccent" presStyleLbl="alignNode1" presStyleIdx="0" presStyleCnt="2"/>
      <dgm:spPr/>
    </dgm:pt>
    <dgm:pt modelId="{2ACABC52-AEDD-4C00-953E-2562B7BBAB4C}" type="pres">
      <dgm:prSet presAssocID="{A95BF2DF-F97A-4411-9A85-A993661060CA}" presName="ParentSmallAccent" presStyleLbl="fgAcc1" presStyleIdx="0" presStyleCnt="2"/>
      <dgm:spPr>
        <a:solidFill>
          <a:srgbClr val="FF0000"/>
        </a:solidFill>
      </dgm:spPr>
    </dgm:pt>
    <dgm:pt modelId="{3A7B8E49-EF2A-4208-A73C-2C4795189FCD}" type="pres">
      <dgm:prSet presAssocID="{A95BF2DF-F97A-4411-9A85-A993661060CA}" presName="Parent" presStyleLbl="revTx" presStyleIdx="0" presStyleCnt="9">
        <dgm:presLayoutVars>
          <dgm:chMax/>
          <dgm:chPref val="4"/>
          <dgm:bulletEnabled val="1"/>
        </dgm:presLayoutVars>
      </dgm:prSet>
      <dgm:spPr/>
    </dgm:pt>
    <dgm:pt modelId="{C020AAB9-5166-4610-8FD5-2D8D0C1FE63F}" type="pres">
      <dgm:prSet presAssocID="{A95BF2DF-F97A-4411-9A85-A993661060CA}" presName="childShape" presStyleCnt="0">
        <dgm:presLayoutVars>
          <dgm:chMax val="0"/>
          <dgm:chPref val="0"/>
        </dgm:presLayoutVars>
      </dgm:prSet>
      <dgm:spPr/>
    </dgm:pt>
    <dgm:pt modelId="{427805E0-1723-4979-9CEC-BF4921F3AABA}" type="pres">
      <dgm:prSet presAssocID="{C3CDB073-438F-44FC-A983-449B929A85EE}" presName="childComposite" presStyleCnt="0">
        <dgm:presLayoutVars>
          <dgm:chMax val="0"/>
          <dgm:chPref val="0"/>
        </dgm:presLayoutVars>
      </dgm:prSet>
      <dgm:spPr/>
    </dgm:pt>
    <dgm:pt modelId="{AD1400C6-98F6-49F1-89CC-136C2540A25E}" type="pres">
      <dgm:prSet presAssocID="{C3CDB073-438F-44FC-A983-449B929A85EE}" presName="ChildAccent" presStyleLbl="solidFgAcc1" presStyleIdx="0" presStyleCnt="7"/>
      <dgm:spPr>
        <a:solidFill>
          <a:schemeClr val="bg1">
            <a:lumMod val="50000"/>
          </a:schemeClr>
        </a:solidFill>
      </dgm:spPr>
    </dgm:pt>
    <dgm:pt modelId="{292672AD-82DB-415D-B3BC-5C951A7B58E6}" type="pres">
      <dgm:prSet presAssocID="{C3CDB073-438F-44FC-A983-449B929A85EE}" presName="Child" presStyleLbl="revTx" presStyleIdx="1" presStyleCnt="9">
        <dgm:presLayoutVars>
          <dgm:chMax val="0"/>
          <dgm:chPref val="0"/>
          <dgm:bulletEnabled val="1"/>
        </dgm:presLayoutVars>
      </dgm:prSet>
      <dgm:spPr/>
    </dgm:pt>
    <dgm:pt modelId="{95C13B4D-D4E6-4C5B-9FFF-99A0230EDFAE}" type="pres">
      <dgm:prSet presAssocID="{6A769F1B-FA7E-4EFD-A140-CC69D51D7847}" presName="childComposite" presStyleCnt="0">
        <dgm:presLayoutVars>
          <dgm:chMax val="0"/>
          <dgm:chPref val="0"/>
        </dgm:presLayoutVars>
      </dgm:prSet>
      <dgm:spPr/>
    </dgm:pt>
    <dgm:pt modelId="{D5B986E6-B879-4C8F-BFD6-E044F360D885}" type="pres">
      <dgm:prSet presAssocID="{6A769F1B-FA7E-4EFD-A140-CC69D51D7847}" presName="ChildAccent" presStyleLbl="solidFgAcc1" presStyleIdx="1" presStyleCnt="7"/>
      <dgm:spPr>
        <a:solidFill>
          <a:schemeClr val="bg1">
            <a:lumMod val="50000"/>
          </a:schemeClr>
        </a:solidFill>
      </dgm:spPr>
    </dgm:pt>
    <dgm:pt modelId="{671F3513-508F-4126-9577-C3166BB75F2C}" type="pres">
      <dgm:prSet presAssocID="{6A769F1B-FA7E-4EFD-A140-CC69D51D7847}" presName="Child" presStyleLbl="revTx" presStyleIdx="2" presStyleCnt="9">
        <dgm:presLayoutVars>
          <dgm:chMax val="0"/>
          <dgm:chPref val="0"/>
          <dgm:bulletEnabled val="1"/>
        </dgm:presLayoutVars>
      </dgm:prSet>
      <dgm:spPr/>
    </dgm:pt>
    <dgm:pt modelId="{F2445E87-482F-4134-91C3-C5763070DBE9}" type="pres">
      <dgm:prSet presAssocID="{A530BCCD-B108-402D-A64E-96616D5DB5FB}" presName="root" presStyleCnt="0">
        <dgm:presLayoutVars>
          <dgm:chMax/>
          <dgm:chPref/>
        </dgm:presLayoutVars>
      </dgm:prSet>
      <dgm:spPr/>
    </dgm:pt>
    <dgm:pt modelId="{5C93B8B0-3D8B-4D6E-A205-C773C62FF2E7}" type="pres">
      <dgm:prSet presAssocID="{A530BCCD-B108-402D-A64E-96616D5DB5FB}" presName="rootComposite" presStyleCnt="0">
        <dgm:presLayoutVars/>
      </dgm:prSet>
      <dgm:spPr/>
    </dgm:pt>
    <dgm:pt modelId="{9D8BEF47-1357-43E5-95D5-BE5E4E7FE57C}" type="pres">
      <dgm:prSet presAssocID="{A530BCCD-B108-402D-A64E-96616D5DB5FB}" presName="ParentAccent" presStyleLbl="alignNode1" presStyleIdx="1" presStyleCnt="2"/>
      <dgm:spPr/>
    </dgm:pt>
    <dgm:pt modelId="{4ADBAD74-BF04-456C-901F-2427A154223C}" type="pres">
      <dgm:prSet presAssocID="{A530BCCD-B108-402D-A64E-96616D5DB5FB}" presName="ParentSmallAccent" presStyleLbl="fgAcc1" presStyleIdx="1" presStyleCnt="2">
        <dgm:style>
          <a:lnRef idx="2">
            <a:schemeClr val="accent3">
              <a:shade val="50000"/>
            </a:schemeClr>
          </a:lnRef>
          <a:fillRef idx="1">
            <a:schemeClr val="accent3"/>
          </a:fillRef>
          <a:effectRef idx="0">
            <a:schemeClr val="accent3"/>
          </a:effectRef>
          <a:fontRef idx="minor">
            <a:schemeClr val="lt1"/>
          </a:fontRef>
        </dgm:style>
      </dgm:prSet>
      <dgm:spPr>
        <a:solidFill>
          <a:srgbClr val="FF0000"/>
        </a:solidFill>
      </dgm:spPr>
    </dgm:pt>
    <dgm:pt modelId="{E5D1D403-7018-4546-886C-EE02B4F0E238}" type="pres">
      <dgm:prSet presAssocID="{A530BCCD-B108-402D-A64E-96616D5DB5FB}" presName="Parent" presStyleLbl="revTx" presStyleIdx="3" presStyleCnt="9">
        <dgm:presLayoutVars>
          <dgm:chMax/>
          <dgm:chPref val="4"/>
          <dgm:bulletEnabled val="1"/>
        </dgm:presLayoutVars>
      </dgm:prSet>
      <dgm:spPr/>
    </dgm:pt>
    <dgm:pt modelId="{E98B7B38-DEBB-46DD-8B85-8F5A83F122F9}" type="pres">
      <dgm:prSet presAssocID="{A530BCCD-B108-402D-A64E-96616D5DB5FB}" presName="childShape" presStyleCnt="0">
        <dgm:presLayoutVars>
          <dgm:chMax val="0"/>
          <dgm:chPref val="0"/>
        </dgm:presLayoutVars>
      </dgm:prSet>
      <dgm:spPr/>
    </dgm:pt>
    <dgm:pt modelId="{65B359FD-701A-4140-87A8-2A5382B5FAA3}" type="pres">
      <dgm:prSet presAssocID="{66F66373-1253-4BCF-9A68-5D9AD2075080}" presName="childComposite" presStyleCnt="0">
        <dgm:presLayoutVars>
          <dgm:chMax val="0"/>
          <dgm:chPref val="0"/>
        </dgm:presLayoutVars>
      </dgm:prSet>
      <dgm:spPr/>
    </dgm:pt>
    <dgm:pt modelId="{60647318-284E-4560-89D6-ACF1D69AE02A}" type="pres">
      <dgm:prSet presAssocID="{66F66373-1253-4BCF-9A68-5D9AD2075080}" presName="ChildAccent" presStyleLbl="solidFgAcc1" presStyleIdx="2" presStyleCnt="7"/>
      <dgm:spPr>
        <a:solidFill>
          <a:schemeClr val="accent3"/>
        </a:solidFill>
      </dgm:spPr>
    </dgm:pt>
    <dgm:pt modelId="{F083DC95-C428-440B-8DE9-025C4E10E332}" type="pres">
      <dgm:prSet presAssocID="{66F66373-1253-4BCF-9A68-5D9AD2075080}" presName="Child" presStyleLbl="revTx" presStyleIdx="4" presStyleCnt="9">
        <dgm:presLayoutVars>
          <dgm:chMax val="0"/>
          <dgm:chPref val="0"/>
          <dgm:bulletEnabled val="1"/>
        </dgm:presLayoutVars>
      </dgm:prSet>
      <dgm:spPr/>
    </dgm:pt>
    <dgm:pt modelId="{1FCFB1C8-FF29-417B-9FBE-BF035E173BFA}" type="pres">
      <dgm:prSet presAssocID="{846BB86F-3B02-4180-A1E1-0C1E919322FF}" presName="childComposite" presStyleCnt="0">
        <dgm:presLayoutVars>
          <dgm:chMax val="0"/>
          <dgm:chPref val="0"/>
        </dgm:presLayoutVars>
      </dgm:prSet>
      <dgm:spPr/>
    </dgm:pt>
    <dgm:pt modelId="{5C9A4606-E189-44C0-AF96-8E599A99F009}" type="pres">
      <dgm:prSet presAssocID="{846BB86F-3B02-4180-A1E1-0C1E919322FF}" presName="ChildAccent" presStyleLbl="solidFgAcc1" presStyleIdx="3" presStyleCnt="7"/>
      <dgm:spPr>
        <a:solidFill>
          <a:schemeClr val="accent3"/>
        </a:solidFill>
      </dgm:spPr>
    </dgm:pt>
    <dgm:pt modelId="{844E1E7C-67A4-4A6E-9D0E-BECC0A270226}" type="pres">
      <dgm:prSet presAssocID="{846BB86F-3B02-4180-A1E1-0C1E919322FF}" presName="Child" presStyleLbl="revTx" presStyleIdx="5" presStyleCnt="9">
        <dgm:presLayoutVars>
          <dgm:chMax val="0"/>
          <dgm:chPref val="0"/>
          <dgm:bulletEnabled val="1"/>
        </dgm:presLayoutVars>
      </dgm:prSet>
      <dgm:spPr/>
    </dgm:pt>
    <dgm:pt modelId="{ACCDF1A9-BFF3-451D-A681-F1E16DAEDEA1}" type="pres">
      <dgm:prSet presAssocID="{BAB7139A-8CD4-481D-93FA-5A801ED628A4}" presName="childComposite" presStyleCnt="0">
        <dgm:presLayoutVars>
          <dgm:chMax val="0"/>
          <dgm:chPref val="0"/>
        </dgm:presLayoutVars>
      </dgm:prSet>
      <dgm:spPr/>
    </dgm:pt>
    <dgm:pt modelId="{C523A5E5-195A-4646-8E64-52353C18C284}" type="pres">
      <dgm:prSet presAssocID="{BAB7139A-8CD4-481D-93FA-5A801ED628A4}" presName="ChildAccent" presStyleLbl="solidFgAcc1" presStyleIdx="4" presStyleCnt="7"/>
      <dgm:spPr>
        <a:solidFill>
          <a:schemeClr val="accent3"/>
        </a:solidFill>
      </dgm:spPr>
    </dgm:pt>
    <dgm:pt modelId="{E7454FBB-6DEB-450D-82CB-E752422396FA}" type="pres">
      <dgm:prSet presAssocID="{BAB7139A-8CD4-481D-93FA-5A801ED628A4}" presName="Child" presStyleLbl="revTx" presStyleIdx="6" presStyleCnt="9">
        <dgm:presLayoutVars>
          <dgm:chMax val="0"/>
          <dgm:chPref val="0"/>
          <dgm:bulletEnabled val="1"/>
        </dgm:presLayoutVars>
      </dgm:prSet>
      <dgm:spPr/>
    </dgm:pt>
    <dgm:pt modelId="{52729391-53B4-4D9A-AA45-7F4D46D8AFFE}" type="pres">
      <dgm:prSet presAssocID="{119CC552-904B-4526-A179-ED876D205002}" presName="childComposite" presStyleCnt="0">
        <dgm:presLayoutVars>
          <dgm:chMax val="0"/>
          <dgm:chPref val="0"/>
        </dgm:presLayoutVars>
      </dgm:prSet>
      <dgm:spPr/>
    </dgm:pt>
    <dgm:pt modelId="{2367AB14-CABD-4762-A348-AB67148D2BCC}" type="pres">
      <dgm:prSet presAssocID="{119CC552-904B-4526-A179-ED876D205002}" presName="ChildAccent" presStyleLbl="solidFgAcc1" presStyleIdx="5" presStyleCnt="7"/>
      <dgm:spPr>
        <a:solidFill>
          <a:schemeClr val="accent3"/>
        </a:solidFill>
      </dgm:spPr>
    </dgm:pt>
    <dgm:pt modelId="{6E83F6B9-380C-480D-B6C4-072594AC5716}" type="pres">
      <dgm:prSet presAssocID="{119CC552-904B-4526-A179-ED876D205002}" presName="Child" presStyleLbl="revTx" presStyleIdx="7" presStyleCnt="9">
        <dgm:presLayoutVars>
          <dgm:chMax val="0"/>
          <dgm:chPref val="0"/>
          <dgm:bulletEnabled val="1"/>
        </dgm:presLayoutVars>
      </dgm:prSet>
      <dgm:spPr/>
    </dgm:pt>
    <dgm:pt modelId="{73B5A21C-6D84-4FB6-82EC-F36B240C3189}" type="pres">
      <dgm:prSet presAssocID="{A01D9C70-9022-45AF-A424-B4A846BED8E8}" presName="childComposite" presStyleCnt="0">
        <dgm:presLayoutVars>
          <dgm:chMax val="0"/>
          <dgm:chPref val="0"/>
        </dgm:presLayoutVars>
      </dgm:prSet>
      <dgm:spPr/>
    </dgm:pt>
    <dgm:pt modelId="{092CB84A-B2C4-4B63-B5B5-F2C0773208A7}" type="pres">
      <dgm:prSet presAssocID="{A01D9C70-9022-45AF-A424-B4A846BED8E8}" presName="ChildAccent" presStyleLbl="solidFgAcc1" presStyleIdx="6" presStyleCnt="7"/>
      <dgm:spPr>
        <a:solidFill>
          <a:schemeClr val="accent3"/>
        </a:solidFill>
      </dgm:spPr>
    </dgm:pt>
    <dgm:pt modelId="{7D68D73C-C1F6-4BDE-ADFB-8EF929BF5F79}" type="pres">
      <dgm:prSet presAssocID="{A01D9C70-9022-45AF-A424-B4A846BED8E8}" presName="Child" presStyleLbl="revTx" presStyleIdx="8" presStyleCnt="9">
        <dgm:presLayoutVars>
          <dgm:chMax val="0"/>
          <dgm:chPref val="0"/>
          <dgm:bulletEnabled val="1"/>
        </dgm:presLayoutVars>
      </dgm:prSet>
      <dgm:spPr/>
    </dgm:pt>
  </dgm:ptLst>
  <dgm:cxnLst>
    <dgm:cxn modelId="{FA491102-3CE4-4326-AF24-437A798D3382}" srcId="{A95BF2DF-F97A-4411-9A85-A993661060CA}" destId="{6A769F1B-FA7E-4EFD-A140-CC69D51D7847}" srcOrd="1" destOrd="0" parTransId="{C421FF8E-B0E1-4C2E-9801-DA5114EBA672}" sibTransId="{4F98B86A-3373-4EE1-9282-7C3A986E9B99}"/>
    <dgm:cxn modelId="{3A3D9C06-BAA8-4D8C-8D68-DF5254CC8ACB}" srcId="{A530BCCD-B108-402D-A64E-96616D5DB5FB}" destId="{66F66373-1253-4BCF-9A68-5D9AD2075080}" srcOrd="0" destOrd="0" parTransId="{25C4F993-9761-40FC-B17A-EA33CC09549C}" sibTransId="{E4263A7D-1E9C-42EA-BD29-9A6A62C79231}"/>
    <dgm:cxn modelId="{7782CA11-A554-43F1-9922-A08F9D30226E}" srcId="{A95BF2DF-F97A-4411-9A85-A993661060CA}" destId="{C3CDB073-438F-44FC-A983-449B929A85EE}" srcOrd="0" destOrd="0" parTransId="{84ED4EAF-431D-44C1-9A9A-88192E104093}" sibTransId="{9055A071-4A7C-4817-AE17-C9F11E0E40CF}"/>
    <dgm:cxn modelId="{54DD3C1B-B160-458E-AE5D-0FAAE5C97D16}" type="presOf" srcId="{66F66373-1253-4BCF-9A68-5D9AD2075080}" destId="{F083DC95-C428-440B-8DE9-025C4E10E332}" srcOrd="0" destOrd="0" presId="urn:microsoft.com/office/officeart/2008/layout/SquareAccentList"/>
    <dgm:cxn modelId="{D193A81F-AADE-427C-8884-FEF87C9AF2AF}" type="presOf" srcId="{119CC552-904B-4526-A179-ED876D205002}" destId="{6E83F6B9-380C-480D-B6C4-072594AC5716}" srcOrd="0" destOrd="0" presId="urn:microsoft.com/office/officeart/2008/layout/SquareAccentList"/>
    <dgm:cxn modelId="{F329DA1F-130E-4EC2-97E5-5CFE20E03123}" srcId="{CBD35314-F501-4665-9E19-AC8FA3506A56}" destId="{A95BF2DF-F97A-4411-9A85-A993661060CA}" srcOrd="0" destOrd="0" parTransId="{B027ABBB-3935-44B3-A932-879A4DADB3DD}" sibTransId="{7380F0FA-C81E-4BAC-8CC0-53D054B684E7}"/>
    <dgm:cxn modelId="{9441CB30-15E1-4AF5-8098-085EAFB4D808}" type="presOf" srcId="{BAB7139A-8CD4-481D-93FA-5A801ED628A4}" destId="{E7454FBB-6DEB-450D-82CB-E752422396FA}" srcOrd="0" destOrd="0" presId="urn:microsoft.com/office/officeart/2008/layout/SquareAccentList"/>
    <dgm:cxn modelId="{0BE51333-E77F-45EA-ACAB-08F424755949}" type="presOf" srcId="{A95BF2DF-F97A-4411-9A85-A993661060CA}" destId="{3A7B8E49-EF2A-4208-A73C-2C4795189FCD}" srcOrd="0" destOrd="0" presId="urn:microsoft.com/office/officeart/2008/layout/SquareAccentList"/>
    <dgm:cxn modelId="{B44CBF36-7853-47F2-8F8F-F6EC0CB13C88}" type="presOf" srcId="{A530BCCD-B108-402D-A64E-96616D5DB5FB}" destId="{E5D1D403-7018-4546-886C-EE02B4F0E238}" srcOrd="0" destOrd="0" presId="urn:microsoft.com/office/officeart/2008/layout/SquareAccentList"/>
    <dgm:cxn modelId="{96BCDB3A-66E8-442E-A773-E7F33A4BA5AB}" srcId="{A530BCCD-B108-402D-A64E-96616D5DB5FB}" destId="{BAB7139A-8CD4-481D-93FA-5A801ED628A4}" srcOrd="2" destOrd="0" parTransId="{38942D19-A5C9-4ED7-898A-E308500322B5}" sibTransId="{BF5519B0-28D4-4636-A385-A7AEE6AB1077}"/>
    <dgm:cxn modelId="{6B584947-4D98-4E22-A945-FA078F693ECF}" type="presOf" srcId="{846BB86F-3B02-4180-A1E1-0C1E919322FF}" destId="{844E1E7C-67A4-4A6E-9D0E-BECC0A270226}" srcOrd="0" destOrd="0" presId="urn:microsoft.com/office/officeart/2008/layout/SquareAccentList"/>
    <dgm:cxn modelId="{F09F5D68-FC84-4BA4-B882-3DBED384247A}" type="presOf" srcId="{C3CDB073-438F-44FC-A983-449B929A85EE}" destId="{292672AD-82DB-415D-B3BC-5C951A7B58E6}" srcOrd="0" destOrd="0" presId="urn:microsoft.com/office/officeart/2008/layout/SquareAccentList"/>
    <dgm:cxn modelId="{3F89046F-A286-4D74-94EA-DC9DAC678EA9}" srcId="{A530BCCD-B108-402D-A64E-96616D5DB5FB}" destId="{119CC552-904B-4526-A179-ED876D205002}" srcOrd="3" destOrd="0" parTransId="{C8C5E5EA-7CCC-4217-97D3-AF71A8FB8B28}" sibTransId="{388BAB8E-5D2C-475C-8B61-FC803AB78250}"/>
    <dgm:cxn modelId="{1CD93359-EF81-428B-A243-41F66FA02BCD}" srcId="{A530BCCD-B108-402D-A64E-96616D5DB5FB}" destId="{A01D9C70-9022-45AF-A424-B4A846BED8E8}" srcOrd="4" destOrd="0" parTransId="{815CFD2E-A095-49D5-B89D-B86C3213F38C}" sibTransId="{5C93DCB3-2431-491D-9E97-AF1F5C7813F3}"/>
    <dgm:cxn modelId="{6CA45D93-D49F-42E5-97FB-4786109FAC5E}" type="presOf" srcId="{6A769F1B-FA7E-4EFD-A140-CC69D51D7847}" destId="{671F3513-508F-4126-9577-C3166BB75F2C}" srcOrd="0" destOrd="0" presId="urn:microsoft.com/office/officeart/2008/layout/SquareAccentList"/>
    <dgm:cxn modelId="{19EA17A8-4501-4A35-8297-868E309DE9D8}" type="presOf" srcId="{A01D9C70-9022-45AF-A424-B4A846BED8E8}" destId="{7D68D73C-C1F6-4BDE-ADFB-8EF929BF5F79}" srcOrd="0" destOrd="0" presId="urn:microsoft.com/office/officeart/2008/layout/SquareAccentList"/>
    <dgm:cxn modelId="{54F0D8BE-ECF9-4876-AB37-0EBF7146E175}" srcId="{CBD35314-F501-4665-9E19-AC8FA3506A56}" destId="{A530BCCD-B108-402D-A64E-96616D5DB5FB}" srcOrd="1" destOrd="0" parTransId="{FA978A3E-10DF-4BBF-883C-04E1AD607AFC}" sibTransId="{38D75238-A14A-4716-A4BB-0437240B825B}"/>
    <dgm:cxn modelId="{CF0363DA-B468-439D-8D84-4425D4CE4052}" type="presOf" srcId="{CBD35314-F501-4665-9E19-AC8FA3506A56}" destId="{F3F03F95-4284-49FC-AE91-9440E72067B9}" srcOrd="0" destOrd="0" presId="urn:microsoft.com/office/officeart/2008/layout/SquareAccentList"/>
    <dgm:cxn modelId="{394B6FE4-7F19-4E0F-B154-47E5ED064592}" srcId="{A530BCCD-B108-402D-A64E-96616D5DB5FB}" destId="{846BB86F-3B02-4180-A1E1-0C1E919322FF}" srcOrd="1" destOrd="0" parTransId="{DAE58157-8A10-4B52-AF55-2578F0C6669D}" sibTransId="{0DB1122C-D0CB-4FB1-B1AC-00F4DFB7D614}"/>
    <dgm:cxn modelId="{71C58644-8DC3-4867-AE82-24DDCD5BBB1A}" type="presParOf" srcId="{F3F03F95-4284-49FC-AE91-9440E72067B9}" destId="{62FDD665-58E4-4BCF-B88F-3333C4016BBB}" srcOrd="0" destOrd="0" presId="urn:microsoft.com/office/officeart/2008/layout/SquareAccentList"/>
    <dgm:cxn modelId="{4124B5CF-116A-427E-B8D7-CD4E6016377C}" type="presParOf" srcId="{62FDD665-58E4-4BCF-B88F-3333C4016BBB}" destId="{D9CE69AE-911C-4273-A55E-6146B748DA51}" srcOrd="0" destOrd="0" presId="urn:microsoft.com/office/officeart/2008/layout/SquareAccentList"/>
    <dgm:cxn modelId="{D9816921-9647-4B71-AF3C-612DAA8DFBCE}" type="presParOf" srcId="{D9CE69AE-911C-4273-A55E-6146B748DA51}" destId="{024F6C20-2B74-4ABC-81B2-0D6358752D18}" srcOrd="0" destOrd="0" presId="urn:microsoft.com/office/officeart/2008/layout/SquareAccentList"/>
    <dgm:cxn modelId="{420ED0AF-ABF9-4EA3-9B52-A4D7B53AD0F8}" type="presParOf" srcId="{D9CE69AE-911C-4273-A55E-6146B748DA51}" destId="{2ACABC52-AEDD-4C00-953E-2562B7BBAB4C}" srcOrd="1" destOrd="0" presId="urn:microsoft.com/office/officeart/2008/layout/SquareAccentList"/>
    <dgm:cxn modelId="{EBC216CC-82CC-4811-B107-9A0B6B443533}" type="presParOf" srcId="{D9CE69AE-911C-4273-A55E-6146B748DA51}" destId="{3A7B8E49-EF2A-4208-A73C-2C4795189FCD}" srcOrd="2" destOrd="0" presId="urn:microsoft.com/office/officeart/2008/layout/SquareAccentList"/>
    <dgm:cxn modelId="{E1163A5F-87E7-44E0-AFD2-8CC8D9A61EE2}" type="presParOf" srcId="{62FDD665-58E4-4BCF-B88F-3333C4016BBB}" destId="{C020AAB9-5166-4610-8FD5-2D8D0C1FE63F}" srcOrd="1" destOrd="0" presId="urn:microsoft.com/office/officeart/2008/layout/SquareAccentList"/>
    <dgm:cxn modelId="{59105AAA-CB6F-432B-9FC6-D2676B53EF13}" type="presParOf" srcId="{C020AAB9-5166-4610-8FD5-2D8D0C1FE63F}" destId="{427805E0-1723-4979-9CEC-BF4921F3AABA}" srcOrd="0" destOrd="0" presId="urn:microsoft.com/office/officeart/2008/layout/SquareAccentList"/>
    <dgm:cxn modelId="{526E6B65-DD77-421C-AD7D-033322843C78}" type="presParOf" srcId="{427805E0-1723-4979-9CEC-BF4921F3AABA}" destId="{AD1400C6-98F6-49F1-89CC-136C2540A25E}" srcOrd="0" destOrd="0" presId="urn:microsoft.com/office/officeart/2008/layout/SquareAccentList"/>
    <dgm:cxn modelId="{DE630295-A226-4FA9-B423-FE424F0E35F2}" type="presParOf" srcId="{427805E0-1723-4979-9CEC-BF4921F3AABA}" destId="{292672AD-82DB-415D-B3BC-5C951A7B58E6}" srcOrd="1" destOrd="0" presId="urn:microsoft.com/office/officeart/2008/layout/SquareAccentList"/>
    <dgm:cxn modelId="{6B634C37-01BC-4FC3-8312-0133527D1DB4}" type="presParOf" srcId="{C020AAB9-5166-4610-8FD5-2D8D0C1FE63F}" destId="{95C13B4D-D4E6-4C5B-9FFF-99A0230EDFAE}" srcOrd="1" destOrd="0" presId="urn:microsoft.com/office/officeart/2008/layout/SquareAccentList"/>
    <dgm:cxn modelId="{DF652725-28F9-4650-A920-8B5141982845}" type="presParOf" srcId="{95C13B4D-D4E6-4C5B-9FFF-99A0230EDFAE}" destId="{D5B986E6-B879-4C8F-BFD6-E044F360D885}" srcOrd="0" destOrd="0" presId="urn:microsoft.com/office/officeart/2008/layout/SquareAccentList"/>
    <dgm:cxn modelId="{D954F816-664F-4D1A-A0A3-B31D2DEDC529}" type="presParOf" srcId="{95C13B4D-D4E6-4C5B-9FFF-99A0230EDFAE}" destId="{671F3513-508F-4126-9577-C3166BB75F2C}" srcOrd="1" destOrd="0" presId="urn:microsoft.com/office/officeart/2008/layout/SquareAccentList"/>
    <dgm:cxn modelId="{8AAD1CE6-52F8-4C2B-AD85-904594E5BC1A}" type="presParOf" srcId="{F3F03F95-4284-49FC-AE91-9440E72067B9}" destId="{F2445E87-482F-4134-91C3-C5763070DBE9}" srcOrd="1" destOrd="0" presId="urn:microsoft.com/office/officeart/2008/layout/SquareAccentList"/>
    <dgm:cxn modelId="{24A501E3-D9C4-494B-85A1-DB3762D87528}" type="presParOf" srcId="{F2445E87-482F-4134-91C3-C5763070DBE9}" destId="{5C93B8B0-3D8B-4D6E-A205-C773C62FF2E7}" srcOrd="0" destOrd="0" presId="urn:microsoft.com/office/officeart/2008/layout/SquareAccentList"/>
    <dgm:cxn modelId="{EC93DE72-CBDD-4536-B87C-F3D96549987A}" type="presParOf" srcId="{5C93B8B0-3D8B-4D6E-A205-C773C62FF2E7}" destId="{9D8BEF47-1357-43E5-95D5-BE5E4E7FE57C}" srcOrd="0" destOrd="0" presId="urn:microsoft.com/office/officeart/2008/layout/SquareAccentList"/>
    <dgm:cxn modelId="{106DDBD7-FDDE-42A3-95FA-68339B67EF5A}" type="presParOf" srcId="{5C93B8B0-3D8B-4D6E-A205-C773C62FF2E7}" destId="{4ADBAD74-BF04-456C-901F-2427A154223C}" srcOrd="1" destOrd="0" presId="urn:microsoft.com/office/officeart/2008/layout/SquareAccentList"/>
    <dgm:cxn modelId="{E0AC7156-822F-488B-98F0-9CB29AC3BBD5}" type="presParOf" srcId="{5C93B8B0-3D8B-4D6E-A205-C773C62FF2E7}" destId="{E5D1D403-7018-4546-886C-EE02B4F0E238}" srcOrd="2" destOrd="0" presId="urn:microsoft.com/office/officeart/2008/layout/SquareAccentList"/>
    <dgm:cxn modelId="{C89C3E09-9F5D-42EA-BF8F-438AD51A21F9}" type="presParOf" srcId="{F2445E87-482F-4134-91C3-C5763070DBE9}" destId="{E98B7B38-DEBB-46DD-8B85-8F5A83F122F9}" srcOrd="1" destOrd="0" presId="urn:microsoft.com/office/officeart/2008/layout/SquareAccentList"/>
    <dgm:cxn modelId="{3FD8EA24-5E75-4A01-BB3B-51472578DF98}" type="presParOf" srcId="{E98B7B38-DEBB-46DD-8B85-8F5A83F122F9}" destId="{65B359FD-701A-4140-87A8-2A5382B5FAA3}" srcOrd="0" destOrd="0" presId="urn:microsoft.com/office/officeart/2008/layout/SquareAccentList"/>
    <dgm:cxn modelId="{00DB5577-4283-431D-BB13-FA645B383D6D}" type="presParOf" srcId="{65B359FD-701A-4140-87A8-2A5382B5FAA3}" destId="{60647318-284E-4560-89D6-ACF1D69AE02A}" srcOrd="0" destOrd="0" presId="urn:microsoft.com/office/officeart/2008/layout/SquareAccentList"/>
    <dgm:cxn modelId="{2456078B-C194-4C48-8D13-548BF24EC0D1}" type="presParOf" srcId="{65B359FD-701A-4140-87A8-2A5382B5FAA3}" destId="{F083DC95-C428-440B-8DE9-025C4E10E332}" srcOrd="1" destOrd="0" presId="urn:microsoft.com/office/officeart/2008/layout/SquareAccentList"/>
    <dgm:cxn modelId="{9FF97015-AE9D-4420-B6EF-69AE69B514BE}" type="presParOf" srcId="{E98B7B38-DEBB-46DD-8B85-8F5A83F122F9}" destId="{1FCFB1C8-FF29-417B-9FBE-BF035E173BFA}" srcOrd="1" destOrd="0" presId="urn:microsoft.com/office/officeart/2008/layout/SquareAccentList"/>
    <dgm:cxn modelId="{DDFA969C-C991-4DB5-850A-959618A8409E}" type="presParOf" srcId="{1FCFB1C8-FF29-417B-9FBE-BF035E173BFA}" destId="{5C9A4606-E189-44C0-AF96-8E599A99F009}" srcOrd="0" destOrd="0" presId="urn:microsoft.com/office/officeart/2008/layout/SquareAccentList"/>
    <dgm:cxn modelId="{CE4B82E2-4579-4DA3-89B6-B3D63180F545}" type="presParOf" srcId="{1FCFB1C8-FF29-417B-9FBE-BF035E173BFA}" destId="{844E1E7C-67A4-4A6E-9D0E-BECC0A270226}" srcOrd="1" destOrd="0" presId="urn:microsoft.com/office/officeart/2008/layout/SquareAccentList"/>
    <dgm:cxn modelId="{AF7DDB29-60E0-4DF7-B3F6-16198A098466}" type="presParOf" srcId="{E98B7B38-DEBB-46DD-8B85-8F5A83F122F9}" destId="{ACCDF1A9-BFF3-451D-A681-F1E16DAEDEA1}" srcOrd="2" destOrd="0" presId="urn:microsoft.com/office/officeart/2008/layout/SquareAccentList"/>
    <dgm:cxn modelId="{402F0940-95F9-4964-9493-ED51F834CEE7}" type="presParOf" srcId="{ACCDF1A9-BFF3-451D-A681-F1E16DAEDEA1}" destId="{C523A5E5-195A-4646-8E64-52353C18C284}" srcOrd="0" destOrd="0" presId="urn:microsoft.com/office/officeart/2008/layout/SquareAccentList"/>
    <dgm:cxn modelId="{AB10F8D6-38CF-4900-AB00-2BCFBE39E177}" type="presParOf" srcId="{ACCDF1A9-BFF3-451D-A681-F1E16DAEDEA1}" destId="{E7454FBB-6DEB-450D-82CB-E752422396FA}" srcOrd="1" destOrd="0" presId="urn:microsoft.com/office/officeart/2008/layout/SquareAccentList"/>
    <dgm:cxn modelId="{6051F30B-86F7-4468-9E72-70F8DAB442FD}" type="presParOf" srcId="{E98B7B38-DEBB-46DD-8B85-8F5A83F122F9}" destId="{52729391-53B4-4D9A-AA45-7F4D46D8AFFE}" srcOrd="3" destOrd="0" presId="urn:microsoft.com/office/officeart/2008/layout/SquareAccentList"/>
    <dgm:cxn modelId="{C0AE4A2E-6852-4142-843B-8EF7DF5014BE}" type="presParOf" srcId="{52729391-53B4-4D9A-AA45-7F4D46D8AFFE}" destId="{2367AB14-CABD-4762-A348-AB67148D2BCC}" srcOrd="0" destOrd="0" presId="urn:microsoft.com/office/officeart/2008/layout/SquareAccentList"/>
    <dgm:cxn modelId="{D6D31E12-E63D-4732-AC82-C07CCC30495F}" type="presParOf" srcId="{52729391-53B4-4D9A-AA45-7F4D46D8AFFE}" destId="{6E83F6B9-380C-480D-B6C4-072594AC5716}" srcOrd="1" destOrd="0" presId="urn:microsoft.com/office/officeart/2008/layout/SquareAccentList"/>
    <dgm:cxn modelId="{4B08BD41-F4F4-4644-980C-71AD950EAA66}" type="presParOf" srcId="{E98B7B38-DEBB-46DD-8B85-8F5A83F122F9}" destId="{73B5A21C-6D84-4FB6-82EC-F36B240C3189}" srcOrd="4" destOrd="0" presId="urn:microsoft.com/office/officeart/2008/layout/SquareAccentList"/>
    <dgm:cxn modelId="{547AD75B-5058-405B-90AD-24A74D17C976}" type="presParOf" srcId="{73B5A21C-6D84-4FB6-82EC-F36B240C3189}" destId="{092CB84A-B2C4-4B63-B5B5-F2C0773208A7}" srcOrd="0" destOrd="0" presId="urn:microsoft.com/office/officeart/2008/layout/SquareAccentList"/>
    <dgm:cxn modelId="{2B4AB0FD-22E8-4547-849B-7D0BC21F2A38}" type="presParOf" srcId="{73B5A21C-6D84-4FB6-82EC-F36B240C3189}" destId="{7D68D73C-C1F6-4BDE-ADFB-8EF929BF5F79}"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7D4FB-6956-4B19-B00E-7DAD56C00D91}" type="doc">
      <dgm:prSet loTypeId="urn:microsoft.com/office/officeart/2008/layout/SquareAccentList" loCatId="list" qsTypeId="urn:microsoft.com/office/officeart/2005/8/quickstyle/3d2" qsCatId="3D" csTypeId="urn:microsoft.com/office/officeart/2005/8/colors/accent1_3" csCatId="accent1" phldr="1"/>
      <dgm:spPr/>
      <dgm:t>
        <a:bodyPr/>
        <a:lstStyle/>
        <a:p>
          <a:endParaRPr lang="es-MX"/>
        </a:p>
      </dgm:t>
    </dgm:pt>
    <dgm:pt modelId="{89EF0A7A-AEB9-4FA6-B724-F4007F8A2DA1}">
      <dgm:prSet phldrT="[Texto]" custT="1"/>
      <dgm:spPr/>
      <dgm:t>
        <a:bodyPr/>
        <a:lstStyle/>
        <a:p>
          <a:r>
            <a:rPr lang="es-MX" sz="1800" b="1" dirty="0">
              <a:solidFill>
                <a:schemeClr val="tx1"/>
              </a:solidFill>
            </a:rPr>
            <a:t>C) Argumentos del criterio funcional </a:t>
          </a:r>
        </a:p>
      </dgm:t>
    </dgm:pt>
    <dgm:pt modelId="{D2474DE7-B5EA-404C-97B9-5BCCA80D843B}" type="parTrans" cxnId="{3D412854-5A74-422D-BC8B-2C54C92E81C7}">
      <dgm:prSet/>
      <dgm:spPr/>
      <dgm:t>
        <a:bodyPr/>
        <a:lstStyle/>
        <a:p>
          <a:endParaRPr lang="es-MX"/>
        </a:p>
      </dgm:t>
    </dgm:pt>
    <dgm:pt modelId="{B1E0619B-43EF-4CFA-88C5-789DD2B3D376}" type="sibTrans" cxnId="{3D412854-5A74-422D-BC8B-2C54C92E81C7}">
      <dgm:prSet/>
      <dgm:spPr/>
      <dgm:t>
        <a:bodyPr/>
        <a:lstStyle/>
        <a:p>
          <a:endParaRPr lang="es-MX"/>
        </a:p>
      </dgm:t>
    </dgm:pt>
    <dgm:pt modelId="{3E0C80EA-FC2F-4A65-B1C3-CD7E0261DEEE}">
      <dgm:prSet phldrT="[Texto]" custT="1"/>
      <dgm:spPr/>
      <dgm:t>
        <a:bodyPr/>
        <a:lstStyle/>
        <a:p>
          <a:r>
            <a:rPr lang="es-MX" sz="1800" dirty="0">
              <a:solidFill>
                <a:schemeClr val="tx1"/>
              </a:solidFill>
            </a:rPr>
            <a:t>Teleológico</a:t>
          </a:r>
        </a:p>
      </dgm:t>
    </dgm:pt>
    <dgm:pt modelId="{D96EB24C-CB05-4242-9382-B2D0A391B8F2}" type="parTrans" cxnId="{51ACE1D4-9E86-4437-A893-905D9A0D2FAE}">
      <dgm:prSet/>
      <dgm:spPr/>
      <dgm:t>
        <a:bodyPr/>
        <a:lstStyle/>
        <a:p>
          <a:endParaRPr lang="es-MX"/>
        </a:p>
      </dgm:t>
    </dgm:pt>
    <dgm:pt modelId="{763D3B9C-F4B5-4EBA-9FF8-F37C24055633}" type="sibTrans" cxnId="{51ACE1D4-9E86-4437-A893-905D9A0D2FAE}">
      <dgm:prSet/>
      <dgm:spPr/>
      <dgm:t>
        <a:bodyPr/>
        <a:lstStyle/>
        <a:p>
          <a:endParaRPr lang="es-MX"/>
        </a:p>
      </dgm:t>
    </dgm:pt>
    <dgm:pt modelId="{C7D2FD10-9938-445E-A7E7-D7BDAC1C87A6}">
      <dgm:prSet phldrT="[Texto]" custT="1"/>
      <dgm:spPr/>
      <dgm:t>
        <a:bodyPr/>
        <a:lstStyle/>
        <a:p>
          <a:r>
            <a:rPr lang="es-MX" sz="1800" dirty="0">
              <a:solidFill>
                <a:schemeClr val="tx1"/>
              </a:solidFill>
            </a:rPr>
            <a:t>Histórico </a:t>
          </a:r>
        </a:p>
      </dgm:t>
    </dgm:pt>
    <dgm:pt modelId="{95EC32DF-BC5E-441F-A37D-EA11DB89B4F6}" type="parTrans" cxnId="{AEA2B60F-B70B-4D90-8683-C441654814D3}">
      <dgm:prSet/>
      <dgm:spPr/>
      <dgm:t>
        <a:bodyPr/>
        <a:lstStyle/>
        <a:p>
          <a:endParaRPr lang="es-MX"/>
        </a:p>
      </dgm:t>
    </dgm:pt>
    <dgm:pt modelId="{725F071C-D289-4850-AA79-9C4F30C0BBC0}" type="sibTrans" cxnId="{AEA2B60F-B70B-4D90-8683-C441654814D3}">
      <dgm:prSet/>
      <dgm:spPr/>
      <dgm:t>
        <a:bodyPr/>
        <a:lstStyle/>
        <a:p>
          <a:endParaRPr lang="es-MX"/>
        </a:p>
      </dgm:t>
    </dgm:pt>
    <dgm:pt modelId="{0325F9A7-7FED-46CC-B6BF-0A8013C5E32E}">
      <dgm:prSet phldrT="[Texto]" custT="1"/>
      <dgm:spPr/>
      <dgm:t>
        <a:bodyPr/>
        <a:lstStyle/>
        <a:p>
          <a:r>
            <a:rPr lang="es-MX" sz="1800" dirty="0">
              <a:solidFill>
                <a:schemeClr val="tx1"/>
              </a:solidFill>
            </a:rPr>
            <a:t>Psicológico </a:t>
          </a:r>
        </a:p>
      </dgm:t>
    </dgm:pt>
    <dgm:pt modelId="{5059039E-3043-4CF1-AAB3-CF35186DCD05}" type="parTrans" cxnId="{BB3A63D3-3DDB-4593-B2D1-4D96E5B096B3}">
      <dgm:prSet/>
      <dgm:spPr/>
      <dgm:t>
        <a:bodyPr/>
        <a:lstStyle/>
        <a:p>
          <a:endParaRPr lang="es-MX"/>
        </a:p>
      </dgm:t>
    </dgm:pt>
    <dgm:pt modelId="{53FA54BC-49F2-4233-BE81-36C3D702F125}" type="sibTrans" cxnId="{BB3A63D3-3DDB-4593-B2D1-4D96E5B096B3}">
      <dgm:prSet/>
      <dgm:spPr/>
      <dgm:t>
        <a:bodyPr/>
        <a:lstStyle/>
        <a:p>
          <a:endParaRPr lang="es-MX"/>
        </a:p>
      </dgm:t>
    </dgm:pt>
    <dgm:pt modelId="{3F664BBB-C21D-4D18-B890-72A97424729F}">
      <dgm:prSet phldrT="[Texto]" custT="1"/>
      <dgm:spPr/>
      <dgm:t>
        <a:bodyPr/>
        <a:lstStyle/>
        <a:p>
          <a:r>
            <a:rPr lang="es-MX" sz="1800" dirty="0">
              <a:solidFill>
                <a:schemeClr val="tx1"/>
              </a:solidFill>
            </a:rPr>
            <a:t>Pragmático </a:t>
          </a:r>
        </a:p>
      </dgm:t>
    </dgm:pt>
    <dgm:pt modelId="{06FDF01E-F07B-4873-998E-EA4E121BDBA4}" type="parTrans" cxnId="{CEFDC7AB-CBBB-4450-966C-41FAC63D1486}">
      <dgm:prSet/>
      <dgm:spPr/>
      <dgm:t>
        <a:bodyPr/>
        <a:lstStyle/>
        <a:p>
          <a:endParaRPr lang="es-MX"/>
        </a:p>
      </dgm:t>
    </dgm:pt>
    <dgm:pt modelId="{FFE8DA5F-C179-4159-8A24-1E3D52F19528}" type="sibTrans" cxnId="{CEFDC7AB-CBBB-4450-966C-41FAC63D1486}">
      <dgm:prSet/>
      <dgm:spPr/>
      <dgm:t>
        <a:bodyPr/>
        <a:lstStyle/>
        <a:p>
          <a:endParaRPr lang="es-MX"/>
        </a:p>
      </dgm:t>
    </dgm:pt>
    <dgm:pt modelId="{9780B196-BFD0-4A81-96D5-799E2BBCE24B}">
      <dgm:prSet custT="1"/>
      <dgm:spPr/>
      <dgm:t>
        <a:bodyPr/>
        <a:lstStyle/>
        <a:p>
          <a:r>
            <a:rPr lang="es-MX" sz="1800" dirty="0">
              <a:solidFill>
                <a:schemeClr val="tx1"/>
              </a:solidFill>
            </a:rPr>
            <a:t>Por el absurdo</a:t>
          </a:r>
        </a:p>
      </dgm:t>
    </dgm:pt>
    <dgm:pt modelId="{CD27F122-DB02-4F2D-8842-08AC54D392EC}" type="parTrans" cxnId="{EDEAB140-E8C6-4E28-8C09-12CAC5AF6016}">
      <dgm:prSet/>
      <dgm:spPr/>
      <dgm:t>
        <a:bodyPr/>
        <a:lstStyle/>
        <a:p>
          <a:endParaRPr lang="es-MX"/>
        </a:p>
      </dgm:t>
    </dgm:pt>
    <dgm:pt modelId="{D7477DB3-40AA-4D9E-B765-22342FE789FC}" type="sibTrans" cxnId="{EDEAB140-E8C6-4E28-8C09-12CAC5AF6016}">
      <dgm:prSet/>
      <dgm:spPr/>
      <dgm:t>
        <a:bodyPr/>
        <a:lstStyle/>
        <a:p>
          <a:endParaRPr lang="es-MX"/>
        </a:p>
      </dgm:t>
    </dgm:pt>
    <dgm:pt modelId="{7B86FD33-41EB-4878-BD5E-6E3417D164DD}">
      <dgm:prSet custT="1"/>
      <dgm:spPr/>
      <dgm:t>
        <a:bodyPr/>
        <a:lstStyle/>
        <a:p>
          <a:r>
            <a:rPr lang="es-MX" sz="1800" dirty="0">
              <a:solidFill>
                <a:schemeClr val="tx1"/>
              </a:solidFill>
            </a:rPr>
            <a:t>De autoridad</a:t>
          </a:r>
        </a:p>
      </dgm:t>
    </dgm:pt>
    <dgm:pt modelId="{5B462F25-4422-4F25-986A-2E9565955C4A}" type="parTrans" cxnId="{E5B7138A-C98A-429C-B3FC-4BFE67F35911}">
      <dgm:prSet/>
      <dgm:spPr/>
      <dgm:t>
        <a:bodyPr/>
        <a:lstStyle/>
        <a:p>
          <a:endParaRPr lang="es-MX"/>
        </a:p>
      </dgm:t>
    </dgm:pt>
    <dgm:pt modelId="{BEBE680D-57EB-4B04-A143-BC166CA96331}" type="sibTrans" cxnId="{E5B7138A-C98A-429C-B3FC-4BFE67F35911}">
      <dgm:prSet/>
      <dgm:spPr/>
      <dgm:t>
        <a:bodyPr/>
        <a:lstStyle/>
        <a:p>
          <a:endParaRPr lang="es-MX"/>
        </a:p>
      </dgm:t>
    </dgm:pt>
    <dgm:pt modelId="{BA59B0B5-4993-46BE-B1C8-95CEBD2E7B4B}">
      <dgm:prSet phldrT="[Texto]" custT="1"/>
      <dgm:spPr/>
      <dgm:t>
        <a:bodyPr/>
        <a:lstStyle/>
        <a:p>
          <a:r>
            <a:rPr lang="es-MX" sz="1800" b="1" dirty="0">
              <a:solidFill>
                <a:schemeClr val="tx1"/>
              </a:solidFill>
            </a:rPr>
            <a:t>D) El argumento por Analogía </a:t>
          </a:r>
        </a:p>
      </dgm:t>
    </dgm:pt>
    <dgm:pt modelId="{DACA168C-698E-4E16-B332-EC001AADBE33}" type="parTrans" cxnId="{D7BEB035-361E-48E9-9A4D-4FB7F03784EE}">
      <dgm:prSet/>
      <dgm:spPr/>
      <dgm:t>
        <a:bodyPr/>
        <a:lstStyle/>
        <a:p>
          <a:endParaRPr lang="es-MX"/>
        </a:p>
      </dgm:t>
    </dgm:pt>
    <dgm:pt modelId="{6DCF6CCC-0FA5-4CCB-8B0E-BF3AFA8C955C}" type="sibTrans" cxnId="{D7BEB035-361E-48E9-9A4D-4FB7F03784EE}">
      <dgm:prSet/>
      <dgm:spPr/>
      <dgm:t>
        <a:bodyPr/>
        <a:lstStyle/>
        <a:p>
          <a:endParaRPr lang="es-MX"/>
        </a:p>
      </dgm:t>
    </dgm:pt>
    <dgm:pt modelId="{84467121-E7C5-44A0-82C1-325896F8F93E}">
      <dgm:prSet phldrT="[Texto]" custT="1"/>
      <dgm:spPr/>
      <dgm:t>
        <a:bodyPr/>
        <a:lstStyle/>
        <a:p>
          <a:r>
            <a:rPr lang="es-MX" sz="1800" dirty="0">
              <a:solidFill>
                <a:schemeClr val="tx1"/>
              </a:solidFill>
            </a:rPr>
            <a:t>Por analogía</a:t>
          </a:r>
        </a:p>
      </dgm:t>
    </dgm:pt>
    <dgm:pt modelId="{34E83E70-6FB7-46BB-A2B4-CA44E620DDEC}" type="parTrans" cxnId="{71657C28-1C0D-47BD-AA01-D4EAC9EB1425}">
      <dgm:prSet/>
      <dgm:spPr/>
      <dgm:t>
        <a:bodyPr/>
        <a:lstStyle/>
        <a:p>
          <a:endParaRPr lang="es-MX"/>
        </a:p>
      </dgm:t>
    </dgm:pt>
    <dgm:pt modelId="{31833648-AB0D-4BD5-80D4-0A271983B787}" type="sibTrans" cxnId="{71657C28-1C0D-47BD-AA01-D4EAC9EB1425}">
      <dgm:prSet/>
      <dgm:spPr/>
      <dgm:t>
        <a:bodyPr/>
        <a:lstStyle/>
        <a:p>
          <a:endParaRPr lang="es-MX"/>
        </a:p>
      </dgm:t>
    </dgm:pt>
    <dgm:pt modelId="{48082E1B-51D1-4E55-93F6-626B84837E43}">
      <dgm:prSet phldrT="[Texto]" custT="1"/>
      <dgm:spPr/>
      <dgm:t>
        <a:bodyPr/>
        <a:lstStyle/>
        <a:p>
          <a:r>
            <a:rPr lang="es-MX" sz="1800" dirty="0">
              <a:solidFill>
                <a:schemeClr val="tx1"/>
              </a:solidFill>
            </a:rPr>
            <a:t>A fortiori</a:t>
          </a:r>
        </a:p>
      </dgm:t>
    </dgm:pt>
    <dgm:pt modelId="{0A6660CF-221D-4D2E-8099-54CEB35E6E4B}" type="parTrans" cxnId="{C156D95A-42BB-4CC2-BD8D-CDA0DEF2ACC6}">
      <dgm:prSet/>
      <dgm:spPr/>
      <dgm:t>
        <a:bodyPr/>
        <a:lstStyle/>
        <a:p>
          <a:endParaRPr lang="es-MX"/>
        </a:p>
      </dgm:t>
    </dgm:pt>
    <dgm:pt modelId="{C74F3FE2-9118-4674-BEA9-A093720ABCB7}" type="sibTrans" cxnId="{C156D95A-42BB-4CC2-BD8D-CDA0DEF2ACC6}">
      <dgm:prSet/>
      <dgm:spPr/>
      <dgm:t>
        <a:bodyPr/>
        <a:lstStyle/>
        <a:p>
          <a:endParaRPr lang="es-MX"/>
        </a:p>
      </dgm:t>
    </dgm:pt>
    <dgm:pt modelId="{52DABC8E-6DD6-4209-94AC-329A5154A19C}">
      <dgm:prSet phldrT="[Texto]" custT="1"/>
      <dgm:spPr/>
      <dgm:t>
        <a:bodyPr/>
        <a:lstStyle/>
        <a:p>
          <a:r>
            <a:rPr lang="es-MX" sz="1800" dirty="0">
              <a:solidFill>
                <a:schemeClr val="tx1"/>
              </a:solidFill>
            </a:rPr>
            <a:t>A partir de los principios</a:t>
          </a:r>
        </a:p>
      </dgm:t>
    </dgm:pt>
    <dgm:pt modelId="{BF70AA9D-E202-49CA-A4D1-1F12E8F49702}" type="parTrans" cxnId="{4B807E0D-46D1-4BBF-A901-259E24E9E12B}">
      <dgm:prSet/>
      <dgm:spPr/>
      <dgm:t>
        <a:bodyPr/>
        <a:lstStyle/>
        <a:p>
          <a:endParaRPr lang="es-MX"/>
        </a:p>
      </dgm:t>
    </dgm:pt>
    <dgm:pt modelId="{B33F18CD-A7F8-4B3B-9ECE-A17C7D6FE21D}" type="sibTrans" cxnId="{4B807E0D-46D1-4BBF-A901-259E24E9E12B}">
      <dgm:prSet/>
      <dgm:spPr/>
      <dgm:t>
        <a:bodyPr/>
        <a:lstStyle/>
        <a:p>
          <a:endParaRPr lang="es-MX"/>
        </a:p>
      </dgm:t>
    </dgm:pt>
    <dgm:pt modelId="{31C2C7AA-ABD8-4AD7-8A3A-EBF91407C4D3}" type="pres">
      <dgm:prSet presAssocID="{AF17D4FB-6956-4B19-B00E-7DAD56C00D91}" presName="layout" presStyleCnt="0">
        <dgm:presLayoutVars>
          <dgm:chMax/>
          <dgm:chPref/>
          <dgm:dir/>
          <dgm:resizeHandles/>
        </dgm:presLayoutVars>
      </dgm:prSet>
      <dgm:spPr/>
    </dgm:pt>
    <dgm:pt modelId="{DE04EA2F-4472-457B-B09C-367455543552}" type="pres">
      <dgm:prSet presAssocID="{89EF0A7A-AEB9-4FA6-B724-F4007F8A2DA1}" presName="root" presStyleCnt="0">
        <dgm:presLayoutVars>
          <dgm:chMax/>
          <dgm:chPref/>
        </dgm:presLayoutVars>
      </dgm:prSet>
      <dgm:spPr/>
    </dgm:pt>
    <dgm:pt modelId="{94FA763D-AAB7-4F81-9E64-2A24CEFA04F7}" type="pres">
      <dgm:prSet presAssocID="{89EF0A7A-AEB9-4FA6-B724-F4007F8A2DA1}" presName="rootComposite" presStyleCnt="0">
        <dgm:presLayoutVars/>
      </dgm:prSet>
      <dgm:spPr/>
    </dgm:pt>
    <dgm:pt modelId="{CBEDB8E9-1513-4CEC-B78D-590B1C3A2517}" type="pres">
      <dgm:prSet presAssocID="{89EF0A7A-AEB9-4FA6-B724-F4007F8A2DA1}" presName="ParentAccent" presStyleLbl="alignNode1" presStyleIdx="0" presStyleCnt="2"/>
      <dgm:spPr/>
    </dgm:pt>
    <dgm:pt modelId="{FF8E07A7-FA49-4C52-B6D3-529C22BD073A}" type="pres">
      <dgm:prSet presAssocID="{89EF0A7A-AEB9-4FA6-B724-F4007F8A2DA1}" presName="ParentSmallAccent" presStyleLbl="fgAcc1" presStyleIdx="0" presStyleCnt="2"/>
      <dgm:spPr>
        <a:solidFill>
          <a:srgbClr val="FF0000"/>
        </a:solidFill>
      </dgm:spPr>
    </dgm:pt>
    <dgm:pt modelId="{83C1B4AB-BFE5-40A7-9CB4-80E50CFCD53B}" type="pres">
      <dgm:prSet presAssocID="{89EF0A7A-AEB9-4FA6-B724-F4007F8A2DA1}" presName="Parent" presStyleLbl="revTx" presStyleIdx="0" presStyleCnt="11">
        <dgm:presLayoutVars>
          <dgm:chMax/>
          <dgm:chPref val="4"/>
          <dgm:bulletEnabled val="1"/>
        </dgm:presLayoutVars>
      </dgm:prSet>
      <dgm:spPr/>
    </dgm:pt>
    <dgm:pt modelId="{87D1920C-A5FF-430B-972D-938ACEA65545}" type="pres">
      <dgm:prSet presAssocID="{89EF0A7A-AEB9-4FA6-B724-F4007F8A2DA1}" presName="childShape" presStyleCnt="0">
        <dgm:presLayoutVars>
          <dgm:chMax val="0"/>
          <dgm:chPref val="0"/>
        </dgm:presLayoutVars>
      </dgm:prSet>
      <dgm:spPr/>
    </dgm:pt>
    <dgm:pt modelId="{73519D36-79E2-40CB-A6A3-8EA9F121EDDC}" type="pres">
      <dgm:prSet presAssocID="{3E0C80EA-FC2F-4A65-B1C3-CD7E0261DEEE}" presName="childComposite" presStyleCnt="0">
        <dgm:presLayoutVars>
          <dgm:chMax val="0"/>
          <dgm:chPref val="0"/>
        </dgm:presLayoutVars>
      </dgm:prSet>
      <dgm:spPr/>
    </dgm:pt>
    <dgm:pt modelId="{5ED2F281-BE64-498C-B70B-FF98B451E3FC}" type="pres">
      <dgm:prSet presAssocID="{3E0C80EA-FC2F-4A65-B1C3-CD7E0261DEEE}" presName="ChildAccent" presStyleLbl="solidFgAcc1" presStyleIdx="0" presStyleCnt="9"/>
      <dgm:spPr>
        <a:solidFill>
          <a:schemeClr val="bg2">
            <a:lumMod val="75000"/>
          </a:schemeClr>
        </a:solidFill>
      </dgm:spPr>
    </dgm:pt>
    <dgm:pt modelId="{ADF0773E-C33F-41E9-9857-397E6178B9F4}" type="pres">
      <dgm:prSet presAssocID="{3E0C80EA-FC2F-4A65-B1C3-CD7E0261DEEE}" presName="Child" presStyleLbl="revTx" presStyleIdx="1" presStyleCnt="11">
        <dgm:presLayoutVars>
          <dgm:chMax val="0"/>
          <dgm:chPref val="0"/>
          <dgm:bulletEnabled val="1"/>
        </dgm:presLayoutVars>
      </dgm:prSet>
      <dgm:spPr/>
    </dgm:pt>
    <dgm:pt modelId="{8EC46F6A-2116-4212-B09D-936729A1A940}" type="pres">
      <dgm:prSet presAssocID="{C7D2FD10-9938-445E-A7E7-D7BDAC1C87A6}" presName="childComposite" presStyleCnt="0">
        <dgm:presLayoutVars>
          <dgm:chMax val="0"/>
          <dgm:chPref val="0"/>
        </dgm:presLayoutVars>
      </dgm:prSet>
      <dgm:spPr/>
    </dgm:pt>
    <dgm:pt modelId="{76795E97-B862-4D57-B356-0FF8B7FA928A}" type="pres">
      <dgm:prSet presAssocID="{C7D2FD10-9938-445E-A7E7-D7BDAC1C87A6}" presName="ChildAccent" presStyleLbl="solidFgAcc1" presStyleIdx="1" presStyleCnt="9"/>
      <dgm:spPr>
        <a:solidFill>
          <a:schemeClr val="bg2">
            <a:lumMod val="75000"/>
          </a:schemeClr>
        </a:solidFill>
      </dgm:spPr>
    </dgm:pt>
    <dgm:pt modelId="{90659E4A-CDE7-4782-9E7C-6E99D4FE5D36}" type="pres">
      <dgm:prSet presAssocID="{C7D2FD10-9938-445E-A7E7-D7BDAC1C87A6}" presName="Child" presStyleLbl="revTx" presStyleIdx="2" presStyleCnt="11">
        <dgm:presLayoutVars>
          <dgm:chMax val="0"/>
          <dgm:chPref val="0"/>
          <dgm:bulletEnabled val="1"/>
        </dgm:presLayoutVars>
      </dgm:prSet>
      <dgm:spPr/>
    </dgm:pt>
    <dgm:pt modelId="{C7F51895-6A98-4E97-9E1E-3088212B620D}" type="pres">
      <dgm:prSet presAssocID="{0325F9A7-7FED-46CC-B6BF-0A8013C5E32E}" presName="childComposite" presStyleCnt="0">
        <dgm:presLayoutVars>
          <dgm:chMax val="0"/>
          <dgm:chPref val="0"/>
        </dgm:presLayoutVars>
      </dgm:prSet>
      <dgm:spPr/>
    </dgm:pt>
    <dgm:pt modelId="{60BFC341-8E4F-43F0-B07A-879F0C22907D}" type="pres">
      <dgm:prSet presAssocID="{0325F9A7-7FED-46CC-B6BF-0A8013C5E32E}" presName="ChildAccent" presStyleLbl="solidFgAcc1" presStyleIdx="2" presStyleCnt="9"/>
      <dgm:spPr>
        <a:solidFill>
          <a:schemeClr val="bg2">
            <a:lumMod val="75000"/>
          </a:schemeClr>
        </a:solidFill>
      </dgm:spPr>
    </dgm:pt>
    <dgm:pt modelId="{C9C06550-3CC2-4C8C-A4EF-928DDB446F19}" type="pres">
      <dgm:prSet presAssocID="{0325F9A7-7FED-46CC-B6BF-0A8013C5E32E}" presName="Child" presStyleLbl="revTx" presStyleIdx="3" presStyleCnt="11">
        <dgm:presLayoutVars>
          <dgm:chMax val="0"/>
          <dgm:chPref val="0"/>
          <dgm:bulletEnabled val="1"/>
        </dgm:presLayoutVars>
      </dgm:prSet>
      <dgm:spPr/>
    </dgm:pt>
    <dgm:pt modelId="{F33D924F-16DD-4EBA-A282-72EF8DB5101A}" type="pres">
      <dgm:prSet presAssocID="{3F664BBB-C21D-4D18-B890-72A97424729F}" presName="childComposite" presStyleCnt="0">
        <dgm:presLayoutVars>
          <dgm:chMax val="0"/>
          <dgm:chPref val="0"/>
        </dgm:presLayoutVars>
      </dgm:prSet>
      <dgm:spPr/>
    </dgm:pt>
    <dgm:pt modelId="{302C5263-E211-4D73-AD11-E9097AD8C44E}" type="pres">
      <dgm:prSet presAssocID="{3F664BBB-C21D-4D18-B890-72A97424729F}" presName="ChildAccent" presStyleLbl="solidFgAcc1" presStyleIdx="3" presStyleCnt="9"/>
      <dgm:spPr>
        <a:solidFill>
          <a:schemeClr val="bg2">
            <a:lumMod val="75000"/>
          </a:schemeClr>
        </a:solidFill>
      </dgm:spPr>
    </dgm:pt>
    <dgm:pt modelId="{785E9B0A-D47B-42C5-B92E-0D0F0E73E1F6}" type="pres">
      <dgm:prSet presAssocID="{3F664BBB-C21D-4D18-B890-72A97424729F}" presName="Child" presStyleLbl="revTx" presStyleIdx="4" presStyleCnt="11">
        <dgm:presLayoutVars>
          <dgm:chMax val="0"/>
          <dgm:chPref val="0"/>
          <dgm:bulletEnabled val="1"/>
        </dgm:presLayoutVars>
      </dgm:prSet>
      <dgm:spPr/>
    </dgm:pt>
    <dgm:pt modelId="{FEC0C325-4017-4F10-92CD-1E93CCA197F3}" type="pres">
      <dgm:prSet presAssocID="{9780B196-BFD0-4A81-96D5-799E2BBCE24B}" presName="childComposite" presStyleCnt="0">
        <dgm:presLayoutVars>
          <dgm:chMax val="0"/>
          <dgm:chPref val="0"/>
        </dgm:presLayoutVars>
      </dgm:prSet>
      <dgm:spPr/>
    </dgm:pt>
    <dgm:pt modelId="{EC8C4FC8-E6C2-489B-8108-AA9905DFF7F3}" type="pres">
      <dgm:prSet presAssocID="{9780B196-BFD0-4A81-96D5-799E2BBCE24B}" presName="ChildAccent" presStyleLbl="solidFgAcc1" presStyleIdx="4" presStyleCnt="9"/>
      <dgm:spPr>
        <a:solidFill>
          <a:schemeClr val="bg2">
            <a:lumMod val="75000"/>
          </a:schemeClr>
        </a:solidFill>
      </dgm:spPr>
    </dgm:pt>
    <dgm:pt modelId="{A04E7901-2A16-4A07-A8E1-3EBCBD81CA1F}" type="pres">
      <dgm:prSet presAssocID="{9780B196-BFD0-4A81-96D5-799E2BBCE24B}" presName="Child" presStyleLbl="revTx" presStyleIdx="5" presStyleCnt="11">
        <dgm:presLayoutVars>
          <dgm:chMax val="0"/>
          <dgm:chPref val="0"/>
          <dgm:bulletEnabled val="1"/>
        </dgm:presLayoutVars>
      </dgm:prSet>
      <dgm:spPr/>
    </dgm:pt>
    <dgm:pt modelId="{F8B80EFF-2AB2-4CFB-B12C-38ED5BD993F5}" type="pres">
      <dgm:prSet presAssocID="{7B86FD33-41EB-4878-BD5E-6E3417D164DD}" presName="childComposite" presStyleCnt="0">
        <dgm:presLayoutVars>
          <dgm:chMax val="0"/>
          <dgm:chPref val="0"/>
        </dgm:presLayoutVars>
      </dgm:prSet>
      <dgm:spPr/>
    </dgm:pt>
    <dgm:pt modelId="{F3D1F017-3CB9-42BB-B2CC-755B04B08692}" type="pres">
      <dgm:prSet presAssocID="{7B86FD33-41EB-4878-BD5E-6E3417D164DD}" presName="ChildAccent" presStyleLbl="solidFgAcc1" presStyleIdx="5" presStyleCnt="9"/>
      <dgm:spPr>
        <a:solidFill>
          <a:schemeClr val="bg2">
            <a:lumMod val="75000"/>
          </a:schemeClr>
        </a:solidFill>
      </dgm:spPr>
    </dgm:pt>
    <dgm:pt modelId="{73312EFE-4338-4ADE-B960-DEFDB2863BD4}" type="pres">
      <dgm:prSet presAssocID="{7B86FD33-41EB-4878-BD5E-6E3417D164DD}" presName="Child" presStyleLbl="revTx" presStyleIdx="6" presStyleCnt="11">
        <dgm:presLayoutVars>
          <dgm:chMax val="0"/>
          <dgm:chPref val="0"/>
          <dgm:bulletEnabled val="1"/>
        </dgm:presLayoutVars>
      </dgm:prSet>
      <dgm:spPr/>
    </dgm:pt>
    <dgm:pt modelId="{084818AC-2B25-4C22-875D-2735CD4E40D9}" type="pres">
      <dgm:prSet presAssocID="{BA59B0B5-4993-46BE-B1C8-95CEBD2E7B4B}" presName="root" presStyleCnt="0">
        <dgm:presLayoutVars>
          <dgm:chMax/>
          <dgm:chPref/>
        </dgm:presLayoutVars>
      </dgm:prSet>
      <dgm:spPr/>
    </dgm:pt>
    <dgm:pt modelId="{724C5BAD-CDC7-46A2-BFB4-37B30DF76360}" type="pres">
      <dgm:prSet presAssocID="{BA59B0B5-4993-46BE-B1C8-95CEBD2E7B4B}" presName="rootComposite" presStyleCnt="0">
        <dgm:presLayoutVars/>
      </dgm:prSet>
      <dgm:spPr/>
    </dgm:pt>
    <dgm:pt modelId="{FC34D2A9-3E4D-4B66-B9E5-28FE00672A53}" type="pres">
      <dgm:prSet presAssocID="{BA59B0B5-4993-46BE-B1C8-95CEBD2E7B4B}" presName="ParentAccent" presStyleLbl="alignNode1" presStyleIdx="1" presStyleCnt="2"/>
      <dgm:spPr/>
    </dgm:pt>
    <dgm:pt modelId="{A1422C34-2683-4304-B33D-B423A8D8C201}" type="pres">
      <dgm:prSet presAssocID="{BA59B0B5-4993-46BE-B1C8-95CEBD2E7B4B}" presName="ParentSmallAccent" presStyleLbl="fgAcc1" presStyleIdx="1" presStyleCnt="2"/>
      <dgm:spPr>
        <a:solidFill>
          <a:srgbClr val="FF0000"/>
        </a:solidFill>
      </dgm:spPr>
    </dgm:pt>
    <dgm:pt modelId="{3B75F44D-8442-4B82-B4F6-A16C062200F6}" type="pres">
      <dgm:prSet presAssocID="{BA59B0B5-4993-46BE-B1C8-95CEBD2E7B4B}" presName="Parent" presStyleLbl="revTx" presStyleIdx="7" presStyleCnt="11">
        <dgm:presLayoutVars>
          <dgm:chMax/>
          <dgm:chPref val="4"/>
          <dgm:bulletEnabled val="1"/>
        </dgm:presLayoutVars>
      </dgm:prSet>
      <dgm:spPr/>
    </dgm:pt>
    <dgm:pt modelId="{F6B86442-FF7D-4885-BA23-6B60E64144EC}" type="pres">
      <dgm:prSet presAssocID="{BA59B0B5-4993-46BE-B1C8-95CEBD2E7B4B}" presName="childShape" presStyleCnt="0">
        <dgm:presLayoutVars>
          <dgm:chMax val="0"/>
          <dgm:chPref val="0"/>
        </dgm:presLayoutVars>
      </dgm:prSet>
      <dgm:spPr/>
    </dgm:pt>
    <dgm:pt modelId="{B993A55A-0D00-49DA-AFF1-6E8DC9D31012}" type="pres">
      <dgm:prSet presAssocID="{84467121-E7C5-44A0-82C1-325896F8F93E}" presName="childComposite" presStyleCnt="0">
        <dgm:presLayoutVars>
          <dgm:chMax val="0"/>
          <dgm:chPref val="0"/>
        </dgm:presLayoutVars>
      </dgm:prSet>
      <dgm:spPr/>
    </dgm:pt>
    <dgm:pt modelId="{6FEFB38C-C1EC-4F24-83DD-2B5E648FA4EC}" type="pres">
      <dgm:prSet presAssocID="{84467121-E7C5-44A0-82C1-325896F8F93E}" presName="ChildAccent" presStyleLbl="solidFgAcc1" presStyleIdx="6" presStyleCnt="9"/>
      <dgm:spPr>
        <a:solidFill>
          <a:schemeClr val="accent1">
            <a:lumMod val="40000"/>
            <a:lumOff val="60000"/>
          </a:schemeClr>
        </a:solidFill>
      </dgm:spPr>
    </dgm:pt>
    <dgm:pt modelId="{9B932C68-D77C-45E2-A6EA-B432F1259F79}" type="pres">
      <dgm:prSet presAssocID="{84467121-E7C5-44A0-82C1-325896F8F93E}" presName="Child" presStyleLbl="revTx" presStyleIdx="8" presStyleCnt="11">
        <dgm:presLayoutVars>
          <dgm:chMax val="0"/>
          <dgm:chPref val="0"/>
          <dgm:bulletEnabled val="1"/>
        </dgm:presLayoutVars>
      </dgm:prSet>
      <dgm:spPr/>
    </dgm:pt>
    <dgm:pt modelId="{7223BA4B-99A9-4535-B961-51ED463461C5}" type="pres">
      <dgm:prSet presAssocID="{48082E1B-51D1-4E55-93F6-626B84837E43}" presName="childComposite" presStyleCnt="0">
        <dgm:presLayoutVars>
          <dgm:chMax val="0"/>
          <dgm:chPref val="0"/>
        </dgm:presLayoutVars>
      </dgm:prSet>
      <dgm:spPr/>
    </dgm:pt>
    <dgm:pt modelId="{BE10BFEB-2CFD-4794-855A-1315DBBACBDB}" type="pres">
      <dgm:prSet presAssocID="{48082E1B-51D1-4E55-93F6-626B84837E43}" presName="ChildAccent" presStyleLbl="solidFgAcc1" presStyleIdx="7" presStyleCnt="9"/>
      <dgm:spPr>
        <a:solidFill>
          <a:schemeClr val="accent1">
            <a:lumMod val="40000"/>
            <a:lumOff val="60000"/>
          </a:schemeClr>
        </a:solidFill>
      </dgm:spPr>
    </dgm:pt>
    <dgm:pt modelId="{9258CA59-6FE1-4ACC-A88B-8C6D8F70D729}" type="pres">
      <dgm:prSet presAssocID="{48082E1B-51D1-4E55-93F6-626B84837E43}" presName="Child" presStyleLbl="revTx" presStyleIdx="9" presStyleCnt="11">
        <dgm:presLayoutVars>
          <dgm:chMax val="0"/>
          <dgm:chPref val="0"/>
          <dgm:bulletEnabled val="1"/>
        </dgm:presLayoutVars>
      </dgm:prSet>
      <dgm:spPr/>
    </dgm:pt>
    <dgm:pt modelId="{979D586A-0885-4769-A65F-F39010006AA9}" type="pres">
      <dgm:prSet presAssocID="{52DABC8E-6DD6-4209-94AC-329A5154A19C}" presName="childComposite" presStyleCnt="0">
        <dgm:presLayoutVars>
          <dgm:chMax val="0"/>
          <dgm:chPref val="0"/>
        </dgm:presLayoutVars>
      </dgm:prSet>
      <dgm:spPr/>
    </dgm:pt>
    <dgm:pt modelId="{A323608E-F79B-4827-87AD-33AC6CCBC2C3}" type="pres">
      <dgm:prSet presAssocID="{52DABC8E-6DD6-4209-94AC-329A5154A19C}" presName="ChildAccent" presStyleLbl="solidFgAcc1" presStyleIdx="8" presStyleCnt="9"/>
      <dgm:spPr>
        <a:solidFill>
          <a:schemeClr val="accent1">
            <a:lumMod val="40000"/>
            <a:lumOff val="60000"/>
          </a:schemeClr>
        </a:solidFill>
      </dgm:spPr>
    </dgm:pt>
    <dgm:pt modelId="{11493C17-A248-476B-A303-448F8E9EBCCC}" type="pres">
      <dgm:prSet presAssocID="{52DABC8E-6DD6-4209-94AC-329A5154A19C}" presName="Child" presStyleLbl="revTx" presStyleIdx="10" presStyleCnt="11">
        <dgm:presLayoutVars>
          <dgm:chMax val="0"/>
          <dgm:chPref val="0"/>
          <dgm:bulletEnabled val="1"/>
        </dgm:presLayoutVars>
      </dgm:prSet>
      <dgm:spPr/>
    </dgm:pt>
  </dgm:ptLst>
  <dgm:cxnLst>
    <dgm:cxn modelId="{4B807E0D-46D1-4BBF-A901-259E24E9E12B}" srcId="{BA59B0B5-4993-46BE-B1C8-95CEBD2E7B4B}" destId="{52DABC8E-6DD6-4209-94AC-329A5154A19C}" srcOrd="2" destOrd="0" parTransId="{BF70AA9D-E202-49CA-A4D1-1F12E8F49702}" sibTransId="{B33F18CD-A7F8-4B3B-9ECE-A17C7D6FE21D}"/>
    <dgm:cxn modelId="{AEA2B60F-B70B-4D90-8683-C441654814D3}" srcId="{89EF0A7A-AEB9-4FA6-B724-F4007F8A2DA1}" destId="{C7D2FD10-9938-445E-A7E7-D7BDAC1C87A6}" srcOrd="1" destOrd="0" parTransId="{95EC32DF-BC5E-441F-A37D-EA11DB89B4F6}" sibTransId="{725F071C-D289-4850-AA79-9C4F30C0BBC0}"/>
    <dgm:cxn modelId="{2E151620-FCE8-4A47-BB06-B577B5506017}" type="presOf" srcId="{3E0C80EA-FC2F-4A65-B1C3-CD7E0261DEEE}" destId="{ADF0773E-C33F-41E9-9857-397E6178B9F4}" srcOrd="0" destOrd="0" presId="urn:microsoft.com/office/officeart/2008/layout/SquareAccentList"/>
    <dgm:cxn modelId="{D2A6A525-81E1-46A7-B136-7D0D2DE3FD22}" type="presOf" srcId="{C7D2FD10-9938-445E-A7E7-D7BDAC1C87A6}" destId="{90659E4A-CDE7-4782-9E7C-6E99D4FE5D36}" srcOrd="0" destOrd="0" presId="urn:microsoft.com/office/officeart/2008/layout/SquareAccentList"/>
    <dgm:cxn modelId="{71657C28-1C0D-47BD-AA01-D4EAC9EB1425}" srcId="{BA59B0B5-4993-46BE-B1C8-95CEBD2E7B4B}" destId="{84467121-E7C5-44A0-82C1-325896F8F93E}" srcOrd="0" destOrd="0" parTransId="{34E83E70-6FB7-46BB-A2B4-CA44E620DDEC}" sibTransId="{31833648-AB0D-4BD5-80D4-0A271983B787}"/>
    <dgm:cxn modelId="{D7BEB035-361E-48E9-9A4D-4FB7F03784EE}" srcId="{AF17D4FB-6956-4B19-B00E-7DAD56C00D91}" destId="{BA59B0B5-4993-46BE-B1C8-95CEBD2E7B4B}" srcOrd="1" destOrd="0" parTransId="{DACA168C-698E-4E16-B332-EC001AADBE33}" sibTransId="{6DCF6CCC-0FA5-4CCB-8B0E-BF3AFA8C955C}"/>
    <dgm:cxn modelId="{EDEAB140-E8C6-4E28-8C09-12CAC5AF6016}" srcId="{89EF0A7A-AEB9-4FA6-B724-F4007F8A2DA1}" destId="{9780B196-BFD0-4A81-96D5-799E2BBCE24B}" srcOrd="4" destOrd="0" parTransId="{CD27F122-DB02-4F2D-8842-08AC54D392EC}" sibTransId="{D7477DB3-40AA-4D9E-B765-22342FE789FC}"/>
    <dgm:cxn modelId="{0AC5E546-9AE9-4225-AA5C-4F6725FD8D76}" type="presOf" srcId="{89EF0A7A-AEB9-4FA6-B724-F4007F8A2DA1}" destId="{83C1B4AB-BFE5-40A7-9CB4-80E50CFCD53B}" srcOrd="0" destOrd="0" presId="urn:microsoft.com/office/officeart/2008/layout/SquareAccentList"/>
    <dgm:cxn modelId="{A5F6B649-BD53-4CBF-AB46-AF03B4126EFB}" type="presOf" srcId="{9780B196-BFD0-4A81-96D5-799E2BBCE24B}" destId="{A04E7901-2A16-4A07-A8E1-3EBCBD81CA1F}" srcOrd="0" destOrd="0" presId="urn:microsoft.com/office/officeart/2008/layout/SquareAccentList"/>
    <dgm:cxn modelId="{3E01D04D-14DE-4A99-A3B4-7B44420DC312}" type="presOf" srcId="{84467121-E7C5-44A0-82C1-325896F8F93E}" destId="{9B932C68-D77C-45E2-A6EA-B432F1259F79}" srcOrd="0" destOrd="0" presId="urn:microsoft.com/office/officeart/2008/layout/SquareAccentList"/>
    <dgm:cxn modelId="{0011C753-1CAA-4384-BDB9-743D2C252EC0}" type="presOf" srcId="{52DABC8E-6DD6-4209-94AC-329A5154A19C}" destId="{11493C17-A248-476B-A303-448F8E9EBCCC}" srcOrd="0" destOrd="0" presId="urn:microsoft.com/office/officeart/2008/layout/SquareAccentList"/>
    <dgm:cxn modelId="{3D412854-5A74-422D-BC8B-2C54C92E81C7}" srcId="{AF17D4FB-6956-4B19-B00E-7DAD56C00D91}" destId="{89EF0A7A-AEB9-4FA6-B724-F4007F8A2DA1}" srcOrd="0" destOrd="0" parTransId="{D2474DE7-B5EA-404C-97B9-5BCCA80D843B}" sibTransId="{B1E0619B-43EF-4CFA-88C5-789DD2B3D376}"/>
    <dgm:cxn modelId="{6DF66976-B207-4EBE-87BD-4390A591ABEC}" type="presOf" srcId="{BA59B0B5-4993-46BE-B1C8-95CEBD2E7B4B}" destId="{3B75F44D-8442-4B82-B4F6-A16C062200F6}" srcOrd="0" destOrd="0" presId="urn:microsoft.com/office/officeart/2008/layout/SquareAccentList"/>
    <dgm:cxn modelId="{C156D95A-42BB-4CC2-BD8D-CDA0DEF2ACC6}" srcId="{BA59B0B5-4993-46BE-B1C8-95CEBD2E7B4B}" destId="{48082E1B-51D1-4E55-93F6-626B84837E43}" srcOrd="1" destOrd="0" parTransId="{0A6660CF-221D-4D2E-8099-54CEB35E6E4B}" sibTransId="{C74F3FE2-9118-4674-BEA9-A093720ABCB7}"/>
    <dgm:cxn modelId="{072F607D-63C2-4445-83A1-1D7A495F597C}" type="presOf" srcId="{48082E1B-51D1-4E55-93F6-626B84837E43}" destId="{9258CA59-6FE1-4ACC-A88B-8C6D8F70D729}" srcOrd="0" destOrd="0" presId="urn:microsoft.com/office/officeart/2008/layout/SquareAccentList"/>
    <dgm:cxn modelId="{E5B7138A-C98A-429C-B3FC-4BFE67F35911}" srcId="{89EF0A7A-AEB9-4FA6-B724-F4007F8A2DA1}" destId="{7B86FD33-41EB-4878-BD5E-6E3417D164DD}" srcOrd="5" destOrd="0" parTransId="{5B462F25-4422-4F25-986A-2E9565955C4A}" sibTransId="{BEBE680D-57EB-4B04-A143-BC166CA96331}"/>
    <dgm:cxn modelId="{AACE8298-2788-4EB1-9A71-CA2424E24567}" type="presOf" srcId="{0325F9A7-7FED-46CC-B6BF-0A8013C5E32E}" destId="{C9C06550-3CC2-4C8C-A4EF-928DDB446F19}" srcOrd="0" destOrd="0" presId="urn:microsoft.com/office/officeart/2008/layout/SquareAccentList"/>
    <dgm:cxn modelId="{CA837BA0-C73C-45C6-A828-2D1B7E033988}" type="presOf" srcId="{7B86FD33-41EB-4878-BD5E-6E3417D164DD}" destId="{73312EFE-4338-4ADE-B960-DEFDB2863BD4}" srcOrd="0" destOrd="0" presId="urn:microsoft.com/office/officeart/2008/layout/SquareAccentList"/>
    <dgm:cxn modelId="{CEFDC7AB-CBBB-4450-966C-41FAC63D1486}" srcId="{89EF0A7A-AEB9-4FA6-B724-F4007F8A2DA1}" destId="{3F664BBB-C21D-4D18-B890-72A97424729F}" srcOrd="3" destOrd="0" parTransId="{06FDF01E-F07B-4873-998E-EA4E121BDBA4}" sibTransId="{FFE8DA5F-C179-4159-8A24-1E3D52F19528}"/>
    <dgm:cxn modelId="{BB3A63D3-3DDB-4593-B2D1-4D96E5B096B3}" srcId="{89EF0A7A-AEB9-4FA6-B724-F4007F8A2DA1}" destId="{0325F9A7-7FED-46CC-B6BF-0A8013C5E32E}" srcOrd="2" destOrd="0" parTransId="{5059039E-3043-4CF1-AAB3-CF35186DCD05}" sibTransId="{53FA54BC-49F2-4233-BE81-36C3D702F125}"/>
    <dgm:cxn modelId="{51ACE1D4-9E86-4437-A893-905D9A0D2FAE}" srcId="{89EF0A7A-AEB9-4FA6-B724-F4007F8A2DA1}" destId="{3E0C80EA-FC2F-4A65-B1C3-CD7E0261DEEE}" srcOrd="0" destOrd="0" parTransId="{D96EB24C-CB05-4242-9382-B2D0A391B8F2}" sibTransId="{763D3B9C-F4B5-4EBA-9FF8-F37C24055633}"/>
    <dgm:cxn modelId="{A97C16F4-089F-469E-A5FC-D23F61969267}" type="presOf" srcId="{3F664BBB-C21D-4D18-B890-72A97424729F}" destId="{785E9B0A-D47B-42C5-B92E-0D0F0E73E1F6}" srcOrd="0" destOrd="0" presId="urn:microsoft.com/office/officeart/2008/layout/SquareAccentList"/>
    <dgm:cxn modelId="{9DA7F2F5-0C2A-49F4-82E8-4BA25DC6DB23}" type="presOf" srcId="{AF17D4FB-6956-4B19-B00E-7DAD56C00D91}" destId="{31C2C7AA-ABD8-4AD7-8A3A-EBF91407C4D3}" srcOrd="0" destOrd="0" presId="urn:microsoft.com/office/officeart/2008/layout/SquareAccentList"/>
    <dgm:cxn modelId="{9BC384CA-93A8-4B53-9208-F141BE364686}" type="presParOf" srcId="{31C2C7AA-ABD8-4AD7-8A3A-EBF91407C4D3}" destId="{DE04EA2F-4472-457B-B09C-367455543552}" srcOrd="0" destOrd="0" presId="urn:microsoft.com/office/officeart/2008/layout/SquareAccentList"/>
    <dgm:cxn modelId="{08F55E74-FB2B-4EC1-9BF0-B2C52A9BF6AD}" type="presParOf" srcId="{DE04EA2F-4472-457B-B09C-367455543552}" destId="{94FA763D-AAB7-4F81-9E64-2A24CEFA04F7}" srcOrd="0" destOrd="0" presId="urn:microsoft.com/office/officeart/2008/layout/SquareAccentList"/>
    <dgm:cxn modelId="{24B1B185-467B-4B43-9028-F8B86B6A34FF}" type="presParOf" srcId="{94FA763D-AAB7-4F81-9E64-2A24CEFA04F7}" destId="{CBEDB8E9-1513-4CEC-B78D-590B1C3A2517}" srcOrd="0" destOrd="0" presId="urn:microsoft.com/office/officeart/2008/layout/SquareAccentList"/>
    <dgm:cxn modelId="{264536D9-A2F8-437B-B904-F00D39376FD1}" type="presParOf" srcId="{94FA763D-AAB7-4F81-9E64-2A24CEFA04F7}" destId="{FF8E07A7-FA49-4C52-B6D3-529C22BD073A}" srcOrd="1" destOrd="0" presId="urn:microsoft.com/office/officeart/2008/layout/SquareAccentList"/>
    <dgm:cxn modelId="{B99E6A90-8063-402F-A5B1-F1E6A8604BC1}" type="presParOf" srcId="{94FA763D-AAB7-4F81-9E64-2A24CEFA04F7}" destId="{83C1B4AB-BFE5-40A7-9CB4-80E50CFCD53B}" srcOrd="2" destOrd="0" presId="urn:microsoft.com/office/officeart/2008/layout/SquareAccentList"/>
    <dgm:cxn modelId="{8C1FDA75-E634-45B3-B28B-03859383BE83}" type="presParOf" srcId="{DE04EA2F-4472-457B-B09C-367455543552}" destId="{87D1920C-A5FF-430B-972D-938ACEA65545}" srcOrd="1" destOrd="0" presId="urn:microsoft.com/office/officeart/2008/layout/SquareAccentList"/>
    <dgm:cxn modelId="{592E982E-6625-4BAF-BC88-2705581EB7DF}" type="presParOf" srcId="{87D1920C-A5FF-430B-972D-938ACEA65545}" destId="{73519D36-79E2-40CB-A6A3-8EA9F121EDDC}" srcOrd="0" destOrd="0" presId="urn:microsoft.com/office/officeart/2008/layout/SquareAccentList"/>
    <dgm:cxn modelId="{751A9087-A83D-41F2-90F1-860A40476449}" type="presParOf" srcId="{73519D36-79E2-40CB-A6A3-8EA9F121EDDC}" destId="{5ED2F281-BE64-498C-B70B-FF98B451E3FC}" srcOrd="0" destOrd="0" presId="urn:microsoft.com/office/officeart/2008/layout/SquareAccentList"/>
    <dgm:cxn modelId="{1F95127F-D9E8-47B8-B659-CEAD3410A496}" type="presParOf" srcId="{73519D36-79E2-40CB-A6A3-8EA9F121EDDC}" destId="{ADF0773E-C33F-41E9-9857-397E6178B9F4}" srcOrd="1" destOrd="0" presId="urn:microsoft.com/office/officeart/2008/layout/SquareAccentList"/>
    <dgm:cxn modelId="{CE3FDABD-06EE-40C3-BF59-402FDD893EF0}" type="presParOf" srcId="{87D1920C-A5FF-430B-972D-938ACEA65545}" destId="{8EC46F6A-2116-4212-B09D-936729A1A940}" srcOrd="1" destOrd="0" presId="urn:microsoft.com/office/officeart/2008/layout/SquareAccentList"/>
    <dgm:cxn modelId="{5EA4321F-D619-4BAC-A837-808452AFC6F8}" type="presParOf" srcId="{8EC46F6A-2116-4212-B09D-936729A1A940}" destId="{76795E97-B862-4D57-B356-0FF8B7FA928A}" srcOrd="0" destOrd="0" presId="urn:microsoft.com/office/officeart/2008/layout/SquareAccentList"/>
    <dgm:cxn modelId="{C89C5799-C76A-4CDB-ADF7-EF5E3D6B0551}" type="presParOf" srcId="{8EC46F6A-2116-4212-B09D-936729A1A940}" destId="{90659E4A-CDE7-4782-9E7C-6E99D4FE5D36}" srcOrd="1" destOrd="0" presId="urn:microsoft.com/office/officeart/2008/layout/SquareAccentList"/>
    <dgm:cxn modelId="{0DD686EF-8F68-46F2-B35E-3D9468BAEAF4}" type="presParOf" srcId="{87D1920C-A5FF-430B-972D-938ACEA65545}" destId="{C7F51895-6A98-4E97-9E1E-3088212B620D}" srcOrd="2" destOrd="0" presId="urn:microsoft.com/office/officeart/2008/layout/SquareAccentList"/>
    <dgm:cxn modelId="{9BAD3918-BAA3-4A65-A5F9-627BC078A1FC}" type="presParOf" srcId="{C7F51895-6A98-4E97-9E1E-3088212B620D}" destId="{60BFC341-8E4F-43F0-B07A-879F0C22907D}" srcOrd="0" destOrd="0" presId="urn:microsoft.com/office/officeart/2008/layout/SquareAccentList"/>
    <dgm:cxn modelId="{6886F3A7-BB0E-4EB4-84AF-1D91C33C71AE}" type="presParOf" srcId="{C7F51895-6A98-4E97-9E1E-3088212B620D}" destId="{C9C06550-3CC2-4C8C-A4EF-928DDB446F19}" srcOrd="1" destOrd="0" presId="urn:microsoft.com/office/officeart/2008/layout/SquareAccentList"/>
    <dgm:cxn modelId="{2AA648A7-B3F9-4A87-8AB1-EC54F8C4E19A}" type="presParOf" srcId="{87D1920C-A5FF-430B-972D-938ACEA65545}" destId="{F33D924F-16DD-4EBA-A282-72EF8DB5101A}" srcOrd="3" destOrd="0" presId="urn:microsoft.com/office/officeart/2008/layout/SquareAccentList"/>
    <dgm:cxn modelId="{2A994331-571F-4B77-BC22-D8D08DB2555D}" type="presParOf" srcId="{F33D924F-16DD-4EBA-A282-72EF8DB5101A}" destId="{302C5263-E211-4D73-AD11-E9097AD8C44E}" srcOrd="0" destOrd="0" presId="urn:microsoft.com/office/officeart/2008/layout/SquareAccentList"/>
    <dgm:cxn modelId="{2E6A1FDA-5B84-4D1F-B11A-4E5A5B32BF32}" type="presParOf" srcId="{F33D924F-16DD-4EBA-A282-72EF8DB5101A}" destId="{785E9B0A-D47B-42C5-B92E-0D0F0E73E1F6}" srcOrd="1" destOrd="0" presId="urn:microsoft.com/office/officeart/2008/layout/SquareAccentList"/>
    <dgm:cxn modelId="{F72BEF79-F8DF-4345-9085-78B33407739E}" type="presParOf" srcId="{87D1920C-A5FF-430B-972D-938ACEA65545}" destId="{FEC0C325-4017-4F10-92CD-1E93CCA197F3}" srcOrd="4" destOrd="0" presId="urn:microsoft.com/office/officeart/2008/layout/SquareAccentList"/>
    <dgm:cxn modelId="{F6E36721-0610-4058-BEB4-1B548BFBBBDD}" type="presParOf" srcId="{FEC0C325-4017-4F10-92CD-1E93CCA197F3}" destId="{EC8C4FC8-E6C2-489B-8108-AA9905DFF7F3}" srcOrd="0" destOrd="0" presId="urn:microsoft.com/office/officeart/2008/layout/SquareAccentList"/>
    <dgm:cxn modelId="{909A29C7-1A5E-4653-B0C2-45B7DA661132}" type="presParOf" srcId="{FEC0C325-4017-4F10-92CD-1E93CCA197F3}" destId="{A04E7901-2A16-4A07-A8E1-3EBCBD81CA1F}" srcOrd="1" destOrd="0" presId="urn:microsoft.com/office/officeart/2008/layout/SquareAccentList"/>
    <dgm:cxn modelId="{EA9EDD95-1263-49D3-BBF1-A19F1035BD92}" type="presParOf" srcId="{87D1920C-A5FF-430B-972D-938ACEA65545}" destId="{F8B80EFF-2AB2-4CFB-B12C-38ED5BD993F5}" srcOrd="5" destOrd="0" presId="urn:microsoft.com/office/officeart/2008/layout/SquareAccentList"/>
    <dgm:cxn modelId="{6F414647-60BD-45D5-B3D4-4CA4199A3310}" type="presParOf" srcId="{F8B80EFF-2AB2-4CFB-B12C-38ED5BD993F5}" destId="{F3D1F017-3CB9-42BB-B2CC-755B04B08692}" srcOrd="0" destOrd="0" presId="urn:microsoft.com/office/officeart/2008/layout/SquareAccentList"/>
    <dgm:cxn modelId="{DE5CD373-D59C-4BBD-B1C5-7E6BDF8E3C0A}" type="presParOf" srcId="{F8B80EFF-2AB2-4CFB-B12C-38ED5BD993F5}" destId="{73312EFE-4338-4ADE-B960-DEFDB2863BD4}" srcOrd="1" destOrd="0" presId="urn:microsoft.com/office/officeart/2008/layout/SquareAccentList"/>
    <dgm:cxn modelId="{3A924203-E609-4C31-9F5F-CC1C73994A0D}" type="presParOf" srcId="{31C2C7AA-ABD8-4AD7-8A3A-EBF91407C4D3}" destId="{084818AC-2B25-4C22-875D-2735CD4E40D9}" srcOrd="1" destOrd="0" presId="urn:microsoft.com/office/officeart/2008/layout/SquareAccentList"/>
    <dgm:cxn modelId="{AF30A431-9825-4960-8E7B-934C3BEE9987}" type="presParOf" srcId="{084818AC-2B25-4C22-875D-2735CD4E40D9}" destId="{724C5BAD-CDC7-46A2-BFB4-37B30DF76360}" srcOrd="0" destOrd="0" presId="urn:microsoft.com/office/officeart/2008/layout/SquareAccentList"/>
    <dgm:cxn modelId="{A3A610D3-37A8-4222-9085-EB23CEC36E53}" type="presParOf" srcId="{724C5BAD-CDC7-46A2-BFB4-37B30DF76360}" destId="{FC34D2A9-3E4D-4B66-B9E5-28FE00672A53}" srcOrd="0" destOrd="0" presId="urn:microsoft.com/office/officeart/2008/layout/SquareAccentList"/>
    <dgm:cxn modelId="{2F360CAE-0FA7-4327-86BF-AE2D282E2DE6}" type="presParOf" srcId="{724C5BAD-CDC7-46A2-BFB4-37B30DF76360}" destId="{A1422C34-2683-4304-B33D-B423A8D8C201}" srcOrd="1" destOrd="0" presId="urn:microsoft.com/office/officeart/2008/layout/SquareAccentList"/>
    <dgm:cxn modelId="{50842FF5-5D8C-4406-A658-537C0FAF0C7C}" type="presParOf" srcId="{724C5BAD-CDC7-46A2-BFB4-37B30DF76360}" destId="{3B75F44D-8442-4B82-B4F6-A16C062200F6}" srcOrd="2" destOrd="0" presId="urn:microsoft.com/office/officeart/2008/layout/SquareAccentList"/>
    <dgm:cxn modelId="{ED5AD905-AC4F-4436-ACAD-AF45AA7E1162}" type="presParOf" srcId="{084818AC-2B25-4C22-875D-2735CD4E40D9}" destId="{F6B86442-FF7D-4885-BA23-6B60E64144EC}" srcOrd="1" destOrd="0" presId="urn:microsoft.com/office/officeart/2008/layout/SquareAccentList"/>
    <dgm:cxn modelId="{5B561D9A-BF2A-4C07-948A-7A323CD245F9}" type="presParOf" srcId="{F6B86442-FF7D-4885-BA23-6B60E64144EC}" destId="{B993A55A-0D00-49DA-AFF1-6E8DC9D31012}" srcOrd="0" destOrd="0" presId="urn:microsoft.com/office/officeart/2008/layout/SquareAccentList"/>
    <dgm:cxn modelId="{D036079A-5C14-40AF-94ED-2CD1F09012A3}" type="presParOf" srcId="{B993A55A-0D00-49DA-AFF1-6E8DC9D31012}" destId="{6FEFB38C-C1EC-4F24-83DD-2B5E648FA4EC}" srcOrd="0" destOrd="0" presId="urn:microsoft.com/office/officeart/2008/layout/SquareAccentList"/>
    <dgm:cxn modelId="{F9E426BC-0930-47EE-9BBA-F3B350F699B3}" type="presParOf" srcId="{B993A55A-0D00-49DA-AFF1-6E8DC9D31012}" destId="{9B932C68-D77C-45E2-A6EA-B432F1259F79}" srcOrd="1" destOrd="0" presId="urn:microsoft.com/office/officeart/2008/layout/SquareAccentList"/>
    <dgm:cxn modelId="{857D5054-3A85-4AF1-80B7-B64780C108BE}" type="presParOf" srcId="{F6B86442-FF7D-4885-BA23-6B60E64144EC}" destId="{7223BA4B-99A9-4535-B961-51ED463461C5}" srcOrd="1" destOrd="0" presId="urn:microsoft.com/office/officeart/2008/layout/SquareAccentList"/>
    <dgm:cxn modelId="{28FE93D7-18EF-4217-9607-04E9A5E3B851}" type="presParOf" srcId="{7223BA4B-99A9-4535-B961-51ED463461C5}" destId="{BE10BFEB-2CFD-4794-855A-1315DBBACBDB}" srcOrd="0" destOrd="0" presId="urn:microsoft.com/office/officeart/2008/layout/SquareAccentList"/>
    <dgm:cxn modelId="{2324A1F9-9D03-44CF-A191-B806C9ABA2E7}" type="presParOf" srcId="{7223BA4B-99A9-4535-B961-51ED463461C5}" destId="{9258CA59-6FE1-4ACC-A88B-8C6D8F70D729}" srcOrd="1" destOrd="0" presId="urn:microsoft.com/office/officeart/2008/layout/SquareAccentList"/>
    <dgm:cxn modelId="{1936E770-A3A0-4C67-80B7-2470D40018D9}" type="presParOf" srcId="{F6B86442-FF7D-4885-BA23-6B60E64144EC}" destId="{979D586A-0885-4769-A65F-F39010006AA9}" srcOrd="2" destOrd="0" presId="urn:microsoft.com/office/officeart/2008/layout/SquareAccentList"/>
    <dgm:cxn modelId="{3913BA52-04BB-4263-9416-BD8319B18111}" type="presParOf" srcId="{979D586A-0885-4769-A65F-F39010006AA9}" destId="{A323608E-F79B-4827-87AD-33AC6CCBC2C3}" srcOrd="0" destOrd="0" presId="urn:microsoft.com/office/officeart/2008/layout/SquareAccentList"/>
    <dgm:cxn modelId="{6A17E8BE-7C31-44D3-96C0-92A1B869DE6A}" type="presParOf" srcId="{979D586A-0885-4769-A65F-F39010006AA9}" destId="{11493C17-A248-476B-A303-448F8E9EBCC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F6C20-2B74-4ABC-81B2-0D6358752D18}">
      <dsp:nvSpPr>
        <dsp:cNvPr id="0" name=""/>
        <dsp:cNvSpPr/>
      </dsp:nvSpPr>
      <dsp:spPr>
        <a:xfrm>
          <a:off x="18307" y="597538"/>
          <a:ext cx="2827333" cy="332627"/>
        </a:xfrm>
        <a:prstGeom prst="rect">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ACABC52-AEDD-4C00-953E-2562B7BBAB4C}">
      <dsp:nvSpPr>
        <dsp:cNvPr id="0" name=""/>
        <dsp:cNvSpPr/>
      </dsp:nvSpPr>
      <dsp:spPr>
        <a:xfrm>
          <a:off x="18307" y="722460"/>
          <a:ext cx="207706" cy="207706"/>
        </a:xfrm>
        <a:prstGeom prst="rect">
          <a:avLst/>
        </a:prstGeom>
        <a:solidFill>
          <a:srgbClr val="FF0000"/>
        </a:solidFill>
        <a:ln w="9525" cap="flat" cmpd="sng" algn="ctr">
          <a:solidFill>
            <a:schemeClr val="accent2">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A7B8E49-EF2A-4208-A73C-2C4795189FCD}">
      <dsp:nvSpPr>
        <dsp:cNvPr id="0" name=""/>
        <dsp:cNvSpPr/>
      </dsp:nvSpPr>
      <dsp:spPr>
        <a:xfrm>
          <a:off x="18307" y="0"/>
          <a:ext cx="2827333" cy="5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A) Argumentos del criterio gramatical</a:t>
          </a:r>
        </a:p>
      </dsp:txBody>
      <dsp:txXfrm>
        <a:off x="18307" y="0"/>
        <a:ext cx="2827333" cy="597538"/>
      </dsp:txXfrm>
    </dsp:sp>
    <dsp:sp modelId="{AD1400C6-98F6-49F1-89CC-136C2540A25E}">
      <dsp:nvSpPr>
        <dsp:cNvPr id="0" name=""/>
        <dsp:cNvSpPr/>
      </dsp:nvSpPr>
      <dsp:spPr>
        <a:xfrm>
          <a:off x="18307" y="1206616"/>
          <a:ext cx="207701" cy="207701"/>
        </a:xfrm>
        <a:prstGeom prst="rect">
          <a:avLst/>
        </a:prstGeom>
        <a:solidFill>
          <a:schemeClr val="bg1">
            <a:lumMod val="50000"/>
          </a:schemeClr>
        </a:solidFill>
        <a:ln w="9525" cap="flat" cmpd="sng" algn="ctr">
          <a:solidFill>
            <a:schemeClr val="accent2">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92672AD-82DB-415D-B3BC-5C951A7B58E6}">
      <dsp:nvSpPr>
        <dsp:cNvPr id="0" name=""/>
        <dsp:cNvSpPr/>
      </dsp:nvSpPr>
      <dsp:spPr>
        <a:xfrm>
          <a:off x="216220" y="1068391"/>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Semántico </a:t>
          </a:r>
        </a:p>
      </dsp:txBody>
      <dsp:txXfrm>
        <a:off x="216220" y="1068391"/>
        <a:ext cx="2629419" cy="484151"/>
      </dsp:txXfrm>
    </dsp:sp>
    <dsp:sp modelId="{D5B986E6-B879-4C8F-BFD6-E044F360D885}">
      <dsp:nvSpPr>
        <dsp:cNvPr id="0" name=""/>
        <dsp:cNvSpPr/>
      </dsp:nvSpPr>
      <dsp:spPr>
        <a:xfrm>
          <a:off x="18307" y="1690768"/>
          <a:ext cx="207701" cy="207701"/>
        </a:xfrm>
        <a:prstGeom prst="rect">
          <a:avLst/>
        </a:prstGeom>
        <a:solidFill>
          <a:schemeClr val="bg1">
            <a:lumMod val="50000"/>
          </a:schemeClr>
        </a:solidFill>
        <a:ln w="9525" cap="flat" cmpd="sng" algn="ctr">
          <a:solidFill>
            <a:schemeClr val="accent3">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71F3513-508F-4126-9577-C3166BB75F2C}">
      <dsp:nvSpPr>
        <dsp:cNvPr id="0" name=""/>
        <dsp:cNvSpPr/>
      </dsp:nvSpPr>
      <dsp:spPr>
        <a:xfrm>
          <a:off x="216220" y="1552543"/>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contrario</a:t>
          </a:r>
        </a:p>
      </dsp:txBody>
      <dsp:txXfrm>
        <a:off x="216220" y="1552543"/>
        <a:ext cx="2629419" cy="484151"/>
      </dsp:txXfrm>
    </dsp:sp>
    <dsp:sp modelId="{9D8BEF47-1357-43E5-95D5-BE5E4E7FE57C}">
      <dsp:nvSpPr>
        <dsp:cNvPr id="0" name=""/>
        <dsp:cNvSpPr/>
      </dsp:nvSpPr>
      <dsp:spPr>
        <a:xfrm>
          <a:off x="2987007" y="597538"/>
          <a:ext cx="2827333" cy="332627"/>
        </a:xfrm>
        <a:prstGeom prst="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ADBAD74-BF04-456C-901F-2427A154223C}">
      <dsp:nvSpPr>
        <dsp:cNvPr id="0" name=""/>
        <dsp:cNvSpPr/>
      </dsp:nvSpPr>
      <dsp:spPr>
        <a:xfrm>
          <a:off x="2987007" y="722460"/>
          <a:ext cx="207706" cy="207706"/>
        </a:xfrm>
        <a:prstGeom prst="rect">
          <a:avLst/>
        </a:prstGeom>
        <a:solidFill>
          <a:srgbClr val="FF0000"/>
        </a:solidFill>
        <a:ln w="25400" cap="flat" cmpd="sng" algn="ctr">
          <a:solidFill>
            <a:schemeClr val="accent3">
              <a:shade val="50000"/>
            </a:schemeClr>
          </a:solidFill>
          <a:prstDash val="solid"/>
        </a:ln>
        <a:effectLst/>
        <a:scene3d>
          <a:camera prst="orthographicFront"/>
          <a:lightRig rig="threePt" dir="t">
            <a:rot lat="0" lon="0" rev="7500000"/>
          </a:lightRig>
        </a:scene3d>
        <a:sp3d z="152400" extrusionH="63500"/>
      </dsp:spPr>
      <dsp:style>
        <a:lnRef idx="2">
          <a:schemeClr val="accent3">
            <a:shade val="50000"/>
          </a:schemeClr>
        </a:lnRef>
        <a:fillRef idx="1">
          <a:schemeClr val="accent3"/>
        </a:fillRef>
        <a:effectRef idx="0">
          <a:schemeClr val="accent3"/>
        </a:effectRef>
        <a:fontRef idx="minor">
          <a:schemeClr val="lt1"/>
        </a:fontRef>
      </dsp:style>
    </dsp:sp>
    <dsp:sp modelId="{E5D1D403-7018-4546-886C-EE02B4F0E238}">
      <dsp:nvSpPr>
        <dsp:cNvPr id="0" name=""/>
        <dsp:cNvSpPr/>
      </dsp:nvSpPr>
      <dsp:spPr>
        <a:xfrm>
          <a:off x="2987007" y="0"/>
          <a:ext cx="2827333" cy="5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B) Argumentos del criterio sistemático</a:t>
          </a:r>
        </a:p>
      </dsp:txBody>
      <dsp:txXfrm>
        <a:off x="2987007" y="0"/>
        <a:ext cx="2827333" cy="597538"/>
      </dsp:txXfrm>
    </dsp:sp>
    <dsp:sp modelId="{60647318-284E-4560-89D6-ACF1D69AE02A}">
      <dsp:nvSpPr>
        <dsp:cNvPr id="0" name=""/>
        <dsp:cNvSpPr/>
      </dsp:nvSpPr>
      <dsp:spPr>
        <a:xfrm>
          <a:off x="2987007" y="1206616"/>
          <a:ext cx="207701" cy="207701"/>
        </a:xfrm>
        <a:prstGeom prst="rect">
          <a:avLst/>
        </a:prstGeom>
        <a:solidFill>
          <a:schemeClr val="accent3"/>
        </a:solidFill>
        <a:ln w="9525" cap="flat" cmpd="sng" algn="ctr">
          <a:solidFill>
            <a:schemeClr val="accent4">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083DC95-C428-440B-8DE9-025C4E10E332}">
      <dsp:nvSpPr>
        <dsp:cNvPr id="0" name=""/>
        <dsp:cNvSpPr/>
      </dsp:nvSpPr>
      <dsp:spPr>
        <a:xfrm>
          <a:off x="3184920" y="1068391"/>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Sistemático</a:t>
          </a:r>
        </a:p>
      </dsp:txBody>
      <dsp:txXfrm>
        <a:off x="3184920" y="1068391"/>
        <a:ext cx="2629419" cy="484151"/>
      </dsp:txXfrm>
    </dsp:sp>
    <dsp:sp modelId="{5C9A4606-E189-44C0-AF96-8E599A99F009}">
      <dsp:nvSpPr>
        <dsp:cNvPr id="0" name=""/>
        <dsp:cNvSpPr/>
      </dsp:nvSpPr>
      <dsp:spPr>
        <a:xfrm>
          <a:off x="2987007" y="1690768"/>
          <a:ext cx="207701" cy="207701"/>
        </a:xfrm>
        <a:prstGeom prst="rect">
          <a:avLst/>
        </a:prstGeom>
        <a:solidFill>
          <a:schemeClr val="accent3"/>
        </a:solidFill>
        <a:ln w="9525" cap="flat" cmpd="sng" algn="ctr">
          <a:solidFill>
            <a:schemeClr val="accent5">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44E1E7C-67A4-4A6E-9D0E-BECC0A270226}">
      <dsp:nvSpPr>
        <dsp:cNvPr id="0" name=""/>
        <dsp:cNvSpPr/>
      </dsp:nvSpPr>
      <dsp:spPr>
        <a:xfrm>
          <a:off x="3184920" y="1552543"/>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Sedes materiae</a:t>
          </a:r>
        </a:p>
      </dsp:txBody>
      <dsp:txXfrm>
        <a:off x="3184920" y="1552543"/>
        <a:ext cx="2629419" cy="484151"/>
      </dsp:txXfrm>
    </dsp:sp>
    <dsp:sp modelId="{C523A5E5-195A-4646-8E64-52353C18C284}">
      <dsp:nvSpPr>
        <dsp:cNvPr id="0" name=""/>
        <dsp:cNvSpPr/>
      </dsp:nvSpPr>
      <dsp:spPr>
        <a:xfrm>
          <a:off x="2987007" y="2174919"/>
          <a:ext cx="207701" cy="207701"/>
        </a:xfrm>
        <a:prstGeom prst="rect">
          <a:avLst/>
        </a:prstGeom>
        <a:solidFill>
          <a:schemeClr val="accent3"/>
        </a:solidFill>
        <a:ln w="9525" cap="flat" cmpd="sng" algn="ctr">
          <a:solidFill>
            <a:schemeClr val="accent6">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7454FBB-6DEB-450D-82CB-E752422396FA}">
      <dsp:nvSpPr>
        <dsp:cNvPr id="0" name=""/>
        <dsp:cNvSpPr/>
      </dsp:nvSpPr>
      <dsp:spPr>
        <a:xfrm>
          <a:off x="3184920" y="2036694"/>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rubrica</a:t>
          </a:r>
        </a:p>
      </dsp:txBody>
      <dsp:txXfrm>
        <a:off x="3184920" y="2036694"/>
        <a:ext cx="2629419" cy="484151"/>
      </dsp:txXfrm>
    </dsp:sp>
    <dsp:sp modelId="{2367AB14-CABD-4762-A348-AB67148D2BCC}">
      <dsp:nvSpPr>
        <dsp:cNvPr id="0" name=""/>
        <dsp:cNvSpPr/>
      </dsp:nvSpPr>
      <dsp:spPr>
        <a:xfrm>
          <a:off x="2987007" y="2659071"/>
          <a:ext cx="207701" cy="207701"/>
        </a:xfrm>
        <a:prstGeom prst="rect">
          <a:avLst/>
        </a:prstGeom>
        <a:solidFill>
          <a:schemeClr val="accent3"/>
        </a:solidFill>
        <a:ln w="9525" cap="flat" cmpd="sng" algn="ctr">
          <a:solidFill>
            <a:schemeClr val="accent2">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E83F6B9-380C-480D-B6C4-072594AC5716}">
      <dsp:nvSpPr>
        <dsp:cNvPr id="0" name=""/>
        <dsp:cNvSpPr/>
      </dsp:nvSpPr>
      <dsp:spPr>
        <a:xfrm>
          <a:off x="3184920" y="2520846"/>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cohaerentia</a:t>
          </a:r>
        </a:p>
      </dsp:txBody>
      <dsp:txXfrm>
        <a:off x="3184920" y="2520846"/>
        <a:ext cx="2629419" cy="484151"/>
      </dsp:txXfrm>
    </dsp:sp>
    <dsp:sp modelId="{092CB84A-B2C4-4B63-B5B5-F2C0773208A7}">
      <dsp:nvSpPr>
        <dsp:cNvPr id="0" name=""/>
        <dsp:cNvSpPr/>
      </dsp:nvSpPr>
      <dsp:spPr>
        <a:xfrm>
          <a:off x="2987007" y="3143222"/>
          <a:ext cx="207701" cy="207701"/>
        </a:xfrm>
        <a:prstGeom prst="rect">
          <a:avLst/>
        </a:prstGeom>
        <a:solidFill>
          <a:schemeClr val="accent3"/>
        </a:solidFill>
        <a:ln w="9525" cap="flat" cmpd="sng" algn="ctr">
          <a:solidFill>
            <a:schemeClr val="accent3">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D68D73C-C1F6-4BDE-ADFB-8EF929BF5F79}">
      <dsp:nvSpPr>
        <dsp:cNvPr id="0" name=""/>
        <dsp:cNvSpPr/>
      </dsp:nvSpPr>
      <dsp:spPr>
        <a:xfrm>
          <a:off x="3184920" y="3004997"/>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De la no redundancia</a:t>
          </a:r>
          <a:r>
            <a:rPr lang="es-MX" sz="1800" kern="1200" dirty="0"/>
            <a:t> </a:t>
          </a:r>
        </a:p>
      </dsp:txBody>
      <dsp:txXfrm>
        <a:off x="3184920" y="3004997"/>
        <a:ext cx="2629419" cy="484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DB8E9-1513-4CEC-B78D-590B1C3A2517}">
      <dsp:nvSpPr>
        <dsp:cNvPr id="0" name=""/>
        <dsp:cNvSpPr/>
      </dsp:nvSpPr>
      <dsp:spPr>
        <a:xfrm>
          <a:off x="283344" y="465583"/>
          <a:ext cx="2202969" cy="259172"/>
        </a:xfrm>
        <a:prstGeom prst="rect">
          <a:avLst/>
        </a:prstGeom>
        <a:gradFill rotWithShape="0">
          <a:gsLst>
            <a:gs pos="0">
              <a:schemeClr val="accent1">
                <a:shade val="80000"/>
                <a:hueOff val="0"/>
                <a:satOff val="0"/>
                <a:lumOff val="0"/>
                <a:alphaOff val="0"/>
                <a:tint val="98000"/>
                <a:shade val="25000"/>
                <a:satMod val="250000"/>
              </a:schemeClr>
            </a:gs>
            <a:gs pos="68000">
              <a:schemeClr val="accent1">
                <a:shade val="80000"/>
                <a:hueOff val="0"/>
                <a:satOff val="0"/>
                <a:lumOff val="0"/>
                <a:alphaOff val="0"/>
                <a:tint val="86000"/>
                <a:satMod val="115000"/>
              </a:schemeClr>
            </a:gs>
            <a:gs pos="100000">
              <a:schemeClr val="accent1">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F8E07A7-FA49-4C52-B6D3-529C22BD073A}">
      <dsp:nvSpPr>
        <dsp:cNvPr id="0" name=""/>
        <dsp:cNvSpPr/>
      </dsp:nvSpPr>
      <dsp:spPr>
        <a:xfrm>
          <a:off x="283344" y="562918"/>
          <a:ext cx="161838" cy="161838"/>
        </a:xfrm>
        <a:prstGeom prst="rect">
          <a:avLst/>
        </a:prstGeom>
        <a:solidFill>
          <a:srgbClr val="FF0000"/>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3C1B4AB-BFE5-40A7-9CB4-80E50CFCD53B}">
      <dsp:nvSpPr>
        <dsp:cNvPr id="0" name=""/>
        <dsp:cNvSpPr/>
      </dsp:nvSpPr>
      <dsp:spPr>
        <a:xfrm>
          <a:off x="283344" y="0"/>
          <a:ext cx="2202969" cy="46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C) Argumentos del criterio funcional </a:t>
          </a:r>
        </a:p>
      </dsp:txBody>
      <dsp:txXfrm>
        <a:off x="283344" y="0"/>
        <a:ext cx="2202969" cy="465583"/>
      </dsp:txXfrm>
    </dsp:sp>
    <dsp:sp modelId="{5ED2F281-BE64-498C-B70B-FF98B451E3FC}">
      <dsp:nvSpPr>
        <dsp:cNvPr id="0" name=""/>
        <dsp:cNvSpPr/>
      </dsp:nvSpPr>
      <dsp:spPr>
        <a:xfrm>
          <a:off x="283344" y="940158"/>
          <a:ext cx="161834" cy="161834"/>
        </a:xfrm>
        <a:prstGeom prst="rect">
          <a:avLst/>
        </a:prstGeom>
        <a:solidFill>
          <a:schemeClr val="bg2">
            <a:lumMod val="75000"/>
          </a:schemeClr>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DF0773E-C33F-41E9-9857-397E6178B9F4}">
      <dsp:nvSpPr>
        <dsp:cNvPr id="0" name=""/>
        <dsp:cNvSpPr/>
      </dsp:nvSpPr>
      <dsp:spPr>
        <a:xfrm>
          <a:off x="437552" y="832457"/>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Teleológico</a:t>
          </a:r>
        </a:p>
      </dsp:txBody>
      <dsp:txXfrm>
        <a:off x="437552" y="832457"/>
        <a:ext cx="2048761" cy="377235"/>
      </dsp:txXfrm>
    </dsp:sp>
    <dsp:sp modelId="{76795E97-B862-4D57-B356-0FF8B7FA928A}">
      <dsp:nvSpPr>
        <dsp:cNvPr id="0" name=""/>
        <dsp:cNvSpPr/>
      </dsp:nvSpPr>
      <dsp:spPr>
        <a:xfrm>
          <a:off x="283344" y="1317393"/>
          <a:ext cx="161834" cy="161834"/>
        </a:xfrm>
        <a:prstGeom prst="rect">
          <a:avLst/>
        </a:prstGeom>
        <a:solidFill>
          <a:schemeClr val="bg2">
            <a:lumMod val="75000"/>
          </a:schemeClr>
        </a:solidFill>
        <a:ln w="9525" cap="flat" cmpd="sng" algn="ctr">
          <a:solidFill>
            <a:schemeClr val="accent1">
              <a:shade val="80000"/>
              <a:hueOff val="88695"/>
              <a:satOff val="-4980"/>
              <a:lumOff val="4295"/>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0659E4A-CDE7-4782-9E7C-6E99D4FE5D36}">
      <dsp:nvSpPr>
        <dsp:cNvPr id="0" name=""/>
        <dsp:cNvSpPr/>
      </dsp:nvSpPr>
      <dsp:spPr>
        <a:xfrm>
          <a:off x="437552" y="1209693"/>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Histórico </a:t>
          </a:r>
        </a:p>
      </dsp:txBody>
      <dsp:txXfrm>
        <a:off x="437552" y="1209693"/>
        <a:ext cx="2048761" cy="377235"/>
      </dsp:txXfrm>
    </dsp:sp>
    <dsp:sp modelId="{60BFC341-8E4F-43F0-B07A-879F0C22907D}">
      <dsp:nvSpPr>
        <dsp:cNvPr id="0" name=""/>
        <dsp:cNvSpPr/>
      </dsp:nvSpPr>
      <dsp:spPr>
        <a:xfrm>
          <a:off x="283344" y="1694629"/>
          <a:ext cx="161834" cy="161834"/>
        </a:xfrm>
        <a:prstGeom prst="rect">
          <a:avLst/>
        </a:prstGeom>
        <a:solidFill>
          <a:schemeClr val="bg2">
            <a:lumMod val="75000"/>
          </a:schemeClr>
        </a:solidFill>
        <a:ln w="9525" cap="flat" cmpd="sng" algn="ctr">
          <a:solidFill>
            <a:schemeClr val="accent1">
              <a:shade val="80000"/>
              <a:hueOff val="177389"/>
              <a:satOff val="-9961"/>
              <a:lumOff val="859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9C06550-3CC2-4C8C-A4EF-928DDB446F19}">
      <dsp:nvSpPr>
        <dsp:cNvPr id="0" name=""/>
        <dsp:cNvSpPr/>
      </dsp:nvSpPr>
      <dsp:spPr>
        <a:xfrm>
          <a:off x="437552" y="1586928"/>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Psicológico </a:t>
          </a:r>
        </a:p>
      </dsp:txBody>
      <dsp:txXfrm>
        <a:off x="437552" y="1586928"/>
        <a:ext cx="2048761" cy="377235"/>
      </dsp:txXfrm>
    </dsp:sp>
    <dsp:sp modelId="{302C5263-E211-4D73-AD11-E9097AD8C44E}">
      <dsp:nvSpPr>
        <dsp:cNvPr id="0" name=""/>
        <dsp:cNvSpPr/>
      </dsp:nvSpPr>
      <dsp:spPr>
        <a:xfrm>
          <a:off x="283344" y="2071865"/>
          <a:ext cx="161834" cy="161834"/>
        </a:xfrm>
        <a:prstGeom prst="rect">
          <a:avLst/>
        </a:prstGeom>
        <a:solidFill>
          <a:schemeClr val="bg2">
            <a:lumMod val="75000"/>
          </a:schemeClr>
        </a:solidFill>
        <a:ln w="9525" cap="flat" cmpd="sng" algn="ctr">
          <a:solidFill>
            <a:schemeClr val="accent1">
              <a:shade val="80000"/>
              <a:hueOff val="266084"/>
              <a:satOff val="-14941"/>
              <a:lumOff val="12885"/>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85E9B0A-D47B-42C5-B92E-0D0F0E73E1F6}">
      <dsp:nvSpPr>
        <dsp:cNvPr id="0" name=""/>
        <dsp:cNvSpPr/>
      </dsp:nvSpPr>
      <dsp:spPr>
        <a:xfrm>
          <a:off x="437552" y="1964164"/>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Pragmático </a:t>
          </a:r>
        </a:p>
      </dsp:txBody>
      <dsp:txXfrm>
        <a:off x="437552" y="1964164"/>
        <a:ext cx="2048761" cy="377235"/>
      </dsp:txXfrm>
    </dsp:sp>
    <dsp:sp modelId="{EC8C4FC8-E6C2-489B-8108-AA9905DFF7F3}">
      <dsp:nvSpPr>
        <dsp:cNvPr id="0" name=""/>
        <dsp:cNvSpPr/>
      </dsp:nvSpPr>
      <dsp:spPr>
        <a:xfrm>
          <a:off x="283344" y="2449101"/>
          <a:ext cx="161834" cy="161834"/>
        </a:xfrm>
        <a:prstGeom prst="rect">
          <a:avLst/>
        </a:prstGeom>
        <a:solidFill>
          <a:schemeClr val="bg2">
            <a:lumMod val="75000"/>
          </a:schemeClr>
        </a:solidFill>
        <a:ln w="9525" cap="flat" cmpd="sng" algn="ctr">
          <a:solidFill>
            <a:schemeClr val="accent1">
              <a:shade val="80000"/>
              <a:hueOff val="354778"/>
              <a:satOff val="-19922"/>
              <a:lumOff val="1718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04E7901-2A16-4A07-A8E1-3EBCBD81CA1F}">
      <dsp:nvSpPr>
        <dsp:cNvPr id="0" name=""/>
        <dsp:cNvSpPr/>
      </dsp:nvSpPr>
      <dsp:spPr>
        <a:xfrm>
          <a:off x="437552" y="2341400"/>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Por el absurdo</a:t>
          </a:r>
        </a:p>
      </dsp:txBody>
      <dsp:txXfrm>
        <a:off x="437552" y="2341400"/>
        <a:ext cx="2048761" cy="377235"/>
      </dsp:txXfrm>
    </dsp:sp>
    <dsp:sp modelId="{F3D1F017-3CB9-42BB-B2CC-755B04B08692}">
      <dsp:nvSpPr>
        <dsp:cNvPr id="0" name=""/>
        <dsp:cNvSpPr/>
      </dsp:nvSpPr>
      <dsp:spPr>
        <a:xfrm>
          <a:off x="283344" y="2826336"/>
          <a:ext cx="161834" cy="161834"/>
        </a:xfrm>
        <a:prstGeom prst="rect">
          <a:avLst/>
        </a:prstGeom>
        <a:solidFill>
          <a:schemeClr val="bg2">
            <a:lumMod val="75000"/>
          </a:schemeClr>
        </a:solidFill>
        <a:ln w="9525" cap="flat" cmpd="sng" algn="ctr">
          <a:solidFill>
            <a:schemeClr val="accent1">
              <a:shade val="80000"/>
              <a:hueOff val="443473"/>
              <a:satOff val="-24902"/>
              <a:lumOff val="21476"/>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3312EFE-4338-4ADE-B960-DEFDB2863BD4}">
      <dsp:nvSpPr>
        <dsp:cNvPr id="0" name=""/>
        <dsp:cNvSpPr/>
      </dsp:nvSpPr>
      <dsp:spPr>
        <a:xfrm>
          <a:off x="437552" y="2718635"/>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De autoridad</a:t>
          </a:r>
        </a:p>
      </dsp:txBody>
      <dsp:txXfrm>
        <a:off x="437552" y="2718635"/>
        <a:ext cx="2048761" cy="377235"/>
      </dsp:txXfrm>
    </dsp:sp>
    <dsp:sp modelId="{FC34D2A9-3E4D-4B66-B9E5-28FE00672A53}">
      <dsp:nvSpPr>
        <dsp:cNvPr id="0" name=""/>
        <dsp:cNvSpPr/>
      </dsp:nvSpPr>
      <dsp:spPr>
        <a:xfrm>
          <a:off x="2596463" y="465583"/>
          <a:ext cx="2202969" cy="259172"/>
        </a:xfrm>
        <a:prstGeom prst="rect">
          <a:avLst/>
        </a:prstGeom>
        <a:gradFill rotWithShape="0">
          <a:gsLst>
            <a:gs pos="0">
              <a:schemeClr val="accent1">
                <a:shade val="80000"/>
                <a:hueOff val="709557"/>
                <a:satOff val="-39844"/>
                <a:lumOff val="34361"/>
                <a:alphaOff val="0"/>
                <a:tint val="98000"/>
                <a:shade val="25000"/>
                <a:satMod val="250000"/>
              </a:schemeClr>
            </a:gs>
            <a:gs pos="68000">
              <a:schemeClr val="accent1">
                <a:shade val="80000"/>
                <a:hueOff val="709557"/>
                <a:satOff val="-39844"/>
                <a:lumOff val="34361"/>
                <a:alphaOff val="0"/>
                <a:tint val="86000"/>
                <a:satMod val="115000"/>
              </a:schemeClr>
            </a:gs>
            <a:gs pos="100000">
              <a:schemeClr val="accent1">
                <a:shade val="80000"/>
                <a:hueOff val="709557"/>
                <a:satOff val="-39844"/>
                <a:lumOff val="34361"/>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709557"/>
              <a:satOff val="-39844"/>
              <a:lumOff val="34361"/>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1422C34-2683-4304-B33D-B423A8D8C201}">
      <dsp:nvSpPr>
        <dsp:cNvPr id="0" name=""/>
        <dsp:cNvSpPr/>
      </dsp:nvSpPr>
      <dsp:spPr>
        <a:xfrm>
          <a:off x="2596463" y="562918"/>
          <a:ext cx="161838" cy="161838"/>
        </a:xfrm>
        <a:prstGeom prst="rect">
          <a:avLst/>
        </a:prstGeom>
        <a:solidFill>
          <a:srgbClr val="FF0000"/>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B75F44D-8442-4B82-B4F6-A16C062200F6}">
      <dsp:nvSpPr>
        <dsp:cNvPr id="0" name=""/>
        <dsp:cNvSpPr/>
      </dsp:nvSpPr>
      <dsp:spPr>
        <a:xfrm>
          <a:off x="2596463" y="0"/>
          <a:ext cx="2202969" cy="46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D) El argumento por Analogía </a:t>
          </a:r>
        </a:p>
      </dsp:txBody>
      <dsp:txXfrm>
        <a:off x="2596463" y="0"/>
        <a:ext cx="2202969" cy="465583"/>
      </dsp:txXfrm>
    </dsp:sp>
    <dsp:sp modelId="{6FEFB38C-C1EC-4F24-83DD-2B5E648FA4EC}">
      <dsp:nvSpPr>
        <dsp:cNvPr id="0" name=""/>
        <dsp:cNvSpPr/>
      </dsp:nvSpPr>
      <dsp:spPr>
        <a:xfrm>
          <a:off x="2596463" y="940158"/>
          <a:ext cx="161834" cy="161834"/>
        </a:xfrm>
        <a:prstGeom prst="rect">
          <a:avLst/>
        </a:prstGeom>
        <a:solidFill>
          <a:schemeClr val="accent1">
            <a:lumMod val="40000"/>
            <a:lumOff val="60000"/>
          </a:schemeClr>
        </a:solidFill>
        <a:ln w="9525" cap="flat" cmpd="sng" algn="ctr">
          <a:solidFill>
            <a:schemeClr val="accent1">
              <a:shade val="80000"/>
              <a:hueOff val="532167"/>
              <a:satOff val="-29883"/>
              <a:lumOff val="2577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B932C68-D77C-45E2-A6EA-B432F1259F79}">
      <dsp:nvSpPr>
        <dsp:cNvPr id="0" name=""/>
        <dsp:cNvSpPr/>
      </dsp:nvSpPr>
      <dsp:spPr>
        <a:xfrm>
          <a:off x="2750671" y="832457"/>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Por analogía</a:t>
          </a:r>
        </a:p>
      </dsp:txBody>
      <dsp:txXfrm>
        <a:off x="2750671" y="832457"/>
        <a:ext cx="2048761" cy="377235"/>
      </dsp:txXfrm>
    </dsp:sp>
    <dsp:sp modelId="{BE10BFEB-2CFD-4794-855A-1315DBBACBDB}">
      <dsp:nvSpPr>
        <dsp:cNvPr id="0" name=""/>
        <dsp:cNvSpPr/>
      </dsp:nvSpPr>
      <dsp:spPr>
        <a:xfrm>
          <a:off x="2596463" y="1317393"/>
          <a:ext cx="161834" cy="161834"/>
        </a:xfrm>
        <a:prstGeom prst="rect">
          <a:avLst/>
        </a:prstGeom>
        <a:solidFill>
          <a:schemeClr val="accent1">
            <a:lumMod val="40000"/>
            <a:lumOff val="60000"/>
          </a:schemeClr>
        </a:solidFill>
        <a:ln w="9525" cap="flat" cmpd="sng" algn="ctr">
          <a:solidFill>
            <a:schemeClr val="accent1">
              <a:shade val="80000"/>
              <a:hueOff val="620862"/>
              <a:satOff val="-34863"/>
              <a:lumOff val="30066"/>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258CA59-6FE1-4ACC-A88B-8C6D8F70D729}">
      <dsp:nvSpPr>
        <dsp:cNvPr id="0" name=""/>
        <dsp:cNvSpPr/>
      </dsp:nvSpPr>
      <dsp:spPr>
        <a:xfrm>
          <a:off x="2750671" y="1209693"/>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fortiori</a:t>
          </a:r>
        </a:p>
      </dsp:txBody>
      <dsp:txXfrm>
        <a:off x="2750671" y="1209693"/>
        <a:ext cx="2048761" cy="377235"/>
      </dsp:txXfrm>
    </dsp:sp>
    <dsp:sp modelId="{A323608E-F79B-4827-87AD-33AC6CCBC2C3}">
      <dsp:nvSpPr>
        <dsp:cNvPr id="0" name=""/>
        <dsp:cNvSpPr/>
      </dsp:nvSpPr>
      <dsp:spPr>
        <a:xfrm>
          <a:off x="2596463" y="1694629"/>
          <a:ext cx="161834" cy="161834"/>
        </a:xfrm>
        <a:prstGeom prst="rect">
          <a:avLst/>
        </a:prstGeom>
        <a:solidFill>
          <a:schemeClr val="accent1">
            <a:lumMod val="40000"/>
            <a:lumOff val="60000"/>
          </a:schemeClr>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1493C17-A248-476B-A303-448F8E9EBCCC}">
      <dsp:nvSpPr>
        <dsp:cNvPr id="0" name=""/>
        <dsp:cNvSpPr/>
      </dsp:nvSpPr>
      <dsp:spPr>
        <a:xfrm>
          <a:off x="2750671" y="1586928"/>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partir de los principios</a:t>
          </a:r>
        </a:p>
      </dsp:txBody>
      <dsp:txXfrm>
        <a:off x="2750671" y="1586928"/>
        <a:ext cx="2048761" cy="37723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853D9-48BB-4B2C-B5F0-54C4598CC945}" type="datetimeFigureOut">
              <a:rPr lang="es-MX" smtClean="0"/>
              <a:t>23/04/2020</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5E5C8-B69E-4117-A4FB-EDB729C054A3}" type="slidenum">
              <a:rPr lang="es-MX" smtClean="0"/>
              <a:t>‹Nº›</a:t>
            </a:fld>
            <a:endParaRPr lang="es-MX"/>
          </a:p>
        </p:txBody>
      </p:sp>
    </p:spTree>
    <p:extLst>
      <p:ext uri="{BB962C8B-B14F-4D97-AF65-F5344CB8AC3E}">
        <p14:creationId xmlns:p14="http://schemas.microsoft.com/office/powerpoint/2010/main" val="285877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6024814-2E9C-448E-8870-EE98D4C1D29E}" type="slidenum">
              <a:rPr lang="es-MX" smtClean="0"/>
              <a:t>34</a:t>
            </a:fld>
            <a:endParaRPr lang="es-MX" dirty="0"/>
          </a:p>
        </p:txBody>
      </p:sp>
    </p:spTree>
    <p:extLst>
      <p:ext uri="{BB962C8B-B14F-4D97-AF65-F5344CB8AC3E}">
        <p14:creationId xmlns:p14="http://schemas.microsoft.com/office/powerpoint/2010/main" val="396906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B9AB6761-FBE6-4B8D-92F3-5FD470C4A3D6}"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14C9D9D-1F9E-41AA-AA29-E28FAFDD7FC3}" type="datetimeFigureOut">
              <a:rPr lang="es-MX" smtClean="0"/>
              <a:pPr/>
              <a:t>23/04/2020</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AB6761-FBE6-4B8D-92F3-5FD470C4A3D6}"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36712"/>
            <a:ext cx="7772400" cy="3096344"/>
          </a:xfrm>
        </p:spPr>
        <p:txBody>
          <a:bodyPr>
            <a:normAutofit/>
          </a:bodyPr>
          <a:lstStyle/>
          <a:p>
            <a:r>
              <a:rPr lang="es-MX" sz="4400" b="1" dirty="0"/>
              <a:t>Metodología para el control de constitucionalidad y convencionalidad</a:t>
            </a:r>
          </a:p>
        </p:txBody>
      </p:sp>
      <p:sp>
        <p:nvSpPr>
          <p:cNvPr id="3" name="2 Subtítulo"/>
          <p:cNvSpPr>
            <a:spLocks noGrp="1"/>
          </p:cNvSpPr>
          <p:nvPr>
            <p:ph type="subTitle" idx="1"/>
          </p:nvPr>
        </p:nvSpPr>
        <p:spPr>
          <a:xfrm>
            <a:off x="1371600" y="4077072"/>
            <a:ext cx="6400800" cy="2160240"/>
          </a:xfrm>
        </p:spPr>
        <p:txBody>
          <a:bodyPr>
            <a:normAutofit fontScale="92500" lnSpcReduction="10000"/>
          </a:bodyPr>
          <a:lstStyle/>
          <a:p>
            <a:r>
              <a:rPr lang="es-MX" dirty="0"/>
              <a:t>Eduardo de Jesús Castellanos Hernández</a:t>
            </a:r>
          </a:p>
          <a:p>
            <a:r>
              <a:rPr lang="es-MX" dirty="0"/>
              <a:t>Profesor e Investigador</a:t>
            </a:r>
          </a:p>
          <a:p>
            <a:r>
              <a:rPr lang="es-MX" dirty="0"/>
              <a:t>Investigador Nacional. Nivel I</a:t>
            </a:r>
          </a:p>
          <a:p>
            <a:r>
              <a:rPr lang="es-MX" dirty="0"/>
              <a:t>Investigador Científico de Excelencia</a:t>
            </a:r>
          </a:p>
          <a:p>
            <a:r>
              <a:rPr lang="es-MX" dirty="0"/>
              <a:t>2020</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644792"/>
          </a:xfrm>
        </p:spPr>
        <p:txBody>
          <a:bodyPr>
            <a:normAutofit/>
          </a:bodyPr>
          <a:lstStyle/>
          <a:p>
            <a:r>
              <a:rPr lang="es-MX" sz="2800" b="1" dirty="0"/>
              <a:t>Caso Trabajadores cesados del Congreso (Aguado Alfaro y otros) vs. Perú. Fondo, Reparaciones y Costas. Sentencia del 24 de noviembre de 2006, párrafo 128</a:t>
            </a:r>
          </a:p>
        </p:txBody>
      </p:sp>
      <p:sp>
        <p:nvSpPr>
          <p:cNvPr id="3" name="2 Marcador de contenido"/>
          <p:cNvSpPr>
            <a:spLocks noGrp="1"/>
          </p:cNvSpPr>
          <p:nvPr>
            <p:ph idx="1"/>
          </p:nvPr>
        </p:nvSpPr>
        <p:spPr>
          <a:xfrm>
            <a:off x="457200" y="2348880"/>
            <a:ext cx="8229600" cy="3975720"/>
          </a:xfrm>
        </p:spPr>
        <p:txBody>
          <a:bodyPr/>
          <a:lstStyle/>
          <a:p>
            <a:endParaRPr lang="es-MX" dirty="0"/>
          </a:p>
          <a:p>
            <a:r>
              <a:rPr lang="es-MX" dirty="0"/>
              <a:t>La </a:t>
            </a:r>
            <a:r>
              <a:rPr lang="es-MX" dirty="0" err="1"/>
              <a:t>CorteIDH</a:t>
            </a:r>
            <a:r>
              <a:rPr lang="es-MX" dirty="0"/>
              <a:t> reiteró la obligación del </a:t>
            </a:r>
            <a:r>
              <a:rPr lang="es-MX" dirty="0" err="1"/>
              <a:t>del</a:t>
            </a:r>
            <a:r>
              <a:rPr lang="es-MX" dirty="0"/>
              <a:t> control de convencionalidad que debía realizarse “</a:t>
            </a:r>
            <a:r>
              <a:rPr lang="es-MX" i="1" dirty="0"/>
              <a:t>ex </a:t>
            </a:r>
            <a:r>
              <a:rPr lang="es-MX" i="1" dirty="0" err="1"/>
              <a:t>officio</a:t>
            </a:r>
            <a:r>
              <a:rPr lang="es-MX" i="1" dirty="0"/>
              <a:t> entre las normas internas y la Convención Americana…</a:t>
            </a:r>
            <a:r>
              <a:rPr lang="es-MX" dirty="0"/>
              <a:t>”</a:t>
            </a: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96720"/>
          </a:xfrm>
        </p:spPr>
        <p:txBody>
          <a:bodyPr>
            <a:normAutofit/>
          </a:bodyPr>
          <a:lstStyle/>
          <a:p>
            <a:r>
              <a:rPr lang="es-MX" sz="2800" b="1" dirty="0"/>
              <a:t>Voto razonado del juez Sergio García Ramírez</a:t>
            </a:r>
          </a:p>
        </p:txBody>
      </p:sp>
      <p:sp>
        <p:nvSpPr>
          <p:cNvPr id="3" name="2 Marcador de contenido"/>
          <p:cNvSpPr>
            <a:spLocks noGrp="1"/>
          </p:cNvSpPr>
          <p:nvPr>
            <p:ph idx="1"/>
          </p:nvPr>
        </p:nvSpPr>
        <p:spPr/>
        <p:txBody>
          <a:bodyPr>
            <a:normAutofit/>
          </a:bodyPr>
          <a:lstStyle/>
          <a:p>
            <a:r>
              <a:rPr lang="es-MX" dirty="0"/>
              <a:t>A través del control de constitucionalidad, los órganos internos procuran conformar la actividad del poder público –y, eventualmente, de otros agentes sociales- al orden que entraña el Estado de Derecho en una sociedad democrática. </a:t>
            </a:r>
            <a:r>
              <a:rPr lang="es-MX" b="1" dirty="0"/>
              <a:t>El tribunal interamericano, por su parte, pretende conformar esa actividad al orden internacional acogido en la convención fundadora de la jurisdicción interamericana y aceptado por los Estados partes en ejercicio de su soberanía. </a:t>
            </a:r>
            <a:r>
              <a:rPr lang="es-MX" dirty="0"/>
              <a:t>Caso Tibi vs. Ecuador.</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96720"/>
          </a:xfrm>
        </p:spPr>
        <p:txBody>
          <a:bodyPr>
            <a:noAutofit/>
          </a:bodyPr>
          <a:lstStyle/>
          <a:p>
            <a:r>
              <a:rPr lang="es-MX" sz="2800" b="1" dirty="0"/>
              <a:t>Voto razonado del Juez Eduardo Ferrer </a:t>
            </a:r>
            <a:r>
              <a:rPr lang="es-MX" sz="2800" b="1" dirty="0" err="1"/>
              <a:t>MacGregor</a:t>
            </a:r>
            <a:endParaRPr lang="es-MX" sz="2800" b="1" dirty="0"/>
          </a:p>
        </p:txBody>
      </p:sp>
      <p:sp>
        <p:nvSpPr>
          <p:cNvPr id="3" name="2 Marcador de contenido"/>
          <p:cNvSpPr>
            <a:spLocks noGrp="1"/>
          </p:cNvSpPr>
          <p:nvPr>
            <p:ph idx="1"/>
          </p:nvPr>
        </p:nvSpPr>
        <p:spPr/>
        <p:txBody>
          <a:bodyPr>
            <a:normAutofit fontScale="92500"/>
          </a:bodyPr>
          <a:lstStyle/>
          <a:p>
            <a:r>
              <a:rPr lang="es-MX" sz="2400" dirty="0"/>
              <a:t>Es un criterio jurisprudencial internacional que debe contemplarse para entender la aplicación del control de constitucionalidad/convencionalidad, el nuevo bloque de constitucionalidad y los principios rectores de su ejercicio.</a:t>
            </a:r>
          </a:p>
          <a:p>
            <a:r>
              <a:rPr lang="es-MX" sz="2400" dirty="0"/>
              <a:t>La relación jurisprudencial entre las jurisdicciones domésticas e internacional se constituyen en un diálogo recíproco.</a:t>
            </a:r>
          </a:p>
          <a:p>
            <a:r>
              <a:rPr lang="es-MX" sz="2400" dirty="0"/>
              <a:t>La </a:t>
            </a:r>
            <a:r>
              <a:rPr lang="es-MX" sz="2400" dirty="0" err="1"/>
              <a:t>CorteIDH</a:t>
            </a:r>
            <a:r>
              <a:rPr lang="es-MX" sz="2400" dirty="0"/>
              <a:t> tiene un carácter esencialmente subsidiario y complementario de la jurisdicción estatal. Evaluará la compatibilidad de la actuación nacional a la luz de la CADH, de sus protocolos adicionales y de su propia jurisprudencia convencional; sin que ello implique convertir al Tribunal interamericano en un “tribunal de alzada” o de “cuarta instancia”.</a:t>
            </a: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Corpus iuris interamericano</a:t>
            </a:r>
          </a:p>
        </p:txBody>
      </p:sp>
      <p:sp>
        <p:nvSpPr>
          <p:cNvPr id="3" name="2 Marcador de contenido"/>
          <p:cNvSpPr>
            <a:spLocks noGrp="1"/>
          </p:cNvSpPr>
          <p:nvPr>
            <p:ph idx="1"/>
          </p:nvPr>
        </p:nvSpPr>
        <p:spPr/>
        <p:txBody>
          <a:bodyPr/>
          <a:lstStyle/>
          <a:p>
            <a:endParaRPr lang="es-MX" dirty="0"/>
          </a:p>
          <a:p>
            <a:r>
              <a:rPr lang="es-MX" dirty="0"/>
              <a:t>Convención Americana de Derechos Humanos</a:t>
            </a:r>
          </a:p>
          <a:p>
            <a:r>
              <a:rPr lang="es-MX" dirty="0"/>
              <a:t>Protocolos adicionales a la Convención</a:t>
            </a:r>
          </a:p>
          <a:p>
            <a:r>
              <a:rPr lang="es-MX" dirty="0"/>
              <a:t>Opiniones consultivas de la </a:t>
            </a:r>
            <a:r>
              <a:rPr lang="es-MX" dirty="0" err="1"/>
              <a:t>CorteIDH</a:t>
            </a:r>
            <a:endParaRPr lang="es-MX" dirty="0"/>
          </a:p>
          <a:p>
            <a:r>
              <a:rPr lang="es-MX" dirty="0"/>
              <a:t>Medidas provisionales</a:t>
            </a:r>
          </a:p>
          <a:p>
            <a:r>
              <a:rPr lang="es-MX" dirty="0"/>
              <a:t>Interpretaciones realizadas en todas ellas</a:t>
            </a:r>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sz="3600" b="1" dirty="0"/>
              <a:t>Tipos y formas de control de convencionalidad y órganos que los ejercen</a:t>
            </a:r>
          </a:p>
        </p:txBody>
      </p:sp>
      <p:sp>
        <p:nvSpPr>
          <p:cNvPr id="3" name="2 Marcador de contenido"/>
          <p:cNvSpPr>
            <a:spLocks noGrp="1"/>
          </p:cNvSpPr>
          <p:nvPr>
            <p:ph idx="1"/>
          </p:nvPr>
        </p:nvSpPr>
        <p:spPr/>
        <p:txBody>
          <a:bodyPr/>
          <a:lstStyle/>
          <a:p>
            <a:endParaRPr lang="es-MX" dirty="0"/>
          </a:p>
          <a:p>
            <a:r>
              <a:rPr lang="es-MX" dirty="0"/>
              <a:t>Control concentrado		</a:t>
            </a:r>
            <a:r>
              <a:rPr lang="es-MX" dirty="0" err="1"/>
              <a:t>CorteIDH</a:t>
            </a:r>
            <a:endParaRPr lang="es-MX" dirty="0"/>
          </a:p>
          <a:p>
            <a:endParaRPr lang="es-MX" dirty="0"/>
          </a:p>
          <a:p>
            <a:r>
              <a:rPr lang="es-MX" dirty="0"/>
              <a:t>Control difuso			Todas las 							autoridades de los</a:t>
            </a:r>
          </a:p>
          <a:p>
            <a:pPr lvl="1">
              <a:buNone/>
            </a:pPr>
            <a:r>
              <a:rPr lang="es-MX" dirty="0"/>
              <a:t>						Estados</a:t>
            </a:r>
          </a:p>
          <a:p>
            <a:pPr lvl="1">
              <a:buNone/>
            </a:pPr>
            <a:endParaRPr lang="es-MX" dirty="0"/>
          </a:p>
          <a:p>
            <a:pPr lvl="1">
              <a:buNone/>
            </a:pPr>
            <a:r>
              <a:rPr lang="es-MX" dirty="0"/>
              <a:t>Control abstracto y control concreto</a:t>
            </a:r>
          </a:p>
          <a:p>
            <a:pPr lvl="1">
              <a:buNone/>
            </a:pPr>
            <a:endParaRPr lang="es-MX"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noAutofit/>
          </a:bodyPr>
          <a:lstStyle/>
          <a:p>
            <a:r>
              <a:rPr lang="es-MX" sz="3600" b="1" dirty="0"/>
              <a:t>Manera de realizar el control difuso de convencionalidad:</a:t>
            </a:r>
          </a:p>
        </p:txBody>
      </p:sp>
      <p:sp>
        <p:nvSpPr>
          <p:cNvPr id="3" name="2 Marcador de contenido"/>
          <p:cNvSpPr>
            <a:spLocks noGrp="1"/>
          </p:cNvSpPr>
          <p:nvPr>
            <p:ph idx="1"/>
          </p:nvPr>
        </p:nvSpPr>
        <p:spPr>
          <a:xfrm>
            <a:off x="457200" y="1196752"/>
            <a:ext cx="8229600" cy="5400600"/>
          </a:xfrm>
        </p:spPr>
        <p:txBody>
          <a:bodyPr>
            <a:normAutofit fontScale="92500"/>
          </a:bodyPr>
          <a:lstStyle/>
          <a:p>
            <a:pPr marL="514350" indent="-514350">
              <a:buAutoNum type="arabicPeriod"/>
            </a:pPr>
            <a:r>
              <a:rPr lang="es-MX" sz="2400" dirty="0"/>
              <a:t>Partir del principio de constitucionalidad y de convencionalidad de la norma nacional;</a:t>
            </a:r>
          </a:p>
          <a:p>
            <a:pPr marL="514350" indent="-514350">
              <a:buAutoNum type="arabicPeriod"/>
            </a:pPr>
            <a:r>
              <a:rPr lang="es-MX" sz="2400" dirty="0"/>
              <a:t>Realizar la “interpretación” de la norma nacional conforme a la Constitución y a los parámetros convencionales;</a:t>
            </a:r>
          </a:p>
          <a:p>
            <a:pPr marL="514350" indent="-514350">
              <a:buAutoNum type="arabicPeriod"/>
            </a:pPr>
            <a:r>
              <a:rPr lang="es-MX" sz="2400" dirty="0"/>
              <a:t>Optar por la interpretación de la norma más favorable y de mayor efectividad en la tutela de los derechos y libertades en aplicación del principio pro </a:t>
            </a:r>
            <a:r>
              <a:rPr lang="es-MX" sz="2400" dirty="0" err="1"/>
              <a:t>homine</a:t>
            </a:r>
            <a:r>
              <a:rPr lang="es-MX" sz="2400" dirty="0"/>
              <a:t> o favor </a:t>
            </a:r>
            <a:r>
              <a:rPr lang="es-MX" sz="2400" dirty="0" err="1"/>
              <a:t>libertatis</a:t>
            </a:r>
            <a:r>
              <a:rPr lang="es-MX" sz="2400" dirty="0"/>
              <a:t> previsto en el artículo 29  de la CADH;</a:t>
            </a:r>
          </a:p>
          <a:p>
            <a:pPr marL="514350" indent="-514350">
              <a:buAutoNum type="arabicPeriod"/>
            </a:pPr>
            <a:r>
              <a:rPr lang="es-MX" sz="2400" dirty="0"/>
              <a:t>Desechar las interpretaciones incompatibles o de menor alcance protector;</a:t>
            </a:r>
          </a:p>
          <a:p>
            <a:pPr marL="514350" indent="-514350">
              <a:buAutoNum type="arabicPeriod"/>
            </a:pPr>
            <a:r>
              <a:rPr lang="es-MX" sz="2400" dirty="0"/>
              <a:t>Sólo cuando no pudiera lograrse interpretación constitucional y convencional conforme, debería desaplicar la norma nacional o declarar su invalidez, según la competencia asignada por la Constitución y las leyes nacionales.</a:t>
            </a:r>
          </a:p>
          <a:p>
            <a:pPr marL="514350" indent="-514350">
              <a:buAutoNum type="arabicPeriod"/>
            </a:pPr>
            <a:endParaRPr lang="es-MX" dirty="0"/>
          </a:p>
          <a:p>
            <a:pPr marL="514350" indent="-514350">
              <a:buAutoNum type="arabicPeriod"/>
            </a:pPr>
            <a:endParaRPr lang="es-MX"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b="1" dirty="0"/>
              <a:t>Principios rectores del control difuso de convencionalidad</a:t>
            </a:r>
          </a:p>
        </p:txBody>
      </p:sp>
      <p:sp>
        <p:nvSpPr>
          <p:cNvPr id="3" name="2 Marcador de contenido"/>
          <p:cNvSpPr>
            <a:spLocks noGrp="1"/>
          </p:cNvSpPr>
          <p:nvPr>
            <p:ph idx="1"/>
          </p:nvPr>
        </p:nvSpPr>
        <p:spPr/>
        <p:txBody>
          <a:bodyPr>
            <a:normAutofit/>
          </a:bodyPr>
          <a:lstStyle/>
          <a:p>
            <a:r>
              <a:rPr lang="es-MX" dirty="0"/>
              <a:t>Principio de interpretación conforme (sentido amplio, sentido estricto, inaplicación) </a:t>
            </a:r>
          </a:p>
          <a:p>
            <a:endParaRPr lang="es-MX" dirty="0"/>
          </a:p>
          <a:p>
            <a:r>
              <a:rPr lang="es-MX" dirty="0"/>
              <a:t>Principio Pro Persona (interpretación más favorecedora y que procure la protección más amplia)</a:t>
            </a:r>
          </a:p>
          <a:p>
            <a:endParaRPr lang="es-MX" dirty="0"/>
          </a:p>
          <a:p>
            <a:r>
              <a:rPr lang="es-MX" dirty="0"/>
              <a:t>Principio de Progresividad (maximización de derechos y prohibición de retrocesos o involuciones)</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08720"/>
            <a:ext cx="8229600" cy="1440160"/>
          </a:xfrm>
        </p:spPr>
        <p:txBody>
          <a:bodyPr>
            <a:normAutofit fontScale="90000"/>
          </a:bodyPr>
          <a:lstStyle/>
          <a:p>
            <a:br>
              <a:rPr lang="es-MX" sz="2800" dirty="0">
                <a:solidFill>
                  <a:srgbClr val="FFFF00"/>
                </a:solidFill>
              </a:rPr>
            </a:br>
            <a:r>
              <a:rPr lang="es-MX" sz="2800" b="1" dirty="0"/>
              <a:t>Caso "La Última Tentación de Cristo" (Olmedo Bustos y otros) </a:t>
            </a:r>
            <a:r>
              <a:rPr lang="es-MX" sz="2800" b="1" i="1" dirty="0"/>
              <a:t>Vs</a:t>
            </a:r>
            <a:r>
              <a:rPr lang="es-MX" sz="2800" b="1" dirty="0"/>
              <a:t>. Chile</a:t>
            </a:r>
            <a:br>
              <a:rPr lang="es-MX" sz="2800" dirty="0"/>
            </a:br>
            <a:r>
              <a:rPr lang="es-MX" sz="2800" b="1" dirty="0"/>
              <a:t>Sentencia de 5 de febrero de 2001</a:t>
            </a:r>
            <a:br>
              <a:rPr lang="es-MX" sz="2800" dirty="0"/>
            </a:br>
            <a:endParaRPr lang="es-MX" sz="2800" dirty="0"/>
          </a:p>
        </p:txBody>
      </p:sp>
      <p:sp>
        <p:nvSpPr>
          <p:cNvPr id="3" name="2 Marcador de contenido"/>
          <p:cNvSpPr>
            <a:spLocks noGrp="1"/>
          </p:cNvSpPr>
          <p:nvPr>
            <p:ph idx="1"/>
          </p:nvPr>
        </p:nvSpPr>
        <p:spPr>
          <a:xfrm>
            <a:off x="457200" y="2214554"/>
            <a:ext cx="8229600" cy="3911609"/>
          </a:xfrm>
        </p:spPr>
        <p:txBody>
          <a:bodyPr>
            <a:normAutofit fontScale="25000" lnSpcReduction="20000"/>
          </a:bodyPr>
          <a:lstStyle/>
          <a:p>
            <a:pPr>
              <a:buNone/>
            </a:pPr>
            <a:r>
              <a:rPr lang="es-MX" sz="9600" b="1" dirty="0"/>
              <a:t>LA CORTE,</a:t>
            </a:r>
            <a:endParaRPr lang="es-MX" sz="9600" dirty="0"/>
          </a:p>
          <a:p>
            <a:pPr>
              <a:buNone/>
            </a:pPr>
            <a:r>
              <a:rPr lang="es-MX" sz="9600" dirty="0"/>
              <a:t>por unanimidad, </a:t>
            </a:r>
          </a:p>
          <a:p>
            <a:pPr algn="just">
              <a:buNone/>
            </a:pPr>
            <a:r>
              <a:rPr lang="es-MX" sz="9600" dirty="0"/>
              <a:t>1.    …..</a:t>
            </a:r>
          </a:p>
          <a:p>
            <a:pPr algn="just">
              <a:buNone/>
            </a:pPr>
            <a:r>
              <a:rPr lang="es-MX" sz="9600" dirty="0"/>
              <a:t>	  …..</a:t>
            </a:r>
          </a:p>
          <a:p>
            <a:pPr algn="just">
              <a:buNone/>
            </a:pPr>
            <a:r>
              <a:rPr lang="es-MX" sz="9600" dirty="0"/>
              <a:t>4.   </a:t>
            </a:r>
            <a:r>
              <a:rPr lang="es-MX" sz="9600" b="1" u="sng" dirty="0"/>
              <a:t>decide que el Estado debe modificar su ordenamiento jurídico interno, en un plazo razonable,</a:t>
            </a:r>
            <a:r>
              <a:rPr lang="es-MX" sz="9600" dirty="0"/>
              <a:t> con el fin de suprimir la censura previa para permitir la exhibición de la película "La Última Tentación de Cristo", y debe rendir a la Corte Interamericana de Derechos Humanos, dentro de un plazo de seis meses a partir de la notificación de la presente Sentencia, un informe sobre las medidas tomadas a ese respecto.</a:t>
            </a:r>
          </a:p>
          <a:p>
            <a:pPr algn="just">
              <a:buNone/>
            </a:pPr>
            <a:endParaRPr lang="es-MX" sz="8800" dirty="0"/>
          </a:p>
          <a:p>
            <a:endParaRPr lang="es-MX" dirty="0"/>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Caso </a:t>
            </a:r>
            <a:r>
              <a:rPr lang="es-MX" sz="2800" b="1" dirty="0" err="1"/>
              <a:t>Artavia</a:t>
            </a:r>
            <a:r>
              <a:rPr lang="es-MX" sz="2800" b="1" dirty="0"/>
              <a:t> Murillo vs Costa Rica (fertilización in vitro)</a:t>
            </a:r>
            <a:endParaRPr lang="es-ES" sz="2800" dirty="0"/>
          </a:p>
        </p:txBody>
      </p:sp>
      <p:sp>
        <p:nvSpPr>
          <p:cNvPr id="3" name="Marcador de contenido 2"/>
          <p:cNvSpPr>
            <a:spLocks noGrp="1"/>
          </p:cNvSpPr>
          <p:nvPr>
            <p:ph idx="1"/>
          </p:nvPr>
        </p:nvSpPr>
        <p:spPr/>
        <p:txBody>
          <a:bodyPr>
            <a:normAutofit/>
          </a:bodyPr>
          <a:lstStyle/>
          <a:p>
            <a:pPr marL="0" indent="0" algn="just">
              <a:buNone/>
            </a:pPr>
            <a:endParaRPr lang="es-MX" sz="2400" i="1" dirty="0"/>
          </a:p>
          <a:p>
            <a:pPr marL="0" indent="0" algn="just">
              <a:buNone/>
            </a:pPr>
            <a:endParaRPr lang="es-MX" sz="2400" i="1" dirty="0"/>
          </a:p>
          <a:p>
            <a:pPr marL="0" indent="0" algn="just">
              <a:buNone/>
            </a:pPr>
            <a:r>
              <a:rPr lang="es-MX" sz="2400" dirty="0">
                <a:cs typeface="Arial" panose="020B0604020202020204" pitchFamily="34" charset="0"/>
              </a:rPr>
              <a:t>273. Al respecto, este Tribunal ha establecido en su jurisprudencia que </a:t>
            </a:r>
            <a:r>
              <a:rPr lang="es-MX" sz="2400" b="1" u="sng" dirty="0">
                <a:cs typeface="Arial" panose="020B0604020202020204" pitchFamily="34" charset="0"/>
              </a:rPr>
              <a:t>un derecho puede ser restringido por los Estados siempre que las injerencias no sean abusivas o arbitrarias;</a:t>
            </a:r>
            <a:r>
              <a:rPr lang="es-MX" sz="2400" dirty="0">
                <a:cs typeface="Arial" panose="020B0604020202020204" pitchFamily="34" charset="0"/>
              </a:rPr>
              <a:t> por ello, deben estar previstas en ley en sentido formal y material[], </a:t>
            </a:r>
            <a:r>
              <a:rPr lang="es-MX" sz="2400" b="1" u="sng" dirty="0">
                <a:cs typeface="Arial" panose="020B0604020202020204" pitchFamily="34" charset="0"/>
              </a:rPr>
              <a:t>perseguir un fin legítimo y cumplir con los requisitos de idoneidad, necesidad y proporcionalidad.</a:t>
            </a:r>
            <a:endParaRPr lang="es-ES" sz="2400" b="1" u="sng" dirty="0">
              <a:cs typeface="Arial" panose="020B0604020202020204" pitchFamily="34" charset="0"/>
            </a:endParaRPr>
          </a:p>
          <a:p>
            <a:pPr marL="0" indent="0">
              <a:buNone/>
            </a:pPr>
            <a:endParaRPr lang="es-ES" sz="2400" dirty="0"/>
          </a:p>
        </p:txBody>
      </p:sp>
    </p:spTree>
    <p:extLst>
      <p:ext uri="{BB962C8B-B14F-4D97-AF65-F5344CB8AC3E}">
        <p14:creationId xmlns:p14="http://schemas.microsoft.com/office/powerpoint/2010/main" val="14067142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i="1" dirty="0"/>
              <a:t>Caso </a:t>
            </a:r>
            <a:r>
              <a:rPr lang="es-MX" sz="2800" b="1" i="1" dirty="0" err="1"/>
              <a:t>Gelman</a:t>
            </a:r>
            <a:r>
              <a:rPr lang="es-MX" sz="2800" b="1" i="1" dirty="0"/>
              <a:t> Vs. Uruguay</a:t>
            </a:r>
            <a:r>
              <a:rPr lang="es-MX" sz="2800" b="1" dirty="0"/>
              <a:t>, Fondo y Reparaciones, Sentencia de 24 de febrero de 2011</a:t>
            </a:r>
            <a:endParaRPr lang="es-ES" sz="2800" dirty="0"/>
          </a:p>
        </p:txBody>
      </p:sp>
      <p:sp>
        <p:nvSpPr>
          <p:cNvPr id="3" name="Marcador de contenido 2"/>
          <p:cNvSpPr>
            <a:spLocks noGrp="1"/>
          </p:cNvSpPr>
          <p:nvPr>
            <p:ph idx="1"/>
          </p:nvPr>
        </p:nvSpPr>
        <p:spPr/>
        <p:txBody>
          <a:bodyPr>
            <a:normAutofit lnSpcReduction="10000"/>
          </a:bodyPr>
          <a:lstStyle/>
          <a:p>
            <a:pPr marL="0" indent="0" algn="just">
              <a:buNone/>
            </a:pPr>
            <a:r>
              <a:rPr lang="es-MX" sz="2400" dirty="0"/>
              <a:t>La legitimación democrática de determinados hechos o actos en una sociedad está limitada por las normas y obligaciones internacionales de protección de los derechos humanos reconocidos en tratados como la Convención Americana, de modo que la existencia de un verdadero régimen democrático está determinada por sus características tanto formales como sustanciales, por lo que, particularmente en casos de graves violaciones a las normas del Derecho Internacional de los Derechos, </a:t>
            </a:r>
            <a:r>
              <a:rPr lang="es-MX" sz="2400" b="1" u="sng" dirty="0"/>
              <a:t>la protección de los derechos humanos constituye un límite infranqueable a la regla de mayorías</a:t>
            </a:r>
            <a:r>
              <a:rPr lang="es-MX" sz="2400" dirty="0"/>
              <a:t>, es decir, a la esfera de lo ‘susceptible de ser decidido’ por parte de las mayorías en instancias democráticas…</a:t>
            </a:r>
            <a:endParaRPr lang="es-ES" sz="2400" dirty="0"/>
          </a:p>
          <a:p>
            <a:pPr marL="0" indent="0">
              <a:buNone/>
            </a:pPr>
            <a:endParaRPr lang="es-ES" sz="2400" dirty="0"/>
          </a:p>
        </p:txBody>
      </p:sp>
    </p:spTree>
    <p:extLst>
      <p:ext uri="{BB962C8B-B14F-4D97-AF65-F5344CB8AC3E}">
        <p14:creationId xmlns:p14="http://schemas.microsoft.com/office/powerpoint/2010/main" val="127991868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rmAutofit fontScale="90000"/>
          </a:bodyPr>
          <a:lstStyle/>
          <a:p>
            <a:r>
              <a:rPr lang="es-MX" b="1" dirty="0"/>
              <a:t>Contenido</a:t>
            </a:r>
          </a:p>
        </p:txBody>
      </p:sp>
      <p:sp>
        <p:nvSpPr>
          <p:cNvPr id="3" name="2 Marcador de contenido"/>
          <p:cNvSpPr>
            <a:spLocks noGrp="1"/>
          </p:cNvSpPr>
          <p:nvPr>
            <p:ph idx="1"/>
          </p:nvPr>
        </p:nvSpPr>
        <p:spPr>
          <a:xfrm>
            <a:off x="457200" y="1556792"/>
            <a:ext cx="8229600" cy="4569371"/>
          </a:xfrm>
        </p:spPr>
        <p:txBody>
          <a:bodyPr>
            <a:normAutofit/>
          </a:bodyPr>
          <a:lstStyle/>
          <a:p>
            <a:pPr marL="0" indent="0">
              <a:buNone/>
            </a:pPr>
            <a:endParaRPr lang="es-MX" dirty="0"/>
          </a:p>
          <a:p>
            <a:r>
              <a:rPr lang="es-MX" dirty="0"/>
              <a:t>El nuevo paradigma de los Derechos Humanos</a:t>
            </a:r>
          </a:p>
          <a:p>
            <a:r>
              <a:rPr lang="es-MX" dirty="0"/>
              <a:t>Metodología de control de constitucionalidad y de convencionalidad </a:t>
            </a:r>
          </a:p>
          <a:p>
            <a:r>
              <a:rPr lang="es-MX" dirty="0"/>
              <a:t>Los precedentes y criterios jurisprudenciales</a:t>
            </a:r>
          </a:p>
          <a:p>
            <a:r>
              <a:rPr lang="es-MX" dirty="0"/>
              <a:t>Democracia y Derechos Humanos. Tensiones y desafíos</a:t>
            </a:r>
          </a:p>
          <a:p>
            <a:endParaRPr lang="es-MX"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Bloque de Constitucionalidad</a:t>
            </a:r>
            <a:endParaRPr lang="es-ES" b="1" dirty="0"/>
          </a:p>
        </p:txBody>
      </p:sp>
      <p:sp>
        <p:nvSpPr>
          <p:cNvPr id="3" name="Marcador de contenido 2"/>
          <p:cNvSpPr>
            <a:spLocks noGrp="1"/>
          </p:cNvSpPr>
          <p:nvPr>
            <p:ph idx="1"/>
          </p:nvPr>
        </p:nvSpPr>
        <p:spPr>
          <a:xfrm>
            <a:off x="457200" y="2204864"/>
            <a:ext cx="8229600" cy="3921299"/>
          </a:xfrm>
        </p:spPr>
        <p:txBody>
          <a:bodyPr>
            <a:normAutofit/>
          </a:bodyPr>
          <a:lstStyle/>
          <a:p>
            <a:pPr marL="0" indent="0" algn="just">
              <a:buNone/>
            </a:pPr>
            <a:r>
              <a:rPr lang="es-MX" b="1" dirty="0"/>
              <a:t>Unidad inescindible y permanente de derechos fundamentales de fuente constitucional e internacional, reconocidos por el ordenamiento jurídico mexicano, caracterizados por estar elevados al máximo rango normativo y, como consecuencia, por compartir el mismo valor constitucional, sin que ninguno de ellos tenga una preeminencia formal sobre los otros.</a:t>
            </a:r>
            <a:endParaRPr lang="es-ES" b="1" dirty="0"/>
          </a:p>
        </p:txBody>
      </p:sp>
    </p:spTree>
    <p:extLst>
      <p:ext uri="{BB962C8B-B14F-4D97-AF65-F5344CB8AC3E}">
        <p14:creationId xmlns:p14="http://schemas.microsoft.com/office/powerpoint/2010/main" val="2047417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Parámetro de Constitucionalidad</a:t>
            </a:r>
            <a:endParaRPr lang="es-ES" b="1" dirty="0"/>
          </a:p>
        </p:txBody>
      </p:sp>
      <p:sp>
        <p:nvSpPr>
          <p:cNvPr id="3" name="Marcador de contenido 2"/>
          <p:cNvSpPr>
            <a:spLocks noGrp="1"/>
          </p:cNvSpPr>
          <p:nvPr>
            <p:ph idx="1"/>
          </p:nvPr>
        </p:nvSpPr>
        <p:spPr/>
        <p:txBody>
          <a:bodyPr>
            <a:normAutofit/>
          </a:bodyPr>
          <a:lstStyle/>
          <a:p>
            <a:pPr marL="0" indent="0" algn="just">
              <a:buNone/>
            </a:pPr>
            <a:r>
              <a:rPr lang="es-MX" b="1" dirty="0"/>
              <a:t>Representa la agregación eventual de derechos fundamentales adscritos al bloque de constitucionalidad, criterios jurisprudenciales nacionales e internacionales y de disposiciones jurídicas sustantivas, procesales y orgánicas de carácter </a:t>
            </a:r>
            <a:r>
              <a:rPr lang="es-MX" b="1" dirty="0" err="1"/>
              <a:t>subconstitucional</a:t>
            </a:r>
            <a:r>
              <a:rPr lang="es-MX" b="1" dirty="0"/>
              <a:t> que, en conjunto,  se erigen como criterio o canon de enjuiciamiento para la resolución judicial de controversias de contenido constitucional</a:t>
            </a:r>
            <a:endParaRPr lang="es-ES" b="1" dirty="0"/>
          </a:p>
        </p:txBody>
      </p:sp>
    </p:spTree>
    <p:extLst>
      <p:ext uri="{BB962C8B-B14F-4D97-AF65-F5344CB8AC3E}">
        <p14:creationId xmlns:p14="http://schemas.microsoft.com/office/powerpoint/2010/main" val="91407014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80696"/>
          </a:xfrm>
        </p:spPr>
        <p:txBody>
          <a:bodyPr>
            <a:noAutofit/>
          </a:bodyPr>
          <a:lstStyle/>
          <a:p>
            <a:pPr algn="ctr"/>
            <a:r>
              <a:rPr lang="es-MX" sz="2800" b="1" dirty="0"/>
              <a:t>Metamorfosis de la Constitución de los derechos</a:t>
            </a:r>
            <a:endParaRPr lang="es-ES" sz="2800" b="1" dirty="0"/>
          </a:p>
        </p:txBody>
      </p:sp>
      <p:sp>
        <p:nvSpPr>
          <p:cNvPr id="3" name="Marcador de contenido 2"/>
          <p:cNvSpPr>
            <a:spLocks noGrp="1"/>
          </p:cNvSpPr>
          <p:nvPr>
            <p:ph idx="1"/>
          </p:nvPr>
        </p:nvSpPr>
        <p:spPr>
          <a:xfrm>
            <a:off x="457200" y="1628800"/>
            <a:ext cx="8229600" cy="4824536"/>
          </a:xfrm>
        </p:spPr>
        <p:txBody>
          <a:bodyPr>
            <a:noAutofit/>
          </a:bodyPr>
          <a:lstStyle/>
          <a:p>
            <a:r>
              <a:rPr lang="es-MX" sz="2200" b="1" dirty="0"/>
              <a:t>De fuente única de derechos, a fuente de las fuentes de derechos</a:t>
            </a:r>
          </a:p>
          <a:p>
            <a:r>
              <a:rPr lang="es-MX" sz="2200" b="1" dirty="0"/>
              <a:t>De una fuente rígida de derechos, a una fuente flexible</a:t>
            </a:r>
          </a:p>
          <a:p>
            <a:r>
              <a:rPr lang="es-MX" sz="2200" b="1" dirty="0"/>
              <a:t>De una fuente estática de derechos, a una fuente caracterizada por su apertura</a:t>
            </a:r>
          </a:p>
          <a:p>
            <a:r>
              <a:rPr lang="es-MX" sz="2200" b="1" dirty="0"/>
              <a:t>De una fuente cierta y predeterminada de derechos, a un bloque indeterminado en su extensión pero puntual en su contenido</a:t>
            </a:r>
          </a:p>
          <a:p>
            <a:r>
              <a:rPr lang="es-MX" sz="2200" b="1" dirty="0"/>
              <a:t>De un parámetro aristocrático, a un parámetro democrático</a:t>
            </a:r>
          </a:p>
          <a:p>
            <a:r>
              <a:rPr lang="es-MX" sz="2200" b="1" dirty="0"/>
              <a:t>De un bloque formal de derechos, a un bloque material</a:t>
            </a:r>
          </a:p>
          <a:p>
            <a:r>
              <a:rPr lang="es-MX" sz="2200" b="1" dirty="0"/>
              <a:t>De un bloque de derechos de contenido político homogéneo, a uno ideológicamente heterogéneo</a:t>
            </a:r>
          </a:p>
          <a:p>
            <a:endParaRPr lang="es-ES" sz="2400" b="1" dirty="0"/>
          </a:p>
        </p:txBody>
      </p:sp>
    </p:spTree>
    <p:extLst>
      <p:ext uri="{BB962C8B-B14F-4D97-AF65-F5344CB8AC3E}">
        <p14:creationId xmlns:p14="http://schemas.microsoft.com/office/powerpoint/2010/main" val="115393356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08688"/>
          </a:xfrm>
        </p:spPr>
        <p:txBody>
          <a:bodyPr>
            <a:normAutofit/>
          </a:bodyPr>
          <a:lstStyle/>
          <a:p>
            <a:pPr algn="ctr"/>
            <a:r>
              <a:rPr lang="es-MX" sz="3600" b="1" dirty="0"/>
              <a:t>Con el nuevo paradigma se transita</a:t>
            </a:r>
            <a:endParaRPr lang="es-ES" sz="3600" b="1" dirty="0"/>
          </a:p>
        </p:txBody>
      </p:sp>
      <p:sp>
        <p:nvSpPr>
          <p:cNvPr id="3" name="Marcador de contenido 2"/>
          <p:cNvSpPr>
            <a:spLocks noGrp="1"/>
          </p:cNvSpPr>
          <p:nvPr>
            <p:ph idx="1"/>
          </p:nvPr>
        </p:nvSpPr>
        <p:spPr>
          <a:xfrm>
            <a:off x="457200" y="1628800"/>
            <a:ext cx="8229600" cy="4608512"/>
          </a:xfrm>
        </p:spPr>
        <p:txBody>
          <a:bodyPr>
            <a:normAutofit lnSpcReduction="10000"/>
          </a:bodyPr>
          <a:lstStyle/>
          <a:p>
            <a:pPr lvl="0"/>
            <a:r>
              <a:rPr lang="es-MX" sz="2400" b="1" dirty="0"/>
              <a:t>De los derechos otorgados a los derechos reconocidos</a:t>
            </a:r>
            <a:endParaRPr lang="es-ES" sz="2400" b="1" dirty="0"/>
          </a:p>
          <a:p>
            <a:pPr lvl="0"/>
            <a:r>
              <a:rPr lang="es-MX" sz="2400" b="1" dirty="0"/>
              <a:t>De las garantías individuales a los derechos humanos</a:t>
            </a:r>
            <a:endParaRPr lang="es-ES" sz="2400" b="1" dirty="0"/>
          </a:p>
          <a:p>
            <a:pPr lvl="0"/>
            <a:r>
              <a:rPr lang="es-MX" sz="2400" b="1" dirty="0"/>
              <a:t>De la pirámide jurídica al bloque de constitucionalidad</a:t>
            </a:r>
            <a:endParaRPr lang="es-ES" sz="2400" b="1" dirty="0"/>
          </a:p>
          <a:p>
            <a:pPr lvl="0"/>
            <a:r>
              <a:rPr lang="es-MX" sz="2400" b="1" dirty="0"/>
              <a:t>De la supremacía constitucional a la supremacía de la jurisprudencia interamericana</a:t>
            </a:r>
            <a:endParaRPr lang="es-ES" sz="2400" b="1" dirty="0"/>
          </a:p>
          <a:p>
            <a:pPr lvl="0"/>
            <a:r>
              <a:rPr lang="es-MX" sz="2400" b="1" dirty="0"/>
              <a:t>De la interpretación gramatical, sistemática y funcional a la interpretación conforme a la Constitución y tratados internacionales</a:t>
            </a:r>
            <a:endParaRPr lang="es-ES" sz="2400" b="1" dirty="0"/>
          </a:p>
          <a:p>
            <a:pPr lvl="0"/>
            <a:r>
              <a:rPr lang="es-MX" sz="2400" b="1" dirty="0"/>
              <a:t>Del control concentrado de la constitucionalidad al control difuso de la constitucionalidad y de la convencionalidad</a:t>
            </a:r>
            <a:endParaRPr lang="es-ES" sz="2400" b="1" dirty="0"/>
          </a:p>
          <a:p>
            <a:endParaRPr lang="es-ES" sz="2400" dirty="0"/>
          </a:p>
        </p:txBody>
      </p:sp>
    </p:spTree>
    <p:extLst>
      <p:ext uri="{BB962C8B-B14F-4D97-AF65-F5344CB8AC3E}">
        <p14:creationId xmlns:p14="http://schemas.microsoft.com/office/powerpoint/2010/main" val="152723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MODELO GENERAL DE CONTROL DE CONSTITUCIONALIDAD Y CONVENCIONALIDAD</a:t>
            </a:r>
            <a:endParaRPr lang="es-ES" sz="2800" b="1" dirty="0"/>
          </a:p>
        </p:txBody>
      </p:sp>
      <p:sp>
        <p:nvSpPr>
          <p:cNvPr id="3" name="Marcador de contenido 2"/>
          <p:cNvSpPr>
            <a:spLocks noGrp="1"/>
          </p:cNvSpPr>
          <p:nvPr>
            <p:ph idx="1"/>
          </p:nvPr>
        </p:nvSpPr>
        <p:spPr/>
        <p:txBody>
          <a:bodyPr>
            <a:normAutofit lnSpcReduction="10000"/>
          </a:bodyPr>
          <a:lstStyle/>
          <a:p>
            <a:endParaRPr lang="es-MX" sz="2800" b="1" dirty="0">
              <a:solidFill>
                <a:srgbClr val="FFFF00"/>
              </a:solidFill>
            </a:endParaRPr>
          </a:p>
          <a:p>
            <a:r>
              <a:rPr lang="es-MX" sz="2800" b="1" dirty="0"/>
              <a:t>CONCENTRADO</a:t>
            </a:r>
          </a:p>
          <a:p>
            <a:endParaRPr lang="es-MX" sz="2800" b="1" dirty="0"/>
          </a:p>
          <a:p>
            <a:r>
              <a:rPr lang="es-MX" sz="2800" b="1" dirty="0"/>
              <a:t>POR DISPOSICIÓN CONSTITUCIONAL ESPECÍFICA</a:t>
            </a:r>
          </a:p>
          <a:p>
            <a:endParaRPr lang="es-MX" sz="2800" b="1" dirty="0"/>
          </a:p>
          <a:p>
            <a:r>
              <a:rPr lang="es-MX" sz="2800" b="1" dirty="0"/>
              <a:t>DIFUSO</a:t>
            </a:r>
          </a:p>
          <a:p>
            <a:endParaRPr lang="es-MX" sz="2800" b="1" dirty="0"/>
          </a:p>
          <a:p>
            <a:r>
              <a:rPr lang="es-MX" sz="2800" b="1" dirty="0"/>
              <a:t>INTERPRETACIÓN MÁS FAVORABLE</a:t>
            </a:r>
          </a:p>
          <a:p>
            <a:endParaRPr lang="es-ES" sz="2800" b="1" dirty="0">
              <a:solidFill>
                <a:srgbClr val="FFFF00"/>
              </a:solidFill>
            </a:endParaRPr>
          </a:p>
        </p:txBody>
      </p:sp>
    </p:spTree>
    <p:extLst>
      <p:ext uri="{BB962C8B-B14F-4D97-AF65-F5344CB8AC3E}">
        <p14:creationId xmlns:p14="http://schemas.microsoft.com/office/powerpoint/2010/main" val="347931091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602" y="641597"/>
            <a:ext cx="67986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MX" sz="2800" b="1" u="sng" dirty="0">
                <a:latin typeface="Arial" pitchFamily="34" charset="0"/>
                <a:ea typeface="Times New Roman" pitchFamily="18" charset="0"/>
                <a:cs typeface="Times New Roman" pitchFamily="18" charset="0"/>
              </a:rPr>
              <a:t>Modelo general de control de</a:t>
            </a:r>
          </a:p>
          <a:p>
            <a:pPr fontAlgn="base">
              <a:spcBef>
                <a:spcPct val="0"/>
              </a:spcBef>
              <a:spcAft>
                <a:spcPct val="0"/>
              </a:spcAft>
            </a:pPr>
            <a:r>
              <a:rPr lang="es-MX" sz="2800" b="1" u="sng" dirty="0">
                <a:latin typeface="Arial" pitchFamily="34" charset="0"/>
                <a:ea typeface="Times New Roman" pitchFamily="18" charset="0"/>
                <a:cs typeface="Times New Roman" pitchFamily="18" charset="0"/>
              </a:rPr>
              <a:t>constitucionalidad y convencionalidad</a:t>
            </a:r>
            <a:endParaRPr lang="es-MX" sz="2800" dirty="0">
              <a:latin typeface="Arial" pitchFamily="34" charset="0"/>
              <a:cs typeface="Arial" pitchFamily="34" charset="0"/>
            </a:endParaRPr>
          </a:p>
          <a:p>
            <a:pPr eaLnBrk="0" fontAlgn="base" hangingPunct="0">
              <a:spcBef>
                <a:spcPct val="0"/>
              </a:spcBef>
              <a:spcAft>
                <a:spcPct val="0"/>
              </a:spcAft>
            </a:pPr>
            <a:endParaRPr lang="es-MX" dirty="0">
              <a:solidFill>
                <a:prstClr val="black"/>
              </a:solidFill>
              <a:latin typeface="Arial" pitchFamily="34" charset="0"/>
              <a:cs typeface="Arial" pitchFamily="34" charset="0"/>
            </a:endParaRPr>
          </a:p>
        </p:txBody>
      </p:sp>
      <p:graphicFrame>
        <p:nvGraphicFramePr>
          <p:cNvPr id="7" name="6 Tabla"/>
          <p:cNvGraphicFramePr>
            <a:graphicFrameLocks noGrp="1"/>
          </p:cNvGraphicFramePr>
          <p:nvPr>
            <p:extLst>
              <p:ext uri="{D42A27DB-BD31-4B8C-83A1-F6EECF244321}">
                <p14:modId xmlns:p14="http://schemas.microsoft.com/office/powerpoint/2010/main" val="305401612"/>
              </p:ext>
            </p:extLst>
          </p:nvPr>
        </p:nvGraphicFramePr>
        <p:xfrm>
          <a:off x="971602" y="1988840"/>
          <a:ext cx="7200799" cy="3888432"/>
        </p:xfrm>
        <a:graphic>
          <a:graphicData uri="http://schemas.openxmlformats.org/drawingml/2006/table">
            <a:tbl>
              <a:tblPr firstRow="1" firstCol="1" bandRow="1">
                <a:tableStyleId>{5C22544A-7EE6-4342-B048-85BDC9FD1C3A}</a:tableStyleId>
              </a:tblPr>
              <a:tblGrid>
                <a:gridCol w="1396218">
                  <a:extLst>
                    <a:ext uri="{9D8B030D-6E8A-4147-A177-3AD203B41FA5}">
                      <a16:colId xmlns:a16="http://schemas.microsoft.com/office/drawing/2014/main" val="20000"/>
                    </a:ext>
                  </a:extLst>
                </a:gridCol>
                <a:gridCol w="1674989">
                  <a:extLst>
                    <a:ext uri="{9D8B030D-6E8A-4147-A177-3AD203B41FA5}">
                      <a16:colId xmlns:a16="http://schemas.microsoft.com/office/drawing/2014/main" val="20001"/>
                    </a:ext>
                  </a:extLst>
                </a:gridCol>
                <a:gridCol w="1450554">
                  <a:extLst>
                    <a:ext uri="{9D8B030D-6E8A-4147-A177-3AD203B41FA5}">
                      <a16:colId xmlns:a16="http://schemas.microsoft.com/office/drawing/2014/main" val="20002"/>
                    </a:ext>
                  </a:extLst>
                </a:gridCol>
                <a:gridCol w="1674989">
                  <a:extLst>
                    <a:ext uri="{9D8B030D-6E8A-4147-A177-3AD203B41FA5}">
                      <a16:colId xmlns:a16="http://schemas.microsoft.com/office/drawing/2014/main" val="20003"/>
                    </a:ext>
                  </a:extLst>
                </a:gridCol>
                <a:gridCol w="1004049">
                  <a:extLst>
                    <a:ext uri="{9D8B030D-6E8A-4147-A177-3AD203B41FA5}">
                      <a16:colId xmlns:a16="http://schemas.microsoft.com/office/drawing/2014/main" val="20004"/>
                    </a:ext>
                  </a:extLst>
                </a:gridCol>
              </a:tblGrid>
              <a:tr h="655068">
                <a:tc>
                  <a:txBody>
                    <a:bodyPr/>
                    <a:lstStyle/>
                    <a:p>
                      <a:pPr algn="ctr">
                        <a:lnSpc>
                          <a:spcPct val="115000"/>
                        </a:lnSpc>
                        <a:spcAft>
                          <a:spcPts val="505"/>
                        </a:spcAft>
                      </a:pPr>
                      <a:r>
                        <a:rPr lang="es-MX" sz="1200" dirty="0">
                          <a:solidFill>
                            <a:schemeClr val="bg1"/>
                          </a:solidFill>
                          <a:effectLst/>
                        </a:rPr>
                        <a:t>Tipo de control</a:t>
                      </a:r>
                      <a:endParaRPr lang="es-MX" sz="1100" dirty="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Órgano y medios de control</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Fundamento</a:t>
                      </a:r>
                      <a:br>
                        <a:rPr lang="es-MX" sz="1200">
                          <a:solidFill>
                            <a:schemeClr val="bg1"/>
                          </a:solidFill>
                          <a:effectLst/>
                        </a:rPr>
                      </a:br>
                      <a:r>
                        <a:rPr lang="es-MX" sz="1200">
                          <a:solidFill>
                            <a:schemeClr val="bg1"/>
                          </a:solidFill>
                          <a:effectLst/>
                        </a:rPr>
                        <a:t>constitucional</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Posible Resultado</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Forma</a:t>
                      </a:r>
                      <a:endParaRPr lang="es-MX" sz="1100">
                        <a:solidFill>
                          <a:schemeClr val="bg1"/>
                        </a:solidFill>
                        <a:effectLst/>
                        <a:latin typeface="Calibri"/>
                        <a:ea typeface="Calibri"/>
                        <a:cs typeface="Times New Roman"/>
                      </a:endParaRPr>
                    </a:p>
                  </a:txBody>
                  <a:tcPr marL="45720" marR="45720" marT="9525" marB="9525" anchor="ctr"/>
                </a:tc>
                <a:extLst>
                  <a:ext uri="{0D108BD9-81ED-4DB2-BD59-A6C34878D82A}">
                    <a16:rowId xmlns:a16="http://schemas.microsoft.com/office/drawing/2014/main" val="10000"/>
                  </a:ext>
                </a:extLst>
              </a:tr>
              <a:tr h="3233364">
                <a:tc>
                  <a:txBody>
                    <a:bodyPr/>
                    <a:lstStyle/>
                    <a:p>
                      <a:pPr>
                        <a:lnSpc>
                          <a:spcPct val="115000"/>
                        </a:lnSpc>
                        <a:spcAft>
                          <a:spcPts val="505"/>
                        </a:spcAft>
                      </a:pPr>
                      <a:r>
                        <a:rPr lang="es-MX" sz="1200" u="sng" dirty="0">
                          <a:solidFill>
                            <a:schemeClr val="bg1"/>
                          </a:solidFill>
                          <a:effectLst/>
                        </a:rPr>
                        <a:t>Concentrado</a:t>
                      </a:r>
                      <a:r>
                        <a:rPr lang="es-MX" sz="1200" dirty="0">
                          <a:solidFill>
                            <a:schemeClr val="bg1"/>
                          </a:solidFill>
                          <a:effectLst/>
                        </a:rPr>
                        <a:t>:</a:t>
                      </a:r>
                      <a:endParaRPr lang="es-MX" sz="1100" dirty="0">
                        <a:solidFill>
                          <a:schemeClr val="bg1"/>
                        </a:solidFill>
                        <a:effectLst/>
                        <a:latin typeface="Calibri"/>
                        <a:ea typeface="Calibri"/>
                        <a:cs typeface="Times New Roman"/>
                      </a:endParaRPr>
                    </a:p>
                  </a:txBody>
                  <a:tcPr marL="45720" marR="45720" marT="9525" marB="9525" anchor="ctr"/>
                </a:tc>
                <a:tc>
                  <a:txBody>
                    <a:bodyPr/>
                    <a:lstStyle/>
                    <a:p>
                      <a:pPr>
                        <a:lnSpc>
                          <a:spcPct val="115000"/>
                        </a:lnSpc>
                        <a:spcAft>
                          <a:spcPts val="505"/>
                        </a:spcAft>
                      </a:pPr>
                      <a:r>
                        <a:rPr lang="es-MX" sz="1200" dirty="0">
                          <a:solidFill>
                            <a:schemeClr val="tx1"/>
                          </a:solidFill>
                          <a:effectLst/>
                        </a:rPr>
                        <a:t>Poder Judicial de la Federación (tribunales de amparo):</a:t>
                      </a:r>
                      <a:endParaRPr lang="es-MX" sz="1100" dirty="0">
                        <a:solidFill>
                          <a:schemeClr val="tx1"/>
                        </a:solidFill>
                        <a:effectLst/>
                      </a:endParaRPr>
                    </a:p>
                    <a:p>
                      <a:pPr>
                        <a:lnSpc>
                          <a:spcPct val="115000"/>
                        </a:lnSpc>
                        <a:spcAft>
                          <a:spcPts val="505"/>
                        </a:spcAft>
                      </a:pPr>
                      <a:r>
                        <a:rPr lang="es-MX" sz="1200" dirty="0">
                          <a:solidFill>
                            <a:schemeClr val="tx1"/>
                          </a:solidFill>
                          <a:effectLst/>
                        </a:rPr>
                        <a:t>a) Controversias Constitucionales y Acciones de Inconstitucionalidad</a:t>
                      </a:r>
                      <a:endParaRPr lang="es-MX" sz="1100" dirty="0">
                        <a:solidFill>
                          <a:schemeClr val="tx1"/>
                        </a:solidFill>
                        <a:effectLst/>
                      </a:endParaRPr>
                    </a:p>
                    <a:p>
                      <a:pPr>
                        <a:lnSpc>
                          <a:spcPct val="115000"/>
                        </a:lnSpc>
                        <a:spcAft>
                          <a:spcPts val="505"/>
                        </a:spcAft>
                      </a:pPr>
                      <a:r>
                        <a:rPr lang="es-MX" sz="1200" dirty="0">
                          <a:solidFill>
                            <a:schemeClr val="tx1"/>
                          </a:solidFill>
                          <a:effectLst/>
                        </a:rPr>
                        <a:t>b) Amparo Indirecto</a:t>
                      </a:r>
                      <a:endParaRPr lang="es-MX" sz="1100" dirty="0">
                        <a:solidFill>
                          <a:schemeClr val="tx1"/>
                        </a:solidFill>
                        <a:effectLst/>
                      </a:endParaRPr>
                    </a:p>
                    <a:p>
                      <a:pPr>
                        <a:lnSpc>
                          <a:spcPct val="115000"/>
                        </a:lnSpc>
                        <a:spcAft>
                          <a:spcPts val="505"/>
                        </a:spcAft>
                      </a:pPr>
                      <a:r>
                        <a:rPr lang="es-MX" sz="1200" dirty="0">
                          <a:solidFill>
                            <a:schemeClr val="tx1"/>
                          </a:solidFill>
                          <a:effectLst/>
                        </a:rPr>
                        <a:t>c) Amparo Directo</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tx1"/>
                          </a:solidFill>
                          <a:effectLst/>
                        </a:rPr>
                        <a:t>105, fracciones I y II</a:t>
                      </a:r>
                      <a:endParaRPr lang="es-MX" sz="1100" dirty="0">
                        <a:solidFill>
                          <a:schemeClr val="tx1"/>
                        </a:solidFill>
                        <a:effectLst/>
                      </a:endParaRPr>
                    </a:p>
                    <a:p>
                      <a:pPr>
                        <a:lnSpc>
                          <a:spcPct val="115000"/>
                        </a:lnSpc>
                        <a:spcAft>
                          <a:spcPts val="505"/>
                        </a:spcAft>
                      </a:pPr>
                      <a:r>
                        <a:rPr lang="es-MX" sz="1200" dirty="0">
                          <a:solidFill>
                            <a:schemeClr val="tx1"/>
                          </a:solidFill>
                          <a:effectLst/>
                        </a:rPr>
                        <a:t>103, 107, fracción VII</a:t>
                      </a:r>
                      <a:endParaRPr lang="es-MX" sz="1100" dirty="0">
                        <a:solidFill>
                          <a:schemeClr val="tx1"/>
                        </a:solidFill>
                        <a:effectLst/>
                      </a:endParaRPr>
                    </a:p>
                    <a:p>
                      <a:pPr>
                        <a:lnSpc>
                          <a:spcPct val="115000"/>
                        </a:lnSpc>
                        <a:spcAft>
                          <a:spcPts val="505"/>
                        </a:spcAft>
                      </a:pPr>
                      <a:r>
                        <a:rPr lang="es-MX" sz="1200" dirty="0">
                          <a:solidFill>
                            <a:schemeClr val="tx1"/>
                          </a:solidFill>
                          <a:effectLst/>
                        </a:rPr>
                        <a:t>103, 107, fracción IX</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tx1"/>
                          </a:solidFill>
                          <a:effectLst/>
                        </a:rPr>
                        <a:t>Declaración de inconstitucionalidad con efectos generales o </a:t>
                      </a:r>
                      <a:r>
                        <a:rPr lang="es-MX" sz="1200" dirty="0" err="1">
                          <a:solidFill>
                            <a:schemeClr val="tx1"/>
                          </a:solidFill>
                          <a:effectLst/>
                        </a:rPr>
                        <a:t>interpartes</a:t>
                      </a:r>
                      <a:endParaRPr lang="es-MX" sz="1100" dirty="0">
                        <a:solidFill>
                          <a:schemeClr val="tx1"/>
                        </a:solidFill>
                        <a:effectLst/>
                      </a:endParaRPr>
                    </a:p>
                    <a:p>
                      <a:pPr>
                        <a:lnSpc>
                          <a:spcPct val="115000"/>
                        </a:lnSpc>
                        <a:spcAft>
                          <a:spcPts val="505"/>
                        </a:spcAft>
                      </a:pPr>
                      <a:r>
                        <a:rPr lang="es-MX" sz="1200" dirty="0">
                          <a:solidFill>
                            <a:schemeClr val="tx1"/>
                          </a:solidFill>
                          <a:effectLst/>
                        </a:rPr>
                        <a:t>No hay declaratoria de inconstitucionalidad</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Directa</a:t>
                      </a:r>
                      <a:endParaRPr lang="es-MX" sz="1100" dirty="0">
                        <a:solidFill>
                          <a:schemeClr val="bg1"/>
                        </a:solidFill>
                        <a:effectLst/>
                        <a:latin typeface="Calibri"/>
                        <a:ea typeface="Calibri"/>
                        <a:cs typeface="Times New Roman"/>
                      </a:endParaRPr>
                    </a:p>
                  </a:txBody>
                  <a:tcPr marL="45720" marR="45720" marT="9525" marB="95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2515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61655699"/>
              </p:ext>
            </p:extLst>
          </p:nvPr>
        </p:nvGraphicFramePr>
        <p:xfrm>
          <a:off x="683569" y="980728"/>
          <a:ext cx="7704856" cy="4824536"/>
        </p:xfrm>
        <a:graphic>
          <a:graphicData uri="http://schemas.openxmlformats.org/drawingml/2006/table">
            <a:tbl>
              <a:tblPr firstRow="1" firstCol="1" bandRow="1">
                <a:tableStyleId>{5C22544A-7EE6-4342-B048-85BDC9FD1C3A}</a:tableStyleId>
              </a:tblPr>
              <a:tblGrid>
                <a:gridCol w="1537730">
                  <a:extLst>
                    <a:ext uri="{9D8B030D-6E8A-4147-A177-3AD203B41FA5}">
                      <a16:colId xmlns:a16="http://schemas.microsoft.com/office/drawing/2014/main" val="20000"/>
                    </a:ext>
                  </a:extLst>
                </a:gridCol>
                <a:gridCol w="1844756">
                  <a:extLst>
                    <a:ext uri="{9D8B030D-6E8A-4147-A177-3AD203B41FA5}">
                      <a16:colId xmlns:a16="http://schemas.microsoft.com/office/drawing/2014/main" val="20001"/>
                    </a:ext>
                  </a:extLst>
                </a:gridCol>
                <a:gridCol w="1370042">
                  <a:extLst>
                    <a:ext uri="{9D8B030D-6E8A-4147-A177-3AD203B41FA5}">
                      <a16:colId xmlns:a16="http://schemas.microsoft.com/office/drawing/2014/main" val="20002"/>
                    </a:ext>
                  </a:extLst>
                </a:gridCol>
                <a:gridCol w="2072288">
                  <a:extLst>
                    <a:ext uri="{9D8B030D-6E8A-4147-A177-3AD203B41FA5}">
                      <a16:colId xmlns:a16="http://schemas.microsoft.com/office/drawing/2014/main" val="20003"/>
                    </a:ext>
                  </a:extLst>
                </a:gridCol>
                <a:gridCol w="880040">
                  <a:extLst>
                    <a:ext uri="{9D8B030D-6E8A-4147-A177-3AD203B41FA5}">
                      <a16:colId xmlns:a16="http://schemas.microsoft.com/office/drawing/2014/main" val="20004"/>
                    </a:ext>
                  </a:extLst>
                </a:gridCol>
              </a:tblGrid>
              <a:tr h="4824536">
                <a:tc>
                  <a:txBody>
                    <a:bodyPr/>
                    <a:lstStyle/>
                    <a:p>
                      <a:pPr algn="ctr">
                        <a:lnSpc>
                          <a:spcPct val="115000"/>
                        </a:lnSpc>
                        <a:spcAft>
                          <a:spcPts val="505"/>
                        </a:spcAft>
                      </a:pPr>
                      <a:r>
                        <a:rPr lang="es-MX" sz="1400" u="sng" dirty="0">
                          <a:solidFill>
                            <a:schemeClr val="bg1"/>
                          </a:solidFill>
                          <a:effectLst/>
                        </a:rPr>
                        <a:t>Control por</a:t>
                      </a:r>
                      <a:br>
                        <a:rPr lang="es-MX" sz="1400" dirty="0">
                          <a:solidFill>
                            <a:schemeClr val="bg1"/>
                          </a:solidFill>
                          <a:effectLst/>
                        </a:rPr>
                      </a:br>
                      <a:r>
                        <a:rPr lang="es-MX" sz="1400" u="sng" dirty="0">
                          <a:solidFill>
                            <a:schemeClr val="bg1"/>
                          </a:solidFill>
                          <a:effectLst/>
                        </a:rPr>
                        <a:t>determinación</a:t>
                      </a:r>
                      <a:br>
                        <a:rPr lang="es-MX" sz="1400" dirty="0">
                          <a:solidFill>
                            <a:schemeClr val="bg1"/>
                          </a:solidFill>
                          <a:effectLst/>
                        </a:rPr>
                      </a:br>
                      <a:r>
                        <a:rPr lang="es-MX" sz="1400" u="sng" dirty="0">
                          <a:solidFill>
                            <a:schemeClr val="bg1"/>
                          </a:solidFill>
                          <a:effectLst/>
                        </a:rPr>
                        <a:t>constitucional</a:t>
                      </a:r>
                      <a:br>
                        <a:rPr lang="es-MX" sz="1400" dirty="0">
                          <a:solidFill>
                            <a:schemeClr val="bg1"/>
                          </a:solidFill>
                          <a:effectLst/>
                        </a:rPr>
                      </a:br>
                      <a:r>
                        <a:rPr lang="es-MX" sz="1400" u="sng" dirty="0">
                          <a:solidFill>
                            <a:schemeClr val="bg1"/>
                          </a:solidFill>
                          <a:effectLst/>
                        </a:rPr>
                        <a:t>específica:</a:t>
                      </a:r>
                      <a:endParaRPr lang="es-MX" sz="1400" dirty="0">
                        <a:solidFill>
                          <a:schemeClr val="bg1"/>
                        </a:solidFill>
                        <a:effectLst/>
                        <a:latin typeface="Calibri"/>
                        <a:ea typeface="Calibri"/>
                        <a:cs typeface="Times New Roman"/>
                      </a:endParaRPr>
                    </a:p>
                  </a:txBody>
                  <a:tcPr marL="41467" marR="41467" marT="8639" marB="8639" anchor="ctr"/>
                </a:tc>
                <a:tc>
                  <a:txBody>
                    <a:bodyPr/>
                    <a:lstStyle/>
                    <a:p>
                      <a:pPr algn="just">
                        <a:lnSpc>
                          <a:spcPct val="115000"/>
                        </a:lnSpc>
                        <a:spcAft>
                          <a:spcPts val="505"/>
                        </a:spcAft>
                      </a:pPr>
                      <a:r>
                        <a:rPr lang="es-MX" sz="1400" dirty="0">
                          <a:solidFill>
                            <a:schemeClr val="bg1"/>
                          </a:solidFill>
                          <a:effectLst/>
                        </a:rPr>
                        <a:t>a) Tribunal Electoral en Juicio de revisión constitucional electoral de actos o resoluciones definitivos y firmes de las autoridades electorales locales en organización y calificación de comicios o controversias en los mismos</a:t>
                      </a:r>
                    </a:p>
                    <a:p>
                      <a:pPr algn="just">
                        <a:lnSpc>
                          <a:spcPct val="115000"/>
                        </a:lnSpc>
                        <a:spcAft>
                          <a:spcPts val="505"/>
                        </a:spcAft>
                      </a:pPr>
                      <a:r>
                        <a:rPr lang="es-MX" sz="1400" dirty="0">
                          <a:solidFill>
                            <a:schemeClr val="bg1"/>
                          </a:solidFill>
                          <a:effectLst/>
                        </a:rPr>
                        <a:t>b) Tribunal Electoral del Poder Judicial de la Federación </a:t>
                      </a:r>
                      <a:endParaRPr lang="es-MX" sz="1400" dirty="0">
                        <a:solidFill>
                          <a:schemeClr val="bg1"/>
                        </a:solidFill>
                        <a:effectLst/>
                        <a:latin typeface="Calibri"/>
                        <a:ea typeface="Calibri"/>
                        <a:cs typeface="Times New Roman"/>
                      </a:endParaRPr>
                    </a:p>
                  </a:txBody>
                  <a:tcPr marL="41467" marR="41467" marT="8639" marB="8639"/>
                </a:tc>
                <a:tc>
                  <a:txBody>
                    <a:bodyPr/>
                    <a:lstStyle/>
                    <a:p>
                      <a:pPr>
                        <a:lnSpc>
                          <a:spcPct val="115000"/>
                        </a:lnSpc>
                        <a:spcAft>
                          <a:spcPts val="505"/>
                        </a:spcAft>
                      </a:pPr>
                      <a:r>
                        <a:rPr lang="es-MX" sz="1400" dirty="0">
                          <a:solidFill>
                            <a:schemeClr val="bg1"/>
                          </a:solidFill>
                          <a:effectLst/>
                        </a:rPr>
                        <a:t>Art. 41, fracción VI, 99, párrafo 6o.</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endParaRPr lang="es-MX" sz="1400" dirty="0">
                        <a:solidFill>
                          <a:schemeClr val="bg1"/>
                        </a:solidFill>
                        <a:effectLst/>
                      </a:endParaRPr>
                    </a:p>
                    <a:p>
                      <a:pPr>
                        <a:lnSpc>
                          <a:spcPct val="115000"/>
                        </a:lnSpc>
                        <a:spcAft>
                          <a:spcPts val="505"/>
                        </a:spcAft>
                      </a:pPr>
                      <a:endParaRPr lang="es-MX" sz="1400" dirty="0">
                        <a:solidFill>
                          <a:schemeClr val="bg1"/>
                        </a:solidFill>
                        <a:effectLst/>
                      </a:endParaRP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99, párrafo 6o</a:t>
                      </a:r>
                      <a:r>
                        <a:rPr lang="es-MX" sz="1100" dirty="0">
                          <a:solidFill>
                            <a:schemeClr val="bg1"/>
                          </a:solidFill>
                          <a:effectLst/>
                        </a:rPr>
                        <a:t>.</a:t>
                      </a:r>
                      <a:endParaRPr lang="es-MX" sz="1000" dirty="0">
                        <a:solidFill>
                          <a:schemeClr val="bg1"/>
                        </a:solidFill>
                        <a:effectLst/>
                        <a:latin typeface="Calibri"/>
                        <a:ea typeface="Calibri"/>
                        <a:cs typeface="Times New Roman"/>
                      </a:endParaRPr>
                    </a:p>
                  </a:txBody>
                  <a:tcPr marL="41467" marR="41467" marT="8639" marB="8639"/>
                </a:tc>
                <a:tc>
                  <a:txBody>
                    <a:bodyPr/>
                    <a:lstStyle/>
                    <a:p>
                      <a:pPr algn="just">
                        <a:lnSpc>
                          <a:spcPct val="115000"/>
                        </a:lnSpc>
                        <a:spcAft>
                          <a:spcPts val="505"/>
                        </a:spcAft>
                      </a:pPr>
                      <a:r>
                        <a:rPr lang="es-MX" sz="1400" dirty="0">
                          <a:solidFill>
                            <a:schemeClr val="bg1"/>
                          </a:solidFill>
                          <a:effectLst/>
                        </a:rPr>
                        <a:t>No hay declaración de inconstitucionalidad sólo inaplicación</a:t>
                      </a:r>
                      <a:endParaRPr lang="es-MX" sz="1400" dirty="0">
                        <a:solidFill>
                          <a:schemeClr val="bg1"/>
                        </a:solidFill>
                        <a:effectLst/>
                        <a:latin typeface="Calibri"/>
                        <a:ea typeface="Calibri"/>
                        <a:cs typeface="Times New Roman"/>
                      </a:endParaRPr>
                    </a:p>
                  </a:txBody>
                  <a:tcPr marL="41467" marR="41467" marT="8639" marB="8639"/>
                </a:tc>
                <a:tc>
                  <a:txBody>
                    <a:bodyPr/>
                    <a:lstStyle/>
                    <a:p>
                      <a:pPr>
                        <a:lnSpc>
                          <a:spcPct val="115000"/>
                        </a:lnSpc>
                        <a:spcAft>
                          <a:spcPts val="505"/>
                        </a:spcAft>
                      </a:pPr>
                      <a:r>
                        <a:rPr lang="es-MX" sz="1400" dirty="0">
                          <a:solidFill>
                            <a:schemeClr val="bg1"/>
                          </a:solidFill>
                          <a:effectLst/>
                        </a:rPr>
                        <a:t>Directa e incidental</a:t>
                      </a:r>
                      <a:endParaRPr lang="es-MX" sz="1400" dirty="0">
                        <a:solidFill>
                          <a:schemeClr val="bg1"/>
                        </a:solidFill>
                        <a:effectLst/>
                        <a:latin typeface="Calibri"/>
                        <a:ea typeface="Calibri"/>
                        <a:cs typeface="Times New Roman"/>
                      </a:endParaRPr>
                    </a:p>
                  </a:txBody>
                  <a:tcPr marL="41467" marR="41467" marT="8639" marB="8639"/>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259676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588626725"/>
              </p:ext>
            </p:extLst>
          </p:nvPr>
        </p:nvGraphicFramePr>
        <p:xfrm>
          <a:off x="971601" y="1052736"/>
          <a:ext cx="7416824" cy="4861482"/>
        </p:xfrm>
        <a:graphic>
          <a:graphicData uri="http://schemas.openxmlformats.org/drawingml/2006/table">
            <a:tbl>
              <a:tblPr firstRow="1" firstCol="1" bandRow="1">
                <a:tableStyleId>{5C22544A-7EE6-4342-B048-85BDC9FD1C3A}</a:tableStyleId>
              </a:tblPr>
              <a:tblGrid>
                <a:gridCol w="144016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753614">
                  <a:extLst>
                    <a:ext uri="{9D8B030D-6E8A-4147-A177-3AD203B41FA5}">
                      <a16:colId xmlns:a16="http://schemas.microsoft.com/office/drawing/2014/main" val="20003"/>
                    </a:ext>
                  </a:extLst>
                </a:gridCol>
                <a:gridCol w="1054698">
                  <a:extLst>
                    <a:ext uri="{9D8B030D-6E8A-4147-A177-3AD203B41FA5}">
                      <a16:colId xmlns:a16="http://schemas.microsoft.com/office/drawing/2014/main" val="20004"/>
                    </a:ext>
                  </a:extLst>
                </a:gridCol>
              </a:tblGrid>
              <a:tr h="3065977">
                <a:tc>
                  <a:txBody>
                    <a:bodyPr/>
                    <a:lstStyle/>
                    <a:p>
                      <a:pPr>
                        <a:lnSpc>
                          <a:spcPct val="150000"/>
                        </a:lnSpc>
                        <a:spcAft>
                          <a:spcPts val="505"/>
                        </a:spcAft>
                      </a:pPr>
                      <a:r>
                        <a:rPr lang="es-MX" sz="1200" u="sng" dirty="0">
                          <a:solidFill>
                            <a:schemeClr val="bg1"/>
                          </a:solidFill>
                          <a:effectLst/>
                        </a:rPr>
                        <a:t>Difuso</a:t>
                      </a:r>
                      <a:r>
                        <a:rPr lang="es-MX" sz="1200" dirty="0">
                          <a:solidFill>
                            <a:schemeClr val="bg1"/>
                          </a:solidFill>
                          <a:effectLst/>
                        </a:rPr>
                        <a:t>:</a:t>
                      </a:r>
                      <a:br>
                        <a:rPr lang="es-MX" sz="1200" dirty="0">
                          <a:solidFill>
                            <a:schemeClr val="bg1"/>
                          </a:solidFill>
                          <a:effectLst/>
                        </a:rPr>
                      </a:br>
                      <a:endParaRPr lang="es-MX" sz="1200" dirty="0">
                        <a:solidFill>
                          <a:schemeClr val="bg1"/>
                        </a:solidFill>
                        <a:effectLst/>
                        <a:latin typeface="Calibri"/>
                        <a:ea typeface="Calibri"/>
                        <a:cs typeface="Times New Roman"/>
                      </a:endParaRPr>
                    </a:p>
                  </a:txBody>
                  <a:tcPr marL="35010" marR="35010" marT="7294" marB="7294" anchor="ctr"/>
                </a:tc>
                <a:tc>
                  <a:txBody>
                    <a:bodyPr/>
                    <a:lstStyle/>
                    <a:p>
                      <a:pPr>
                        <a:lnSpc>
                          <a:spcPct val="115000"/>
                        </a:lnSpc>
                        <a:spcAft>
                          <a:spcPts val="505"/>
                        </a:spcAft>
                      </a:pPr>
                      <a:r>
                        <a:rPr lang="es-MX" sz="1200" dirty="0">
                          <a:solidFill>
                            <a:schemeClr val="bg1"/>
                          </a:solidFill>
                          <a:effectLst/>
                        </a:rPr>
                        <a:t>A) Resto de los tribunales</a:t>
                      </a:r>
                    </a:p>
                    <a:p>
                      <a:pPr>
                        <a:lnSpc>
                          <a:spcPct val="115000"/>
                        </a:lnSpc>
                        <a:spcAft>
                          <a:spcPts val="505"/>
                        </a:spcAft>
                      </a:pPr>
                      <a:r>
                        <a:rPr lang="es-MX" sz="1200" dirty="0">
                          <a:solidFill>
                            <a:schemeClr val="bg1"/>
                          </a:solidFill>
                          <a:effectLst/>
                        </a:rPr>
                        <a:t>a) Federales: Juzgados de Distrito y Tribunales Unitarios de proceso federal y Tribunales Administrativos</a:t>
                      </a:r>
                    </a:p>
                    <a:p>
                      <a:pPr>
                        <a:lnSpc>
                          <a:spcPct val="115000"/>
                        </a:lnSpc>
                        <a:spcAft>
                          <a:spcPts val="505"/>
                        </a:spcAft>
                      </a:pPr>
                      <a:r>
                        <a:rPr lang="es-MX" sz="1200" dirty="0">
                          <a:solidFill>
                            <a:schemeClr val="bg1"/>
                          </a:solidFill>
                          <a:effectLst/>
                        </a:rPr>
                        <a:t>b) Locales: Judiciales, administrativos y electorales</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1o., 133, 104 y derechos humanos en tratados</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1o., 133, 116 y derechos humanos en tratados</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bg1"/>
                          </a:solidFill>
                          <a:effectLst/>
                        </a:rPr>
                        <a:t>No hay declaración de inconstitucionalidad, sólo inaplicación</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a:solidFill>
                            <a:schemeClr val="bg1"/>
                          </a:solidFill>
                          <a:effectLst/>
                        </a:rPr>
                        <a:t>Incidental*</a:t>
                      </a:r>
                      <a:endParaRPr lang="es-MX" sz="1200">
                        <a:solidFill>
                          <a:schemeClr val="bg1"/>
                        </a:solidFill>
                        <a:effectLst/>
                        <a:latin typeface="Calibri"/>
                        <a:ea typeface="Calibri"/>
                        <a:cs typeface="Times New Roman"/>
                      </a:endParaRPr>
                    </a:p>
                  </a:txBody>
                  <a:tcPr marL="35010" marR="35010" marT="7294" marB="7294"/>
                </a:tc>
                <a:extLst>
                  <a:ext uri="{0D108BD9-81ED-4DB2-BD59-A6C34878D82A}">
                    <a16:rowId xmlns:a16="http://schemas.microsoft.com/office/drawing/2014/main" val="10000"/>
                  </a:ext>
                </a:extLst>
              </a:tr>
              <a:tr h="1795505">
                <a:tc>
                  <a:txBody>
                    <a:bodyPr/>
                    <a:lstStyle/>
                    <a:p>
                      <a:pPr>
                        <a:lnSpc>
                          <a:spcPct val="150000"/>
                        </a:lnSpc>
                        <a:spcAft>
                          <a:spcPts val="505"/>
                        </a:spcAft>
                      </a:pPr>
                      <a:r>
                        <a:rPr lang="es-MX" sz="1200" u="sng" dirty="0">
                          <a:solidFill>
                            <a:schemeClr val="bg1"/>
                          </a:solidFill>
                          <a:effectLst/>
                        </a:rPr>
                        <a:t>Interpretación</a:t>
                      </a:r>
                      <a:br>
                        <a:rPr lang="es-MX" sz="1200" dirty="0">
                          <a:solidFill>
                            <a:schemeClr val="bg1"/>
                          </a:solidFill>
                          <a:effectLst/>
                        </a:rPr>
                      </a:br>
                      <a:r>
                        <a:rPr lang="es-MX" sz="1200" dirty="0">
                          <a:solidFill>
                            <a:schemeClr val="bg1"/>
                          </a:solidFill>
                          <a:effectLst/>
                        </a:rPr>
                        <a:t> </a:t>
                      </a:r>
                      <a:r>
                        <a:rPr lang="es-MX" sz="1200" u="sng" dirty="0">
                          <a:solidFill>
                            <a:schemeClr val="bg1"/>
                          </a:solidFill>
                          <a:effectLst/>
                        </a:rPr>
                        <a:t>más favorable:</a:t>
                      </a:r>
                      <a:br>
                        <a:rPr lang="es-MX" sz="1200" dirty="0">
                          <a:solidFill>
                            <a:schemeClr val="bg1"/>
                          </a:solidFill>
                          <a:effectLst/>
                        </a:rPr>
                      </a:br>
                      <a:endParaRPr lang="es-MX" sz="1200" dirty="0">
                        <a:solidFill>
                          <a:schemeClr val="bg1"/>
                        </a:solidFill>
                        <a:effectLst/>
                        <a:latin typeface="Calibri"/>
                        <a:ea typeface="Calibri"/>
                        <a:cs typeface="Times New Roman"/>
                      </a:endParaRPr>
                    </a:p>
                  </a:txBody>
                  <a:tcPr marL="35010" marR="35010" marT="7294" marB="7294" anchor="ctr"/>
                </a:tc>
                <a:tc>
                  <a:txBody>
                    <a:bodyPr/>
                    <a:lstStyle/>
                    <a:p>
                      <a:pPr>
                        <a:lnSpc>
                          <a:spcPct val="115000"/>
                        </a:lnSpc>
                        <a:spcAft>
                          <a:spcPts val="505"/>
                        </a:spcAft>
                      </a:pPr>
                      <a:r>
                        <a:rPr lang="es-MX" sz="1200" dirty="0">
                          <a:solidFill>
                            <a:schemeClr val="tx1"/>
                          </a:solidFill>
                          <a:effectLst/>
                        </a:rPr>
                        <a:t>Todas los autoridades del Estado mexicano</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Artículo 1o. y derechos humanos en tratados</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Solamente interpretación aplicando la norma más favorable a las personas sin inaplicación o declaración de inconstitucionalidad</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Fundamentación y motivación. </a:t>
                      </a:r>
                      <a:endParaRPr lang="es-MX" sz="1200" dirty="0">
                        <a:solidFill>
                          <a:schemeClr val="tx1"/>
                        </a:solidFill>
                        <a:effectLst/>
                        <a:latin typeface="Calibri"/>
                        <a:ea typeface="Calibri"/>
                        <a:cs typeface="Times New Roman"/>
                      </a:endParaRPr>
                    </a:p>
                  </a:txBody>
                  <a:tcPr marL="35010" marR="35010" marT="7294" marB="729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73208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3600" b="1" dirty="0"/>
              <a:t>Derechos Humanos en la Jurisprudencia Constitucional e Interamericana</a:t>
            </a:r>
            <a:endParaRPr lang="es-ES" sz="3600" b="1" dirty="0"/>
          </a:p>
        </p:txBody>
      </p:sp>
      <p:sp>
        <p:nvSpPr>
          <p:cNvPr id="3" name="Marcador de contenido 2"/>
          <p:cNvSpPr>
            <a:spLocks noGrp="1"/>
          </p:cNvSpPr>
          <p:nvPr>
            <p:ph idx="1"/>
          </p:nvPr>
        </p:nvSpPr>
        <p:spPr/>
        <p:txBody>
          <a:bodyPr>
            <a:normAutofit/>
          </a:bodyPr>
          <a:lstStyle/>
          <a:p>
            <a:r>
              <a:rPr lang="es-MX" dirty="0"/>
              <a:t>Principios generales</a:t>
            </a:r>
          </a:p>
          <a:p>
            <a:r>
              <a:rPr lang="es-MX" dirty="0"/>
              <a:t>Igualdad y No discriminación</a:t>
            </a:r>
          </a:p>
          <a:p>
            <a:r>
              <a:rPr lang="es-MX" dirty="0"/>
              <a:t>Composición pluricultural de la nación</a:t>
            </a:r>
          </a:p>
          <a:p>
            <a:r>
              <a:rPr lang="es-MX" dirty="0"/>
              <a:t>Derechos económicos, sociales, culturales y ambientales (DESCA)</a:t>
            </a:r>
          </a:p>
          <a:p>
            <a:r>
              <a:rPr lang="es-MX" dirty="0"/>
              <a:t>Libertades públicas</a:t>
            </a:r>
          </a:p>
          <a:p>
            <a:r>
              <a:rPr lang="es-MX" dirty="0"/>
              <a:t>Tutela judicial</a:t>
            </a:r>
          </a:p>
          <a:p>
            <a:r>
              <a:rPr lang="es-MX" dirty="0"/>
              <a:t>Materia penal</a:t>
            </a:r>
          </a:p>
          <a:p>
            <a:r>
              <a:rPr lang="es-MX" dirty="0"/>
              <a:t>Derechos patrimoniales y familiares</a:t>
            </a:r>
            <a:endParaRPr lang="es-ES" dirty="0"/>
          </a:p>
        </p:txBody>
      </p:sp>
    </p:spTree>
    <p:extLst>
      <p:ext uri="{BB962C8B-B14F-4D97-AF65-F5344CB8AC3E}">
        <p14:creationId xmlns:p14="http://schemas.microsoft.com/office/powerpoint/2010/main" val="329603730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4FB27-511A-46A3-B02F-5F836965BBA7}"/>
              </a:ext>
            </a:extLst>
          </p:cNvPr>
          <p:cNvSpPr>
            <a:spLocks noGrp="1"/>
          </p:cNvSpPr>
          <p:nvPr>
            <p:ph type="title"/>
          </p:nvPr>
        </p:nvSpPr>
        <p:spPr/>
        <p:txBody>
          <a:bodyPr>
            <a:noAutofit/>
          </a:bodyPr>
          <a:lstStyle/>
          <a:p>
            <a:pPr algn="ctr"/>
            <a:r>
              <a:rPr lang="es-MX" sz="4000" b="1" dirty="0"/>
              <a:t>CIDH. CUADERNILLOS DE JURISPRUDENCIA</a:t>
            </a:r>
          </a:p>
        </p:txBody>
      </p:sp>
      <p:sp>
        <p:nvSpPr>
          <p:cNvPr id="3" name="Marcador de contenido 2">
            <a:extLst>
              <a:ext uri="{FF2B5EF4-FFF2-40B4-BE49-F238E27FC236}">
                <a16:creationId xmlns:a16="http://schemas.microsoft.com/office/drawing/2014/main" id="{90D099C1-9E69-449A-8F06-950713E5404B}"/>
              </a:ext>
            </a:extLst>
          </p:cNvPr>
          <p:cNvSpPr>
            <a:spLocks noGrp="1"/>
          </p:cNvSpPr>
          <p:nvPr>
            <p:ph idx="1"/>
          </p:nvPr>
        </p:nvSpPr>
        <p:spPr/>
        <p:txBody>
          <a:bodyPr/>
          <a:lstStyle/>
          <a:p>
            <a:pPr marL="514350" indent="-514350">
              <a:buAutoNum type="arabicPeriod"/>
            </a:pPr>
            <a:r>
              <a:rPr lang="es-MX" dirty="0"/>
              <a:t>Pena de muerte</a:t>
            </a:r>
          </a:p>
          <a:p>
            <a:pPr marL="514350" indent="-514350">
              <a:buAutoNum type="arabicPeriod"/>
            </a:pPr>
            <a:r>
              <a:rPr lang="es-MX" dirty="0"/>
              <a:t>Migración</a:t>
            </a:r>
          </a:p>
          <a:p>
            <a:pPr marL="514350" indent="-514350">
              <a:buAutoNum type="arabicPeriod"/>
            </a:pPr>
            <a:r>
              <a:rPr lang="es-MX" dirty="0"/>
              <a:t>Desplazamiento</a:t>
            </a:r>
          </a:p>
          <a:p>
            <a:pPr marL="514350" indent="-514350">
              <a:buAutoNum type="arabicPeriod"/>
            </a:pPr>
            <a:r>
              <a:rPr lang="es-MX" u="sng" dirty="0"/>
              <a:t>Género</a:t>
            </a:r>
          </a:p>
          <a:p>
            <a:pPr marL="514350" indent="-514350">
              <a:buAutoNum type="arabicPeriod"/>
            </a:pPr>
            <a:r>
              <a:rPr lang="es-MX" dirty="0"/>
              <a:t>Niñas/os y adolescentes</a:t>
            </a:r>
          </a:p>
          <a:p>
            <a:pPr marL="514350" indent="-514350">
              <a:buAutoNum type="arabicPeriod"/>
            </a:pPr>
            <a:r>
              <a:rPr lang="es-MX" dirty="0"/>
              <a:t>Desaparición forzada</a:t>
            </a:r>
          </a:p>
          <a:p>
            <a:pPr marL="514350" indent="-514350">
              <a:buAutoNum type="arabicPeriod"/>
            </a:pPr>
            <a:r>
              <a:rPr lang="es-MX" u="sng" dirty="0"/>
              <a:t>Control de convencionalidad</a:t>
            </a:r>
          </a:p>
          <a:p>
            <a:pPr marL="514350" indent="-514350">
              <a:buAutoNum type="arabicPeriod"/>
            </a:pPr>
            <a:r>
              <a:rPr lang="es-MX" dirty="0"/>
              <a:t>Libertad personal</a:t>
            </a:r>
          </a:p>
          <a:p>
            <a:pPr marL="514350" indent="-514350">
              <a:buAutoNum type="arabicPeriod"/>
            </a:pPr>
            <a:r>
              <a:rPr lang="es-MX" dirty="0"/>
              <a:t>Personas privadas de libertad</a:t>
            </a:r>
          </a:p>
        </p:txBody>
      </p:sp>
    </p:spTree>
    <p:extLst>
      <p:ext uri="{BB962C8B-B14F-4D97-AF65-F5344CB8AC3E}">
        <p14:creationId xmlns:p14="http://schemas.microsoft.com/office/powerpoint/2010/main" val="331785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Los medios tradicionales de defensa constitucional por vía jurisdiccional</a:t>
            </a:r>
            <a:endParaRPr lang="es-ES" sz="3600" b="1" dirty="0"/>
          </a:p>
        </p:txBody>
      </p:sp>
      <p:sp>
        <p:nvSpPr>
          <p:cNvPr id="3" name="Marcador de contenido 2"/>
          <p:cNvSpPr>
            <a:spLocks noGrp="1"/>
          </p:cNvSpPr>
          <p:nvPr>
            <p:ph idx="1"/>
          </p:nvPr>
        </p:nvSpPr>
        <p:spPr>
          <a:xfrm>
            <a:off x="840000" y="2060848"/>
            <a:ext cx="7675350" cy="4541118"/>
          </a:xfrm>
        </p:spPr>
        <p:txBody>
          <a:bodyPr/>
          <a:lstStyle/>
          <a:p>
            <a:r>
              <a:rPr lang="es-MX" dirty="0"/>
              <a:t>El juicio de amparo</a:t>
            </a:r>
          </a:p>
          <a:p>
            <a:endParaRPr lang="es-MX" dirty="0"/>
          </a:p>
          <a:p>
            <a:r>
              <a:rPr lang="es-MX" dirty="0"/>
              <a:t>La controversia constitucional</a:t>
            </a:r>
          </a:p>
          <a:p>
            <a:endParaRPr lang="es-MX" dirty="0"/>
          </a:p>
          <a:p>
            <a:r>
              <a:rPr lang="es-MX" dirty="0"/>
              <a:t>La acción de inconstitucionalidad</a:t>
            </a:r>
          </a:p>
          <a:p>
            <a:endParaRPr lang="es-MX" dirty="0"/>
          </a:p>
          <a:p>
            <a:r>
              <a:rPr lang="es-MX" dirty="0"/>
              <a:t>Los medios de impugnación en materia electoral</a:t>
            </a:r>
          </a:p>
          <a:p>
            <a:endParaRPr lang="es-ES" dirty="0"/>
          </a:p>
        </p:txBody>
      </p:sp>
    </p:spTree>
    <p:extLst>
      <p:ext uri="{BB962C8B-B14F-4D97-AF65-F5344CB8AC3E}">
        <p14:creationId xmlns:p14="http://schemas.microsoft.com/office/powerpoint/2010/main" val="37716569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D7A0B-DF7C-458D-9A56-64EB2F4A4D01}"/>
              </a:ext>
            </a:extLst>
          </p:cNvPr>
          <p:cNvSpPr>
            <a:spLocks noGrp="1"/>
          </p:cNvSpPr>
          <p:nvPr>
            <p:ph type="title"/>
          </p:nvPr>
        </p:nvSpPr>
        <p:spPr/>
        <p:txBody>
          <a:bodyPr>
            <a:noAutofit/>
          </a:bodyPr>
          <a:lstStyle/>
          <a:p>
            <a:pPr algn="ctr"/>
            <a:r>
              <a:rPr lang="es-MX" sz="4000" b="1" dirty="0"/>
              <a:t>CIDH. CUADERNILLOS DE JURISPRUDENCIA</a:t>
            </a:r>
            <a:endParaRPr lang="es-MX" sz="4000" dirty="0"/>
          </a:p>
        </p:txBody>
      </p:sp>
      <p:sp>
        <p:nvSpPr>
          <p:cNvPr id="3" name="Marcador de contenido 2">
            <a:extLst>
              <a:ext uri="{FF2B5EF4-FFF2-40B4-BE49-F238E27FC236}">
                <a16:creationId xmlns:a16="http://schemas.microsoft.com/office/drawing/2014/main" id="{7B9B5623-400E-4320-9C5B-EDC66EC5597A}"/>
              </a:ext>
            </a:extLst>
          </p:cNvPr>
          <p:cNvSpPr>
            <a:spLocks noGrp="1"/>
          </p:cNvSpPr>
          <p:nvPr>
            <p:ph idx="1"/>
          </p:nvPr>
        </p:nvSpPr>
        <p:spPr/>
        <p:txBody>
          <a:bodyPr/>
          <a:lstStyle/>
          <a:p>
            <a:pPr marL="0" indent="0">
              <a:buNone/>
            </a:pPr>
            <a:r>
              <a:rPr lang="es-MX" dirty="0"/>
              <a:t>10. Integridad personal</a:t>
            </a:r>
          </a:p>
          <a:p>
            <a:pPr marL="0" indent="0">
              <a:buNone/>
            </a:pPr>
            <a:r>
              <a:rPr lang="es-MX" dirty="0"/>
              <a:t>11. </a:t>
            </a:r>
            <a:r>
              <a:rPr lang="es-MX" u="sng" dirty="0"/>
              <a:t>Pueblos indígenas</a:t>
            </a:r>
          </a:p>
          <a:p>
            <a:pPr marL="0" indent="0">
              <a:buNone/>
            </a:pPr>
            <a:r>
              <a:rPr lang="es-MX" dirty="0"/>
              <a:t>12. </a:t>
            </a:r>
            <a:r>
              <a:rPr lang="es-MX" u="sng" dirty="0"/>
              <a:t>Debido proceso</a:t>
            </a:r>
          </a:p>
          <a:p>
            <a:pPr marL="0" indent="0">
              <a:buNone/>
            </a:pPr>
            <a:r>
              <a:rPr lang="es-MX" dirty="0"/>
              <a:t>13. </a:t>
            </a:r>
            <a:r>
              <a:rPr lang="es-MX" u="sng" dirty="0"/>
              <a:t>Protección judicial</a:t>
            </a:r>
          </a:p>
          <a:p>
            <a:pPr marL="0" indent="0">
              <a:buNone/>
            </a:pPr>
            <a:r>
              <a:rPr lang="es-MX" dirty="0"/>
              <a:t>14. Igualdad y no discriminación</a:t>
            </a:r>
          </a:p>
          <a:p>
            <a:pPr marL="0" indent="0">
              <a:buNone/>
            </a:pPr>
            <a:r>
              <a:rPr lang="es-MX" dirty="0"/>
              <a:t>15. Justicia transicional</a:t>
            </a:r>
          </a:p>
          <a:p>
            <a:pPr marL="0" indent="0">
              <a:buNone/>
            </a:pPr>
            <a:r>
              <a:rPr lang="es-MX" dirty="0"/>
              <a:t>16. </a:t>
            </a:r>
            <a:r>
              <a:rPr lang="es-MX" u="sng" dirty="0"/>
              <a:t>Libertad de pensamiento</a:t>
            </a:r>
          </a:p>
          <a:p>
            <a:pPr marL="0" indent="0">
              <a:buNone/>
            </a:pPr>
            <a:r>
              <a:rPr lang="es-MX" dirty="0"/>
              <a:t>17. Derecho Internacional</a:t>
            </a:r>
          </a:p>
          <a:p>
            <a:pPr marL="0" indent="0">
              <a:buNone/>
            </a:pPr>
            <a:r>
              <a:rPr lang="es-MX" dirty="0"/>
              <a:t>18. El Salvador</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3501296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B0261-2C35-4554-AEF8-598894F1C89D}"/>
              </a:ext>
            </a:extLst>
          </p:cNvPr>
          <p:cNvSpPr>
            <a:spLocks noGrp="1"/>
          </p:cNvSpPr>
          <p:nvPr>
            <p:ph type="title"/>
          </p:nvPr>
        </p:nvSpPr>
        <p:spPr/>
        <p:txBody>
          <a:bodyPr>
            <a:noAutofit/>
          </a:bodyPr>
          <a:lstStyle/>
          <a:p>
            <a:pPr algn="ctr"/>
            <a:r>
              <a:rPr lang="es-MX" sz="4000" b="1" dirty="0"/>
              <a:t>CIDH. CUADERNILLOS DE JURISPRUDENCIA</a:t>
            </a:r>
            <a:endParaRPr lang="es-MX" sz="4000" dirty="0"/>
          </a:p>
        </p:txBody>
      </p:sp>
      <p:sp>
        <p:nvSpPr>
          <p:cNvPr id="3" name="Marcador de contenido 2">
            <a:extLst>
              <a:ext uri="{FF2B5EF4-FFF2-40B4-BE49-F238E27FC236}">
                <a16:creationId xmlns:a16="http://schemas.microsoft.com/office/drawing/2014/main" id="{B47B39C4-6AE8-40BE-9B90-BE7442B13C7B}"/>
              </a:ext>
            </a:extLst>
          </p:cNvPr>
          <p:cNvSpPr>
            <a:spLocks noGrp="1"/>
          </p:cNvSpPr>
          <p:nvPr>
            <p:ph idx="1"/>
          </p:nvPr>
        </p:nvSpPr>
        <p:spPr/>
        <p:txBody>
          <a:bodyPr/>
          <a:lstStyle/>
          <a:p>
            <a:pPr marL="0" indent="0">
              <a:buNone/>
            </a:pPr>
            <a:r>
              <a:rPr lang="es-MX" dirty="0"/>
              <a:t>19. Personas LGBTBI</a:t>
            </a:r>
          </a:p>
          <a:p>
            <a:pPr marL="0" indent="0">
              <a:buNone/>
            </a:pPr>
            <a:r>
              <a:rPr lang="es-MX" dirty="0"/>
              <a:t>20. </a:t>
            </a:r>
            <a:r>
              <a:rPr lang="es-MX" u="sng" dirty="0"/>
              <a:t>Derechos Políticos</a:t>
            </a:r>
          </a:p>
          <a:p>
            <a:pPr marL="0" indent="0">
              <a:buNone/>
            </a:pPr>
            <a:r>
              <a:rPr lang="es-MX" dirty="0"/>
              <a:t>21. Derecho a la vida</a:t>
            </a:r>
          </a:p>
          <a:p>
            <a:pPr marL="0" indent="0">
              <a:buNone/>
            </a:pPr>
            <a:r>
              <a:rPr lang="es-MX" dirty="0"/>
              <a:t>22. DESCA</a:t>
            </a:r>
          </a:p>
          <a:p>
            <a:pPr marL="0" indent="0">
              <a:buNone/>
            </a:pPr>
            <a:r>
              <a:rPr lang="es-MX" dirty="0"/>
              <a:t>23. </a:t>
            </a:r>
            <a:r>
              <a:rPr lang="es-MX" u="sng" dirty="0"/>
              <a:t>Corrupción y DDHH</a:t>
            </a:r>
          </a:p>
        </p:txBody>
      </p:sp>
    </p:spTree>
    <p:extLst>
      <p:ext uri="{BB962C8B-B14F-4D97-AF65-F5344CB8AC3E}">
        <p14:creationId xmlns:p14="http://schemas.microsoft.com/office/powerpoint/2010/main" val="850006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08688"/>
          </a:xfrm>
        </p:spPr>
        <p:txBody>
          <a:bodyPr>
            <a:normAutofit/>
          </a:bodyPr>
          <a:lstStyle/>
          <a:p>
            <a:pPr algn="ctr"/>
            <a:r>
              <a:rPr lang="es-MX" sz="2800" b="1" dirty="0"/>
              <a:t>Metodología en el control de convencionalidad</a:t>
            </a:r>
            <a:endParaRPr lang="es-ES" sz="2800" b="1" dirty="0"/>
          </a:p>
        </p:txBody>
      </p:sp>
      <p:sp>
        <p:nvSpPr>
          <p:cNvPr id="3" name="Marcador de contenido 2"/>
          <p:cNvSpPr>
            <a:spLocks noGrp="1"/>
          </p:cNvSpPr>
          <p:nvPr>
            <p:ph idx="1"/>
          </p:nvPr>
        </p:nvSpPr>
        <p:spPr>
          <a:xfrm>
            <a:off x="840000" y="1484784"/>
            <a:ext cx="7675350" cy="5225109"/>
          </a:xfrm>
        </p:spPr>
        <p:txBody>
          <a:bodyPr>
            <a:noAutofit/>
          </a:bodyPr>
          <a:lstStyle/>
          <a:p>
            <a:pPr algn="just"/>
            <a:r>
              <a:rPr lang="es-MX" sz="2000" dirty="0"/>
              <a:t>Identificar los derechos humanos o garantías aplicables</a:t>
            </a:r>
          </a:p>
          <a:p>
            <a:pPr algn="just"/>
            <a:r>
              <a:rPr lang="es-MX" sz="2000" dirty="0"/>
              <a:t>Verificación de diferentes presupuestos</a:t>
            </a:r>
          </a:p>
          <a:p>
            <a:pPr algn="just"/>
            <a:r>
              <a:rPr lang="es-MX" sz="2000" dirty="0"/>
              <a:t>Investigar si el derecho humano o la garantía es aplicable</a:t>
            </a:r>
          </a:p>
          <a:p>
            <a:pPr algn="just"/>
            <a:r>
              <a:rPr lang="es-MX" sz="2000" dirty="0"/>
              <a:t>Fijar la norma o porción normativa que será objeto de control</a:t>
            </a:r>
          </a:p>
          <a:p>
            <a:pPr algn="just"/>
            <a:r>
              <a:rPr lang="es-MX" sz="2000" dirty="0"/>
              <a:t>Determinar si la norma o porción normativa tiene como fin promover, respetar, proteger y garantizar derechos humanos</a:t>
            </a:r>
          </a:p>
          <a:p>
            <a:pPr algn="just"/>
            <a:r>
              <a:rPr lang="es-MX" sz="2000" dirty="0"/>
              <a:t>Analizar e interpretar si el derecho humano o la garantía son aplicables</a:t>
            </a:r>
          </a:p>
          <a:p>
            <a:pPr algn="just"/>
            <a:r>
              <a:rPr lang="es-MX" sz="2000" dirty="0"/>
              <a:t>Inaplicación de la norma cuando de la interpretación realizada aún persista la contradicción con el derecho humano o la garantía</a:t>
            </a:r>
          </a:p>
          <a:p>
            <a:pPr algn="just"/>
            <a:r>
              <a:rPr lang="es-MX" sz="2000" dirty="0"/>
              <a:t>Aplicación de normas convencionales inexistentes en el derecho interno</a:t>
            </a:r>
          </a:p>
          <a:p>
            <a:pPr algn="just"/>
            <a:r>
              <a:rPr lang="es-MX" sz="2000" dirty="0"/>
              <a:t>Aplicación parcial de normas convencionales inexistentes en el derecho interno</a:t>
            </a:r>
            <a:endParaRPr lang="es-ES" sz="2000" dirty="0"/>
          </a:p>
        </p:txBody>
      </p:sp>
    </p:spTree>
    <p:extLst>
      <p:ext uri="{BB962C8B-B14F-4D97-AF65-F5344CB8AC3E}">
        <p14:creationId xmlns:p14="http://schemas.microsoft.com/office/powerpoint/2010/main" val="33585476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Técnicas interpretativas en el control de convencionalidad</a:t>
            </a:r>
            <a:endParaRPr lang="es-ES" b="1" dirty="0"/>
          </a:p>
        </p:txBody>
      </p:sp>
      <p:sp>
        <p:nvSpPr>
          <p:cNvPr id="3" name="Marcador de contenido 2"/>
          <p:cNvSpPr>
            <a:spLocks noGrp="1"/>
          </p:cNvSpPr>
          <p:nvPr>
            <p:ph idx="1"/>
          </p:nvPr>
        </p:nvSpPr>
        <p:spPr>
          <a:xfrm>
            <a:off x="840000" y="2031687"/>
            <a:ext cx="7675350" cy="4351338"/>
          </a:xfrm>
        </p:spPr>
        <p:txBody>
          <a:bodyPr>
            <a:normAutofit/>
          </a:bodyPr>
          <a:lstStyle/>
          <a:p>
            <a:r>
              <a:rPr lang="es-MX" sz="2400" dirty="0"/>
              <a:t>Interpretación conforme en sentido amplio.</a:t>
            </a:r>
          </a:p>
          <a:p>
            <a:r>
              <a:rPr lang="es-MX" sz="2400" dirty="0"/>
              <a:t>Interpretación conforme en sentido estricto.</a:t>
            </a:r>
          </a:p>
          <a:p>
            <a:r>
              <a:rPr lang="es-MX" sz="2400" dirty="0"/>
              <a:t>Principio pro persona.</a:t>
            </a:r>
          </a:p>
          <a:p>
            <a:r>
              <a:rPr lang="es-MX" sz="2400" dirty="0"/>
              <a:t>Principio pro persona de preferencia de normas.</a:t>
            </a:r>
          </a:p>
          <a:p>
            <a:r>
              <a:rPr lang="es-MX" sz="2400" dirty="0"/>
              <a:t>Principio pro persona de preferencia interpretativa.</a:t>
            </a:r>
          </a:p>
          <a:p>
            <a:r>
              <a:rPr lang="es-MX" sz="2400" dirty="0"/>
              <a:t>Prohibición de interpretaciones restrictivas.</a:t>
            </a:r>
          </a:p>
          <a:p>
            <a:r>
              <a:rPr lang="es-MX" sz="2400" dirty="0"/>
              <a:t>Test: legalidad, finalidad, necesidad, idoneidad y proporcionalidad de la medida restrictiva.</a:t>
            </a:r>
          </a:p>
          <a:p>
            <a:endParaRPr lang="es-ES" sz="2400" dirty="0"/>
          </a:p>
        </p:txBody>
      </p:sp>
    </p:spTree>
    <p:extLst>
      <p:ext uri="{BB962C8B-B14F-4D97-AF65-F5344CB8AC3E}">
        <p14:creationId xmlns:p14="http://schemas.microsoft.com/office/powerpoint/2010/main" val="26912467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01670" y="782706"/>
            <a:ext cx="5268558" cy="857250"/>
          </a:xfrm>
        </p:spPr>
        <p:txBody>
          <a:bodyPr>
            <a:normAutofit/>
          </a:bodyPr>
          <a:lstStyle/>
          <a:p>
            <a:r>
              <a:rPr lang="es-MX" sz="2100" dirty="0"/>
              <a:t>Argumentos </a:t>
            </a:r>
          </a:p>
        </p:txBody>
      </p:sp>
      <p:graphicFrame>
        <p:nvGraphicFramePr>
          <p:cNvPr id="4" name="3 Marcador de contenido"/>
          <p:cNvGraphicFramePr>
            <a:graphicFrameLocks noGrp="1"/>
          </p:cNvGraphicFramePr>
          <p:nvPr>
            <p:ph idx="1"/>
          </p:nvPr>
        </p:nvGraphicFramePr>
        <p:xfrm>
          <a:off x="1655676" y="1970839"/>
          <a:ext cx="5832648" cy="349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Rectángulo"/>
          <p:cNvSpPr/>
          <p:nvPr/>
        </p:nvSpPr>
        <p:spPr>
          <a:xfrm>
            <a:off x="4572000" y="5481228"/>
            <a:ext cx="3015313" cy="300082"/>
          </a:xfrm>
          <a:prstGeom prst="rect">
            <a:avLst/>
          </a:prstGeom>
        </p:spPr>
        <p:txBody>
          <a:bodyPr wrap="none">
            <a:spAutoFit/>
          </a:bodyPr>
          <a:lstStyle/>
          <a:p>
            <a:r>
              <a:rPr lang="es-MX" sz="1350" b="1" dirty="0"/>
              <a:t>Francisco Javier Ezquiaga Ganuzas </a:t>
            </a:r>
          </a:p>
        </p:txBody>
      </p:sp>
    </p:spTree>
    <p:extLst>
      <p:ext uri="{BB962C8B-B14F-4D97-AF65-F5344CB8AC3E}">
        <p14:creationId xmlns:p14="http://schemas.microsoft.com/office/powerpoint/2010/main" val="38649161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601670" y="782706"/>
            <a:ext cx="5268558" cy="857250"/>
          </a:xfrm>
        </p:spPr>
        <p:txBody>
          <a:bodyPr/>
          <a:lstStyle/>
          <a:p>
            <a:r>
              <a:rPr lang="es-MX" dirty="0"/>
              <a:t>Argumentos </a:t>
            </a:r>
          </a:p>
        </p:txBody>
      </p:sp>
      <p:graphicFrame>
        <p:nvGraphicFramePr>
          <p:cNvPr id="4" name="3 Marcador de contenido"/>
          <p:cNvGraphicFramePr>
            <a:graphicFrameLocks noGrp="1"/>
          </p:cNvGraphicFramePr>
          <p:nvPr>
            <p:ph idx="1"/>
          </p:nvPr>
        </p:nvGraphicFramePr>
        <p:xfrm>
          <a:off x="1925242" y="2132857"/>
          <a:ext cx="5082778" cy="309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Rectángulo"/>
          <p:cNvSpPr/>
          <p:nvPr/>
        </p:nvSpPr>
        <p:spPr>
          <a:xfrm>
            <a:off x="4572000" y="5481228"/>
            <a:ext cx="3015313" cy="300082"/>
          </a:xfrm>
          <a:prstGeom prst="rect">
            <a:avLst/>
          </a:prstGeom>
        </p:spPr>
        <p:txBody>
          <a:bodyPr wrap="none">
            <a:spAutoFit/>
          </a:bodyPr>
          <a:lstStyle/>
          <a:p>
            <a:r>
              <a:rPr lang="es-MX" sz="1350" b="1" dirty="0"/>
              <a:t>Francisco Javier Ezquiaga Ganuzas </a:t>
            </a:r>
          </a:p>
        </p:txBody>
      </p:sp>
    </p:spTree>
    <p:extLst>
      <p:ext uri="{BB962C8B-B14F-4D97-AF65-F5344CB8AC3E}">
        <p14:creationId xmlns:p14="http://schemas.microsoft.com/office/powerpoint/2010/main" val="5100763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Criterios a favor del ser humano</a:t>
            </a:r>
            <a:endParaRPr lang="es-ES" b="1" dirty="0"/>
          </a:p>
        </p:txBody>
      </p:sp>
      <p:sp>
        <p:nvSpPr>
          <p:cNvPr id="3" name="Marcador de contenido 2"/>
          <p:cNvSpPr>
            <a:spLocks noGrp="1"/>
          </p:cNvSpPr>
          <p:nvPr>
            <p:ph idx="1"/>
          </p:nvPr>
        </p:nvSpPr>
        <p:spPr/>
        <p:txBody>
          <a:bodyPr/>
          <a:lstStyle/>
          <a:p>
            <a:endParaRPr lang="es-MX" dirty="0"/>
          </a:p>
          <a:p>
            <a:r>
              <a:rPr lang="es-MX" i="1" dirty="0"/>
              <a:t>Pro </a:t>
            </a:r>
            <a:r>
              <a:rPr lang="es-MX" i="1" dirty="0" err="1"/>
              <a:t>homine</a:t>
            </a:r>
            <a:endParaRPr lang="es-MX" i="1" dirty="0"/>
          </a:p>
          <a:p>
            <a:r>
              <a:rPr lang="es-MX" i="1" dirty="0"/>
              <a:t>Favor </a:t>
            </a:r>
            <a:r>
              <a:rPr lang="es-MX" i="1" dirty="0" err="1"/>
              <a:t>libertatis</a:t>
            </a:r>
            <a:endParaRPr lang="es-MX" i="1" dirty="0"/>
          </a:p>
          <a:p>
            <a:r>
              <a:rPr lang="es-MX" i="1" dirty="0"/>
              <a:t>Favor </a:t>
            </a:r>
            <a:r>
              <a:rPr lang="es-MX" i="1" dirty="0" err="1"/>
              <a:t>debilis</a:t>
            </a:r>
            <a:endParaRPr lang="es-MX" i="1" dirty="0"/>
          </a:p>
          <a:p>
            <a:r>
              <a:rPr lang="es-MX" i="1" dirty="0"/>
              <a:t>In dubio pro operario</a:t>
            </a:r>
          </a:p>
          <a:p>
            <a:r>
              <a:rPr lang="es-MX" i="1" dirty="0"/>
              <a:t>In dubio pro reo</a:t>
            </a:r>
          </a:p>
          <a:p>
            <a:r>
              <a:rPr lang="es-MX" i="1" dirty="0"/>
              <a:t>In dubio pro </a:t>
            </a:r>
            <a:r>
              <a:rPr lang="es-MX" i="1" dirty="0" err="1"/>
              <a:t>actione</a:t>
            </a:r>
            <a:endParaRPr lang="es-ES" i="1" dirty="0"/>
          </a:p>
        </p:txBody>
      </p:sp>
    </p:spTree>
    <p:extLst>
      <p:ext uri="{BB962C8B-B14F-4D97-AF65-F5344CB8AC3E}">
        <p14:creationId xmlns:p14="http://schemas.microsoft.com/office/powerpoint/2010/main" val="291234084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075A9-ABCD-4978-B45D-42ED2B194E9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94F1C2A-C134-41DF-9EFE-8C3A5A0A2DDB}"/>
              </a:ext>
            </a:extLst>
          </p:cNvPr>
          <p:cNvSpPr>
            <a:spLocks noGrp="1"/>
          </p:cNvSpPr>
          <p:nvPr>
            <p:ph idx="1"/>
          </p:nvPr>
        </p:nvSpPr>
        <p:spPr/>
        <p:txBody>
          <a:bodyPr>
            <a:normAutofit/>
          </a:bodyPr>
          <a:lstStyle/>
          <a:p>
            <a:pPr marL="0" indent="0" algn="ctr">
              <a:buNone/>
            </a:pPr>
            <a:endParaRPr lang="es-MX" sz="3300" b="1" dirty="0"/>
          </a:p>
          <a:p>
            <a:pPr marL="0" indent="0" algn="ctr">
              <a:buNone/>
            </a:pPr>
            <a:r>
              <a:rPr lang="es-MX" sz="4050" b="1" dirty="0"/>
              <a:t>JURISPRUDENCIA</a:t>
            </a:r>
          </a:p>
        </p:txBody>
      </p:sp>
    </p:spTree>
    <p:extLst>
      <p:ext uri="{BB962C8B-B14F-4D97-AF65-F5344CB8AC3E}">
        <p14:creationId xmlns:p14="http://schemas.microsoft.com/office/powerpoint/2010/main" val="127721154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Contradicción de Tesis 293/2011</a:t>
            </a:r>
            <a:endParaRPr lang="es-ES" sz="2800" b="1" dirty="0"/>
          </a:p>
        </p:txBody>
      </p:sp>
      <p:sp>
        <p:nvSpPr>
          <p:cNvPr id="3" name="Marcador de contenido 2"/>
          <p:cNvSpPr>
            <a:spLocks noGrp="1"/>
          </p:cNvSpPr>
          <p:nvPr>
            <p:ph idx="1"/>
          </p:nvPr>
        </p:nvSpPr>
        <p:spPr/>
        <p:txBody>
          <a:bodyPr>
            <a:normAutofit fontScale="92500"/>
          </a:bodyPr>
          <a:lstStyle/>
          <a:p>
            <a:pPr marL="0" indent="0">
              <a:buNone/>
            </a:pPr>
            <a:r>
              <a:rPr lang="es-MX" sz="2400" b="1" dirty="0"/>
              <a:t>DERECHOS HUMANOS CONTENIDOS EN LA CONSTITUCIÓN Y EN LOS TRATADOS INTERNACIONALES. CONSTITUYEN EL PARÁMETRO DE CONTROL DE REGULARIDAD CONSTITUCIONAL, PERO </a:t>
            </a:r>
            <a:r>
              <a:rPr lang="es-MX" sz="2400" b="1" u="sng" dirty="0"/>
              <a:t>CUANDO EN LA CONSTITUCIÓN HAYA UNA RESTRICCIÓN EXPRESA AL EJERCICIO DE AQUÉLLOS, SE DEBE ESTAR A LO QUE ESTABLECE EL TEXTO CONSTITUCIONAL.</a:t>
            </a:r>
            <a:endParaRPr lang="es-MX" sz="2400" u="sng" dirty="0"/>
          </a:p>
          <a:p>
            <a:pPr marL="0" indent="0">
              <a:buNone/>
            </a:pPr>
            <a:endParaRPr lang="es-ES" sz="2400" dirty="0"/>
          </a:p>
          <a:p>
            <a:pPr marL="0" indent="0">
              <a:buNone/>
            </a:pPr>
            <a:r>
              <a:rPr lang="es-MX" sz="2400" b="1" dirty="0"/>
              <a:t>JURISPRUDENCIA EMITIDA POR LA CORTE INTERAMERICANA DE DERECHOS HUMANOS. ES VINCULANTE PARA LOS JUECES MEXICANOS SIEMPRE QUE SEA MÁS FAVORABLE A LA PERSONA.</a:t>
            </a:r>
            <a:endParaRPr lang="es-ES" sz="2400" dirty="0"/>
          </a:p>
          <a:p>
            <a:pPr marL="0" indent="0">
              <a:buNone/>
            </a:pPr>
            <a:endParaRPr lang="es-ES" sz="2400" dirty="0">
              <a:solidFill>
                <a:srgbClr val="FFFF00"/>
              </a:solidFill>
            </a:endParaRPr>
          </a:p>
        </p:txBody>
      </p:sp>
    </p:spTree>
    <p:extLst>
      <p:ext uri="{BB962C8B-B14F-4D97-AF65-F5344CB8AC3E}">
        <p14:creationId xmlns:p14="http://schemas.microsoft.com/office/powerpoint/2010/main" val="1602794172"/>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MX" sz="2800" b="1" dirty="0">
                <a:solidFill>
                  <a:srgbClr val="FFFF00"/>
                </a:solidFill>
              </a:rPr>
            </a:br>
            <a:r>
              <a:rPr lang="es-MX" sz="3100" b="1" dirty="0"/>
              <a:t>Tesis: 1a. CXLV/2014 (10a.)</a:t>
            </a:r>
            <a:r>
              <a:rPr lang="es-MX" sz="2400" b="1" dirty="0"/>
              <a:t> </a:t>
            </a:r>
            <a:br>
              <a:rPr lang="es-MX" sz="2400" b="1" dirty="0"/>
            </a:br>
            <a:endParaRPr lang="es-MX" sz="2800" dirty="0"/>
          </a:p>
        </p:txBody>
      </p:sp>
      <p:sp>
        <p:nvSpPr>
          <p:cNvPr id="3" name="2 Marcador de contenido"/>
          <p:cNvSpPr>
            <a:spLocks noGrp="1"/>
          </p:cNvSpPr>
          <p:nvPr>
            <p:ph idx="1"/>
          </p:nvPr>
        </p:nvSpPr>
        <p:spPr/>
        <p:txBody>
          <a:bodyPr>
            <a:normAutofit fontScale="77500" lnSpcReduction="20000"/>
          </a:bodyPr>
          <a:lstStyle/>
          <a:p>
            <a:pPr algn="just">
              <a:buNone/>
            </a:pPr>
            <a:r>
              <a:rPr lang="es-MX" dirty="0"/>
              <a:t>	</a:t>
            </a:r>
            <a:r>
              <a:rPr lang="es-MX" b="1" dirty="0"/>
              <a:t>CONTROL DE CONVENCIONALIDAD. DIFERENCIAS ENTRE SU EJERCICIO EN SEDE NACIONAL E INTERNACIONAL.</a:t>
            </a:r>
          </a:p>
          <a:p>
            <a:pPr algn="just">
              <a:buNone/>
            </a:pPr>
            <a:r>
              <a:rPr lang="es-MX" b="1" dirty="0"/>
              <a:t>	….. Por un lado, el control de convencionalidad deben ejercerlo los jueces o juezas nacionales en el estudio de casos que estén bajo su conocimiento, en relación con los derechos reconocidos en la Constitución Política de los Estados Unidos Mexicanos y en los tratados internacionales de los que el Estado Mexicano sea parte, así como con sus interpretaciones, realizadas por los órganos autorizados, </a:t>
            </a:r>
            <a:r>
              <a:rPr lang="es-MX" dirty="0"/>
              <a:t>como lo establecen las sentencias condenatorias en los casos Rosendo Radilla Pacheco, Rosendo Cantú y otra, Fernández Ortega y otras y Cabrera García y Montiel Flores, todas contra el Estado Mexicano…... </a:t>
            </a:r>
            <a:r>
              <a:rPr lang="es-MX" b="1" u="sng" dirty="0"/>
              <a:t>Así pues, la Corte Interamericana es la intérprete última de la Convención Americana sobre Derechos Humanos y, dentro de dicha interpretación, tiene la facultad para analizar si sus decisiones han sido o no cumplidas.</a:t>
            </a:r>
          </a:p>
          <a:p>
            <a:pPr>
              <a:buNone/>
            </a:pPr>
            <a:endParaRPr lang="es-MX"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Las vías no jurisdiccionales de protección de los derechos humanos</a:t>
            </a:r>
            <a:endParaRPr lang="es-ES" sz="3600" b="1" dirty="0"/>
          </a:p>
        </p:txBody>
      </p:sp>
      <p:sp>
        <p:nvSpPr>
          <p:cNvPr id="3" name="Marcador de contenido 2"/>
          <p:cNvSpPr>
            <a:spLocks noGrp="1"/>
          </p:cNvSpPr>
          <p:nvPr>
            <p:ph idx="1"/>
          </p:nvPr>
        </p:nvSpPr>
        <p:spPr>
          <a:xfrm>
            <a:off x="457200" y="2132856"/>
            <a:ext cx="8229600" cy="4191744"/>
          </a:xfrm>
        </p:spPr>
        <p:txBody>
          <a:bodyPr>
            <a:normAutofit/>
          </a:bodyPr>
          <a:lstStyle/>
          <a:p>
            <a:r>
              <a:rPr lang="es-MX" dirty="0"/>
              <a:t>La Comisión Nacional de los Derechos Humanos</a:t>
            </a:r>
          </a:p>
          <a:p>
            <a:endParaRPr lang="es-MX" dirty="0"/>
          </a:p>
          <a:p>
            <a:pPr algn="just"/>
            <a:r>
              <a:rPr lang="es-MX" dirty="0"/>
              <a:t>Las comisiones estatales y del Distrito Federal de los Derechos Humanos</a:t>
            </a:r>
          </a:p>
          <a:p>
            <a:pPr algn="just"/>
            <a:endParaRPr lang="es-MX" dirty="0"/>
          </a:p>
          <a:p>
            <a:pPr algn="just"/>
            <a:r>
              <a:rPr lang="es-MX" dirty="0"/>
              <a:t>El Plan Nacional de Desarrollo y el Programa Nacional de Derechos Humanos</a:t>
            </a:r>
            <a:endParaRPr lang="es-ES" dirty="0"/>
          </a:p>
        </p:txBody>
      </p:sp>
    </p:spTree>
    <p:extLst>
      <p:ext uri="{BB962C8B-B14F-4D97-AF65-F5344CB8AC3E}">
        <p14:creationId xmlns:p14="http://schemas.microsoft.com/office/powerpoint/2010/main" val="27688851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F7C53-40BC-4CE6-83B3-437A198D09EB}"/>
              </a:ext>
            </a:extLst>
          </p:cNvPr>
          <p:cNvSpPr>
            <a:spLocks noGrp="1"/>
          </p:cNvSpPr>
          <p:nvPr>
            <p:ph type="title"/>
          </p:nvPr>
        </p:nvSpPr>
        <p:spPr>
          <a:xfrm>
            <a:off x="484584" y="404664"/>
            <a:ext cx="7053542" cy="1296144"/>
          </a:xfrm>
        </p:spPr>
        <p:txBody>
          <a:bodyPr>
            <a:noAutofit/>
          </a:bodyPr>
          <a:lstStyle/>
          <a:p>
            <a:r>
              <a:rPr lang="es-MX" sz="1875" b="1" dirty="0"/>
              <a:t>CONTROL DIFUSO DE CONSTITUCIONALIDAD EX OFFICIO. SUS PRESUPUESTOS FORMALES Y MATERIALES DE ADMISIBILIDAD Y PROCEDENCIA. Registro 2005057. Jurisprudencia</a:t>
            </a:r>
          </a:p>
        </p:txBody>
      </p:sp>
      <p:sp>
        <p:nvSpPr>
          <p:cNvPr id="3" name="Marcador de contenido 2">
            <a:extLst>
              <a:ext uri="{FF2B5EF4-FFF2-40B4-BE49-F238E27FC236}">
                <a16:creationId xmlns:a16="http://schemas.microsoft.com/office/drawing/2014/main" id="{42FE56F8-4867-4243-8E67-51EC30DDCCCE}"/>
              </a:ext>
            </a:extLst>
          </p:cNvPr>
          <p:cNvSpPr>
            <a:spLocks noGrp="1"/>
          </p:cNvSpPr>
          <p:nvPr>
            <p:ph idx="1"/>
          </p:nvPr>
        </p:nvSpPr>
        <p:spPr>
          <a:xfrm>
            <a:off x="308114" y="2049946"/>
            <a:ext cx="8209722" cy="3742082"/>
          </a:xfrm>
        </p:spPr>
        <p:txBody>
          <a:bodyPr>
            <a:normAutofit fontScale="77500" lnSpcReduction="20000"/>
          </a:bodyPr>
          <a:lstStyle/>
          <a:p>
            <a:pPr marL="385763" indent="-385763">
              <a:buAutoNum type="alphaLcParenR"/>
            </a:pPr>
            <a:r>
              <a:rPr lang="es-MX" dirty="0"/>
              <a:t>Que el juzgador tenga competencia legal para resolver el procedimiento o proceso en el que vaya a contrastar una norma</a:t>
            </a:r>
          </a:p>
          <a:p>
            <a:pPr marL="385763" indent="-385763">
              <a:buAutoNum type="alphaLcParenR"/>
            </a:pPr>
            <a:r>
              <a:rPr lang="es-MX" dirty="0"/>
              <a:t>Si es a petición de parte, que se proporcionen los elementos mínimos (derecho humano o garantía infringido, norma general a contrastar y agravio que produce)</a:t>
            </a:r>
          </a:p>
          <a:p>
            <a:pPr marL="385763" indent="-385763">
              <a:buAutoNum type="alphaLcParenR"/>
            </a:pPr>
            <a:r>
              <a:rPr lang="es-MX" dirty="0"/>
              <a:t>Debe existir aplicación expresa o implícita de la norma, aunque puede ejercitarse respecto de normas de procedimiento</a:t>
            </a:r>
          </a:p>
          <a:p>
            <a:pPr marL="385763" indent="-385763">
              <a:buAutoNum type="alphaLcParenR"/>
            </a:pPr>
            <a:r>
              <a:rPr lang="es-MX" dirty="0"/>
              <a:t>Existencia de un perjuicio a quien solicita el control difuso</a:t>
            </a:r>
          </a:p>
          <a:p>
            <a:pPr marL="385763" indent="-385763">
              <a:buAutoNum type="alphaLcParenR"/>
            </a:pPr>
            <a:r>
              <a:rPr lang="es-MX" dirty="0"/>
              <a:t>Inexistencia de cosa juzgada respecto del tema en el juicio</a:t>
            </a:r>
          </a:p>
          <a:p>
            <a:pPr marL="385763" indent="-385763">
              <a:buAutoNum type="alphaLcParenR"/>
            </a:pPr>
            <a:r>
              <a:rPr lang="es-MX" dirty="0"/>
              <a:t>Inexistencia de jurisprudencia obligatoria (control concentrado rige al control difuso)</a:t>
            </a:r>
          </a:p>
          <a:p>
            <a:pPr marL="385763" indent="-385763">
              <a:buAutoNum type="alphaLcParenR"/>
            </a:pPr>
            <a:r>
              <a:rPr lang="es-MX" dirty="0"/>
              <a:t>Inexistencia de criterios vinculantes respecto de la convencionalidad de la norma general (criterios de la </a:t>
            </a:r>
            <a:r>
              <a:rPr lang="es-MX" dirty="0" err="1"/>
              <a:t>CorteIDH</a:t>
            </a:r>
            <a:r>
              <a:rPr lang="es-MX" dirty="0"/>
              <a:t> son vinculantes)</a:t>
            </a:r>
          </a:p>
          <a:p>
            <a:pPr marL="385763" indent="-385763">
              <a:buAutoNum type="alphaLcParenR"/>
            </a:pPr>
            <a:endParaRPr lang="es-MX" dirty="0"/>
          </a:p>
        </p:txBody>
      </p:sp>
    </p:spTree>
    <p:extLst>
      <p:ext uri="{BB962C8B-B14F-4D97-AF65-F5344CB8AC3E}">
        <p14:creationId xmlns:p14="http://schemas.microsoft.com/office/powerpoint/2010/main" val="1718677842"/>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1F6A8-737B-4833-BAAD-F0AAC39E7489}"/>
              </a:ext>
            </a:extLst>
          </p:cNvPr>
          <p:cNvSpPr>
            <a:spLocks noGrp="1"/>
          </p:cNvSpPr>
          <p:nvPr>
            <p:ph type="title"/>
          </p:nvPr>
        </p:nvSpPr>
        <p:spPr>
          <a:xfrm>
            <a:off x="484584" y="1056033"/>
            <a:ext cx="7053542" cy="1191154"/>
          </a:xfrm>
        </p:spPr>
        <p:txBody>
          <a:bodyPr>
            <a:noAutofit/>
          </a:bodyPr>
          <a:lstStyle/>
          <a:p>
            <a:pPr algn="just"/>
            <a:r>
              <a:rPr lang="es-MX" sz="1950" b="1" dirty="0"/>
              <a:t>CONTROL DIFUSO DE CONSTITUCIONALIDAD EX OFFICIO. PASOS Y ASPECTOS SJSTANTIVOS E INSTRUMENTALESQUE DEBEN OBSERVARSE PARA REALIZARLO. Registro 2004188. Tesis aislada.</a:t>
            </a:r>
          </a:p>
        </p:txBody>
      </p:sp>
      <p:sp>
        <p:nvSpPr>
          <p:cNvPr id="3" name="Marcador de contenido 2">
            <a:extLst>
              <a:ext uri="{FF2B5EF4-FFF2-40B4-BE49-F238E27FC236}">
                <a16:creationId xmlns:a16="http://schemas.microsoft.com/office/drawing/2014/main" id="{D6BFFD77-B3C4-44DB-99FF-23962B6FB291}"/>
              </a:ext>
            </a:extLst>
          </p:cNvPr>
          <p:cNvSpPr>
            <a:spLocks noGrp="1"/>
          </p:cNvSpPr>
          <p:nvPr>
            <p:ph idx="1"/>
          </p:nvPr>
        </p:nvSpPr>
        <p:spPr>
          <a:xfrm>
            <a:off x="248478" y="2396939"/>
            <a:ext cx="8647044" cy="3146611"/>
          </a:xfrm>
        </p:spPr>
        <p:txBody>
          <a:bodyPr>
            <a:normAutofit/>
          </a:bodyPr>
          <a:lstStyle/>
          <a:p>
            <a:pPr marL="428625" indent="-428625" algn="just">
              <a:buAutoNum type="romanUcPeriod"/>
            </a:pPr>
            <a:r>
              <a:rPr lang="es-MX" sz="1725" dirty="0"/>
              <a:t>Identificar el derecho humano, </a:t>
            </a:r>
            <a:r>
              <a:rPr lang="es-MX" sz="1725" dirty="0" err="1"/>
              <a:t>subderecho</a:t>
            </a:r>
            <a:r>
              <a:rPr lang="es-MX" sz="1725" dirty="0"/>
              <a:t> o garantía prevista en la Constitución o en un tratado internacional;</a:t>
            </a:r>
          </a:p>
          <a:p>
            <a:pPr marL="428625" indent="-428625" algn="just">
              <a:buAutoNum type="romanUcPeriod"/>
            </a:pPr>
            <a:r>
              <a:rPr lang="es-MX" sz="1725" dirty="0"/>
              <a:t>Reconocer los criterios de la SCJN y de la </a:t>
            </a:r>
            <a:r>
              <a:rPr lang="es-MX" sz="1725" dirty="0" err="1"/>
              <a:t>CorteIDH</a:t>
            </a:r>
            <a:r>
              <a:rPr lang="es-MX" sz="1725" dirty="0"/>
              <a:t> que establezcan su alcance e interpretación;</a:t>
            </a:r>
          </a:p>
          <a:p>
            <a:pPr marL="428625" indent="-428625" algn="just">
              <a:buAutoNum type="romanUcPeriod"/>
            </a:pPr>
            <a:r>
              <a:rPr lang="es-MX" sz="1725" dirty="0"/>
              <a:t>Fijar la norma o porción normativa que será objeto de control;</a:t>
            </a:r>
          </a:p>
          <a:p>
            <a:pPr marL="428625" indent="-428625" algn="just">
              <a:buAutoNum type="romanUcPeriod"/>
            </a:pPr>
            <a:r>
              <a:rPr lang="es-MX" sz="1725" dirty="0"/>
              <a:t>Determinar si ésta tiene como fin promover, respetar, proteger y garantizar otros derechos humanos;</a:t>
            </a:r>
          </a:p>
          <a:p>
            <a:pPr marL="428625" indent="-428625" algn="just">
              <a:buAutoNum type="romanUcPeriod"/>
            </a:pPr>
            <a:r>
              <a:rPr lang="es-MX" sz="1725" dirty="0"/>
              <a:t>Examinar las posibles interpretaciones que la norma permite y verificar si una de ellas guarda conformidad con el derecho humano, </a:t>
            </a:r>
            <a:r>
              <a:rPr lang="es-MX" sz="1725" dirty="0" err="1"/>
              <a:t>subderecho</a:t>
            </a:r>
            <a:r>
              <a:rPr lang="es-MX" sz="1725" dirty="0"/>
              <a:t> o garantía;</a:t>
            </a:r>
          </a:p>
        </p:txBody>
      </p:sp>
    </p:spTree>
    <p:extLst>
      <p:ext uri="{BB962C8B-B14F-4D97-AF65-F5344CB8AC3E}">
        <p14:creationId xmlns:p14="http://schemas.microsoft.com/office/powerpoint/2010/main" val="1160919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682EF-97DA-4194-A0AA-A9F4C6F2D213}"/>
              </a:ext>
            </a:extLst>
          </p:cNvPr>
          <p:cNvSpPr>
            <a:spLocks noGrp="1"/>
          </p:cNvSpPr>
          <p:nvPr>
            <p:ph type="title"/>
          </p:nvPr>
        </p:nvSpPr>
        <p:spPr>
          <a:xfrm>
            <a:off x="628650" y="1131094"/>
            <a:ext cx="7886700" cy="133661"/>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8ED1E5F0-6B34-44CF-91B2-DB450761D4C4}"/>
              </a:ext>
            </a:extLst>
          </p:cNvPr>
          <p:cNvSpPr>
            <a:spLocks noGrp="1"/>
          </p:cNvSpPr>
          <p:nvPr>
            <p:ph idx="1"/>
          </p:nvPr>
        </p:nvSpPr>
        <p:spPr>
          <a:xfrm>
            <a:off x="628650" y="1264756"/>
            <a:ext cx="7886700" cy="4225217"/>
          </a:xfrm>
        </p:spPr>
        <p:txBody>
          <a:bodyPr>
            <a:noAutofit/>
          </a:bodyPr>
          <a:lstStyle/>
          <a:p>
            <a:pPr marL="428625" indent="-428625" algn="just">
              <a:buAutoNum type="romanUcPeriod" startAt="6"/>
            </a:pPr>
            <a:r>
              <a:rPr lang="es-MX" sz="1800" dirty="0"/>
              <a:t>Si no permite interpretaciones conformes, o todas sus interpretaciones resultan disconformes con el derecho humano, debe procederse a contrastarla frontalmente, para lo cual deben tomarse en cuenta los principios de universalidad, interdependencia e indivisibilidad, progresividad y pro homine; y</a:t>
            </a:r>
          </a:p>
          <a:p>
            <a:pPr marL="428625" indent="-428625" algn="just">
              <a:buAutoNum type="romanUcPeriod" startAt="6"/>
            </a:pPr>
            <a:r>
              <a:rPr lang="es-MX" sz="1800" dirty="0"/>
              <a:t>Desaplicarla cuando resulte contradictoria con el derecho humano.</a:t>
            </a:r>
          </a:p>
          <a:p>
            <a:pPr marL="0" indent="0" algn="just">
              <a:buNone/>
            </a:pPr>
            <a:r>
              <a:rPr lang="es-MX" sz="1800" dirty="0"/>
              <a:t>Lo anterior sin dejar de observar que en el control difuso de constitucionalidad ex oficio, existen otros aspectos </a:t>
            </a:r>
            <a:r>
              <a:rPr lang="es-MX" sz="1800" dirty="0" err="1"/>
              <a:t>sutantivos</a:t>
            </a:r>
            <a:r>
              <a:rPr lang="es-MX" sz="1800" dirty="0"/>
              <a:t> e instrumentales que a la par deben considerarse, como son:</a:t>
            </a:r>
          </a:p>
          <a:p>
            <a:pPr marL="385763" indent="-385763" algn="just">
              <a:buAutoNum type="alphaLcParenR"/>
            </a:pPr>
            <a:r>
              <a:rPr lang="es-MX" sz="1800" dirty="0"/>
              <a:t>La presunción de constitucionalidad de las normas del sistema jurídico;</a:t>
            </a:r>
          </a:p>
          <a:p>
            <a:pPr marL="385763" indent="-385763" algn="just">
              <a:buAutoNum type="alphaLcParenR"/>
            </a:pPr>
            <a:r>
              <a:rPr lang="es-MX" sz="1800" dirty="0"/>
              <a:t>Que alguna de éstas tienen por objeto cumplir con las obligaciones del Estado de promover, respetar, proteger y garantizar otros</a:t>
            </a:r>
          </a:p>
        </p:txBody>
      </p:sp>
    </p:spTree>
    <p:extLst>
      <p:ext uri="{BB962C8B-B14F-4D97-AF65-F5344CB8AC3E}">
        <p14:creationId xmlns:p14="http://schemas.microsoft.com/office/powerpoint/2010/main" val="2422405486"/>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B0762-C431-4D8C-991F-B2A894F8527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7B4D85D-366A-480F-A412-9FD2B6D5FC09}"/>
              </a:ext>
            </a:extLst>
          </p:cNvPr>
          <p:cNvSpPr>
            <a:spLocks noGrp="1"/>
          </p:cNvSpPr>
          <p:nvPr>
            <p:ph idx="1"/>
          </p:nvPr>
        </p:nvSpPr>
        <p:spPr>
          <a:xfrm>
            <a:off x="827484" y="1572868"/>
            <a:ext cx="6709906" cy="3970682"/>
          </a:xfrm>
        </p:spPr>
        <p:txBody>
          <a:bodyPr/>
          <a:lstStyle/>
          <a:p>
            <a:pPr marL="0" indent="0" algn="just">
              <a:buNone/>
            </a:pPr>
            <a:r>
              <a:rPr lang="es-MX" dirty="0"/>
              <a:t>	</a:t>
            </a:r>
            <a:r>
              <a:rPr lang="es-MX" sz="1800" dirty="0"/>
              <a:t>derechos humanos, lo cual debe ponderarse para fijar los 	alcances de una decisión, sin que ello signifique que 	aquéllas no puedan resultar constitucionales; y</a:t>
            </a:r>
          </a:p>
          <a:p>
            <a:pPr marL="385763" indent="-385763" algn="just">
              <a:buAutoNum type="alphaLcParenR" startAt="3"/>
            </a:pPr>
            <a:r>
              <a:rPr lang="es-MX" sz="1800" dirty="0"/>
              <a:t>Que un incorrecto control difuso de constitucionalidad, también puede ser reparado mediante los recursos en un control difuso de constitucionalidad ex oficio a la inversa, es decir, así como un juez de primer grado en ejercicio oficioso de control puede concluir equivocadamente que una norma general es inconstitucional, el tribunal de segunda instancia también le puede regresar la regularidad constitucional a la norma oficiosamente.</a:t>
            </a:r>
          </a:p>
          <a:p>
            <a:pPr marL="385763" indent="-385763">
              <a:buAutoNum type="alphaLcParenR" startAt="3"/>
            </a:pPr>
            <a:endParaRPr lang="es-MX" dirty="0"/>
          </a:p>
          <a:p>
            <a:pPr marL="0" indent="0">
              <a:buNone/>
            </a:pPr>
            <a:endParaRPr lang="es-MX" dirty="0"/>
          </a:p>
        </p:txBody>
      </p:sp>
    </p:spTree>
    <p:extLst>
      <p:ext uri="{BB962C8B-B14F-4D97-AF65-F5344CB8AC3E}">
        <p14:creationId xmlns:p14="http://schemas.microsoft.com/office/powerpoint/2010/main" val="7686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465F9-D5CC-4DF0-9C1F-3B55E31C9035}"/>
              </a:ext>
            </a:extLst>
          </p:cNvPr>
          <p:cNvSpPr>
            <a:spLocks noGrp="1"/>
          </p:cNvSpPr>
          <p:nvPr>
            <p:ph type="title"/>
          </p:nvPr>
        </p:nvSpPr>
        <p:spPr>
          <a:xfrm>
            <a:off x="484584" y="1196789"/>
            <a:ext cx="7053542" cy="236931"/>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BA5114B5-BBA4-4F9D-891D-85210E109377}"/>
              </a:ext>
            </a:extLst>
          </p:cNvPr>
          <p:cNvSpPr>
            <a:spLocks noGrp="1"/>
          </p:cNvSpPr>
          <p:nvPr>
            <p:ph idx="1"/>
          </p:nvPr>
        </p:nvSpPr>
        <p:spPr>
          <a:xfrm>
            <a:off x="827484" y="1433720"/>
            <a:ext cx="6709906" cy="4109830"/>
          </a:xfrm>
        </p:spPr>
        <p:txBody>
          <a:bodyPr>
            <a:normAutofit lnSpcReduction="10000"/>
          </a:bodyPr>
          <a:lstStyle/>
          <a:p>
            <a:pPr marL="0" indent="0" algn="just">
              <a:buNone/>
            </a:pPr>
            <a:r>
              <a:rPr lang="es-MX" sz="2100" dirty="0"/>
              <a:t>JURISPRUDENCIA EMITIDA POR LA SUPREMA CORTE DE JUSTICIA DE LA NACIÓN. NO ES SUCEPTIBLE DE SUJETARSE A CONTROL CONSTITUCIONAL.</a:t>
            </a:r>
          </a:p>
          <a:p>
            <a:pPr marL="0" indent="0" algn="just">
              <a:buNone/>
            </a:pPr>
            <a:r>
              <a:rPr lang="es-MX" sz="2100" dirty="0"/>
              <a:t>Registro 2012726. Tesis aislada</a:t>
            </a:r>
          </a:p>
          <a:p>
            <a:pPr marL="0" indent="0" algn="just">
              <a:buNone/>
            </a:pPr>
            <a:r>
              <a:rPr lang="es-MX" sz="2100" dirty="0"/>
              <a:t>JURISPRUDENCIA DE LA SUPREMA CORTE DE JUSTICIA DE LA NACIÓN. NO ES SUSCEPTIBLE DE SOMETERSE A CONTROL DE CONSTITUCIONALIDAD Y/O CONVENCIONALIDAD EX OFFICIO POR ÓRGANOS JURISDICCIONALES DE MENOR JERARQUÍA</a:t>
            </a:r>
          </a:p>
          <a:p>
            <a:pPr marL="0" indent="0" algn="just">
              <a:buNone/>
            </a:pPr>
            <a:r>
              <a:rPr lang="es-MX" sz="2100" dirty="0"/>
              <a:t>Registro 2008148. Jurisprudencia.</a:t>
            </a:r>
          </a:p>
        </p:txBody>
      </p:sp>
    </p:spTree>
    <p:extLst>
      <p:ext uri="{BB962C8B-B14F-4D97-AF65-F5344CB8AC3E}">
        <p14:creationId xmlns:p14="http://schemas.microsoft.com/office/powerpoint/2010/main" val="2868870574"/>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B1370-142E-4F8B-A48A-82E9F4988E3C}"/>
              </a:ext>
            </a:extLst>
          </p:cNvPr>
          <p:cNvSpPr>
            <a:spLocks noGrp="1"/>
          </p:cNvSpPr>
          <p:nvPr>
            <p:ph type="title"/>
          </p:nvPr>
        </p:nvSpPr>
        <p:spPr>
          <a:xfrm>
            <a:off x="484584" y="1196789"/>
            <a:ext cx="7053542" cy="217053"/>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9BF19036-BDB0-4ABB-9834-DFBF8E77830B}"/>
              </a:ext>
            </a:extLst>
          </p:cNvPr>
          <p:cNvSpPr>
            <a:spLocks noGrp="1"/>
          </p:cNvSpPr>
          <p:nvPr>
            <p:ph idx="1"/>
          </p:nvPr>
        </p:nvSpPr>
        <p:spPr>
          <a:xfrm>
            <a:off x="827484" y="1413842"/>
            <a:ext cx="6709906" cy="4129708"/>
          </a:xfrm>
        </p:spPr>
        <p:txBody>
          <a:bodyPr>
            <a:normAutofit/>
          </a:bodyPr>
          <a:lstStyle/>
          <a:p>
            <a:pPr marL="0" indent="0" algn="just">
              <a:buNone/>
            </a:pPr>
            <a:r>
              <a:rPr lang="es-MX" sz="2100" dirty="0"/>
              <a:t>SISTEMA DE CONTROL CONSTITUCIONAL EN EL ORDEN JURÍDICO MEXICANO</a:t>
            </a:r>
          </a:p>
          <a:p>
            <a:pPr marL="0" indent="0" algn="just">
              <a:buNone/>
            </a:pPr>
            <a:r>
              <a:rPr lang="es-MX" sz="2100" dirty="0"/>
              <a:t>Registro 160480. Tesis aislada</a:t>
            </a:r>
          </a:p>
          <a:p>
            <a:pPr marL="0" indent="0" algn="just">
              <a:buNone/>
            </a:pPr>
            <a:r>
              <a:rPr lang="es-MX" sz="2100" dirty="0"/>
              <a:t>CONTROL CONCENTRADO Y CONTROL DIFUSO DE LA CONSTITUCIÓN. SUS DIFERENCIAS Y FINALIDAD DENTRO DEL PROCESO ORDINARIO.</a:t>
            </a:r>
          </a:p>
          <a:p>
            <a:pPr marL="0" indent="0" algn="just">
              <a:buNone/>
            </a:pPr>
            <a:r>
              <a:rPr lang="es-MX" sz="2100" dirty="0"/>
              <a:t>Registro 2001605. Tesis aislada</a:t>
            </a:r>
          </a:p>
          <a:p>
            <a:pPr marL="0" indent="0" algn="just">
              <a:buNone/>
            </a:pPr>
            <a:r>
              <a:rPr lang="es-MX" sz="2100" dirty="0"/>
              <a:t>CONTROL DE CONVENCIONALIDAD EX  OFFICIO EN UN MODELO DE CONTROL DIFUSO DE CONSTITUCIONALIDAD</a:t>
            </a:r>
          </a:p>
          <a:p>
            <a:pPr marL="0" indent="0" algn="just">
              <a:buNone/>
            </a:pPr>
            <a:r>
              <a:rPr lang="es-MX" sz="2100" dirty="0"/>
              <a:t>Registro 160589. Tesis aislada.</a:t>
            </a:r>
          </a:p>
          <a:p>
            <a:pPr marL="0" indent="0" algn="just">
              <a:buNone/>
            </a:pPr>
            <a:endParaRPr lang="es-MX" sz="2100" dirty="0"/>
          </a:p>
        </p:txBody>
      </p:sp>
    </p:spTree>
    <p:extLst>
      <p:ext uri="{BB962C8B-B14F-4D97-AF65-F5344CB8AC3E}">
        <p14:creationId xmlns:p14="http://schemas.microsoft.com/office/powerpoint/2010/main" val="554898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B7F8A-F3FE-4316-9999-47EB244C3C59}"/>
              </a:ext>
            </a:extLst>
          </p:cNvPr>
          <p:cNvSpPr>
            <a:spLocks noGrp="1"/>
          </p:cNvSpPr>
          <p:nvPr>
            <p:ph type="title"/>
          </p:nvPr>
        </p:nvSpPr>
        <p:spPr>
          <a:xfrm>
            <a:off x="484584" y="1196789"/>
            <a:ext cx="7053542" cy="296566"/>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8F25C577-24F9-4A01-AD32-1D6000733054}"/>
              </a:ext>
            </a:extLst>
          </p:cNvPr>
          <p:cNvSpPr>
            <a:spLocks noGrp="1"/>
          </p:cNvSpPr>
          <p:nvPr>
            <p:ph idx="1"/>
          </p:nvPr>
        </p:nvSpPr>
        <p:spPr>
          <a:xfrm>
            <a:off x="827484" y="1493355"/>
            <a:ext cx="6709906" cy="4050195"/>
          </a:xfrm>
        </p:spPr>
        <p:txBody>
          <a:bodyPr>
            <a:noAutofit/>
          </a:bodyPr>
          <a:lstStyle/>
          <a:p>
            <a:pPr marL="0" indent="0" algn="just">
              <a:buNone/>
            </a:pPr>
            <a:r>
              <a:rPr lang="es-MX" sz="2100" dirty="0"/>
              <a:t>CONTROL DIFUSO DE CONSTITUCIONALIDAD Y CONVENCIONALIDAD. SU EJERCICIO NO LIMITA NI CONDICIONA EL DEL CONTROL CONCENTRADO.</a:t>
            </a:r>
          </a:p>
          <a:p>
            <a:pPr marL="0" indent="0" algn="just">
              <a:buNone/>
            </a:pPr>
            <a:r>
              <a:rPr lang="es-MX" sz="2100" dirty="0"/>
              <a:t>Registro 2010144. Tesis aislada.</a:t>
            </a:r>
          </a:p>
          <a:p>
            <a:pPr marL="0" indent="0" algn="just">
              <a:buNone/>
            </a:pPr>
            <a:r>
              <a:rPr lang="es-MX" sz="2100" dirty="0"/>
              <a:t>CONTROL DIFUSO DE CONSTITUCIONALIDAD. SI SE SOLICITA SU EJERCICIO Y NO SE SEÑALA CLARAMENTE CUÁL ES EL DERECHO HUMANO QUE SE ESTIMA INFRINGIDO, LA NORMAL GENERAL A CONTRASTAR NI EL AGRAVIO QUE PRODUCE, DEBE DECLARARSE INOPERANTE EL PLANTEAMIENTO CORRESPONDIENTE.</a:t>
            </a:r>
          </a:p>
          <a:p>
            <a:pPr marL="0" indent="0" algn="just">
              <a:buNone/>
            </a:pPr>
            <a:r>
              <a:rPr lang="es-MX" sz="2100" dirty="0"/>
              <a:t>Registro 2008514. Jurisprudencia.</a:t>
            </a:r>
          </a:p>
        </p:txBody>
      </p:sp>
    </p:spTree>
    <p:extLst>
      <p:ext uri="{BB962C8B-B14F-4D97-AF65-F5344CB8AC3E}">
        <p14:creationId xmlns:p14="http://schemas.microsoft.com/office/powerpoint/2010/main" val="3574978196"/>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533C9-340D-4469-A3E9-1355640D08D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ACBE46B-2B5A-4D1A-8292-C32AC523EA8C}"/>
              </a:ext>
            </a:extLst>
          </p:cNvPr>
          <p:cNvSpPr>
            <a:spLocks noGrp="1"/>
          </p:cNvSpPr>
          <p:nvPr>
            <p:ph idx="1"/>
          </p:nvPr>
        </p:nvSpPr>
        <p:spPr/>
        <p:txBody>
          <a:bodyPr>
            <a:normAutofit/>
          </a:bodyPr>
          <a:lstStyle/>
          <a:p>
            <a:pPr marL="0" indent="0" algn="ctr">
              <a:buNone/>
            </a:pPr>
            <a:r>
              <a:rPr lang="es-MX" sz="4400" b="1" dirty="0"/>
              <a:t>TENSIONES </a:t>
            </a:r>
          </a:p>
          <a:p>
            <a:pPr marL="0" indent="0" algn="ctr">
              <a:buNone/>
            </a:pPr>
            <a:r>
              <a:rPr lang="es-MX" sz="4400" b="1" dirty="0"/>
              <a:t>Y DESAFÍOS</a:t>
            </a:r>
          </a:p>
        </p:txBody>
      </p:sp>
    </p:spTree>
    <p:extLst>
      <p:ext uri="{BB962C8B-B14F-4D97-AF65-F5344CB8AC3E}">
        <p14:creationId xmlns:p14="http://schemas.microsoft.com/office/powerpoint/2010/main" val="1769196482"/>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924712"/>
          </a:xfrm>
        </p:spPr>
        <p:txBody>
          <a:bodyPr>
            <a:normAutofit/>
          </a:bodyPr>
          <a:lstStyle/>
          <a:p>
            <a:pPr algn="ctr"/>
            <a:r>
              <a:rPr lang="es-MX" sz="4000" b="1" dirty="0"/>
              <a:t>IUS CONSTITUTIONALE COMMUNE</a:t>
            </a:r>
            <a:endParaRPr lang="es-ES" sz="4000" b="1" dirty="0"/>
          </a:p>
        </p:txBody>
      </p:sp>
      <p:sp>
        <p:nvSpPr>
          <p:cNvPr id="3" name="Marcador de contenido 2"/>
          <p:cNvSpPr>
            <a:spLocks noGrp="1"/>
          </p:cNvSpPr>
          <p:nvPr>
            <p:ph idx="1"/>
          </p:nvPr>
        </p:nvSpPr>
        <p:spPr>
          <a:xfrm>
            <a:off x="457200" y="1916832"/>
            <a:ext cx="8229600" cy="4209331"/>
          </a:xfrm>
        </p:spPr>
        <p:txBody>
          <a:bodyPr>
            <a:normAutofit/>
          </a:bodyPr>
          <a:lstStyle/>
          <a:p>
            <a:r>
              <a:rPr lang="es-MX" b="1" dirty="0"/>
              <a:t>Avanzar en el respeto de tres principios: derechos humanos, Estado de derecho, democracia</a:t>
            </a:r>
          </a:p>
          <a:p>
            <a:endParaRPr lang="es-MX" b="1" dirty="0"/>
          </a:p>
          <a:p>
            <a:r>
              <a:rPr lang="es-MX" b="1" dirty="0"/>
              <a:t>Estado abierto a las normas e instituciones internacionales</a:t>
            </a:r>
          </a:p>
          <a:p>
            <a:endParaRPr lang="es-MX" b="1" dirty="0"/>
          </a:p>
          <a:p>
            <a:r>
              <a:rPr lang="es-MX" b="1" dirty="0"/>
              <a:t>Instituciones internacionales fuertes y legítimas</a:t>
            </a:r>
          </a:p>
          <a:p>
            <a:endParaRPr lang="es-MX" b="1" dirty="0"/>
          </a:p>
          <a:p>
            <a:r>
              <a:rPr lang="es-MX" b="1" dirty="0"/>
              <a:t>Diálogo, inclusión, pluralismo jurídico</a:t>
            </a:r>
            <a:endParaRPr lang="es-ES" b="1" dirty="0"/>
          </a:p>
        </p:txBody>
      </p:sp>
    </p:spTree>
    <p:extLst>
      <p:ext uri="{BB962C8B-B14F-4D97-AF65-F5344CB8AC3E}">
        <p14:creationId xmlns:p14="http://schemas.microsoft.com/office/powerpoint/2010/main" val="299681221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85728"/>
            <a:ext cx="8229600" cy="2063152"/>
          </a:xfrm>
        </p:spPr>
        <p:txBody>
          <a:bodyPr>
            <a:noAutofit/>
          </a:bodyPr>
          <a:lstStyle/>
          <a:p>
            <a:r>
              <a:rPr lang="es-MX" sz="2800" b="1" dirty="0"/>
              <a:t>DERECHOS HUMANOS, ESTADO DE DERECHO Y DEMOCRACIA</a:t>
            </a:r>
            <a:br>
              <a:rPr lang="es-MX" sz="2800" b="1" dirty="0"/>
            </a:br>
            <a:endParaRPr lang="es-MX" sz="2800" b="1" dirty="0"/>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r>
              <a:rPr lang="es-MX" sz="2400" b="1" dirty="0"/>
              <a:t>LOS DILEMAS DOCTRINALES Y POLÍTICOS:</a:t>
            </a:r>
          </a:p>
          <a:p>
            <a:endParaRPr lang="es-MX" sz="2400" b="1" dirty="0"/>
          </a:p>
          <a:p>
            <a:r>
              <a:rPr lang="es-MX" sz="2400" b="1" dirty="0"/>
              <a:t>DEMOCRACIA Y CONSTITUCIÓN</a:t>
            </a:r>
          </a:p>
          <a:p>
            <a:endParaRPr lang="es-MX" sz="2400" b="1" dirty="0"/>
          </a:p>
          <a:p>
            <a:r>
              <a:rPr lang="es-MX" sz="2400" b="1" dirty="0"/>
              <a:t>DERECHO Y REPRESENTACIÓN POLÍTICA</a:t>
            </a:r>
          </a:p>
          <a:p>
            <a:endParaRPr lang="es-MX" sz="2400" b="1" dirty="0"/>
          </a:p>
          <a:p>
            <a:r>
              <a:rPr lang="es-MX" sz="2400" b="1" dirty="0"/>
              <a:t>EL TITULAR DE LA ÚLTIMA PALABRA</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864096"/>
          </a:xfrm>
        </p:spPr>
        <p:txBody>
          <a:bodyPr>
            <a:normAutofit fontScale="90000"/>
          </a:bodyPr>
          <a:lstStyle/>
          <a:p>
            <a:r>
              <a:rPr lang="es-MX" sz="2800" b="1" dirty="0"/>
              <a:t>LA VÍA MEXICANA HACIA EL CONTROL DIFUSO DE LA CONSTITUCIONALIDAD Y DE LA CONVENCIONALIDAD</a:t>
            </a:r>
          </a:p>
        </p:txBody>
      </p:sp>
      <p:sp>
        <p:nvSpPr>
          <p:cNvPr id="3" name="2 Marcador de contenido"/>
          <p:cNvSpPr>
            <a:spLocks noGrp="1"/>
          </p:cNvSpPr>
          <p:nvPr>
            <p:ph idx="1"/>
          </p:nvPr>
        </p:nvSpPr>
        <p:spPr>
          <a:xfrm>
            <a:off x="457200" y="1285860"/>
            <a:ext cx="8229600" cy="5214974"/>
          </a:xfrm>
        </p:spPr>
        <p:txBody>
          <a:bodyPr>
            <a:normAutofit fontScale="92500" lnSpcReduction="20000"/>
          </a:bodyPr>
          <a:lstStyle/>
          <a:p>
            <a:r>
              <a:rPr lang="es-MX" sz="2400" b="1" dirty="0"/>
              <a:t>LA REFORMA CONSTITUCIONAL DE 2011 EN MATERIA DE DERECHOS HUMANOS</a:t>
            </a:r>
          </a:p>
          <a:p>
            <a:endParaRPr lang="es-MX" sz="2400" b="1" dirty="0"/>
          </a:p>
          <a:p>
            <a:r>
              <a:rPr lang="es-MX" sz="2400" b="1" dirty="0"/>
              <a:t>LA SENTENCIA DE LA CORTEIDH EN EL CASO ROSENDO RADILLA PACHECO CONTRA MÉXICO</a:t>
            </a:r>
          </a:p>
          <a:p>
            <a:endParaRPr lang="es-MX" sz="2400" b="1" dirty="0"/>
          </a:p>
          <a:p>
            <a:r>
              <a:rPr lang="es-MX" sz="2400" b="1" dirty="0"/>
              <a:t>EL EXPEDIENTE VARIOS 912/2010</a:t>
            </a:r>
          </a:p>
          <a:p>
            <a:endParaRPr lang="es-MX" sz="2400" b="1" dirty="0"/>
          </a:p>
          <a:p>
            <a:r>
              <a:rPr lang="es-MX" sz="2400" b="1" dirty="0"/>
              <a:t>LA CONTRADICCIÓN DE TESIS 293/2011</a:t>
            </a:r>
          </a:p>
          <a:p>
            <a:endParaRPr lang="es-MX" sz="2400" b="1" dirty="0"/>
          </a:p>
          <a:p>
            <a:r>
              <a:rPr lang="es-MX" sz="2400" b="1" dirty="0"/>
              <a:t>LA JURISPRUDENCIA DE LA SUPREMA CORTE DE JUSTICIA DE LA NACIÓN</a:t>
            </a:r>
          </a:p>
          <a:p>
            <a:endParaRPr lang="es-MX" sz="2400" b="1" dirty="0"/>
          </a:p>
          <a:p>
            <a:r>
              <a:rPr lang="es-MX" sz="2400" b="1" dirty="0"/>
              <a:t>LAS SENTENCIAS DE LOS DEMÁS TRIBUNALES NACIONALES QUE AHORA YA SON TAMBIÉN TRIBUNALES CONSTITUCIONALES Y CONVENCIONALES</a:t>
            </a:r>
          </a:p>
        </p:txBody>
      </p:sp>
    </p:spTree>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428768"/>
          </a:xfrm>
        </p:spPr>
        <p:txBody>
          <a:bodyPr>
            <a:normAutofit/>
          </a:bodyPr>
          <a:lstStyle/>
          <a:p>
            <a:pPr algn="ctr"/>
            <a:r>
              <a:rPr lang="es-MX" sz="4000" b="1" dirty="0"/>
              <a:t>Tensiones entre Democracia y Constitución</a:t>
            </a:r>
            <a:endParaRPr lang="es-ES" sz="4000" b="1" dirty="0"/>
          </a:p>
        </p:txBody>
      </p:sp>
      <p:sp>
        <p:nvSpPr>
          <p:cNvPr id="3" name="Marcador de contenido 2"/>
          <p:cNvSpPr>
            <a:spLocks noGrp="1"/>
          </p:cNvSpPr>
          <p:nvPr>
            <p:ph idx="1"/>
          </p:nvPr>
        </p:nvSpPr>
        <p:spPr>
          <a:xfrm>
            <a:off x="457200" y="2204864"/>
            <a:ext cx="8229600" cy="3921299"/>
          </a:xfrm>
        </p:spPr>
        <p:txBody>
          <a:bodyPr>
            <a:normAutofit/>
          </a:bodyPr>
          <a:lstStyle/>
          <a:p>
            <a:r>
              <a:rPr lang="es-MX" b="1" dirty="0"/>
              <a:t>La justificación de algunos derechos como límites a la autonomía política</a:t>
            </a:r>
          </a:p>
          <a:p>
            <a:r>
              <a:rPr lang="es-MX" b="1" dirty="0"/>
              <a:t>La pertinencia de distinguir entre las dos fuentes de legitimidad de las decisiones</a:t>
            </a:r>
          </a:p>
          <a:p>
            <a:r>
              <a:rPr lang="es-MX" b="1" dirty="0"/>
              <a:t>La rigidez moderada de la Constitución</a:t>
            </a:r>
          </a:p>
          <a:p>
            <a:r>
              <a:rPr lang="es-MX" b="1" dirty="0"/>
              <a:t>Por un control jurisdiccional de constitucionalidad moderado</a:t>
            </a:r>
            <a:endParaRPr lang="es-ES" b="1" dirty="0"/>
          </a:p>
        </p:txBody>
      </p:sp>
    </p:spTree>
    <p:extLst>
      <p:ext uri="{BB962C8B-B14F-4D97-AF65-F5344CB8AC3E}">
        <p14:creationId xmlns:p14="http://schemas.microsoft.com/office/powerpoint/2010/main" val="890366219"/>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858218"/>
          </a:xfrm>
        </p:spPr>
        <p:txBody>
          <a:bodyPr>
            <a:normAutofit/>
          </a:bodyPr>
          <a:lstStyle/>
          <a:p>
            <a:r>
              <a:rPr lang="es-MX" sz="2800" b="1" dirty="0"/>
              <a:t>EL IMPACTO DE LAS SENTENCIAS DE LA CORTEIDH EN LAS SENTENCIAS DE LOS TRIBUNALES NACIONALES</a:t>
            </a:r>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endParaRPr lang="es-MX" sz="2400" b="1" dirty="0">
              <a:solidFill>
                <a:srgbClr val="FFFF00"/>
              </a:solidFill>
            </a:endParaRPr>
          </a:p>
          <a:p>
            <a:r>
              <a:rPr lang="es-MX" sz="2400" b="1" dirty="0"/>
              <a:t>CONCORDANCIA</a:t>
            </a:r>
          </a:p>
          <a:p>
            <a:endParaRPr lang="es-MX" sz="2400" b="1" dirty="0"/>
          </a:p>
          <a:p>
            <a:endParaRPr lang="es-MX" sz="2400" b="1" dirty="0"/>
          </a:p>
          <a:p>
            <a:r>
              <a:rPr lang="es-MX" sz="2400" b="1" dirty="0"/>
              <a:t>DISCORDANCIA</a:t>
            </a:r>
          </a:p>
          <a:p>
            <a:endParaRPr lang="es-MX" sz="2400" b="1" dirty="0"/>
          </a:p>
          <a:p>
            <a:endParaRPr lang="es-MX" sz="2400" b="1" dirty="0"/>
          </a:p>
          <a:p>
            <a:r>
              <a:rPr lang="es-MX" sz="2400" b="1" dirty="0"/>
              <a:t>INCONSTANCIA</a:t>
            </a:r>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EL FUTURO PREVISIBLE Y EL FUTURO DESEABLE</a:t>
            </a:r>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r>
              <a:rPr lang="es-MX" sz="2400" b="1" dirty="0"/>
              <a:t>CINISMO</a:t>
            </a:r>
          </a:p>
          <a:p>
            <a:endParaRPr lang="es-MX" sz="2400" b="1" dirty="0"/>
          </a:p>
          <a:p>
            <a:r>
              <a:rPr lang="es-MX" sz="2400" b="1" dirty="0"/>
              <a:t>RESIGNACIÓN</a:t>
            </a:r>
          </a:p>
          <a:p>
            <a:endParaRPr lang="es-MX" sz="2400" b="1" dirty="0"/>
          </a:p>
          <a:p>
            <a:r>
              <a:rPr lang="es-MX" sz="2400" b="1" dirty="0"/>
              <a:t>ILUSIÓN</a:t>
            </a:r>
          </a:p>
          <a:p>
            <a:endParaRPr lang="es-MX" sz="2400" b="1" dirty="0"/>
          </a:p>
          <a:p>
            <a:r>
              <a:rPr lang="es-MX" sz="2400" b="1" dirty="0"/>
              <a:t>ENFRENTAR LOS DESAFÍOS</a:t>
            </a:r>
          </a:p>
        </p:txBody>
      </p:sp>
    </p:spTree>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24712"/>
          </a:xfrm>
        </p:spPr>
        <p:txBody>
          <a:bodyPr>
            <a:normAutofit/>
          </a:bodyPr>
          <a:lstStyle/>
          <a:p>
            <a:r>
              <a:rPr lang="es-MX" sz="2800" b="1" dirty="0"/>
              <a:t>ENFRENTAR LOS DESAFÍOS</a:t>
            </a:r>
          </a:p>
        </p:txBody>
      </p:sp>
      <p:sp>
        <p:nvSpPr>
          <p:cNvPr id="3" name="2 Marcador de contenido"/>
          <p:cNvSpPr>
            <a:spLocks noGrp="1"/>
          </p:cNvSpPr>
          <p:nvPr>
            <p:ph idx="1"/>
          </p:nvPr>
        </p:nvSpPr>
        <p:spPr>
          <a:xfrm>
            <a:off x="457200" y="1988840"/>
            <a:ext cx="8229600" cy="4369118"/>
          </a:xfrm>
        </p:spPr>
        <p:txBody>
          <a:bodyPr>
            <a:normAutofit fontScale="70000" lnSpcReduction="20000"/>
          </a:bodyPr>
          <a:lstStyle/>
          <a:p>
            <a:r>
              <a:rPr lang="es-MX" sz="2400" b="1" dirty="0"/>
              <a:t>LA HIPÓTESIS NULA</a:t>
            </a:r>
          </a:p>
          <a:p>
            <a:endParaRPr lang="es-MX" sz="2400" b="1" dirty="0"/>
          </a:p>
          <a:p>
            <a:r>
              <a:rPr lang="es-MX" sz="2400" b="1" dirty="0"/>
              <a:t>FUNCIONES INTEGRALES DE LA JUDICATURA</a:t>
            </a:r>
          </a:p>
          <a:p>
            <a:endParaRPr lang="es-MX" sz="2400" b="1" dirty="0"/>
          </a:p>
          <a:p>
            <a:r>
              <a:rPr lang="es-MX" sz="2400" b="1" dirty="0"/>
              <a:t>FORMACIÓN Y ACTUALIZACIÓN</a:t>
            </a:r>
          </a:p>
          <a:p>
            <a:endParaRPr lang="es-MX" sz="2400" b="1" dirty="0"/>
          </a:p>
          <a:p>
            <a:r>
              <a:rPr lang="es-MX" sz="2400" b="1" dirty="0"/>
              <a:t>SERVICIO DE CARRERA</a:t>
            </a:r>
          </a:p>
          <a:p>
            <a:endParaRPr lang="es-MX" sz="2400" b="1" dirty="0"/>
          </a:p>
          <a:p>
            <a:r>
              <a:rPr lang="es-MX" sz="2400" b="1" dirty="0"/>
              <a:t>CAMBIOS LEGISLATIVOS</a:t>
            </a:r>
          </a:p>
          <a:p>
            <a:endParaRPr lang="es-MX" sz="2400" b="1" dirty="0"/>
          </a:p>
          <a:p>
            <a:r>
              <a:rPr lang="es-MX" sz="2400" b="1" dirty="0"/>
              <a:t>CAMBIOS INSTITUCIONALES</a:t>
            </a:r>
          </a:p>
          <a:p>
            <a:endParaRPr lang="es-MX" sz="2400" b="1" dirty="0"/>
          </a:p>
          <a:p>
            <a:r>
              <a:rPr lang="es-MX" sz="2400" b="1" dirty="0"/>
              <a:t>DIÁLOGO JURISPRUDENCIAL</a:t>
            </a:r>
          </a:p>
          <a:p>
            <a:endParaRPr lang="es-MX" sz="2400" b="1" dirty="0"/>
          </a:p>
          <a:p>
            <a:r>
              <a:rPr lang="es-MX" sz="2400" b="1" dirty="0"/>
              <a:t>IUS CONSTITUTIONALE COMMUNE</a:t>
            </a:r>
          </a:p>
          <a:p>
            <a:endParaRPr lang="es-MX" sz="2400" b="1" dirty="0">
              <a:solidFill>
                <a:srgbClr val="FFFF00"/>
              </a:solidFill>
            </a:endParaRPr>
          </a:p>
          <a:p>
            <a:endParaRPr lang="es-MX" sz="2400" b="1" dirty="0">
              <a:solidFill>
                <a:srgbClr val="FFFF00"/>
              </a:solidFill>
            </a:endParaRPr>
          </a:p>
          <a:p>
            <a:endParaRPr lang="es-MX" sz="2400" b="1" dirty="0">
              <a:solidFill>
                <a:srgbClr val="FFFF00"/>
              </a:solidFill>
            </a:endParaRPr>
          </a:p>
          <a:p>
            <a:endParaRPr lang="es-MX" sz="2400" b="1" dirty="0">
              <a:solidFill>
                <a:srgbClr val="FFFF00"/>
              </a:solidFill>
            </a:endParaRPr>
          </a:p>
        </p:txBody>
      </p:sp>
    </p:spTree>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1047650"/>
          </a:xfrm>
        </p:spPr>
        <p:txBody>
          <a:bodyPr>
            <a:normAutofit/>
          </a:bodyPr>
          <a:lstStyle/>
          <a:p>
            <a:pPr algn="ctr"/>
            <a:r>
              <a:rPr lang="es-MX" b="1" dirty="0"/>
              <a:t>Bibliografía</a:t>
            </a:r>
            <a:endParaRPr lang="es-ES" b="1" dirty="0"/>
          </a:p>
        </p:txBody>
      </p:sp>
      <p:sp>
        <p:nvSpPr>
          <p:cNvPr id="3" name="Marcador de contenido 2"/>
          <p:cNvSpPr>
            <a:spLocks noGrp="1"/>
          </p:cNvSpPr>
          <p:nvPr>
            <p:ph idx="1"/>
          </p:nvPr>
        </p:nvSpPr>
        <p:spPr>
          <a:xfrm>
            <a:off x="628650" y="1556792"/>
            <a:ext cx="7886700" cy="5024312"/>
          </a:xfrm>
        </p:spPr>
        <p:txBody>
          <a:bodyPr>
            <a:noAutofit/>
          </a:bodyPr>
          <a:lstStyle/>
          <a:p>
            <a:r>
              <a:rPr lang="es-MX" sz="2400" b="1" dirty="0"/>
              <a:t>César Astudillo, EL BLOQUE Y EL PARÁMETRO DE CONSTITUCIONALIDAD EN MÉXICO, UNAM. IIJ. Tirant lo Blanch, México 2014.</a:t>
            </a:r>
          </a:p>
          <a:p>
            <a:r>
              <a:rPr lang="es-MX" sz="2400" b="1" dirty="0" err="1"/>
              <a:t>Armin</a:t>
            </a:r>
            <a:r>
              <a:rPr lang="es-MX" sz="2400" b="1" dirty="0"/>
              <a:t> von </a:t>
            </a:r>
            <a:r>
              <a:rPr lang="es-MX" sz="2400" b="1" dirty="0" err="1"/>
              <a:t>Bogdandy</a:t>
            </a:r>
            <a:r>
              <a:rPr lang="es-MX" sz="2400" b="1" dirty="0"/>
              <a:t>, Héctor </a:t>
            </a:r>
            <a:r>
              <a:rPr lang="es-MX" sz="2400" b="1" dirty="0" err="1"/>
              <a:t>Fix</a:t>
            </a:r>
            <a:r>
              <a:rPr lang="es-MX" sz="2400" b="1" dirty="0"/>
              <a:t> Fierro y Mariela Morales </a:t>
            </a:r>
            <a:r>
              <a:rPr lang="es-MX" sz="2400" b="1" dirty="0" err="1"/>
              <a:t>Antoniazzi</a:t>
            </a:r>
            <a:r>
              <a:rPr lang="es-MX" sz="2400" b="1" dirty="0"/>
              <a:t> (Coordinadores), IUS CONSTITUTIONALE COMMUNE EN AMÉRICA LATINA. RASGOS POTENCIALIDADES Y DESAFÍOS, UNAM. IIJ. Instituto Max </a:t>
            </a:r>
            <a:r>
              <a:rPr lang="es-MX" sz="2400" b="1" dirty="0" err="1"/>
              <a:t>Planck</a:t>
            </a:r>
            <a:r>
              <a:rPr lang="es-MX" sz="2400" b="1" dirty="0"/>
              <a:t>. IIDC, México 2014.</a:t>
            </a:r>
          </a:p>
          <a:p>
            <a:r>
              <a:rPr lang="es-MX" sz="2400" dirty="0"/>
              <a:t>Miguel </a:t>
            </a:r>
            <a:r>
              <a:rPr lang="es-MX" sz="2400" dirty="0" err="1"/>
              <a:t>Carbonell</a:t>
            </a:r>
            <a:r>
              <a:rPr lang="es-MX" sz="2400" dirty="0"/>
              <a:t>. </a:t>
            </a:r>
            <a:r>
              <a:rPr lang="es-MX" sz="2400" b="1" dirty="0"/>
              <a:t>Los derechos fundamentales en México.</a:t>
            </a:r>
            <a:r>
              <a:rPr lang="es-MX" sz="2400" dirty="0"/>
              <a:t> UNAM. Porrúa. CNDH. México 2004.</a:t>
            </a:r>
          </a:p>
          <a:p>
            <a:r>
              <a:rPr lang="es-MX" sz="2400" dirty="0"/>
              <a:t>Mireya Castañeda. </a:t>
            </a:r>
            <a:r>
              <a:rPr lang="es-MX" sz="2400" b="1" dirty="0"/>
              <a:t>El Derecho Internacional de los Derechos Humanos y su recepción nacional</a:t>
            </a:r>
            <a:r>
              <a:rPr lang="es-MX" sz="2400" dirty="0"/>
              <a:t>. CNDH. México 2012.</a:t>
            </a:r>
          </a:p>
          <a:p>
            <a:endParaRPr lang="es-MX" sz="2400" dirty="0"/>
          </a:p>
          <a:p>
            <a:endParaRPr lang="es-MX" sz="2400" b="1" dirty="0"/>
          </a:p>
          <a:p>
            <a:endParaRPr lang="es-MX" sz="2400" b="1" dirty="0"/>
          </a:p>
          <a:p>
            <a:endParaRPr lang="es-MX" sz="2400" b="1" dirty="0"/>
          </a:p>
          <a:p>
            <a:endParaRPr lang="es-ES" sz="2400" b="1" dirty="0"/>
          </a:p>
        </p:txBody>
      </p:sp>
    </p:spTree>
    <p:extLst>
      <p:ext uri="{BB962C8B-B14F-4D97-AF65-F5344CB8AC3E}">
        <p14:creationId xmlns:p14="http://schemas.microsoft.com/office/powerpoint/2010/main" val="273166121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Bibliografía</a:t>
            </a:r>
            <a:endParaRPr lang="es-ES" b="1" dirty="0"/>
          </a:p>
        </p:txBody>
      </p:sp>
      <p:sp>
        <p:nvSpPr>
          <p:cNvPr id="3" name="Marcador de contenido 2"/>
          <p:cNvSpPr>
            <a:spLocks noGrp="1"/>
          </p:cNvSpPr>
          <p:nvPr>
            <p:ph idx="1"/>
          </p:nvPr>
        </p:nvSpPr>
        <p:spPr/>
        <p:txBody>
          <a:bodyPr>
            <a:normAutofit lnSpcReduction="10000"/>
          </a:bodyPr>
          <a:lstStyle/>
          <a:p>
            <a:r>
              <a:rPr lang="es-MX" sz="2400" b="1" dirty="0"/>
              <a:t>Eduardo de Jesús Castellanos Hernández, NUEVO DERECHO ELECTORAL MEXICANO, UNAM. IIJ. Trillas, México 2014.</a:t>
            </a:r>
          </a:p>
          <a:p>
            <a:r>
              <a:rPr lang="es-MX" sz="2400" dirty="0"/>
              <a:t>Eduardo de Jesús Castellanos Hernández. </a:t>
            </a:r>
            <a:r>
              <a:rPr lang="es-MX" sz="2400" b="1" dirty="0"/>
              <a:t>El impacto de la reforma constitucional en materia de derechos humanos de 2011 en la enseñanza del derecho.</a:t>
            </a:r>
            <a:r>
              <a:rPr lang="es-MX" sz="2400" dirty="0"/>
              <a:t> En: Homenaje a Jorge </a:t>
            </a:r>
            <a:r>
              <a:rPr lang="es-MX" sz="2400" dirty="0" err="1"/>
              <a:t>Witker</a:t>
            </a:r>
            <a:r>
              <a:rPr lang="es-MX" sz="2400" dirty="0"/>
              <a:t>. Volumen I. </a:t>
            </a:r>
            <a:r>
              <a:rPr lang="es-MX" sz="2400" b="1" dirty="0"/>
              <a:t>Metodologías: Enseñanza e Investigación Jurídica.</a:t>
            </a:r>
            <a:r>
              <a:rPr lang="es-MX" sz="2400" dirty="0"/>
              <a:t> UNAM. México 2014.</a:t>
            </a:r>
          </a:p>
          <a:p>
            <a:r>
              <a:rPr lang="es-MX" sz="2400" dirty="0"/>
              <a:t>Corzo Sosa, Edgar </a:t>
            </a:r>
            <a:r>
              <a:rPr lang="es-MX" sz="2400" i="1" dirty="0"/>
              <a:t>et al</a:t>
            </a:r>
            <a:r>
              <a:rPr lang="es-MX" sz="2400" dirty="0"/>
              <a:t>. </a:t>
            </a:r>
            <a:r>
              <a:rPr lang="es-MX" sz="2400" b="1" dirty="0"/>
              <a:t>Impacto de las sentencias de la Corte Interamericana de Derechos Humanos.</a:t>
            </a:r>
            <a:r>
              <a:rPr lang="es-MX" sz="2400" dirty="0"/>
              <a:t> Tirant lo Blanch. México 2013.</a:t>
            </a:r>
          </a:p>
          <a:p>
            <a:endParaRPr lang="es-MX" sz="2400" dirty="0"/>
          </a:p>
          <a:p>
            <a:endParaRPr lang="es-MX" sz="2400" b="1" dirty="0"/>
          </a:p>
          <a:p>
            <a:pPr marL="0" indent="0">
              <a:buNone/>
            </a:pPr>
            <a:endParaRPr lang="es-MX" sz="2400" b="1" dirty="0"/>
          </a:p>
          <a:p>
            <a:endParaRPr lang="es-ES" sz="2400" dirty="0"/>
          </a:p>
        </p:txBody>
      </p:sp>
    </p:spTree>
    <p:extLst>
      <p:ext uri="{BB962C8B-B14F-4D97-AF65-F5344CB8AC3E}">
        <p14:creationId xmlns:p14="http://schemas.microsoft.com/office/powerpoint/2010/main" val="348730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852704"/>
          </a:xfrm>
        </p:spPr>
        <p:txBody>
          <a:bodyPr/>
          <a:lstStyle/>
          <a:p>
            <a:pPr algn="ctr"/>
            <a:r>
              <a:rPr lang="es-MX" b="1" dirty="0"/>
              <a:t>Bibliografía</a:t>
            </a:r>
            <a:endParaRPr lang="es-ES" dirty="0"/>
          </a:p>
        </p:txBody>
      </p:sp>
      <p:sp>
        <p:nvSpPr>
          <p:cNvPr id="3" name="Marcador de contenido 2"/>
          <p:cNvSpPr>
            <a:spLocks noGrp="1"/>
          </p:cNvSpPr>
          <p:nvPr>
            <p:ph idx="1"/>
          </p:nvPr>
        </p:nvSpPr>
        <p:spPr>
          <a:xfrm>
            <a:off x="457200" y="1484784"/>
            <a:ext cx="8229600" cy="4824536"/>
          </a:xfrm>
        </p:spPr>
        <p:txBody>
          <a:bodyPr>
            <a:normAutofit fontScale="92500" lnSpcReduction="10000"/>
          </a:bodyPr>
          <a:lstStyle/>
          <a:p>
            <a:pPr algn="just"/>
            <a:r>
              <a:rPr lang="es-MX" sz="2400" dirty="0"/>
              <a:t>Eduardo Ferrer Mac </a:t>
            </a:r>
            <a:r>
              <a:rPr lang="es-MX" sz="2400" dirty="0" err="1"/>
              <a:t>Gregor</a:t>
            </a:r>
            <a:r>
              <a:rPr lang="es-MX" sz="2400" dirty="0"/>
              <a:t> </a:t>
            </a:r>
            <a:r>
              <a:rPr lang="es-MX" sz="2400" i="1" dirty="0"/>
              <a:t>et al</a:t>
            </a:r>
            <a:r>
              <a:rPr lang="es-MX" sz="2400" dirty="0"/>
              <a:t>. </a:t>
            </a:r>
            <a:r>
              <a:rPr lang="es-MX" sz="2400" b="1" dirty="0"/>
              <a:t>Diccionario de Derecho Procesal Constitucional y Convencional</a:t>
            </a:r>
            <a:r>
              <a:rPr lang="es-MX" sz="2400" dirty="0"/>
              <a:t>. PJF. CJF. UNAM. IIJ, 2014.</a:t>
            </a:r>
          </a:p>
          <a:p>
            <a:pPr algn="just"/>
            <a:r>
              <a:rPr lang="es-MX" sz="2400" dirty="0"/>
              <a:t>Eduardo Ferrer Mac-</a:t>
            </a:r>
            <a:r>
              <a:rPr lang="es-MX" sz="2400" dirty="0" err="1"/>
              <a:t>Gregor</a:t>
            </a:r>
            <a:r>
              <a:rPr lang="es-MX" sz="2400" dirty="0"/>
              <a:t> </a:t>
            </a:r>
            <a:r>
              <a:rPr lang="es-MX" sz="2400" dirty="0" err="1"/>
              <a:t>Poisot</a:t>
            </a:r>
            <a:r>
              <a:rPr lang="es-MX" sz="2400" dirty="0"/>
              <a:t>, José Luis Caballero Ochoa, Christian </a:t>
            </a:r>
            <a:r>
              <a:rPr lang="es-MX" sz="2400" dirty="0" err="1"/>
              <a:t>Steiner</a:t>
            </a:r>
            <a:r>
              <a:rPr lang="es-MX" sz="2400" dirty="0"/>
              <a:t> (Coordinadores).</a:t>
            </a:r>
            <a:r>
              <a:rPr lang="es-MX" sz="2400" b="1" dirty="0"/>
              <a:t> Derechos Humanos en la Constitución: Comentarios de Jurisprudencia Constitucional e Interamericana</a:t>
            </a:r>
            <a:r>
              <a:rPr lang="es-MX" sz="2400" dirty="0"/>
              <a:t>. SCJN. UNAM. Konrad Adenauer </a:t>
            </a:r>
            <a:r>
              <a:rPr lang="es-MX" sz="2400" dirty="0" err="1"/>
              <a:t>Stiftung</a:t>
            </a:r>
            <a:r>
              <a:rPr lang="es-MX" sz="2400" dirty="0"/>
              <a:t>, 2013, Primera reimpresión 2014.</a:t>
            </a:r>
          </a:p>
          <a:p>
            <a:r>
              <a:rPr lang="es-MX" sz="2400" b="1" dirty="0"/>
              <a:t>Miguel Alejandro López Olvera y </a:t>
            </a:r>
            <a:r>
              <a:rPr lang="es-MX" sz="2400" b="1" dirty="0" err="1"/>
              <a:t>Baltazar</a:t>
            </a:r>
            <a:r>
              <a:rPr lang="es-MX" sz="2400" b="1" dirty="0"/>
              <a:t> </a:t>
            </a:r>
            <a:r>
              <a:rPr lang="es-MX" sz="2400" b="1" dirty="0" err="1"/>
              <a:t>Pahuamba</a:t>
            </a:r>
            <a:r>
              <a:rPr lang="es-MX" sz="2400" b="1" dirty="0"/>
              <a:t> Rosas, NUEVOS PARADIGMAS CONSTITUCIONALES, </a:t>
            </a:r>
            <a:r>
              <a:rPr lang="es-MX" sz="2400" b="1" dirty="0" err="1"/>
              <a:t>Espresss</a:t>
            </a:r>
            <a:r>
              <a:rPr lang="es-MX" sz="2400" b="1" dirty="0"/>
              <a:t>, México 2014.</a:t>
            </a:r>
          </a:p>
          <a:p>
            <a:r>
              <a:rPr lang="es-MX" sz="2400" b="1" dirty="0"/>
              <a:t>Pedro Salazar Ugarte </a:t>
            </a:r>
            <a:r>
              <a:rPr lang="es-MX" sz="2400" b="1" i="1" dirty="0"/>
              <a:t>et al</a:t>
            </a:r>
            <a:r>
              <a:rPr lang="es-MX" sz="2400" b="1" dirty="0"/>
              <a:t>, LA DEMOCRACIA CONSTITUCIONAL. UNA RADIOGRAFÍA TEÓRICA, Fondo de Cultura Económica. IIJ. UNAM, México 2006, Tercera reimpresión 2013.</a:t>
            </a:r>
          </a:p>
          <a:p>
            <a:pPr algn="just"/>
            <a:endParaRPr lang="es-MX" sz="2400" dirty="0"/>
          </a:p>
          <a:p>
            <a:pPr algn="just"/>
            <a:endParaRPr lang="es-MX" dirty="0"/>
          </a:p>
          <a:p>
            <a:endParaRPr lang="es-ES" dirty="0"/>
          </a:p>
          <a:p>
            <a:endParaRPr lang="es-ES" dirty="0"/>
          </a:p>
        </p:txBody>
      </p:sp>
    </p:spTree>
    <p:extLst>
      <p:ext uri="{BB962C8B-B14F-4D97-AF65-F5344CB8AC3E}">
        <p14:creationId xmlns:p14="http://schemas.microsoft.com/office/powerpoint/2010/main" val="1521948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544B8-F19C-409F-A33C-B1FAAD79662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5EFBE8C-0943-434E-8EAB-BA947C28B77B}"/>
              </a:ext>
            </a:extLst>
          </p:cNvPr>
          <p:cNvSpPr>
            <a:spLocks noGrp="1"/>
          </p:cNvSpPr>
          <p:nvPr>
            <p:ph idx="1"/>
          </p:nvPr>
        </p:nvSpPr>
        <p:spPr/>
        <p:txBody>
          <a:bodyPr>
            <a:normAutofit lnSpcReduction="10000"/>
          </a:bodyPr>
          <a:lstStyle/>
          <a:p>
            <a:pPr marL="0" indent="0" algn="ctr">
              <a:buNone/>
            </a:pPr>
            <a:r>
              <a:rPr lang="es-MX" sz="3600" b="1" dirty="0"/>
              <a:t>MATERIAL DE APOYO A LA DOCENCIA PREPARADO POR EL PROFESOR DR. EDUARDO DE JESÚS CASTELLANOS HERNÁNDEZ, INVESTIGADOR NACIONAL, NIVEL I</a:t>
            </a:r>
          </a:p>
          <a:p>
            <a:pPr marL="0" indent="0" algn="ctr">
              <a:buNone/>
            </a:pPr>
            <a:r>
              <a:rPr lang="es-MX" sz="3600" b="1" dirty="0"/>
              <a:t>INVESTIGADOR CIENTÍFICO DE EXCELENCIA</a:t>
            </a:r>
          </a:p>
          <a:p>
            <a:pPr marL="0" indent="0" algn="ctr">
              <a:buNone/>
            </a:pPr>
            <a:r>
              <a:rPr lang="es-MX" sz="3600" b="1" dirty="0"/>
              <a:t>2020</a:t>
            </a:r>
          </a:p>
        </p:txBody>
      </p:sp>
    </p:spTree>
    <p:extLst>
      <p:ext uri="{BB962C8B-B14F-4D97-AF65-F5344CB8AC3E}">
        <p14:creationId xmlns:p14="http://schemas.microsoft.com/office/powerpoint/2010/main" val="255522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MX" sz="3600" b="1" dirty="0"/>
              <a:t>Artículo 1º </a:t>
            </a:r>
          </a:p>
        </p:txBody>
      </p:sp>
      <p:sp>
        <p:nvSpPr>
          <p:cNvPr id="3" name="2 Marcador de contenido"/>
          <p:cNvSpPr>
            <a:spLocks noGrp="1"/>
          </p:cNvSpPr>
          <p:nvPr>
            <p:ph idx="1"/>
          </p:nvPr>
        </p:nvSpPr>
        <p:spPr>
          <a:xfrm>
            <a:off x="457200" y="1124744"/>
            <a:ext cx="8229600" cy="5001419"/>
          </a:xfrm>
        </p:spPr>
        <p:txBody>
          <a:bodyPr>
            <a:normAutofit fontScale="85000" lnSpcReduction="20000"/>
          </a:bodyPr>
          <a:lstStyle/>
          <a:p>
            <a:pPr algn="just">
              <a:buNone/>
            </a:pPr>
            <a:r>
              <a:rPr lang="es-MX" sz="2400" dirty="0"/>
              <a:t>	En los Estados Unidos Mexicanos todas las personas gozarán de los </a:t>
            </a:r>
            <a:r>
              <a:rPr lang="es-MX" sz="2400" b="1" dirty="0"/>
              <a:t>derechos humanos </a:t>
            </a:r>
            <a:r>
              <a:rPr lang="es-MX" sz="2400" b="1" u="sng" dirty="0"/>
              <a:t>reconocidos</a:t>
            </a:r>
            <a:r>
              <a:rPr lang="es-MX" sz="2400" b="1" dirty="0"/>
              <a:t> en esta Constitución y en los tratados internacionales </a:t>
            </a:r>
            <a:r>
              <a:rPr lang="es-MX" sz="2400" dirty="0"/>
              <a:t>de los que el Estado Mexicano sea parte, así como de las garantías para su protección, </a:t>
            </a:r>
            <a:r>
              <a:rPr lang="es-MX" sz="2400" b="1" dirty="0"/>
              <a:t>cuyo ejercicio no podrá restringirse ni suspenderse, </a:t>
            </a:r>
            <a:r>
              <a:rPr lang="es-MX" sz="2400" b="1" u="sng" dirty="0"/>
              <a:t>salvo en los casos y bajo las condiciones</a:t>
            </a:r>
            <a:r>
              <a:rPr lang="es-MX" sz="2400" b="1" dirty="0"/>
              <a:t> que esta Constitución establece</a:t>
            </a:r>
            <a:r>
              <a:rPr lang="es-MX" sz="2400" dirty="0"/>
              <a:t>.</a:t>
            </a:r>
          </a:p>
          <a:p>
            <a:pPr algn="just">
              <a:buNone/>
            </a:pPr>
            <a:endParaRPr lang="es-MX" sz="2400" dirty="0"/>
          </a:p>
          <a:p>
            <a:pPr algn="just">
              <a:buNone/>
            </a:pPr>
            <a:r>
              <a:rPr lang="es-MX" sz="2400" dirty="0"/>
              <a:t>	Las normas relativas a los derechos humanos </a:t>
            </a:r>
            <a:r>
              <a:rPr lang="es-MX" sz="2400" b="1" dirty="0"/>
              <a:t>se interpretarán de conformidad con esta Constitución y con los tratados internacionales </a:t>
            </a:r>
            <a:r>
              <a:rPr lang="es-MX" sz="2400" dirty="0"/>
              <a:t>de la materia favoreciendo en todo tiempo a las personas la protección más amplia.</a:t>
            </a:r>
          </a:p>
          <a:p>
            <a:pPr algn="just">
              <a:buNone/>
            </a:pPr>
            <a:endParaRPr lang="es-MX" sz="2400" dirty="0"/>
          </a:p>
          <a:p>
            <a:pPr algn="just">
              <a:buNone/>
            </a:pPr>
            <a:r>
              <a:rPr lang="es-MX" sz="2400" dirty="0"/>
              <a:t>	</a:t>
            </a:r>
            <a:r>
              <a:rPr lang="es-MX" sz="2400" b="1" dirty="0"/>
              <a:t>Todas las autoridades</a:t>
            </a:r>
            <a:r>
              <a:rPr lang="es-MX" sz="2400" dirty="0"/>
              <a:t>, en el ámbito de sus competencias, tienen la </a:t>
            </a:r>
            <a:r>
              <a:rPr lang="es-MX" sz="2400" b="1" u="sng" dirty="0"/>
              <a:t>obligación</a:t>
            </a:r>
            <a:r>
              <a:rPr lang="es-MX" sz="2400" dirty="0"/>
              <a:t> de </a:t>
            </a:r>
            <a:r>
              <a:rPr lang="es-MX" sz="2400" b="1" dirty="0"/>
              <a:t>promover, respetar, proteger y garantizar </a:t>
            </a:r>
            <a:r>
              <a:rPr lang="es-MX" sz="2400" dirty="0"/>
              <a:t>los derechos humanos de conformidad con los </a:t>
            </a:r>
            <a:r>
              <a:rPr lang="es-MX" sz="2400" b="1" dirty="0"/>
              <a:t>principios de universalidad, interdependencia, indivisibilidad y progresividad</a:t>
            </a:r>
            <a:r>
              <a:rPr lang="es-MX" sz="2400" dirty="0"/>
              <a:t>. En consecuencia, el Estado deberá </a:t>
            </a:r>
            <a:r>
              <a:rPr lang="es-MX" sz="2400" b="1" dirty="0"/>
              <a:t>prevenir, investigar, sancionar y reparar </a:t>
            </a:r>
            <a:r>
              <a:rPr lang="es-MX" sz="2400" dirty="0"/>
              <a:t>las violaciones a los derechos humanos, en los términos que establezca la ley</a:t>
            </a:r>
          </a:p>
          <a:p>
            <a:pPr algn="just">
              <a:buNone/>
            </a:pPr>
            <a:endParaRPr lang="es-MX" sz="2400" dirty="0"/>
          </a:p>
          <a:p>
            <a:endParaRPr lang="es-MX" sz="24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Control de convencionalidad</a:t>
            </a:r>
          </a:p>
        </p:txBody>
      </p:sp>
      <p:sp>
        <p:nvSpPr>
          <p:cNvPr id="3" name="2 Marcador de contenido"/>
          <p:cNvSpPr>
            <a:spLocks noGrp="1"/>
          </p:cNvSpPr>
          <p:nvPr>
            <p:ph idx="1"/>
          </p:nvPr>
        </p:nvSpPr>
        <p:spPr/>
        <p:txBody>
          <a:bodyPr>
            <a:normAutofit/>
          </a:bodyPr>
          <a:lstStyle/>
          <a:p>
            <a:r>
              <a:rPr lang="es-MX" dirty="0"/>
              <a:t>Es el mecanismo que se ejerce para verificar que una ley, reglamento o acto de las autoridades del Estado, se ajustan a las normas, principios y valores de la Convención Americana de Derechos Humanos -en la que se funda la competencia contenciosa de la </a:t>
            </a:r>
            <a:r>
              <a:rPr lang="es-MX" dirty="0" err="1"/>
              <a:t>CorteIDH</a:t>
            </a:r>
            <a:r>
              <a:rPr lang="es-MX" dirty="0"/>
              <a:t> - y demás convenciones interamericanas, que forman un </a:t>
            </a:r>
            <a:r>
              <a:rPr lang="es-MX" i="1" dirty="0" err="1"/>
              <a:t>ius</a:t>
            </a:r>
            <a:r>
              <a:rPr lang="es-MX" i="1" dirty="0"/>
              <a:t> </a:t>
            </a:r>
            <a:r>
              <a:rPr lang="es-MX" i="1" dirty="0" err="1"/>
              <a:t>constitutionale</a:t>
            </a:r>
            <a:r>
              <a:rPr lang="es-MX" i="1" dirty="0"/>
              <a:t> </a:t>
            </a:r>
            <a:r>
              <a:rPr lang="es-MX" i="1" dirty="0" err="1"/>
              <a:t>commune</a:t>
            </a:r>
            <a:r>
              <a:rPr lang="es-MX" dirty="0"/>
              <a:t> en la región. Equivale, en su propio ámbito, al control de constitucionalidad.</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1DACF-CBE8-42EC-AC58-E6CA94134B56}"/>
              </a:ext>
            </a:extLst>
          </p:cNvPr>
          <p:cNvSpPr>
            <a:spLocks noGrp="1"/>
          </p:cNvSpPr>
          <p:nvPr>
            <p:ph type="title"/>
          </p:nvPr>
        </p:nvSpPr>
        <p:spPr>
          <a:xfrm>
            <a:off x="628650" y="1131095"/>
            <a:ext cx="7886700" cy="769764"/>
          </a:xfrm>
        </p:spPr>
        <p:txBody>
          <a:bodyPr>
            <a:normAutofit fontScale="90000"/>
          </a:bodyPr>
          <a:lstStyle/>
          <a:p>
            <a:pPr algn="ctr"/>
            <a:r>
              <a:rPr lang="es-MX" b="1" dirty="0"/>
              <a:t>Instrumentos Internacionales</a:t>
            </a:r>
          </a:p>
        </p:txBody>
      </p:sp>
      <p:sp>
        <p:nvSpPr>
          <p:cNvPr id="3" name="Marcador de contenido 2">
            <a:extLst>
              <a:ext uri="{FF2B5EF4-FFF2-40B4-BE49-F238E27FC236}">
                <a16:creationId xmlns:a16="http://schemas.microsoft.com/office/drawing/2014/main" id="{614F55A9-61AE-4EE4-98A5-57C2DFAAAFA8}"/>
              </a:ext>
            </a:extLst>
          </p:cNvPr>
          <p:cNvSpPr>
            <a:spLocks noGrp="1"/>
          </p:cNvSpPr>
          <p:nvPr>
            <p:ph idx="1"/>
          </p:nvPr>
        </p:nvSpPr>
        <p:spPr>
          <a:xfrm>
            <a:off x="628650" y="1791528"/>
            <a:ext cx="7886700" cy="4005470"/>
          </a:xfrm>
        </p:spPr>
        <p:txBody>
          <a:bodyPr>
            <a:normAutofit/>
          </a:bodyPr>
          <a:lstStyle/>
          <a:p>
            <a:r>
              <a:rPr lang="es-MX" sz="1800" dirty="0"/>
              <a:t>Declaración Universal de Derechos Humanos</a:t>
            </a:r>
          </a:p>
          <a:p>
            <a:r>
              <a:rPr lang="es-MX" sz="1800" dirty="0"/>
              <a:t>Pacto Internacional de Derechos Civiles y Políticos</a:t>
            </a:r>
          </a:p>
          <a:p>
            <a:r>
              <a:rPr lang="es-MX" sz="1800" dirty="0"/>
              <a:t>Pacto Internacional de Derechos Económicos, Sociales y Culturales</a:t>
            </a:r>
          </a:p>
          <a:p>
            <a:r>
              <a:rPr lang="es-MX" sz="1800" dirty="0"/>
              <a:t>Convención sobre la Eliminación de todas las Formas de Discriminación contra la Mujer</a:t>
            </a:r>
          </a:p>
          <a:p>
            <a:r>
              <a:rPr lang="es-MX" sz="1800" dirty="0"/>
              <a:t>Convención sobre los Derechos del Niño</a:t>
            </a:r>
          </a:p>
          <a:p>
            <a:r>
              <a:rPr lang="es-MX" sz="1800" dirty="0"/>
              <a:t>Convenio 169 de la Organización Internacional del Trabajo sobre Pueblos Indígenas y Tribales en Países Independientes</a:t>
            </a:r>
          </a:p>
          <a:p>
            <a:r>
              <a:rPr lang="es-MX" sz="1800" dirty="0"/>
              <a:t>Declaración de Naciones Unidas sobre los Derechos de los Pueblos Indígenas</a:t>
            </a:r>
          </a:p>
          <a:p>
            <a:r>
              <a:rPr lang="es-MX" sz="1800" dirty="0"/>
              <a:t>Convención Americana sobre Derechos Humanos</a:t>
            </a:r>
          </a:p>
        </p:txBody>
      </p:sp>
    </p:spTree>
    <p:extLst>
      <p:ext uri="{BB962C8B-B14F-4D97-AF65-F5344CB8AC3E}">
        <p14:creationId xmlns:p14="http://schemas.microsoft.com/office/powerpoint/2010/main" val="4810755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sz="2800" b="1" dirty="0"/>
              <a:t>Caso </a:t>
            </a:r>
            <a:r>
              <a:rPr lang="es-MX" sz="2800" b="1" dirty="0" err="1"/>
              <a:t>Almonacid</a:t>
            </a:r>
            <a:r>
              <a:rPr lang="es-MX" sz="2800" b="1" dirty="0"/>
              <a:t> Arellano y otros vs. Chile. Fondo, Reparaciones y Costas. Sentencia del 26 de septiembre de 2006, párrafo 124</a:t>
            </a:r>
          </a:p>
        </p:txBody>
      </p:sp>
      <p:sp>
        <p:nvSpPr>
          <p:cNvPr id="3" name="2 Marcador de contenido"/>
          <p:cNvSpPr>
            <a:spLocks noGrp="1"/>
          </p:cNvSpPr>
          <p:nvPr>
            <p:ph idx="1"/>
          </p:nvPr>
        </p:nvSpPr>
        <p:spPr/>
        <p:txBody>
          <a:bodyPr>
            <a:normAutofit/>
          </a:bodyPr>
          <a:lstStyle/>
          <a:p>
            <a:r>
              <a:rPr lang="es-MX" dirty="0"/>
              <a:t>Los Estados deben “</a:t>
            </a:r>
            <a:r>
              <a:rPr lang="es-MX" i="1" dirty="0"/>
              <a:t>velar porque los efectos de las disposiciones de la Convención no se vean mermadas por la aplicación de leyes contrarias a su efecto y fin , y que desde un inicio carecen de efectos jurídicos. En otras palabras, el Poder Judicial debe ejercer una especie de “control de convencionalidad” entre las normas jurídicas internas que aplican en los casos concretos y la Convención Americana de Derechos Humanos</a:t>
            </a:r>
            <a:r>
              <a:rPr lang="es-MX" dirty="0"/>
              <a: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844</TotalTime>
  <Words>3832</Words>
  <Application>Microsoft Office PowerPoint</Application>
  <PresentationFormat>Presentación en pantalla (4:3)</PresentationFormat>
  <Paragraphs>403</Paragraphs>
  <Slides>57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57</vt:i4>
      </vt:variant>
    </vt:vector>
  </HeadingPairs>
  <TitlesOfParts>
    <vt:vector size="62" baseType="lpstr">
      <vt:lpstr>Arial</vt:lpstr>
      <vt:lpstr>Calibri</vt:lpstr>
      <vt:lpstr>Constantia</vt:lpstr>
      <vt:lpstr>Wingdings 2</vt:lpstr>
      <vt:lpstr>Flujo</vt:lpstr>
      <vt:lpstr>Metodología para el control de constitucionalidad y convencionalidad</vt:lpstr>
      <vt:lpstr>Contenido</vt:lpstr>
      <vt:lpstr>Los medios tradicionales de defensa constitucional por vía jurisdiccional</vt:lpstr>
      <vt:lpstr>Las vías no jurisdiccionales de protección de los derechos humanos</vt:lpstr>
      <vt:lpstr>LA VÍA MEXICANA HACIA EL CONTROL DIFUSO DE LA CONSTITUCIONALIDAD Y DE LA CONVENCIONALIDAD</vt:lpstr>
      <vt:lpstr>Artículo 1º </vt:lpstr>
      <vt:lpstr>Control de convencionalidad</vt:lpstr>
      <vt:lpstr>Instrumentos Internacionales</vt:lpstr>
      <vt:lpstr>Caso Almonacid Arellano y otros vs. Chile. Fondo, Reparaciones y Costas. Sentencia del 26 de septiembre de 2006, párrafo 124</vt:lpstr>
      <vt:lpstr>Caso Trabajadores cesados del Congreso (Aguado Alfaro y otros) vs. Perú. Fondo, Reparaciones y Costas. Sentencia del 24 de noviembre de 2006, párrafo 128</vt:lpstr>
      <vt:lpstr>Voto razonado del juez Sergio García Ramírez</vt:lpstr>
      <vt:lpstr>Voto razonado del Juez Eduardo Ferrer MacGregor</vt:lpstr>
      <vt:lpstr>Corpus iuris interamericano</vt:lpstr>
      <vt:lpstr>Tipos y formas de control de convencionalidad y órganos que los ejercen</vt:lpstr>
      <vt:lpstr>Manera de realizar el control difuso de convencionalidad:</vt:lpstr>
      <vt:lpstr>Principios rectores del control difuso de convencionalidad</vt:lpstr>
      <vt:lpstr> Caso "La Última Tentación de Cristo" (Olmedo Bustos y otros) Vs. Chile Sentencia de 5 de febrero de 2001 </vt:lpstr>
      <vt:lpstr>Caso Artavia Murillo vs Costa Rica (fertilización in vitro)</vt:lpstr>
      <vt:lpstr>Caso Gelman Vs. Uruguay, Fondo y Reparaciones, Sentencia de 24 de febrero de 2011</vt:lpstr>
      <vt:lpstr>Bloque de Constitucionalidad</vt:lpstr>
      <vt:lpstr>Parámetro de Constitucionalidad</vt:lpstr>
      <vt:lpstr>Metamorfosis de la Constitución de los derechos</vt:lpstr>
      <vt:lpstr>Con el nuevo paradigma se transita</vt:lpstr>
      <vt:lpstr>MODELO GENERAL DE CONTROL DE CONSTITUCIONALIDAD Y CONVENCIONALIDAD</vt:lpstr>
      <vt:lpstr>Presentación de PowerPoint</vt:lpstr>
      <vt:lpstr>Presentación de PowerPoint</vt:lpstr>
      <vt:lpstr>Presentación de PowerPoint</vt:lpstr>
      <vt:lpstr>Derechos Humanos en la Jurisprudencia Constitucional e Interamericana</vt:lpstr>
      <vt:lpstr>CIDH. CUADERNILLOS DE JURISPRUDENCIA</vt:lpstr>
      <vt:lpstr>CIDH. CUADERNILLOS DE JURISPRUDENCIA</vt:lpstr>
      <vt:lpstr>CIDH. CUADERNILLOS DE JURISPRUDENCIA</vt:lpstr>
      <vt:lpstr>Metodología en el control de convencionalidad</vt:lpstr>
      <vt:lpstr>Técnicas interpretativas en el control de convencionalidad</vt:lpstr>
      <vt:lpstr>Argumentos </vt:lpstr>
      <vt:lpstr>Argumentos </vt:lpstr>
      <vt:lpstr>Criterios a favor del ser humano</vt:lpstr>
      <vt:lpstr>Presentación de PowerPoint</vt:lpstr>
      <vt:lpstr>Contradicción de Tesis 293/2011</vt:lpstr>
      <vt:lpstr> Tesis: 1a. CXLV/2014 (10a.)  </vt:lpstr>
      <vt:lpstr>CONTROL DIFUSO DE CONSTITUCIONALIDAD EX OFFICIO. SUS PRESUPUESTOS FORMALES Y MATERIALES DE ADMISIBILIDAD Y PROCEDENCIA. Registro 2005057. Jurisprudencia</vt:lpstr>
      <vt:lpstr>CONTROL DIFUSO DE CONSTITUCIONALIDAD EX OFFICIO. PASOS Y ASPECTOS SJSTANTIVOS E INSTRUMENTALESQUE DEBEN OBSERVARSE PARA REALIZARLO. Registro 2004188. Tesis aislada.</vt:lpstr>
      <vt:lpstr>Presentación de PowerPoint</vt:lpstr>
      <vt:lpstr>Presentación de PowerPoint</vt:lpstr>
      <vt:lpstr>Presentación de PowerPoint</vt:lpstr>
      <vt:lpstr>Presentación de PowerPoint</vt:lpstr>
      <vt:lpstr>Presentación de PowerPoint</vt:lpstr>
      <vt:lpstr>Presentación de PowerPoint</vt:lpstr>
      <vt:lpstr>IUS CONSTITUTIONALE COMMUNE</vt:lpstr>
      <vt:lpstr>DERECHOS HUMANOS, ESTADO DE DERECHO Y DEMOCRACIA </vt:lpstr>
      <vt:lpstr>Tensiones entre Democracia y Constitución</vt:lpstr>
      <vt:lpstr>EL IMPACTO DE LAS SENTENCIAS DE LA CORTEIDH EN LAS SENTENCIAS DE LOS TRIBUNALES NACIONALES</vt:lpstr>
      <vt:lpstr>EL FUTURO PREVISIBLE Y EL FUTURO DESEABLE</vt:lpstr>
      <vt:lpstr>ENFRENTAR LOS DESAFÍOS</vt:lpstr>
      <vt:lpstr>Bibliografía</vt:lpstr>
      <vt:lpstr>Bibliografía</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impacto de las sentencias de la Corte Interamericana de Derechos Humanos en las sentencias del Tribunal Electoral del Poder Judicial de la Federación</dc:title>
  <dc:creator>ejesus</dc:creator>
  <cp:lastModifiedBy>Eduardo Castellanos</cp:lastModifiedBy>
  <cp:revision>129</cp:revision>
  <dcterms:created xsi:type="dcterms:W3CDTF">2015-07-28T18:02:33Z</dcterms:created>
  <dcterms:modified xsi:type="dcterms:W3CDTF">2020-04-24T00:27:46Z</dcterms:modified>
</cp:coreProperties>
</file>