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C7D85AF-1896-4A10-BF4A-5E1ED8897643}"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9CF85-8992-4FD6-A87B-4A2562A2DBE9}"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57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7D85AF-1896-4A10-BF4A-5E1ED8897643}"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280656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7D85AF-1896-4A10-BF4A-5E1ED8897643}"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165570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7D85AF-1896-4A10-BF4A-5E1ED8897643}"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373814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C7D85AF-1896-4A10-BF4A-5E1ED8897643}"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9CF85-8992-4FD6-A87B-4A2562A2DBE9}"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15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C7D85AF-1896-4A10-BF4A-5E1ED8897643}"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1711749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C7D85AF-1896-4A10-BF4A-5E1ED8897643}" type="datetimeFigureOut">
              <a:rPr lang="es-MX" smtClean="0"/>
              <a:t>23/04/2020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171084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C7D85AF-1896-4A10-BF4A-5E1ED8897643}" type="datetimeFigureOut">
              <a:rPr lang="es-MX" smtClean="0"/>
              <a:t>23/04/2020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131505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7D85AF-1896-4A10-BF4A-5E1ED8897643}" type="datetimeFigureOut">
              <a:rPr lang="es-MX" smtClean="0"/>
              <a:t>23/04/2020</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361683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7D85AF-1896-4A10-BF4A-5E1ED8897643}" type="datetimeFigureOut">
              <a:rPr lang="es-MX" smtClean="0"/>
              <a:t>23/04/2020</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69CF85-8992-4FD6-A87B-4A2562A2DBE9}" type="slidenum">
              <a:rPr lang="es-MX" smtClean="0"/>
              <a:t>‹Nº›</a:t>
            </a:fld>
            <a:endParaRPr lang="es-MX"/>
          </a:p>
        </p:txBody>
      </p:sp>
    </p:spTree>
    <p:extLst>
      <p:ext uri="{BB962C8B-B14F-4D97-AF65-F5344CB8AC3E}">
        <p14:creationId xmlns:p14="http://schemas.microsoft.com/office/powerpoint/2010/main" val="143966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C7D85AF-1896-4A10-BF4A-5E1ED8897643}"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13447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7D85AF-1896-4A10-BF4A-5E1ED8897643}" type="datetimeFigureOut">
              <a:rPr lang="es-MX" smtClean="0"/>
              <a:t>23/04/2020</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69CF85-8992-4FD6-A87B-4A2562A2DBE9}"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025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CD97D-ABE4-4602-B24C-55C00B784010}"/>
              </a:ext>
            </a:extLst>
          </p:cNvPr>
          <p:cNvSpPr>
            <a:spLocks noGrp="1"/>
          </p:cNvSpPr>
          <p:nvPr>
            <p:ph type="ctrTitle"/>
          </p:nvPr>
        </p:nvSpPr>
        <p:spPr/>
        <p:txBody>
          <a:bodyPr>
            <a:normAutofit fontScale="90000"/>
          </a:bodyPr>
          <a:lstStyle/>
          <a:p>
            <a:br>
              <a:rPr lang="es-MX" sz="4400" b="1" dirty="0"/>
            </a:br>
            <a:r>
              <a:rPr lang="es-MX" sz="4400" b="1" dirty="0"/>
              <a:t>Modelos de democracia.</a:t>
            </a:r>
            <a:r>
              <a:rPr lang="es-MX" sz="4000" b="1" dirty="0"/>
              <a:t> </a:t>
            </a:r>
            <a:br>
              <a:rPr lang="es-MX" sz="4000" b="1" dirty="0"/>
            </a:br>
            <a:r>
              <a:rPr lang="es-MX" sz="4000" dirty="0"/>
              <a:t>Formas de gobierno y resultados en treinta y seis países</a:t>
            </a:r>
            <a:br>
              <a:rPr lang="es-MX" sz="4000" dirty="0"/>
            </a:br>
            <a:br>
              <a:rPr lang="es-MX" sz="4000" b="1" dirty="0"/>
            </a:br>
            <a:r>
              <a:rPr lang="es-MX" sz="3200" b="1" dirty="0" err="1"/>
              <a:t>Arend</a:t>
            </a:r>
            <a:r>
              <a:rPr lang="es-MX" sz="3200" b="1" dirty="0"/>
              <a:t> </a:t>
            </a:r>
            <a:r>
              <a:rPr lang="es-MX" sz="3200" b="1" dirty="0" err="1"/>
              <a:t>Lijphart</a:t>
            </a:r>
            <a:br>
              <a:rPr lang="es-MX" sz="3200" b="1" dirty="0"/>
            </a:br>
            <a:br>
              <a:rPr lang="es-MX" sz="3200" b="1" dirty="0"/>
            </a:br>
            <a:br>
              <a:rPr lang="es-MX" sz="3200" b="1" dirty="0"/>
            </a:br>
            <a:endParaRPr lang="es-MX" sz="3200" b="1" dirty="0"/>
          </a:p>
        </p:txBody>
      </p:sp>
      <p:sp>
        <p:nvSpPr>
          <p:cNvPr id="3" name="Subtítulo 2">
            <a:extLst>
              <a:ext uri="{FF2B5EF4-FFF2-40B4-BE49-F238E27FC236}">
                <a16:creationId xmlns:a16="http://schemas.microsoft.com/office/drawing/2014/main" id="{E9564830-590A-48F8-8828-5C50AC3CC89A}"/>
              </a:ext>
            </a:extLst>
          </p:cNvPr>
          <p:cNvSpPr>
            <a:spLocks noGrp="1"/>
          </p:cNvSpPr>
          <p:nvPr>
            <p:ph type="subTitle" idx="1"/>
          </p:nvPr>
        </p:nvSpPr>
        <p:spPr>
          <a:xfrm>
            <a:off x="1524000" y="3429000"/>
            <a:ext cx="9144000" cy="2150164"/>
          </a:xfrm>
        </p:spPr>
        <p:txBody>
          <a:bodyPr>
            <a:normAutofit fontScale="25000" lnSpcReduction="20000"/>
          </a:bodyPr>
          <a:lstStyle/>
          <a:p>
            <a:endParaRPr lang="es-MX" dirty="0"/>
          </a:p>
          <a:p>
            <a:endParaRPr lang="es-MX" dirty="0"/>
          </a:p>
          <a:p>
            <a:r>
              <a:rPr lang="es-MX" sz="4000" dirty="0"/>
              <a:t>Material de apoyo a la docencia preparado por el </a:t>
            </a:r>
          </a:p>
          <a:p>
            <a:r>
              <a:rPr lang="es-MX" sz="4000" dirty="0"/>
              <a:t>Profesor Dr. Eduardo de Jesús Castellanos Hernández</a:t>
            </a:r>
          </a:p>
          <a:p>
            <a:r>
              <a:rPr lang="es-MX" sz="4000" dirty="0"/>
              <a:t>Investigador Nacional, Nivel I. Sistema Nacional de Investigadores.</a:t>
            </a:r>
          </a:p>
          <a:p>
            <a:r>
              <a:rPr lang="es-MX" sz="4000" dirty="0"/>
              <a:t>Investigador científico de excelencia. Sistema internacional de la investigación científica.</a:t>
            </a:r>
          </a:p>
          <a:p>
            <a:endParaRPr lang="es-MX" sz="4000" dirty="0"/>
          </a:p>
          <a:p>
            <a:r>
              <a:rPr lang="es-MX" sz="4000" dirty="0"/>
              <a:t>2020</a:t>
            </a:r>
          </a:p>
        </p:txBody>
      </p:sp>
    </p:spTree>
    <p:extLst>
      <p:ext uri="{BB962C8B-B14F-4D97-AF65-F5344CB8AC3E}">
        <p14:creationId xmlns:p14="http://schemas.microsoft.com/office/powerpoint/2010/main" val="124353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0FB67-F026-4EC5-B2F9-259D22CF725A}"/>
              </a:ext>
            </a:extLst>
          </p:cNvPr>
          <p:cNvSpPr>
            <a:spLocks noGrp="1"/>
          </p:cNvSpPr>
          <p:nvPr>
            <p:ph type="title"/>
          </p:nvPr>
        </p:nvSpPr>
        <p:spPr>
          <a:xfrm>
            <a:off x="838200" y="365125"/>
            <a:ext cx="10515600" cy="1013101"/>
          </a:xfrm>
        </p:spPr>
        <p:txBody>
          <a:bodyPr>
            <a:normAutofit fontScale="90000"/>
          </a:bodyPr>
          <a:lstStyle/>
          <a:p>
            <a:pPr algn="ctr"/>
            <a:br>
              <a:rPr lang="es-MX" dirty="0"/>
            </a:br>
            <a:r>
              <a:rPr lang="es-MX" b="1" dirty="0"/>
              <a:t>Coaliciones ganadoras mínimas</a:t>
            </a:r>
            <a:br>
              <a:rPr lang="es-MX" dirty="0"/>
            </a:br>
            <a:endParaRPr lang="es-MX" b="1" dirty="0"/>
          </a:p>
        </p:txBody>
      </p:sp>
      <p:sp>
        <p:nvSpPr>
          <p:cNvPr id="3" name="Marcador de contenido 2">
            <a:extLst>
              <a:ext uri="{FF2B5EF4-FFF2-40B4-BE49-F238E27FC236}">
                <a16:creationId xmlns:a16="http://schemas.microsoft.com/office/drawing/2014/main" id="{60252943-A2A3-40C8-B09F-B281BE1D2B7A}"/>
              </a:ext>
            </a:extLst>
          </p:cNvPr>
          <p:cNvSpPr>
            <a:spLocks noGrp="1"/>
          </p:cNvSpPr>
          <p:nvPr>
            <p:ph idx="1"/>
          </p:nvPr>
        </p:nvSpPr>
        <p:spPr>
          <a:xfrm>
            <a:off x="838200" y="1378225"/>
            <a:ext cx="10515600" cy="4798737"/>
          </a:xfrm>
        </p:spPr>
        <p:txBody>
          <a:bodyPr>
            <a:normAutofit/>
          </a:bodyPr>
          <a:lstStyle/>
          <a:p>
            <a:endParaRPr lang="es-MX" dirty="0"/>
          </a:p>
          <a:p>
            <a:endParaRPr lang="es-MX" dirty="0"/>
          </a:p>
          <a:p>
            <a:r>
              <a:rPr lang="es-MX" dirty="0"/>
              <a:t>El “principio del tamaño” de William H. </a:t>
            </a:r>
            <a:r>
              <a:rPr lang="es-MX" dirty="0" err="1"/>
              <a:t>Riker</a:t>
            </a:r>
            <a:r>
              <a:rPr lang="es-MX" dirty="0"/>
              <a:t> predice la formación de coaliciones ganadoras mínimas, es decir, coaliciones ganadoras (mayoritarias) en las que sólo participen aquellos partidos que sean mínimamente necesarios para que el gabinete tenga mayoría.</a:t>
            </a:r>
          </a:p>
          <a:p>
            <a:r>
              <a:rPr lang="es-MX" dirty="0"/>
              <a:t>Su supuesto básico es simple y bastante plausible: los partidos políticos quieren maximizar su poder. En los sistemas parlamentarios, poder significa participación en el gabinete, y máximo poder significa ocupar tantas posiciones como sean posibles en el gabinete.</a:t>
            </a:r>
          </a:p>
          <a:p>
            <a:r>
              <a:rPr lang="es-MX" dirty="0"/>
              <a:t>Para formar parte del gabinete, un partido minoritario tendrá que formar equipo con uno o más partidos, pero rechazará la inclusión  de partidos innecesarios en la coalición, puesto que tal cosa reduciría su número de ministros en el gabinete.</a:t>
            </a:r>
          </a:p>
        </p:txBody>
      </p:sp>
    </p:spTree>
    <p:extLst>
      <p:ext uri="{BB962C8B-B14F-4D97-AF65-F5344CB8AC3E}">
        <p14:creationId xmlns:p14="http://schemas.microsoft.com/office/powerpoint/2010/main" val="408058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26569-4A49-441E-BECF-A2255E15B8B7}"/>
              </a:ext>
            </a:extLst>
          </p:cNvPr>
          <p:cNvSpPr>
            <a:spLocks noGrp="1"/>
          </p:cNvSpPr>
          <p:nvPr>
            <p:ph type="title"/>
          </p:nvPr>
        </p:nvSpPr>
        <p:spPr/>
        <p:txBody>
          <a:bodyPr>
            <a:normAutofit fontScale="90000"/>
          </a:bodyPr>
          <a:lstStyle/>
          <a:p>
            <a:pPr algn="ctr"/>
            <a:br>
              <a:rPr lang="es-MX" dirty="0"/>
            </a:br>
            <a:r>
              <a:rPr lang="es-MX" b="1" dirty="0"/>
              <a:t>Coaliciones de tamaño mínimo</a:t>
            </a:r>
            <a:br>
              <a:rPr lang="es-MX" dirty="0"/>
            </a:br>
            <a:endParaRPr lang="es-MX" b="1" dirty="0"/>
          </a:p>
        </p:txBody>
      </p:sp>
      <p:sp>
        <p:nvSpPr>
          <p:cNvPr id="3" name="Marcador de contenido 2">
            <a:extLst>
              <a:ext uri="{FF2B5EF4-FFF2-40B4-BE49-F238E27FC236}">
                <a16:creationId xmlns:a16="http://schemas.microsoft.com/office/drawing/2014/main" id="{3B847FFD-9501-4843-93A0-243A9D207DAD}"/>
              </a:ext>
            </a:extLst>
          </p:cNvPr>
          <p:cNvSpPr>
            <a:spLocks noGrp="1"/>
          </p:cNvSpPr>
          <p:nvPr>
            <p:ph idx="1"/>
          </p:nvPr>
        </p:nvSpPr>
        <p:spPr/>
        <p:txBody>
          <a:bodyPr/>
          <a:lstStyle/>
          <a:p>
            <a:endParaRPr lang="es-MX" dirty="0"/>
          </a:p>
          <a:p>
            <a:r>
              <a:rPr lang="es-MX" dirty="0"/>
              <a:t>La teoría de las coaliciones de tamaño mínimo se basa en el mismo supuesto de maximización del poder que la teoría de las coaliciones ganadoras mínimas, pero lleva esta premisa hasta su conclusión lógica.  </a:t>
            </a:r>
          </a:p>
          <a:p>
            <a:r>
              <a:rPr lang="es-MX" dirty="0"/>
              <a:t>Si los partidos políticos quieren excluir a los aliados innecesarios de un gabinete de coalición para maximizar su cuota de poder en el gabinete deberían preferir también que el gabinete estuviera basado en una mayoría parlamentaria lo más estrecha posible.</a:t>
            </a:r>
          </a:p>
        </p:txBody>
      </p:sp>
    </p:spTree>
    <p:extLst>
      <p:ext uri="{BB962C8B-B14F-4D97-AF65-F5344CB8AC3E}">
        <p14:creationId xmlns:p14="http://schemas.microsoft.com/office/powerpoint/2010/main" val="425485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24EF0-DDC1-4566-B195-0F10E1177ACE}"/>
              </a:ext>
            </a:extLst>
          </p:cNvPr>
          <p:cNvSpPr>
            <a:spLocks noGrp="1"/>
          </p:cNvSpPr>
          <p:nvPr>
            <p:ph type="title"/>
          </p:nvPr>
        </p:nvSpPr>
        <p:spPr/>
        <p:txBody>
          <a:bodyPr>
            <a:normAutofit fontScale="90000"/>
          </a:bodyPr>
          <a:lstStyle/>
          <a:p>
            <a:pPr algn="ctr"/>
            <a:br>
              <a:rPr lang="es-MX" dirty="0"/>
            </a:br>
            <a:r>
              <a:rPr lang="es-MX" b="1" dirty="0"/>
              <a:t>Coaliciones con el menor número de partidos</a:t>
            </a:r>
            <a:br>
              <a:rPr lang="es-MX" dirty="0"/>
            </a:br>
            <a:endParaRPr lang="es-MX" dirty="0"/>
          </a:p>
        </p:txBody>
      </p:sp>
      <p:sp>
        <p:nvSpPr>
          <p:cNvPr id="3" name="Marcador de contenido 2">
            <a:extLst>
              <a:ext uri="{FF2B5EF4-FFF2-40B4-BE49-F238E27FC236}">
                <a16:creationId xmlns:a16="http://schemas.microsoft.com/office/drawing/2014/main" id="{3A8FBBE8-E542-451A-AD7E-E6E3F9525A64}"/>
              </a:ext>
            </a:extLst>
          </p:cNvPr>
          <p:cNvSpPr>
            <a:spLocks noGrp="1"/>
          </p:cNvSpPr>
          <p:nvPr>
            <p:ph idx="1"/>
          </p:nvPr>
        </p:nvSpPr>
        <p:spPr/>
        <p:txBody>
          <a:bodyPr/>
          <a:lstStyle/>
          <a:p>
            <a:endParaRPr lang="es-MX" dirty="0"/>
          </a:p>
          <a:p>
            <a:r>
              <a:rPr lang="es-MX" dirty="0"/>
              <a:t>La “proposición negociadora” de Michael </a:t>
            </a:r>
            <a:r>
              <a:rPr lang="es-MX" dirty="0" err="1"/>
              <a:t>Leiserson</a:t>
            </a:r>
            <a:r>
              <a:rPr lang="es-MX" dirty="0"/>
              <a:t> constituye un criterio diferente que puede usarse para elegir entre las numerosas coaliciones que predice la teoría de las coaliciones de victoria mínimas.</a:t>
            </a:r>
          </a:p>
          <a:p>
            <a:r>
              <a:rPr lang="es-MX" dirty="0" err="1"/>
              <a:t>Leiserson</a:t>
            </a:r>
            <a:r>
              <a:rPr lang="es-MX" dirty="0"/>
              <a:t> explica que la tendencia será hacia la formación de coaliciones ganadoras mínimas, que impliquen el menor número de partidos posible, porque “las negociaciones y los regateos (sobre la formación de una coalición) son más fáciles de llevar a cabo y, en igualdad de condiciones, una coalición con menos partidos es más fácil de conservar unida”</a:t>
            </a:r>
          </a:p>
        </p:txBody>
      </p:sp>
    </p:spTree>
    <p:extLst>
      <p:ext uri="{BB962C8B-B14F-4D97-AF65-F5344CB8AC3E}">
        <p14:creationId xmlns:p14="http://schemas.microsoft.com/office/powerpoint/2010/main" val="314416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74988-9ED4-4C65-8517-EE0D1C4CE5E0}"/>
              </a:ext>
            </a:extLst>
          </p:cNvPr>
          <p:cNvSpPr>
            <a:spLocks noGrp="1"/>
          </p:cNvSpPr>
          <p:nvPr>
            <p:ph type="title"/>
          </p:nvPr>
        </p:nvSpPr>
        <p:spPr/>
        <p:txBody>
          <a:bodyPr>
            <a:normAutofit fontScale="90000"/>
          </a:bodyPr>
          <a:lstStyle/>
          <a:p>
            <a:pPr algn="ctr"/>
            <a:br>
              <a:rPr lang="es-MX" dirty="0"/>
            </a:br>
            <a:r>
              <a:rPr lang="es-MX" b="1" dirty="0"/>
              <a:t>Coaliciones de distancia mínima</a:t>
            </a:r>
            <a:br>
              <a:rPr lang="es-MX" dirty="0"/>
            </a:br>
            <a:endParaRPr lang="es-MX" dirty="0"/>
          </a:p>
        </p:txBody>
      </p:sp>
      <p:sp>
        <p:nvSpPr>
          <p:cNvPr id="3" name="Marcador de contenido 2">
            <a:extLst>
              <a:ext uri="{FF2B5EF4-FFF2-40B4-BE49-F238E27FC236}">
                <a16:creationId xmlns:a16="http://schemas.microsoft.com/office/drawing/2014/main" id="{A2FE4188-7FC9-4B38-868E-CA6BC09CD364}"/>
              </a:ext>
            </a:extLst>
          </p:cNvPr>
          <p:cNvSpPr>
            <a:spLocks noGrp="1"/>
          </p:cNvSpPr>
          <p:nvPr>
            <p:ph idx="1"/>
          </p:nvPr>
        </p:nvSpPr>
        <p:spPr/>
        <p:txBody>
          <a:bodyPr/>
          <a:lstStyle/>
          <a:p>
            <a:endParaRPr lang="es-MX" dirty="0"/>
          </a:p>
          <a:p>
            <a:r>
              <a:rPr lang="es-MX" dirty="0"/>
              <a:t>Las teorías anteriores basan sus predicciones en el tamaño y el número de partidos políticos sin tomar en consideración sus programas y preferencias políticas. </a:t>
            </a:r>
          </a:p>
          <a:p>
            <a:r>
              <a:rPr lang="es-MX" dirty="0"/>
              <a:t>La teoría de la coalición de distancia mínima considera que es más fácil formar y mantener coaliciones entre partidos con unas preferencias políticas similares que entre aquellos más distanciados.</a:t>
            </a:r>
          </a:p>
        </p:txBody>
      </p:sp>
    </p:spTree>
    <p:extLst>
      <p:ext uri="{BB962C8B-B14F-4D97-AF65-F5344CB8AC3E}">
        <p14:creationId xmlns:p14="http://schemas.microsoft.com/office/powerpoint/2010/main" val="1427453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734AB-A4C9-4D6F-9303-BFC1BB41C0F5}"/>
              </a:ext>
            </a:extLst>
          </p:cNvPr>
          <p:cNvSpPr>
            <a:spLocks noGrp="1"/>
          </p:cNvSpPr>
          <p:nvPr>
            <p:ph type="title"/>
          </p:nvPr>
        </p:nvSpPr>
        <p:spPr/>
        <p:txBody>
          <a:bodyPr>
            <a:normAutofit fontScale="90000"/>
          </a:bodyPr>
          <a:lstStyle/>
          <a:p>
            <a:pPr algn="ctr"/>
            <a:br>
              <a:rPr lang="es-MX" dirty="0"/>
            </a:br>
            <a:r>
              <a:rPr lang="es-MX" b="1" dirty="0"/>
              <a:t>Coaliciones ganadoras conectadas y mínimas</a:t>
            </a:r>
            <a:br>
              <a:rPr lang="es-MX" dirty="0"/>
            </a:br>
            <a:endParaRPr lang="es-MX" dirty="0"/>
          </a:p>
        </p:txBody>
      </p:sp>
      <p:sp>
        <p:nvSpPr>
          <p:cNvPr id="3" name="Marcador de contenido 2">
            <a:extLst>
              <a:ext uri="{FF2B5EF4-FFF2-40B4-BE49-F238E27FC236}">
                <a16:creationId xmlns:a16="http://schemas.microsoft.com/office/drawing/2014/main" id="{3A3DE4D5-13ED-49D1-8203-49974B38F159}"/>
              </a:ext>
            </a:extLst>
          </p:cNvPr>
          <p:cNvSpPr>
            <a:spLocks noGrp="1"/>
          </p:cNvSpPr>
          <p:nvPr>
            <p:ph idx="1"/>
          </p:nvPr>
        </p:nvSpPr>
        <p:spPr/>
        <p:txBody>
          <a:bodyPr/>
          <a:lstStyle/>
          <a:p>
            <a:endParaRPr lang="es-MX" dirty="0"/>
          </a:p>
          <a:p>
            <a:r>
              <a:rPr lang="es-MX" dirty="0"/>
              <a:t>Robert </a:t>
            </a:r>
            <a:r>
              <a:rPr lang="es-MX" dirty="0" err="1"/>
              <a:t>Axelrod</a:t>
            </a:r>
            <a:r>
              <a:rPr lang="es-MX" dirty="0"/>
              <a:t> ha propuesto una teoría estrechamente relacionada. Predice que se formarán coaliciones “conectadas”, es decir, compuestas por partidos adyacentes en la escala política, y carentes de socios innecesarios. </a:t>
            </a:r>
          </a:p>
          <a:p>
            <a:r>
              <a:rPr lang="es-MX" dirty="0"/>
              <a:t>El supuesto subyacente de esta teoría es que los partidos intentarán formar coaliciones con sus vecinos inmediatos y que otros partidos adyacentes se unirán hasta formar una coalición de mayoría.</a:t>
            </a:r>
          </a:p>
          <a:p>
            <a:r>
              <a:rPr lang="es-MX" dirty="0"/>
              <a:t>Las coaliciones ganadoras conectadas y mínimas  no son necesariamente coaliciones ganadoras mínimas.</a:t>
            </a:r>
          </a:p>
        </p:txBody>
      </p:sp>
    </p:spTree>
    <p:extLst>
      <p:ext uri="{BB962C8B-B14F-4D97-AF65-F5344CB8AC3E}">
        <p14:creationId xmlns:p14="http://schemas.microsoft.com/office/powerpoint/2010/main" val="337437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35644-5C17-4378-AB7F-433FE8701769}"/>
              </a:ext>
            </a:extLst>
          </p:cNvPr>
          <p:cNvSpPr>
            <a:spLocks noGrp="1"/>
          </p:cNvSpPr>
          <p:nvPr>
            <p:ph type="title"/>
          </p:nvPr>
        </p:nvSpPr>
        <p:spPr/>
        <p:txBody>
          <a:bodyPr>
            <a:normAutofit fontScale="90000"/>
          </a:bodyPr>
          <a:lstStyle/>
          <a:p>
            <a:pPr algn="ctr"/>
            <a:br>
              <a:rPr lang="es-MX" dirty="0"/>
            </a:br>
            <a:r>
              <a:rPr lang="es-MX" b="1" dirty="0"/>
              <a:t>Coaliciones políticamente viables</a:t>
            </a:r>
            <a:br>
              <a:rPr lang="es-MX" dirty="0"/>
            </a:br>
            <a:endParaRPr lang="es-MX" dirty="0"/>
          </a:p>
        </p:txBody>
      </p:sp>
      <p:sp>
        <p:nvSpPr>
          <p:cNvPr id="3" name="Marcador de contenido 2">
            <a:extLst>
              <a:ext uri="{FF2B5EF4-FFF2-40B4-BE49-F238E27FC236}">
                <a16:creationId xmlns:a16="http://schemas.microsoft.com/office/drawing/2014/main" id="{D4685253-D6E5-4AAA-9A57-2A164AE5263E}"/>
              </a:ext>
            </a:extLst>
          </p:cNvPr>
          <p:cNvSpPr>
            <a:spLocks noGrp="1"/>
          </p:cNvSpPr>
          <p:nvPr>
            <p:ph idx="1"/>
          </p:nvPr>
        </p:nvSpPr>
        <p:spPr/>
        <p:txBody>
          <a:bodyPr>
            <a:normAutofit/>
          </a:bodyPr>
          <a:lstStyle/>
          <a:p>
            <a:endParaRPr lang="es-MX" dirty="0"/>
          </a:p>
          <a:p>
            <a:r>
              <a:rPr lang="es-MX" dirty="0"/>
              <a:t>La teoría de las coaliciones políticamente viables lleva hasta el último extremo la atención prestada a las preferencias políticas de los partidos. Se supone que la prioridad de los partidos son sólo las políticas públicas en lugar de los cargos, el poder real reside en el legislativo y es aquí donde se aprueban las nuevas políticas más importantes en lugar de en el gabinete.</a:t>
            </a:r>
          </a:p>
          <a:p>
            <a:r>
              <a:rPr lang="es-MX" dirty="0" err="1"/>
              <a:t>Laver</a:t>
            </a:r>
            <a:r>
              <a:rPr lang="es-MX" dirty="0"/>
              <a:t> y </a:t>
            </a:r>
            <a:r>
              <a:rPr lang="es-MX" dirty="0" err="1"/>
              <a:t>Schofield</a:t>
            </a:r>
            <a:r>
              <a:rPr lang="es-MX" dirty="0"/>
              <a:t> reconocen que debería distinguirse entre las grandes cuestiones políticas y los asuntos más detallados. Para ejercer influencia sobre éstos  puede ser de bastante importancia, después de todo, el formar parte del gabinete y estar a cargo de un departamento ministerial.</a:t>
            </a:r>
          </a:p>
        </p:txBody>
      </p:sp>
    </p:spTree>
    <p:extLst>
      <p:ext uri="{BB962C8B-B14F-4D97-AF65-F5344CB8AC3E}">
        <p14:creationId xmlns:p14="http://schemas.microsoft.com/office/powerpoint/2010/main" val="103457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238AC-5903-4642-AB3B-D045F877D0EA}"/>
              </a:ext>
            </a:extLst>
          </p:cNvPr>
          <p:cNvSpPr>
            <a:spLocks noGrp="1"/>
          </p:cNvSpPr>
          <p:nvPr>
            <p:ph type="title"/>
          </p:nvPr>
        </p:nvSpPr>
        <p:spPr/>
        <p:txBody>
          <a:bodyPr>
            <a:normAutofit/>
          </a:bodyPr>
          <a:lstStyle/>
          <a:p>
            <a:pPr algn="ctr"/>
            <a:r>
              <a:rPr lang="es-MX" sz="2800" b="1" dirty="0"/>
              <a:t>Coaliciones de gabinete que se formarán según seis teorías de las coaliciones para una distribución hipotética de escaños parlamentarios</a:t>
            </a:r>
          </a:p>
        </p:txBody>
      </p:sp>
      <p:sp>
        <p:nvSpPr>
          <p:cNvPr id="3" name="Marcador de contenido 2">
            <a:extLst>
              <a:ext uri="{FF2B5EF4-FFF2-40B4-BE49-F238E27FC236}">
                <a16:creationId xmlns:a16="http://schemas.microsoft.com/office/drawing/2014/main" id="{704314D2-8629-44D8-9864-D8386F585605}"/>
              </a:ext>
            </a:extLst>
          </p:cNvPr>
          <p:cNvSpPr>
            <a:spLocks noGrp="1"/>
          </p:cNvSpPr>
          <p:nvPr>
            <p:ph idx="1"/>
          </p:nvPr>
        </p:nvSpPr>
        <p:spPr/>
        <p:txBody>
          <a:bodyPr>
            <a:normAutofit fontScale="92500" lnSpcReduction="10000"/>
          </a:bodyPr>
          <a:lstStyle/>
          <a:p>
            <a:pPr marL="0" indent="0">
              <a:buNone/>
            </a:pPr>
            <a:r>
              <a:rPr lang="es-MX" sz="2000" dirty="0"/>
              <a:t>Partidos:		A		B		C		D		E</a:t>
            </a:r>
          </a:p>
          <a:p>
            <a:pPr marL="0" indent="0">
              <a:buNone/>
            </a:pPr>
            <a:r>
              <a:rPr lang="es-MX" sz="2000" dirty="0"/>
              <a:t>	        (Izquierda)							         (Derecha)</a:t>
            </a:r>
          </a:p>
          <a:p>
            <a:pPr marL="0" indent="0">
              <a:buNone/>
            </a:pPr>
            <a:r>
              <a:rPr lang="es-MX" sz="2000" dirty="0"/>
              <a:t>Escaños:		8		21		26		12		33</a:t>
            </a:r>
          </a:p>
          <a:p>
            <a:pPr marL="0" indent="0">
              <a:buNone/>
            </a:pPr>
            <a:r>
              <a:rPr lang="es-MX" sz="2000" dirty="0"/>
              <a:t>Teorías:</a:t>
            </a:r>
          </a:p>
          <a:p>
            <a:pPr marL="0" indent="0">
              <a:buNone/>
            </a:pPr>
            <a:r>
              <a:rPr lang="es-MX" sz="2000" dirty="0"/>
              <a:t>Coalición ganadora mínima		ABC	ADE	BCD	BE	CE</a:t>
            </a:r>
          </a:p>
          <a:p>
            <a:pPr marL="0" indent="0">
              <a:buNone/>
            </a:pPr>
            <a:r>
              <a:rPr lang="es-MX" sz="2000" dirty="0"/>
              <a:t>Tamaño mínimo					ADE</a:t>
            </a:r>
          </a:p>
          <a:p>
            <a:pPr marL="0" indent="0">
              <a:buNone/>
            </a:pPr>
            <a:r>
              <a:rPr lang="es-MX" sz="2000" dirty="0"/>
              <a:t>Proposición ganadora						BE	CE</a:t>
            </a:r>
          </a:p>
          <a:p>
            <a:pPr marL="0" indent="0">
              <a:buNone/>
            </a:pPr>
            <a:r>
              <a:rPr lang="es-MX" sz="2000" dirty="0"/>
              <a:t>Distancia mínima				ABC		BCD		CE</a:t>
            </a:r>
          </a:p>
          <a:p>
            <a:pPr marL="0" indent="0">
              <a:buNone/>
            </a:pPr>
            <a:r>
              <a:rPr lang="es-MX" sz="2000" dirty="0"/>
              <a:t>Ganadora conectada y mínima		ABC		BCD		CDE</a:t>
            </a:r>
          </a:p>
          <a:p>
            <a:pPr marL="0" indent="0">
              <a:buNone/>
            </a:pPr>
            <a:r>
              <a:rPr lang="es-MX" sz="2000" dirty="0"/>
              <a:t>Coalición políticamente viable		ABC		BCD		CE</a:t>
            </a:r>
          </a:p>
        </p:txBody>
      </p:sp>
    </p:spTree>
    <p:extLst>
      <p:ext uri="{BB962C8B-B14F-4D97-AF65-F5344CB8AC3E}">
        <p14:creationId xmlns:p14="http://schemas.microsoft.com/office/powerpoint/2010/main" val="110432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F57AAC-D426-4E93-B718-95E36AA96047}"/>
              </a:ext>
            </a:extLst>
          </p:cNvPr>
          <p:cNvSpPr>
            <a:spLocks noGrp="1"/>
          </p:cNvSpPr>
          <p:nvPr>
            <p:ph type="title"/>
          </p:nvPr>
        </p:nvSpPr>
        <p:spPr/>
        <p:txBody>
          <a:bodyPr>
            <a:noAutofit/>
          </a:bodyPr>
          <a:lstStyle/>
          <a:p>
            <a:pPr algn="ctr"/>
            <a:r>
              <a:rPr lang="es-MX" sz="3500" b="1" dirty="0"/>
              <a:t>Proporciones de tiempo en las que existieron cinco tipos de gabinete en 32 democracias parlamentarias </a:t>
            </a:r>
            <a:br>
              <a:rPr lang="es-MX" sz="3500" b="1" dirty="0"/>
            </a:br>
            <a:r>
              <a:rPr lang="es-MX" sz="3500" b="1" dirty="0"/>
              <a:t>(1945-1996)</a:t>
            </a:r>
          </a:p>
        </p:txBody>
      </p:sp>
      <p:sp>
        <p:nvSpPr>
          <p:cNvPr id="3" name="Marcador de contenido 2">
            <a:extLst>
              <a:ext uri="{FF2B5EF4-FFF2-40B4-BE49-F238E27FC236}">
                <a16:creationId xmlns:a16="http://schemas.microsoft.com/office/drawing/2014/main" id="{DA0743DD-4031-4CA3-8AB8-662C3E19052A}"/>
              </a:ext>
            </a:extLst>
          </p:cNvPr>
          <p:cNvSpPr>
            <a:spLocks noGrp="1"/>
          </p:cNvSpPr>
          <p:nvPr>
            <p:ph idx="1"/>
          </p:nvPr>
        </p:nvSpPr>
        <p:spPr/>
        <p:txBody>
          <a:bodyPr>
            <a:normAutofit/>
          </a:bodyPr>
          <a:lstStyle/>
          <a:p>
            <a:pPr marL="1471400" lvl="8" indent="0">
              <a:buNone/>
            </a:pPr>
            <a:r>
              <a:rPr lang="es-MX" sz="1600" dirty="0"/>
              <a:t>				Todos los		 	Todos los gabinetes,</a:t>
            </a:r>
          </a:p>
          <a:p>
            <a:pPr marL="1471400" lvl="8" indent="0">
              <a:buNone/>
            </a:pPr>
            <a:r>
              <a:rPr lang="es-MX" sz="1600" dirty="0"/>
              <a:t>				los gabinetes		excepto los ganadores</a:t>
            </a:r>
          </a:p>
          <a:p>
            <a:pPr marL="1471400" lvl="8" indent="0">
              <a:buNone/>
            </a:pPr>
            <a:r>
              <a:rPr lang="es-MX" sz="1600" dirty="0"/>
              <a:t>Tipo de gabinete		(%)			mínimos de un solo 									partido (%)</a:t>
            </a:r>
          </a:p>
          <a:p>
            <a:pPr marL="1471400" lvl="8" indent="0">
              <a:buNone/>
            </a:pPr>
            <a:r>
              <a:rPr lang="es-MX" sz="1600" dirty="0"/>
              <a:t>Ganadores mínimos de un solo partido	37,1			------</a:t>
            </a:r>
          </a:p>
          <a:p>
            <a:pPr marL="1471400" lvl="8" indent="0">
              <a:buNone/>
            </a:pPr>
            <a:r>
              <a:rPr lang="es-MX" sz="1600" dirty="0"/>
              <a:t>Ganadores mínimos de coalición		24,7			39,3</a:t>
            </a:r>
          </a:p>
          <a:p>
            <a:pPr marL="1471400" lvl="8" indent="0">
              <a:buNone/>
            </a:pPr>
            <a:r>
              <a:rPr lang="es-MX" sz="1600" dirty="0"/>
              <a:t>Un solo partido minoritario		11,4			18,1</a:t>
            </a:r>
          </a:p>
          <a:p>
            <a:pPr marL="1471400" lvl="8" indent="0" algn="just">
              <a:buNone/>
            </a:pPr>
            <a:r>
              <a:rPr lang="es-MX" sz="1600" dirty="0"/>
              <a:t>Coalición minoritaria		  	5,8			  9,2</a:t>
            </a:r>
          </a:p>
          <a:p>
            <a:pPr marL="1471400" lvl="8" indent="0">
              <a:buNone/>
            </a:pPr>
            <a:r>
              <a:rPr lang="es-MX" sz="1600" dirty="0"/>
              <a:t>Coalición sobredimensionada		21,0			33,4</a:t>
            </a:r>
          </a:p>
          <a:p>
            <a:pPr marL="1471400" lvl="8" indent="0">
              <a:buNone/>
            </a:pPr>
            <a:r>
              <a:rPr lang="es-MX" sz="1600" dirty="0"/>
              <a:t>Total				100,0			100,0</a:t>
            </a:r>
          </a:p>
        </p:txBody>
      </p:sp>
    </p:spTree>
    <p:extLst>
      <p:ext uri="{BB962C8B-B14F-4D97-AF65-F5344CB8AC3E}">
        <p14:creationId xmlns:p14="http://schemas.microsoft.com/office/powerpoint/2010/main" val="3832907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2F1FF-44C3-4594-AA68-0B282336DE56}"/>
              </a:ext>
            </a:extLst>
          </p:cNvPr>
          <p:cNvSpPr>
            <a:spLocks noGrp="1"/>
          </p:cNvSpPr>
          <p:nvPr>
            <p:ph type="title"/>
          </p:nvPr>
        </p:nvSpPr>
        <p:spPr/>
        <p:txBody>
          <a:bodyPr/>
          <a:lstStyle/>
          <a:p>
            <a:pPr algn="ctr"/>
            <a:r>
              <a:rPr lang="es-MX" b="1" dirty="0"/>
              <a:t>Estas clasificaciones ¿pueden aplicarse también a los gabinetes presidenciales?</a:t>
            </a:r>
          </a:p>
        </p:txBody>
      </p:sp>
      <p:sp>
        <p:nvSpPr>
          <p:cNvPr id="3" name="Marcador de contenido 2">
            <a:extLst>
              <a:ext uri="{FF2B5EF4-FFF2-40B4-BE49-F238E27FC236}">
                <a16:creationId xmlns:a16="http://schemas.microsoft.com/office/drawing/2014/main" id="{48EAD89D-301F-48A2-BE5E-8F6A489691AF}"/>
              </a:ext>
            </a:extLst>
          </p:cNvPr>
          <p:cNvSpPr>
            <a:spLocks noGrp="1"/>
          </p:cNvSpPr>
          <p:nvPr>
            <p:ph idx="1"/>
          </p:nvPr>
        </p:nvSpPr>
        <p:spPr/>
        <p:txBody>
          <a:bodyPr/>
          <a:lstStyle/>
          <a:p>
            <a:r>
              <a:rPr lang="es-MX" dirty="0"/>
              <a:t>En las diferencias entre sistemas parlamentarios y sistemas presidenciales existe una diferencia capital, a saber, que en los sistemas parlamentarios, el ejecutivo (gabinete) depende del apoyo de la mayoría en el legislativo para permanecer en el cargo y conseguir la aprobación de sus propuestas legislativas, mientras que el ejecutivo en los sistemas presidenciales necesita el apoyo de la mayoría legislativa sólo para las propuestas legislativas del presidente.</a:t>
            </a:r>
          </a:p>
          <a:p>
            <a:r>
              <a:rPr lang="es-MX" dirty="0"/>
              <a:t>Los presidentes son elegidos para desempeñar su cargo durante un periodo determinado, y ni ellos ni los gabinetes que ellos mismos nombran dependen de la confianza del legislativo para su supervivencia. Por lo tanto, en lo que respecta a la permanencia en el cargo, los presidentes y los gabinetes presidenciales son ganadores mínimos por definición, mientras que en lo referente al apoyo legislativo para la aceptación de propuestas pueden ser ganadores mínimos, sobredimensionados o de minoría, en función de las diferentes afiliaciones políticas de los presidentes y de los miembros de su gabinete, así como de los respectivos tamaños de los partidos que componen el legislativo.</a:t>
            </a:r>
          </a:p>
        </p:txBody>
      </p:sp>
    </p:spTree>
    <p:extLst>
      <p:ext uri="{BB962C8B-B14F-4D97-AF65-F5344CB8AC3E}">
        <p14:creationId xmlns:p14="http://schemas.microsoft.com/office/powerpoint/2010/main" val="982637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330D0-2D46-4D3F-98A6-46417929459D}"/>
              </a:ext>
            </a:extLst>
          </p:cNvPr>
          <p:cNvSpPr>
            <a:spLocks noGrp="1"/>
          </p:cNvSpPr>
          <p:nvPr>
            <p:ph type="title"/>
          </p:nvPr>
        </p:nvSpPr>
        <p:spPr/>
        <p:txBody>
          <a:bodyPr/>
          <a:lstStyle/>
          <a:p>
            <a:pPr algn="ctr"/>
            <a:r>
              <a:rPr lang="es-MX" b="1" dirty="0"/>
              <a:t>Los gabinetes presidenciales</a:t>
            </a:r>
            <a:br>
              <a:rPr lang="es-MX" b="1" dirty="0"/>
            </a:br>
            <a:endParaRPr lang="es-MX" b="1" dirty="0"/>
          </a:p>
        </p:txBody>
      </p:sp>
      <p:sp>
        <p:nvSpPr>
          <p:cNvPr id="3" name="Marcador de contenido 2">
            <a:extLst>
              <a:ext uri="{FF2B5EF4-FFF2-40B4-BE49-F238E27FC236}">
                <a16:creationId xmlns:a16="http://schemas.microsoft.com/office/drawing/2014/main" id="{CCA534FE-2B19-4C44-9ABD-BEC4286FB9F6}"/>
              </a:ext>
            </a:extLst>
          </p:cNvPr>
          <p:cNvSpPr>
            <a:spLocks noGrp="1"/>
          </p:cNvSpPr>
          <p:nvPr>
            <p:ph idx="1"/>
          </p:nvPr>
        </p:nvSpPr>
        <p:spPr/>
        <p:txBody>
          <a:bodyPr/>
          <a:lstStyle/>
          <a:p>
            <a:r>
              <a:rPr lang="es-MX" dirty="0"/>
              <a:t>Los ejecutivos parlamentarios son gabinetes colegiados, mientras que los ejecutivos presidenciales son de una sola persona. En los sistemas presidenciales, el poder ejecutivo se encuentra concentrado en la persona del presidente en lugar de estar repartido de forma más o menos equitativa entre sus participantes. En aras de la distinción entre ejecutivos de un solo partido y de coalición, hay que tener en cuenta que, por una parte, los gabinetes presidenciales son gabinetes de un solo partido por definición y que este partido es el partido del presidente debido a la posición dominante que este último ocupa en el gabinete.</a:t>
            </a:r>
          </a:p>
          <a:p>
            <a:r>
              <a:rPr lang="es-MX" dirty="0"/>
              <a:t>Por otro lado, el que un presidente designe o no únicamente a miembros de su partido para formar parte del gabinete constituye una diferencia sustancial. Si consideramos que estos dos aspectos pueden ser valorados de igual forma, los gabinetes presidenciales pueden oscilar entre el 50 y el 100% de gabinetes de un solo partido, a diferencia de los gabinetes parlamentarios en los que el margen de variación es de 0 a 100%.</a:t>
            </a:r>
          </a:p>
        </p:txBody>
      </p:sp>
    </p:spTree>
    <p:extLst>
      <p:ext uri="{BB962C8B-B14F-4D97-AF65-F5344CB8AC3E}">
        <p14:creationId xmlns:p14="http://schemas.microsoft.com/office/powerpoint/2010/main" val="264355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34373B-22A9-4A1E-97E2-7A5D8C885996}"/>
              </a:ext>
            </a:extLst>
          </p:cNvPr>
          <p:cNvSpPr>
            <a:spLocks noGrp="1"/>
          </p:cNvSpPr>
          <p:nvPr>
            <p:ph type="title"/>
          </p:nvPr>
        </p:nvSpPr>
        <p:spPr/>
        <p:txBody>
          <a:bodyPr/>
          <a:lstStyle/>
          <a:p>
            <a:pPr algn="ctr"/>
            <a:r>
              <a:rPr lang="es-MX" b="1" dirty="0"/>
              <a:t>¿Quién gobierna y cómo gobierna?</a:t>
            </a:r>
          </a:p>
        </p:txBody>
      </p:sp>
      <p:sp>
        <p:nvSpPr>
          <p:cNvPr id="3" name="Marcador de contenido 2">
            <a:extLst>
              <a:ext uri="{FF2B5EF4-FFF2-40B4-BE49-F238E27FC236}">
                <a16:creationId xmlns:a16="http://schemas.microsoft.com/office/drawing/2014/main" id="{D678A0DB-60C3-4AD4-ADC3-1BFE3178A0D7}"/>
              </a:ext>
            </a:extLst>
          </p:cNvPr>
          <p:cNvSpPr>
            <a:spLocks noGrp="1"/>
          </p:cNvSpPr>
          <p:nvPr>
            <p:ph idx="1"/>
          </p:nvPr>
        </p:nvSpPr>
        <p:spPr/>
        <p:txBody>
          <a:bodyPr>
            <a:normAutofit/>
          </a:bodyPr>
          <a:lstStyle/>
          <a:p>
            <a:endParaRPr lang="es-MX" dirty="0"/>
          </a:p>
          <a:p>
            <a:r>
              <a:rPr lang="es-MX" dirty="0"/>
              <a:t>En principio, existen muchas formas de organizar y gobernar una democracia; asimismo, en la práctica las democracia modernas exhiben un abanico de instituciones gubernamentales formales, como cuerpos legislativos y tribunales, así como sistemas de partidos políticos y de grupos de interés.</a:t>
            </a:r>
          </a:p>
          <a:p>
            <a:r>
              <a:rPr lang="es-MX" dirty="0"/>
              <a:t>El contraste entre </a:t>
            </a:r>
            <a:r>
              <a:rPr lang="es-MX" dirty="0" err="1"/>
              <a:t>mayoritarismo</a:t>
            </a:r>
            <a:r>
              <a:rPr lang="es-MX" dirty="0"/>
              <a:t> y consenso aparece en la definición más básica y literal de democracia, a saber, gobierno del pueblo o, en el caso de la democracia representativa, gobierno de los representantes del pueblo. La famosa estipulación del presidente Abraham Lincoln va más allá y afirma que el gobierno es no sólo del pueblo sino también para el pueblo o, lo que es lo mismo, el gobierno actúa de acuerdo con las preferencias del pueblo.</a:t>
            </a:r>
          </a:p>
        </p:txBody>
      </p:sp>
    </p:spTree>
    <p:extLst>
      <p:ext uri="{BB962C8B-B14F-4D97-AF65-F5344CB8AC3E}">
        <p14:creationId xmlns:p14="http://schemas.microsoft.com/office/powerpoint/2010/main" val="7446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E55AE-0922-494C-A7AE-CC0FBC4C1C8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E0D890A-7595-4130-9C3D-5BA8AAE86AD3}"/>
              </a:ext>
            </a:extLst>
          </p:cNvPr>
          <p:cNvSpPr>
            <a:spLocks noGrp="1"/>
          </p:cNvSpPr>
          <p:nvPr>
            <p:ph idx="1"/>
          </p:nvPr>
        </p:nvSpPr>
        <p:spPr/>
        <p:txBody>
          <a:bodyPr>
            <a:normAutofit fontScale="92500" lnSpcReduction="20000"/>
          </a:bodyPr>
          <a:lstStyle/>
          <a:p>
            <a:pPr marL="0" indent="0" algn="ctr">
              <a:buNone/>
            </a:pPr>
            <a:r>
              <a:rPr lang="es-MX" dirty="0"/>
              <a:t>Fuente:</a:t>
            </a:r>
          </a:p>
          <a:p>
            <a:pPr marL="0" indent="0" algn="ctr">
              <a:buNone/>
            </a:pPr>
            <a:r>
              <a:rPr lang="es-MX" dirty="0" err="1"/>
              <a:t>Arend</a:t>
            </a:r>
            <a:r>
              <a:rPr lang="es-MX" dirty="0"/>
              <a:t> </a:t>
            </a:r>
            <a:r>
              <a:rPr lang="es-MX" dirty="0" err="1"/>
              <a:t>Lijphart</a:t>
            </a:r>
            <a:r>
              <a:rPr lang="es-MX" dirty="0"/>
              <a:t>, </a:t>
            </a:r>
            <a:r>
              <a:rPr lang="es-MX" b="1" i="1" dirty="0"/>
              <a:t>Modelos de democracia. Formas de gobierno y resultados en treinta y seis países</a:t>
            </a:r>
            <a:r>
              <a:rPr lang="es-MX" dirty="0"/>
              <a:t>, Ariel Ciencia Política, Barcelona 2000.</a:t>
            </a:r>
          </a:p>
          <a:p>
            <a:pPr marL="0" indent="0" algn="ctr">
              <a:buNone/>
            </a:pPr>
            <a:endParaRPr lang="es-MX" dirty="0"/>
          </a:p>
          <a:p>
            <a:pPr marL="0" indent="0" algn="ctr">
              <a:buNone/>
            </a:pPr>
            <a:r>
              <a:rPr lang="es-MX" dirty="0"/>
              <a:t>Material de apoyo a la docencia preparado por el </a:t>
            </a:r>
          </a:p>
          <a:p>
            <a:pPr marL="0" indent="0" algn="ctr">
              <a:buNone/>
            </a:pPr>
            <a:r>
              <a:rPr lang="es-MX" b="1" dirty="0"/>
              <a:t>Profesor Dr. Eduardo de Jesús Castellanos Hernández </a:t>
            </a:r>
            <a:r>
              <a:rPr lang="es-MX" dirty="0"/>
              <a:t>(París)</a:t>
            </a:r>
          </a:p>
          <a:p>
            <a:pPr marL="0" indent="0" algn="ctr">
              <a:buNone/>
            </a:pPr>
            <a:r>
              <a:rPr lang="es-MX" dirty="0"/>
              <a:t>Posdoctorado en Control Parlamentario y Políticas Públicas (Alcalá) y en Regímenes Políticos Comparados (UCCS)</a:t>
            </a:r>
          </a:p>
          <a:p>
            <a:pPr marL="0" indent="0" algn="ctr">
              <a:buNone/>
            </a:pPr>
            <a:r>
              <a:rPr lang="es-MX" dirty="0"/>
              <a:t>Investigador Nacional, Nivel I. SNI.</a:t>
            </a:r>
          </a:p>
          <a:p>
            <a:pPr marL="0" indent="0" algn="ctr">
              <a:buNone/>
            </a:pPr>
            <a:r>
              <a:rPr lang="es-MX" dirty="0"/>
              <a:t>Investigador Científico de Excelencia. SIIC.</a:t>
            </a:r>
          </a:p>
          <a:p>
            <a:pPr marL="0" indent="0" algn="ctr">
              <a:buNone/>
            </a:pPr>
            <a:r>
              <a:rPr lang="es-MX"/>
              <a:t>2020</a:t>
            </a:r>
            <a:endParaRPr lang="es-MX" dirty="0"/>
          </a:p>
        </p:txBody>
      </p:sp>
    </p:spTree>
    <p:extLst>
      <p:ext uri="{BB962C8B-B14F-4D97-AF65-F5344CB8AC3E}">
        <p14:creationId xmlns:p14="http://schemas.microsoft.com/office/powerpoint/2010/main" val="416119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469A2-54ED-4003-AE57-B9CB497EFFBF}"/>
              </a:ext>
            </a:extLst>
          </p:cNvPr>
          <p:cNvSpPr>
            <a:spLocks noGrp="1"/>
          </p:cNvSpPr>
          <p:nvPr>
            <p:ph type="title"/>
          </p:nvPr>
        </p:nvSpPr>
        <p:spPr/>
        <p:txBody>
          <a:bodyPr/>
          <a:lstStyle/>
          <a:p>
            <a:pPr algn="ctr"/>
            <a:r>
              <a:rPr lang="es-MX" b="1" dirty="0"/>
              <a:t>Democracia mayoritaria o consensual</a:t>
            </a:r>
          </a:p>
        </p:txBody>
      </p:sp>
      <p:sp>
        <p:nvSpPr>
          <p:cNvPr id="3" name="Marcador de contenido 2">
            <a:extLst>
              <a:ext uri="{FF2B5EF4-FFF2-40B4-BE49-F238E27FC236}">
                <a16:creationId xmlns:a16="http://schemas.microsoft.com/office/drawing/2014/main" id="{BE7EC72F-881A-4802-8A9F-145322775176}"/>
              </a:ext>
            </a:extLst>
          </p:cNvPr>
          <p:cNvSpPr>
            <a:spLocks noGrp="1"/>
          </p:cNvSpPr>
          <p:nvPr>
            <p:ph idx="1"/>
          </p:nvPr>
        </p:nvSpPr>
        <p:spPr>
          <a:xfrm>
            <a:off x="838200" y="1417983"/>
            <a:ext cx="10515600" cy="5208104"/>
          </a:xfrm>
        </p:spPr>
        <p:txBody>
          <a:bodyPr>
            <a:normAutofit/>
          </a:bodyPr>
          <a:lstStyle/>
          <a:p>
            <a:endParaRPr lang="es-MX" dirty="0"/>
          </a:p>
          <a:p>
            <a:endParaRPr lang="es-MX" dirty="0"/>
          </a:p>
          <a:p>
            <a:r>
              <a:rPr lang="es-MX" dirty="0"/>
              <a:t>La definición de democracia como “el gobierno del y para el pueblo” plantea una pregunta fundamental: ¿quién gobernará y a los intereses de quién responderá el gobierno cuando el pueblo esté en desacuerdo y tenga preferencias divergentes?</a:t>
            </a:r>
          </a:p>
          <a:p>
            <a:r>
              <a:rPr lang="es-MX" dirty="0"/>
              <a:t>Una respuesta a este dilema es lo que diga la mayoría. Ésta es la esencia del modelo mayoritario de democracia. La respuesta mayoritaria es simple y directa y desprende un gran atractivo, puesto que es obvio que el gobierno de la mayoría  y de acuerdo con los deseos de la mayoría se acerca más al ideal democrático de “gobierno del y para el pueblo” que el gobierno por y de acuerdo con una minoría.</a:t>
            </a:r>
          </a:p>
          <a:p>
            <a:r>
              <a:rPr lang="es-MX" dirty="0"/>
              <a:t>Una respuesta alternativa al dilema es el mayor número de gente posible. Éste es el punto capital del modelo consensual.</a:t>
            </a:r>
          </a:p>
        </p:txBody>
      </p:sp>
    </p:spTree>
    <p:extLst>
      <p:ext uri="{BB962C8B-B14F-4D97-AF65-F5344CB8AC3E}">
        <p14:creationId xmlns:p14="http://schemas.microsoft.com/office/powerpoint/2010/main" val="378770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4F6F1-7F65-4FCB-803C-1F7CB8C3E788}"/>
              </a:ext>
            </a:extLst>
          </p:cNvPr>
          <p:cNvSpPr>
            <a:spLocks noGrp="1"/>
          </p:cNvSpPr>
          <p:nvPr>
            <p:ph type="title"/>
          </p:nvPr>
        </p:nvSpPr>
        <p:spPr/>
        <p:txBody>
          <a:bodyPr/>
          <a:lstStyle/>
          <a:p>
            <a:pPr algn="ctr"/>
            <a:r>
              <a:rPr lang="es-MX" b="1" dirty="0"/>
              <a:t>Los dos modelos democráticos</a:t>
            </a:r>
          </a:p>
        </p:txBody>
      </p:sp>
      <p:sp>
        <p:nvSpPr>
          <p:cNvPr id="3" name="Marcador de contenido 2">
            <a:extLst>
              <a:ext uri="{FF2B5EF4-FFF2-40B4-BE49-F238E27FC236}">
                <a16:creationId xmlns:a16="http://schemas.microsoft.com/office/drawing/2014/main" id="{C8B466D1-6E46-467B-9ED4-D2F8465CB449}"/>
              </a:ext>
            </a:extLst>
          </p:cNvPr>
          <p:cNvSpPr>
            <a:spLocks noGrp="1"/>
          </p:cNvSpPr>
          <p:nvPr>
            <p:ph idx="1"/>
          </p:nvPr>
        </p:nvSpPr>
        <p:spPr/>
        <p:txBody>
          <a:bodyPr/>
          <a:lstStyle/>
          <a:p>
            <a:endParaRPr lang="es-MX" dirty="0"/>
          </a:p>
          <a:p>
            <a:r>
              <a:rPr lang="es-MX" dirty="0"/>
              <a:t>El modelo mayoritario concentra el poder político en manos de una mayoría escasa y, a menudo, incluso en una mera mayoría relativa en lugar de una mayoría, mientras el modelo consensual intenta dividir, dispersar y limitar el poder de distintas formas.</a:t>
            </a:r>
          </a:p>
          <a:p>
            <a:r>
              <a:rPr lang="es-MX" dirty="0"/>
              <a:t>Una diferencia estrechamente relacionada es que el modelo mayoritario de democracia es excluyente, competitivo y de confrontación, mientras que el modelo consensual se caracteriza por la inclusión, el pacto y el compromiso.</a:t>
            </a:r>
          </a:p>
          <a:p>
            <a:r>
              <a:rPr lang="es-MX" dirty="0"/>
              <a:t>Por ello la democracia consensual podría denominarse también “democracia de negociación”.</a:t>
            </a:r>
          </a:p>
        </p:txBody>
      </p:sp>
    </p:spTree>
    <p:extLst>
      <p:ext uri="{BB962C8B-B14F-4D97-AF65-F5344CB8AC3E}">
        <p14:creationId xmlns:p14="http://schemas.microsoft.com/office/powerpoint/2010/main" val="58440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50A14-5945-47AB-87A3-16A1EF36F096}"/>
              </a:ext>
            </a:extLst>
          </p:cNvPr>
          <p:cNvSpPr>
            <a:spLocks noGrp="1"/>
          </p:cNvSpPr>
          <p:nvPr>
            <p:ph type="title"/>
          </p:nvPr>
        </p:nvSpPr>
        <p:spPr/>
        <p:txBody>
          <a:bodyPr/>
          <a:lstStyle/>
          <a:p>
            <a:pPr algn="ctr"/>
            <a:r>
              <a:rPr lang="es-MX" dirty="0"/>
              <a:t>Diez diferencias de ambos modelos</a:t>
            </a:r>
          </a:p>
        </p:txBody>
      </p:sp>
      <p:sp>
        <p:nvSpPr>
          <p:cNvPr id="3" name="Marcador de contenido 2">
            <a:extLst>
              <a:ext uri="{FF2B5EF4-FFF2-40B4-BE49-F238E27FC236}">
                <a16:creationId xmlns:a16="http://schemas.microsoft.com/office/drawing/2014/main" id="{E6480006-13B7-4E7B-ADFE-9472E6DBD249}"/>
              </a:ext>
            </a:extLst>
          </p:cNvPr>
          <p:cNvSpPr>
            <a:spLocks noGrp="1"/>
          </p:cNvSpPr>
          <p:nvPr>
            <p:ph idx="1"/>
          </p:nvPr>
        </p:nvSpPr>
        <p:spPr/>
        <p:txBody>
          <a:bodyPr>
            <a:normAutofit/>
          </a:bodyPr>
          <a:lstStyle/>
          <a:p>
            <a:r>
              <a:rPr lang="es-MX" b="1" dirty="0"/>
              <a:t>Dimensión ejecutivos-partidos:</a:t>
            </a:r>
          </a:p>
          <a:p>
            <a:r>
              <a:rPr lang="es-MX" u="sng" dirty="0"/>
              <a:t>Gabinetes mayoritarios de partido único frente a amplias coaliciones multipartidistas.</a:t>
            </a:r>
          </a:p>
          <a:p>
            <a:r>
              <a:rPr lang="es-MX" dirty="0"/>
              <a:t>El ejecutivo domina frente al equilibrio de poder ejecutivo-legislativo.</a:t>
            </a:r>
          </a:p>
          <a:p>
            <a:r>
              <a:rPr lang="es-MX" dirty="0"/>
              <a:t>Bipartidismo frente a multipartidismo.</a:t>
            </a:r>
          </a:p>
          <a:p>
            <a:r>
              <a:rPr lang="es-MX" dirty="0"/>
              <a:t>Sistemas electorales mayoritarios y desproporcionales frente a la representación proporcional.</a:t>
            </a:r>
          </a:p>
          <a:p>
            <a:r>
              <a:rPr lang="es-MX" dirty="0"/>
              <a:t>Sistemas de grupos de interés de mayoría relativa con competencia libre entre los grupos frente a sistemas de grupos de interés coordinador y “</a:t>
            </a:r>
            <a:r>
              <a:rPr lang="es-MX" dirty="0" err="1"/>
              <a:t>corporatistas</a:t>
            </a:r>
            <a:r>
              <a:rPr lang="es-MX" dirty="0"/>
              <a:t>” orientados al compromiso y a la concertación.</a:t>
            </a:r>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11770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8EBB2-F06E-44EF-BD28-04E57A390CC5}"/>
              </a:ext>
            </a:extLst>
          </p:cNvPr>
          <p:cNvSpPr>
            <a:spLocks noGrp="1"/>
          </p:cNvSpPr>
          <p:nvPr>
            <p:ph type="title"/>
          </p:nvPr>
        </p:nvSpPr>
        <p:spPr/>
        <p:txBody>
          <a:bodyPr>
            <a:normAutofit/>
          </a:bodyPr>
          <a:lstStyle/>
          <a:p>
            <a:pPr algn="ctr"/>
            <a:r>
              <a:rPr lang="es-MX" b="1" dirty="0"/>
              <a:t>Diez diferencias de ambos modelos</a:t>
            </a:r>
            <a:r>
              <a:rPr lang="es-MX" dirty="0"/>
              <a:t> (continúa)</a:t>
            </a:r>
          </a:p>
        </p:txBody>
      </p:sp>
      <p:sp>
        <p:nvSpPr>
          <p:cNvPr id="3" name="Marcador de contenido 2">
            <a:extLst>
              <a:ext uri="{FF2B5EF4-FFF2-40B4-BE49-F238E27FC236}">
                <a16:creationId xmlns:a16="http://schemas.microsoft.com/office/drawing/2014/main" id="{6C545D7E-9656-4918-BA90-F467AD84388D}"/>
              </a:ext>
            </a:extLst>
          </p:cNvPr>
          <p:cNvSpPr>
            <a:spLocks noGrp="1"/>
          </p:cNvSpPr>
          <p:nvPr>
            <p:ph idx="1"/>
          </p:nvPr>
        </p:nvSpPr>
        <p:spPr>
          <a:xfrm>
            <a:off x="838200" y="1497496"/>
            <a:ext cx="10515600" cy="4996069"/>
          </a:xfrm>
        </p:spPr>
        <p:txBody>
          <a:bodyPr>
            <a:normAutofit/>
          </a:bodyPr>
          <a:lstStyle/>
          <a:p>
            <a:endParaRPr lang="es-MX" b="1" dirty="0"/>
          </a:p>
          <a:p>
            <a:r>
              <a:rPr lang="es-MX" b="1" dirty="0"/>
              <a:t>Dimensión federal-unitaria:</a:t>
            </a:r>
          </a:p>
          <a:p>
            <a:r>
              <a:rPr lang="es-MX" dirty="0"/>
              <a:t>Gobierno unitario y centralizado frente a gobierno federal y descentralizado.</a:t>
            </a:r>
          </a:p>
          <a:p>
            <a:r>
              <a:rPr lang="es-MX" dirty="0"/>
              <a:t>Legislatura unicameral frente a dos cámaras igualmente fuertes pero constituidas de forma diferente.</a:t>
            </a:r>
          </a:p>
          <a:p>
            <a:r>
              <a:rPr lang="es-MX" dirty="0"/>
              <a:t>Constituciones flexibles frente a constituciones rígidas.</a:t>
            </a:r>
          </a:p>
          <a:p>
            <a:r>
              <a:rPr lang="es-MX" dirty="0"/>
              <a:t>Legislaturas que tienen la última palabra sobre la constitucionalidad de su propia legislación frente a sistemas en los que las leyes están sujetas a una revisión judicial para analizar su grado de constitucionalidad mediante tribunales supremos o constitucionales.</a:t>
            </a:r>
          </a:p>
          <a:p>
            <a:r>
              <a:rPr lang="es-MX" dirty="0"/>
              <a:t>Bancos centrales que dependen del ejecutivo frente a bancos centrales independientes.</a:t>
            </a:r>
          </a:p>
          <a:p>
            <a:endParaRPr lang="es-MX" dirty="0"/>
          </a:p>
          <a:p>
            <a:endParaRPr lang="es-MX" dirty="0"/>
          </a:p>
        </p:txBody>
      </p:sp>
    </p:spTree>
    <p:extLst>
      <p:ext uri="{BB962C8B-B14F-4D97-AF65-F5344CB8AC3E}">
        <p14:creationId xmlns:p14="http://schemas.microsoft.com/office/powerpoint/2010/main" val="70706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B9AE7-2B22-4F52-B295-A96D0BCF9696}"/>
              </a:ext>
            </a:extLst>
          </p:cNvPr>
          <p:cNvSpPr>
            <a:spLocks noGrp="1"/>
          </p:cNvSpPr>
          <p:nvPr>
            <p:ph type="title"/>
          </p:nvPr>
        </p:nvSpPr>
        <p:spPr/>
        <p:txBody>
          <a:bodyPr>
            <a:normAutofit/>
          </a:bodyPr>
          <a:lstStyle/>
          <a:p>
            <a:pPr algn="ctr"/>
            <a:r>
              <a:rPr lang="es-MX" b="1" dirty="0"/>
              <a:t>Las reservas frente a la democracia de consenso</a:t>
            </a:r>
          </a:p>
        </p:txBody>
      </p:sp>
      <p:sp>
        <p:nvSpPr>
          <p:cNvPr id="3" name="Marcador de contenido 2">
            <a:extLst>
              <a:ext uri="{FF2B5EF4-FFF2-40B4-BE49-F238E27FC236}">
                <a16:creationId xmlns:a16="http://schemas.microsoft.com/office/drawing/2014/main" id="{027034E8-2A51-409C-B159-9B05551C4807}"/>
              </a:ext>
            </a:extLst>
          </p:cNvPr>
          <p:cNvSpPr>
            <a:spLocks noGrp="1"/>
          </p:cNvSpPr>
          <p:nvPr>
            <p:ph idx="1"/>
          </p:nvPr>
        </p:nvSpPr>
        <p:spPr/>
        <p:txBody>
          <a:bodyPr/>
          <a:lstStyle/>
          <a:p>
            <a:endParaRPr lang="es-MX" dirty="0"/>
          </a:p>
          <a:p>
            <a:r>
              <a:rPr lang="es-MX" dirty="0"/>
              <a:t>En la ciencia política existe una tendencia sorprendentemente fuerte y persistente a equiparar la democracia únicamente con la democracia mayoritaria y a no reconocer la democracia consensual como una forma de democracia alternativa e igualmente válida.</a:t>
            </a:r>
          </a:p>
          <a:p>
            <a:r>
              <a:rPr lang="es-MX" dirty="0"/>
              <a:t>Un ejemplo particularmente fuerte lo constituye el argumento planteado por Stephanie </a:t>
            </a:r>
            <a:r>
              <a:rPr lang="es-MX" dirty="0" err="1"/>
              <a:t>Lawson</a:t>
            </a:r>
            <a:r>
              <a:rPr lang="es-MX" dirty="0"/>
              <a:t> según el cual, una oposición política fuerte es “la condición </a:t>
            </a:r>
            <a:r>
              <a:rPr lang="es-MX" i="1" dirty="0"/>
              <a:t>sine qua non </a:t>
            </a:r>
            <a:r>
              <a:rPr lang="es-MX" dirty="0"/>
              <a:t>de la democracia contemporánea” y su objetivo primordial es “convertirse en gobierno”.</a:t>
            </a:r>
          </a:p>
        </p:txBody>
      </p:sp>
    </p:spTree>
    <p:extLst>
      <p:ext uri="{BB962C8B-B14F-4D97-AF65-F5344CB8AC3E}">
        <p14:creationId xmlns:p14="http://schemas.microsoft.com/office/powerpoint/2010/main" val="192560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E4908-4D6A-4D13-BCD5-FA57F953CC7E}"/>
              </a:ext>
            </a:extLst>
          </p:cNvPr>
          <p:cNvSpPr>
            <a:spLocks noGrp="1"/>
          </p:cNvSpPr>
          <p:nvPr>
            <p:ph type="title"/>
          </p:nvPr>
        </p:nvSpPr>
        <p:spPr/>
        <p:txBody>
          <a:bodyPr>
            <a:normAutofit/>
          </a:bodyPr>
          <a:lstStyle/>
          <a:p>
            <a:pPr algn="ctr"/>
            <a:r>
              <a:rPr lang="es-MX" b="1" dirty="0"/>
              <a:t>Una contradicción del supuesto mayoritario</a:t>
            </a:r>
          </a:p>
        </p:txBody>
      </p:sp>
      <p:sp>
        <p:nvSpPr>
          <p:cNvPr id="3" name="Marcador de contenido 2">
            <a:extLst>
              <a:ext uri="{FF2B5EF4-FFF2-40B4-BE49-F238E27FC236}">
                <a16:creationId xmlns:a16="http://schemas.microsoft.com/office/drawing/2014/main" id="{FBC205FA-1463-4DAD-B570-8060E017F517}"/>
              </a:ext>
            </a:extLst>
          </p:cNvPr>
          <p:cNvSpPr>
            <a:spLocks noGrp="1"/>
          </p:cNvSpPr>
          <p:nvPr>
            <p:ph idx="1"/>
          </p:nvPr>
        </p:nvSpPr>
        <p:spPr/>
        <p:txBody>
          <a:bodyPr/>
          <a:lstStyle/>
          <a:p>
            <a:endParaRPr lang="es-MX" dirty="0"/>
          </a:p>
          <a:p>
            <a:r>
              <a:rPr lang="es-MX" dirty="0"/>
              <a:t>El uso frecuente de la prueba de la “alternancia” para determinar el grado de estabilidad y consolidación de una democracia traiciona el mismo supuesto mayoritario. </a:t>
            </a:r>
          </a:p>
          <a:p>
            <a:r>
              <a:rPr lang="es-MX" dirty="0"/>
              <a:t>Samuel P. Huntington llega incluso a proponer una “prueba de doble alternancia”, según la cual, “una democracia puede considerarse consolidada si el partido o el grupo que toma el poder en las elecciones iniciales durante la transición (a la democracia) pierde las siguientes elecciones y pasa el poder a los ganadores de las mismas, y si éstos, a su vez, lo pasan sin problema alguno a los vencedores de las elecciones ulteriores”.</a:t>
            </a:r>
          </a:p>
          <a:p>
            <a:r>
              <a:rPr lang="es-MX" dirty="0"/>
              <a:t>Tras abordar los criterios necesarios para la asignación de distintas categorías a los gabinetes, </a:t>
            </a:r>
            <a:r>
              <a:rPr lang="es-MX" dirty="0" err="1"/>
              <a:t>Lijphart</a:t>
            </a:r>
            <a:r>
              <a:rPr lang="es-MX" dirty="0"/>
              <a:t> presenta los resultados empíricos en relación con el tipo de gabinete en treinta y seis democracias en el periodo comprendido entre 1945 y 1996. </a:t>
            </a:r>
          </a:p>
        </p:txBody>
      </p:sp>
    </p:spTree>
    <p:extLst>
      <p:ext uri="{BB962C8B-B14F-4D97-AF65-F5344CB8AC3E}">
        <p14:creationId xmlns:p14="http://schemas.microsoft.com/office/powerpoint/2010/main" val="150353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38A6E-5434-4CFB-A7CB-C89ADB7B6BAE}"/>
              </a:ext>
            </a:extLst>
          </p:cNvPr>
          <p:cNvSpPr>
            <a:spLocks noGrp="1"/>
          </p:cNvSpPr>
          <p:nvPr>
            <p:ph type="title"/>
          </p:nvPr>
        </p:nvSpPr>
        <p:spPr/>
        <p:txBody>
          <a:bodyPr/>
          <a:lstStyle/>
          <a:p>
            <a:pPr algn="ctr"/>
            <a:r>
              <a:rPr lang="es-MX" b="1" dirty="0"/>
              <a:t>Teorías de las coaliciones</a:t>
            </a:r>
          </a:p>
        </p:txBody>
      </p:sp>
      <p:sp>
        <p:nvSpPr>
          <p:cNvPr id="3" name="Marcador de contenido 2">
            <a:extLst>
              <a:ext uri="{FF2B5EF4-FFF2-40B4-BE49-F238E27FC236}">
                <a16:creationId xmlns:a16="http://schemas.microsoft.com/office/drawing/2014/main" id="{A0EF1CBA-20FC-4557-9B70-07FC589BD787}"/>
              </a:ext>
            </a:extLst>
          </p:cNvPr>
          <p:cNvSpPr>
            <a:spLocks noGrp="1"/>
          </p:cNvSpPr>
          <p:nvPr>
            <p:ph idx="1"/>
          </p:nvPr>
        </p:nvSpPr>
        <p:spPr/>
        <p:txBody>
          <a:bodyPr>
            <a:normAutofit fontScale="85000" lnSpcReduction="20000"/>
          </a:bodyPr>
          <a:lstStyle/>
          <a:p>
            <a:r>
              <a:rPr lang="es-MX" dirty="0"/>
              <a:t>Coaliciones ganadoras mínimas</a:t>
            </a:r>
          </a:p>
          <a:p>
            <a:endParaRPr lang="es-MX" dirty="0"/>
          </a:p>
          <a:p>
            <a:r>
              <a:rPr lang="es-MX" dirty="0"/>
              <a:t>Coaliciones de tamaño mínimo</a:t>
            </a:r>
          </a:p>
          <a:p>
            <a:endParaRPr lang="es-MX" dirty="0"/>
          </a:p>
          <a:p>
            <a:r>
              <a:rPr lang="es-MX" dirty="0"/>
              <a:t>Coaliciones con el menor número de partidos</a:t>
            </a:r>
          </a:p>
          <a:p>
            <a:endParaRPr lang="es-MX" dirty="0"/>
          </a:p>
          <a:p>
            <a:r>
              <a:rPr lang="es-MX" dirty="0"/>
              <a:t>Coaliciones de distancia mínima</a:t>
            </a:r>
          </a:p>
          <a:p>
            <a:endParaRPr lang="es-MX" dirty="0"/>
          </a:p>
          <a:p>
            <a:r>
              <a:rPr lang="es-MX" dirty="0"/>
              <a:t>Coaliciones ganadoras conectadas y mínimas</a:t>
            </a:r>
          </a:p>
          <a:p>
            <a:endParaRPr lang="es-MX" dirty="0"/>
          </a:p>
          <a:p>
            <a:r>
              <a:rPr lang="es-MX" dirty="0"/>
              <a:t>Coaliciones políticamente viables</a:t>
            </a:r>
          </a:p>
        </p:txBody>
      </p:sp>
    </p:spTree>
    <p:extLst>
      <p:ext uri="{BB962C8B-B14F-4D97-AF65-F5344CB8AC3E}">
        <p14:creationId xmlns:p14="http://schemas.microsoft.com/office/powerpoint/2010/main" val="235020720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1527</TotalTime>
  <Words>2232</Words>
  <Application>Microsoft Office PowerPoint</Application>
  <PresentationFormat>Panorámica</PresentationFormat>
  <Paragraphs>125</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Calibri</vt:lpstr>
      <vt:lpstr>Calibri Light</vt:lpstr>
      <vt:lpstr>Retrospección</vt:lpstr>
      <vt:lpstr> Modelos de democracia.  Formas de gobierno y resultados en treinta y seis países  Arend Lijphart   </vt:lpstr>
      <vt:lpstr>¿Quién gobierna y cómo gobierna?</vt:lpstr>
      <vt:lpstr>Democracia mayoritaria o consensual</vt:lpstr>
      <vt:lpstr>Los dos modelos democráticos</vt:lpstr>
      <vt:lpstr>Diez diferencias de ambos modelos</vt:lpstr>
      <vt:lpstr>Diez diferencias de ambos modelos (continúa)</vt:lpstr>
      <vt:lpstr>Las reservas frente a la democracia de consenso</vt:lpstr>
      <vt:lpstr>Una contradicción del supuesto mayoritario</vt:lpstr>
      <vt:lpstr>Teorías de las coaliciones</vt:lpstr>
      <vt:lpstr> Coaliciones ganadoras mínimas </vt:lpstr>
      <vt:lpstr> Coaliciones de tamaño mínimo </vt:lpstr>
      <vt:lpstr> Coaliciones con el menor número de partidos </vt:lpstr>
      <vt:lpstr> Coaliciones de distancia mínima </vt:lpstr>
      <vt:lpstr> Coaliciones ganadoras conectadas y mínimas </vt:lpstr>
      <vt:lpstr> Coaliciones políticamente viables </vt:lpstr>
      <vt:lpstr>Coaliciones de gabinete que se formarán según seis teorías de las coaliciones para una distribución hipotética de escaños parlamentarios</vt:lpstr>
      <vt:lpstr>Proporciones de tiempo en las que existieron cinco tipos de gabinete en 32 democracias parlamentarias  (1945-1996)</vt:lpstr>
      <vt:lpstr>Estas clasificaciones ¿pueden aplicarse también a los gabinetes presidenciales?</vt:lpstr>
      <vt:lpstr>Los gabinetes presidenciales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democracia. Formas de gobierno y resultados en treinta y seis países Arend Lijphart</dc:title>
  <dc:creator>Eduardo Castellanos</dc:creator>
  <cp:lastModifiedBy>Eduardo Castellanos</cp:lastModifiedBy>
  <cp:revision>34</cp:revision>
  <dcterms:created xsi:type="dcterms:W3CDTF">2017-10-20T18:24:23Z</dcterms:created>
  <dcterms:modified xsi:type="dcterms:W3CDTF">2020-04-23T20:43:46Z</dcterms:modified>
</cp:coreProperties>
</file>