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64" r:id="rId5"/>
    <p:sldId id="263" r:id="rId6"/>
    <p:sldId id="262" r:id="rId7"/>
    <p:sldId id="269" r:id="rId8"/>
    <p:sldId id="268" r:id="rId9"/>
    <p:sldId id="275" r:id="rId10"/>
    <p:sldId id="274" r:id="rId11"/>
    <p:sldId id="273" r:id="rId12"/>
    <p:sldId id="272" r:id="rId13"/>
    <p:sldId id="271" r:id="rId14"/>
    <p:sldId id="270" r:id="rId15"/>
    <p:sldId id="267" r:id="rId16"/>
    <p:sldId id="261" r:id="rId17"/>
    <p:sldId id="257" r:id="rId18"/>
    <p:sldId id="258" r:id="rId19"/>
    <p:sldId id="281" r:id="rId20"/>
    <p:sldId id="280" r:id="rId21"/>
    <p:sldId id="279" r:id="rId22"/>
    <p:sldId id="278" r:id="rId23"/>
    <p:sldId id="277" r:id="rId24"/>
    <p:sldId id="276" r:id="rId25"/>
    <p:sldId id="259" r:id="rId26"/>
    <p:sldId id="260" r:id="rId27"/>
    <p:sldId id="286" r:id="rId28"/>
    <p:sldId id="285" r:id="rId29"/>
    <p:sldId id="284" r:id="rId30"/>
    <p:sldId id="283" r:id="rId31"/>
    <p:sldId id="282" r:id="rId32"/>
    <p:sldId id="289" r:id="rId33"/>
    <p:sldId id="287" r:id="rId34"/>
    <p:sldId id="288"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58E09C6-D535-45C8-A229-A275262ED46A}" type="datetimeFigureOut">
              <a:rPr lang="es-MX" smtClean="0"/>
              <a:t>23/04/2020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406E042-376C-44A1-9045-A8F18A23D43D}" type="slidenum">
              <a:rPr lang="es-MX" smtClean="0"/>
              <a:t>‹Nº›</a:t>
            </a:fld>
            <a:endParaRPr lang="es-MX"/>
          </a:p>
        </p:txBody>
      </p:sp>
    </p:spTree>
    <p:extLst>
      <p:ext uri="{BB962C8B-B14F-4D97-AF65-F5344CB8AC3E}">
        <p14:creationId xmlns:p14="http://schemas.microsoft.com/office/powerpoint/2010/main" val="4183363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58E09C6-D535-45C8-A229-A275262ED46A}" type="datetimeFigureOut">
              <a:rPr lang="es-MX" smtClean="0"/>
              <a:t>23/04/2020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406E042-376C-44A1-9045-A8F18A23D43D}" type="slidenum">
              <a:rPr lang="es-MX" smtClean="0"/>
              <a:t>‹Nº›</a:t>
            </a:fld>
            <a:endParaRPr lang="es-MX"/>
          </a:p>
        </p:txBody>
      </p:sp>
    </p:spTree>
    <p:extLst>
      <p:ext uri="{BB962C8B-B14F-4D97-AF65-F5344CB8AC3E}">
        <p14:creationId xmlns:p14="http://schemas.microsoft.com/office/powerpoint/2010/main" val="645086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58E09C6-D535-45C8-A229-A275262ED46A}" type="datetimeFigureOut">
              <a:rPr lang="es-MX" smtClean="0"/>
              <a:t>23/04/2020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406E042-376C-44A1-9045-A8F18A23D43D}" type="slidenum">
              <a:rPr lang="es-MX" smtClean="0"/>
              <a:t>‹Nº›</a:t>
            </a:fld>
            <a:endParaRPr lang="es-MX"/>
          </a:p>
        </p:txBody>
      </p:sp>
    </p:spTree>
    <p:extLst>
      <p:ext uri="{BB962C8B-B14F-4D97-AF65-F5344CB8AC3E}">
        <p14:creationId xmlns:p14="http://schemas.microsoft.com/office/powerpoint/2010/main" val="2644273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58E09C6-D535-45C8-A229-A275262ED46A}" type="datetimeFigureOut">
              <a:rPr lang="es-MX" smtClean="0"/>
              <a:t>23/04/2020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406E042-376C-44A1-9045-A8F18A23D43D}" type="slidenum">
              <a:rPr lang="es-MX" smtClean="0"/>
              <a:t>‹Nº›</a:t>
            </a:fld>
            <a:endParaRPr lang="es-MX"/>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190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58E09C6-D535-45C8-A229-A275262ED46A}" type="datetimeFigureOut">
              <a:rPr lang="es-MX" smtClean="0"/>
              <a:t>23/04/2020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406E042-376C-44A1-9045-A8F18A23D43D}" type="slidenum">
              <a:rPr lang="es-MX" smtClean="0"/>
              <a:t>‹Nº›</a:t>
            </a:fld>
            <a:endParaRPr lang="es-MX"/>
          </a:p>
        </p:txBody>
      </p:sp>
    </p:spTree>
    <p:extLst>
      <p:ext uri="{BB962C8B-B14F-4D97-AF65-F5344CB8AC3E}">
        <p14:creationId xmlns:p14="http://schemas.microsoft.com/office/powerpoint/2010/main" val="2813672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58E09C6-D535-45C8-A229-A275262ED46A}" type="datetimeFigureOut">
              <a:rPr lang="es-MX" smtClean="0"/>
              <a:t>23/04/2020</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406E042-376C-44A1-9045-A8F18A23D43D}" type="slidenum">
              <a:rPr lang="es-MX" smtClean="0"/>
              <a:t>‹Nº›</a:t>
            </a:fld>
            <a:endParaRPr lang="es-MX"/>
          </a:p>
        </p:txBody>
      </p:sp>
    </p:spTree>
    <p:extLst>
      <p:ext uri="{BB962C8B-B14F-4D97-AF65-F5344CB8AC3E}">
        <p14:creationId xmlns:p14="http://schemas.microsoft.com/office/powerpoint/2010/main" val="2356956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58E09C6-D535-45C8-A229-A275262ED46A}" type="datetimeFigureOut">
              <a:rPr lang="es-MX" smtClean="0"/>
              <a:t>23/04/2020</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406E042-376C-44A1-9045-A8F18A23D43D}" type="slidenum">
              <a:rPr lang="es-MX" smtClean="0"/>
              <a:t>‹Nº›</a:t>
            </a:fld>
            <a:endParaRPr lang="es-MX"/>
          </a:p>
        </p:txBody>
      </p:sp>
    </p:spTree>
    <p:extLst>
      <p:ext uri="{BB962C8B-B14F-4D97-AF65-F5344CB8AC3E}">
        <p14:creationId xmlns:p14="http://schemas.microsoft.com/office/powerpoint/2010/main" val="4030858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58E09C6-D535-45C8-A229-A275262ED46A}" type="datetimeFigureOut">
              <a:rPr lang="es-MX" smtClean="0"/>
              <a:t>23/04/2020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406E042-376C-44A1-9045-A8F18A23D43D}" type="slidenum">
              <a:rPr lang="es-MX" smtClean="0"/>
              <a:t>‹Nº›</a:t>
            </a:fld>
            <a:endParaRPr lang="es-MX"/>
          </a:p>
        </p:txBody>
      </p:sp>
    </p:spTree>
    <p:extLst>
      <p:ext uri="{BB962C8B-B14F-4D97-AF65-F5344CB8AC3E}">
        <p14:creationId xmlns:p14="http://schemas.microsoft.com/office/powerpoint/2010/main" val="2911631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58E09C6-D535-45C8-A229-A275262ED46A}" type="datetimeFigureOut">
              <a:rPr lang="es-MX" smtClean="0"/>
              <a:t>23/04/2020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406E042-376C-44A1-9045-A8F18A23D43D}" type="slidenum">
              <a:rPr lang="es-MX" smtClean="0"/>
              <a:t>‹Nº›</a:t>
            </a:fld>
            <a:endParaRPr lang="es-MX"/>
          </a:p>
        </p:txBody>
      </p:sp>
    </p:spTree>
    <p:extLst>
      <p:ext uri="{BB962C8B-B14F-4D97-AF65-F5344CB8AC3E}">
        <p14:creationId xmlns:p14="http://schemas.microsoft.com/office/powerpoint/2010/main" val="707998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258E09C6-D535-45C8-A229-A275262ED46A}" type="datetimeFigureOut">
              <a:rPr lang="es-MX" smtClean="0"/>
              <a:t>23/04/2020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406E042-376C-44A1-9045-A8F18A23D43D}" type="slidenum">
              <a:rPr lang="es-MX" smtClean="0"/>
              <a:t>‹Nº›</a:t>
            </a:fld>
            <a:endParaRPr lang="es-MX"/>
          </a:p>
        </p:txBody>
      </p:sp>
    </p:spTree>
    <p:extLst>
      <p:ext uri="{BB962C8B-B14F-4D97-AF65-F5344CB8AC3E}">
        <p14:creationId xmlns:p14="http://schemas.microsoft.com/office/powerpoint/2010/main" val="767853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58E09C6-D535-45C8-A229-A275262ED46A}" type="datetimeFigureOut">
              <a:rPr lang="es-MX" smtClean="0"/>
              <a:t>23/04/2020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406E042-376C-44A1-9045-A8F18A23D43D}" type="slidenum">
              <a:rPr lang="es-MX" smtClean="0"/>
              <a:t>‹Nº›</a:t>
            </a:fld>
            <a:endParaRPr lang="es-MX"/>
          </a:p>
        </p:txBody>
      </p:sp>
    </p:spTree>
    <p:extLst>
      <p:ext uri="{BB962C8B-B14F-4D97-AF65-F5344CB8AC3E}">
        <p14:creationId xmlns:p14="http://schemas.microsoft.com/office/powerpoint/2010/main" val="95175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58E09C6-D535-45C8-A229-A275262ED46A}" type="datetimeFigureOut">
              <a:rPr lang="es-MX" smtClean="0"/>
              <a:t>23/04/2020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406E042-376C-44A1-9045-A8F18A23D43D}" type="slidenum">
              <a:rPr lang="es-MX" smtClean="0"/>
              <a:t>‹Nº›</a:t>
            </a:fld>
            <a:endParaRPr lang="es-MX"/>
          </a:p>
        </p:txBody>
      </p:sp>
    </p:spTree>
    <p:extLst>
      <p:ext uri="{BB962C8B-B14F-4D97-AF65-F5344CB8AC3E}">
        <p14:creationId xmlns:p14="http://schemas.microsoft.com/office/powerpoint/2010/main" val="34989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58E09C6-D535-45C8-A229-A275262ED46A}" type="datetimeFigureOut">
              <a:rPr lang="es-MX" smtClean="0"/>
              <a:t>23/04/2020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406E042-376C-44A1-9045-A8F18A23D43D}" type="slidenum">
              <a:rPr lang="es-MX" smtClean="0"/>
              <a:t>‹Nº›</a:t>
            </a:fld>
            <a:endParaRPr lang="es-MX"/>
          </a:p>
        </p:txBody>
      </p:sp>
    </p:spTree>
    <p:extLst>
      <p:ext uri="{BB962C8B-B14F-4D97-AF65-F5344CB8AC3E}">
        <p14:creationId xmlns:p14="http://schemas.microsoft.com/office/powerpoint/2010/main" val="1601230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258E09C6-D535-45C8-A229-A275262ED46A}" type="datetimeFigureOut">
              <a:rPr lang="es-MX" smtClean="0"/>
              <a:t>23/04/2020</a:t>
            </a:fld>
            <a:endParaRPr lang="es-MX"/>
          </a:p>
        </p:txBody>
      </p:sp>
      <p:sp>
        <p:nvSpPr>
          <p:cNvPr id="5" name="Footer Placeholder 3"/>
          <p:cNvSpPr>
            <a:spLocks noGrp="1"/>
          </p:cNvSpPr>
          <p:nvPr>
            <p:ph type="ftr" sz="quarter" idx="11"/>
          </p:nvPr>
        </p:nvSpPr>
        <p:spPr/>
        <p:txBody>
          <a:bodyPr/>
          <a:lstStyle/>
          <a:p>
            <a:endParaRPr lang="es-MX"/>
          </a:p>
        </p:txBody>
      </p:sp>
      <p:sp>
        <p:nvSpPr>
          <p:cNvPr id="6" name="Slide Number Placeholder 4"/>
          <p:cNvSpPr>
            <a:spLocks noGrp="1"/>
          </p:cNvSpPr>
          <p:nvPr>
            <p:ph type="sldNum" sz="quarter" idx="12"/>
          </p:nvPr>
        </p:nvSpPr>
        <p:spPr/>
        <p:txBody>
          <a:bodyPr/>
          <a:lstStyle/>
          <a:p>
            <a:fld id="{6406E042-376C-44A1-9045-A8F18A23D43D}" type="slidenum">
              <a:rPr lang="es-MX" smtClean="0"/>
              <a:t>‹Nº›</a:t>
            </a:fld>
            <a:endParaRPr lang="es-MX"/>
          </a:p>
        </p:txBody>
      </p:sp>
    </p:spTree>
    <p:extLst>
      <p:ext uri="{BB962C8B-B14F-4D97-AF65-F5344CB8AC3E}">
        <p14:creationId xmlns:p14="http://schemas.microsoft.com/office/powerpoint/2010/main" val="1729938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58E09C6-D535-45C8-A229-A275262ED46A}" type="datetimeFigureOut">
              <a:rPr lang="es-MX" smtClean="0"/>
              <a:t>23/04/2020</a:t>
            </a:fld>
            <a:endParaRPr lang="es-MX"/>
          </a:p>
        </p:txBody>
      </p:sp>
      <p:sp>
        <p:nvSpPr>
          <p:cNvPr id="5" name="Footer Placeholder 2"/>
          <p:cNvSpPr>
            <a:spLocks noGrp="1"/>
          </p:cNvSpPr>
          <p:nvPr>
            <p:ph type="ftr" sz="quarter" idx="11"/>
          </p:nvPr>
        </p:nvSpPr>
        <p:spPr/>
        <p:txBody>
          <a:bodyPr/>
          <a:lstStyle/>
          <a:p>
            <a:endParaRPr lang="es-MX"/>
          </a:p>
        </p:txBody>
      </p:sp>
      <p:sp>
        <p:nvSpPr>
          <p:cNvPr id="6" name="Slide Number Placeholder 3"/>
          <p:cNvSpPr>
            <a:spLocks noGrp="1"/>
          </p:cNvSpPr>
          <p:nvPr>
            <p:ph type="sldNum" sz="quarter" idx="12"/>
          </p:nvPr>
        </p:nvSpPr>
        <p:spPr/>
        <p:txBody>
          <a:bodyPr/>
          <a:lstStyle/>
          <a:p>
            <a:fld id="{6406E042-376C-44A1-9045-A8F18A23D43D}" type="slidenum">
              <a:rPr lang="es-MX" smtClean="0"/>
              <a:t>‹Nº›</a:t>
            </a:fld>
            <a:endParaRPr lang="es-MX"/>
          </a:p>
        </p:txBody>
      </p:sp>
    </p:spTree>
    <p:extLst>
      <p:ext uri="{BB962C8B-B14F-4D97-AF65-F5344CB8AC3E}">
        <p14:creationId xmlns:p14="http://schemas.microsoft.com/office/powerpoint/2010/main" val="258853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258E09C6-D535-45C8-A229-A275262ED46A}" type="datetimeFigureOut">
              <a:rPr lang="es-MX" smtClean="0"/>
              <a:t>23/04/2020</a:t>
            </a:fld>
            <a:endParaRPr lang="es-MX"/>
          </a:p>
        </p:txBody>
      </p:sp>
      <p:sp>
        <p:nvSpPr>
          <p:cNvPr id="5" name="Footer Placeholder 5"/>
          <p:cNvSpPr>
            <a:spLocks noGrp="1"/>
          </p:cNvSpPr>
          <p:nvPr>
            <p:ph type="ftr" sz="quarter" idx="11"/>
          </p:nvPr>
        </p:nvSpPr>
        <p:spPr/>
        <p:txBody>
          <a:bodyPr/>
          <a:lstStyle/>
          <a:p>
            <a:endParaRPr lang="es-MX"/>
          </a:p>
        </p:txBody>
      </p:sp>
      <p:sp>
        <p:nvSpPr>
          <p:cNvPr id="6" name="Slide Number Placeholder 6"/>
          <p:cNvSpPr>
            <a:spLocks noGrp="1"/>
          </p:cNvSpPr>
          <p:nvPr>
            <p:ph type="sldNum" sz="quarter" idx="12"/>
          </p:nvPr>
        </p:nvSpPr>
        <p:spPr/>
        <p:txBody>
          <a:bodyPr/>
          <a:lstStyle/>
          <a:p>
            <a:fld id="{6406E042-376C-44A1-9045-A8F18A23D43D}" type="slidenum">
              <a:rPr lang="es-MX" smtClean="0"/>
              <a:t>‹Nº›</a:t>
            </a:fld>
            <a:endParaRPr lang="es-MX"/>
          </a:p>
        </p:txBody>
      </p:sp>
    </p:spTree>
    <p:extLst>
      <p:ext uri="{BB962C8B-B14F-4D97-AF65-F5344CB8AC3E}">
        <p14:creationId xmlns:p14="http://schemas.microsoft.com/office/powerpoint/2010/main" val="888925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58E09C6-D535-45C8-A229-A275262ED46A}" type="datetimeFigureOut">
              <a:rPr lang="es-MX" smtClean="0"/>
              <a:t>23/04/2020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406E042-376C-44A1-9045-A8F18A23D43D}" type="slidenum">
              <a:rPr lang="es-MX" smtClean="0"/>
              <a:t>‹Nº›</a:t>
            </a:fld>
            <a:endParaRPr lang="es-MX"/>
          </a:p>
        </p:txBody>
      </p:sp>
    </p:spTree>
    <p:extLst>
      <p:ext uri="{BB962C8B-B14F-4D97-AF65-F5344CB8AC3E}">
        <p14:creationId xmlns:p14="http://schemas.microsoft.com/office/powerpoint/2010/main" val="1829889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58E09C6-D535-45C8-A229-A275262ED46A}" type="datetimeFigureOut">
              <a:rPr lang="es-MX" smtClean="0"/>
              <a:t>23/04/2020</a:t>
            </a:fld>
            <a:endParaRPr lang="es-MX"/>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MX"/>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406E042-376C-44A1-9045-A8F18A23D43D}" type="slidenum">
              <a:rPr lang="es-MX" smtClean="0"/>
              <a:t>‹Nº›</a:t>
            </a:fld>
            <a:endParaRPr lang="es-MX"/>
          </a:p>
        </p:txBody>
      </p:sp>
    </p:spTree>
    <p:extLst>
      <p:ext uri="{BB962C8B-B14F-4D97-AF65-F5344CB8AC3E}">
        <p14:creationId xmlns:p14="http://schemas.microsoft.com/office/powerpoint/2010/main" val="6785587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334EF3-D0E5-4A3B-940A-2DDA409256A1}"/>
              </a:ext>
            </a:extLst>
          </p:cNvPr>
          <p:cNvSpPr>
            <a:spLocks noGrp="1"/>
          </p:cNvSpPr>
          <p:nvPr>
            <p:ph type="ctrTitle"/>
          </p:nvPr>
        </p:nvSpPr>
        <p:spPr>
          <a:xfrm>
            <a:off x="1154955" y="675863"/>
            <a:ext cx="8825658" cy="3114260"/>
          </a:xfrm>
        </p:spPr>
        <p:txBody>
          <a:bodyPr>
            <a:normAutofit fontScale="90000"/>
          </a:bodyPr>
          <a:lstStyle/>
          <a:p>
            <a:r>
              <a:rPr lang="es-MX" sz="4900" b="1" dirty="0"/>
              <a:t>ORDEN MUNDIAL</a:t>
            </a:r>
            <a:br>
              <a:rPr lang="es-MX" sz="4400" b="1" dirty="0"/>
            </a:br>
            <a:r>
              <a:rPr lang="es-MX" sz="4400" b="1" dirty="0"/>
              <a:t>Reflexiones sobre el carácter de los países y el curso de la historia </a:t>
            </a:r>
            <a:br>
              <a:rPr lang="es-MX" sz="4400" b="1" dirty="0"/>
            </a:br>
            <a:r>
              <a:rPr lang="es-MX" sz="4400" b="1" dirty="0"/>
              <a:t>Henry Kissinger</a:t>
            </a:r>
            <a:br>
              <a:rPr lang="es-MX" sz="4400" b="1" dirty="0"/>
            </a:br>
            <a:endParaRPr lang="es-MX" sz="4400" b="1" dirty="0"/>
          </a:p>
        </p:txBody>
      </p:sp>
      <p:sp>
        <p:nvSpPr>
          <p:cNvPr id="3" name="Subtítulo 2">
            <a:extLst>
              <a:ext uri="{FF2B5EF4-FFF2-40B4-BE49-F238E27FC236}">
                <a16:creationId xmlns:a16="http://schemas.microsoft.com/office/drawing/2014/main" id="{20FE494D-2DD2-40FE-995B-FCA5BC1CF769}"/>
              </a:ext>
            </a:extLst>
          </p:cNvPr>
          <p:cNvSpPr>
            <a:spLocks noGrp="1"/>
          </p:cNvSpPr>
          <p:nvPr>
            <p:ph type="subTitle" idx="1"/>
          </p:nvPr>
        </p:nvSpPr>
        <p:spPr>
          <a:xfrm>
            <a:off x="1154955" y="3313043"/>
            <a:ext cx="8825658" cy="2325757"/>
          </a:xfrm>
        </p:spPr>
        <p:txBody>
          <a:bodyPr>
            <a:normAutofit/>
          </a:bodyPr>
          <a:lstStyle/>
          <a:p>
            <a:r>
              <a:rPr lang="es-MX" dirty="0"/>
              <a:t>MATERIAL de apoyo a la docencia preparado por el </a:t>
            </a:r>
          </a:p>
          <a:p>
            <a:r>
              <a:rPr lang="es-MX" b="1" dirty="0"/>
              <a:t>Profesor Dr. Eduardo de Jesús Castellanos Hernández,</a:t>
            </a:r>
          </a:p>
          <a:p>
            <a:r>
              <a:rPr lang="es-MX" dirty="0"/>
              <a:t>Investigador Nacional, Nivel I</a:t>
            </a:r>
          </a:p>
          <a:p>
            <a:r>
              <a:rPr lang="es-MX" dirty="0"/>
              <a:t>2020</a:t>
            </a:r>
          </a:p>
        </p:txBody>
      </p:sp>
    </p:spTree>
    <p:extLst>
      <p:ext uri="{BB962C8B-B14F-4D97-AF65-F5344CB8AC3E}">
        <p14:creationId xmlns:p14="http://schemas.microsoft.com/office/powerpoint/2010/main" val="1262707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32F263-D346-463C-AEEB-43AFB51DB162}"/>
              </a:ext>
            </a:extLst>
          </p:cNvPr>
          <p:cNvSpPr>
            <a:spLocks noGrp="1"/>
          </p:cNvSpPr>
          <p:nvPr>
            <p:ph type="title"/>
          </p:nvPr>
        </p:nvSpPr>
        <p:spPr>
          <a:xfrm>
            <a:off x="838200" y="365126"/>
            <a:ext cx="10515600" cy="315912"/>
          </a:xfrm>
        </p:spPr>
        <p:txBody>
          <a:bodyPr>
            <a:normAutofit fontScale="90000"/>
          </a:bodyPr>
          <a:lstStyle/>
          <a:p>
            <a:endParaRPr lang="es-MX" dirty="0"/>
          </a:p>
        </p:txBody>
      </p:sp>
      <p:sp>
        <p:nvSpPr>
          <p:cNvPr id="3" name="Marcador de contenido 2">
            <a:extLst>
              <a:ext uri="{FF2B5EF4-FFF2-40B4-BE49-F238E27FC236}">
                <a16:creationId xmlns:a16="http://schemas.microsoft.com/office/drawing/2014/main" id="{65EEAC80-6599-4008-9492-435DB5F1CD67}"/>
              </a:ext>
            </a:extLst>
          </p:cNvPr>
          <p:cNvSpPr>
            <a:spLocks noGrp="1"/>
          </p:cNvSpPr>
          <p:nvPr>
            <p:ph idx="1"/>
          </p:nvPr>
        </p:nvSpPr>
        <p:spPr>
          <a:xfrm>
            <a:off x="838200" y="681038"/>
            <a:ext cx="10515600" cy="5495925"/>
          </a:xfrm>
        </p:spPr>
        <p:txBody>
          <a:bodyPr>
            <a:normAutofit/>
          </a:bodyPr>
          <a:lstStyle/>
          <a:p>
            <a:pPr algn="just"/>
            <a:r>
              <a:rPr lang="es-MX" sz="2200" dirty="0"/>
              <a:t>Como su progenie de los movimientos totalitarios del siglo XX, </a:t>
            </a:r>
            <a:r>
              <a:rPr lang="es-MX" sz="2200" b="1" dirty="0"/>
              <a:t>los filósofos de la Revolución francesa</a:t>
            </a:r>
            <a:r>
              <a:rPr lang="es-MX" sz="2200" dirty="0"/>
              <a:t> equiparaban el mecanismo de la historia con la operación no adulterada de la voluntad popular, que por definición no podía aceptar una limitación intrínseca o constitucional, y que ellos se reservaban la prerrogativa de identificar.</a:t>
            </a:r>
          </a:p>
          <a:p>
            <a:pPr algn="just"/>
            <a:r>
              <a:rPr lang="es-MX" sz="2200" b="1" dirty="0"/>
              <a:t>Rousseau</a:t>
            </a:r>
            <a:r>
              <a:rPr lang="es-MX" sz="2200" dirty="0"/>
              <a:t> condenó todas las instituciones existentes –propiedad privada, religión, clases sociales, autoridad gubernamental, sociedad civil- por ilusorias y fraudulentas. Serían reemplazadas por una nueva “regla de administración del orden social”. Estas teorías prefiguraron el moderno régimen totalitario donde la voluntad popular ratifica decisiones que ya han sido anunciadas mediante la puesta en escena de manifestaciones masivas.</a:t>
            </a:r>
          </a:p>
          <a:p>
            <a:pPr algn="just"/>
            <a:r>
              <a:rPr lang="es-MX" sz="2200" dirty="0"/>
              <a:t>La concepción de un orden internacional que imponía límites a la acción del Estado fue abandonado a favor de una revolución permanente que solo buscaba la victoria o la derrota absolutas.</a:t>
            </a:r>
          </a:p>
        </p:txBody>
      </p:sp>
    </p:spTree>
    <p:extLst>
      <p:ext uri="{BB962C8B-B14F-4D97-AF65-F5344CB8AC3E}">
        <p14:creationId xmlns:p14="http://schemas.microsoft.com/office/powerpoint/2010/main" val="397426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C094EC-41EF-4C7A-B2B5-6F402CFF6754}"/>
              </a:ext>
            </a:extLst>
          </p:cNvPr>
          <p:cNvSpPr>
            <a:spLocks noGrp="1"/>
          </p:cNvSpPr>
          <p:nvPr>
            <p:ph type="title"/>
          </p:nvPr>
        </p:nvSpPr>
        <p:spPr>
          <a:xfrm>
            <a:off x="838200" y="365126"/>
            <a:ext cx="10515600" cy="204718"/>
          </a:xfrm>
        </p:spPr>
        <p:txBody>
          <a:bodyPr>
            <a:normAutofit fontScale="90000"/>
          </a:bodyPr>
          <a:lstStyle/>
          <a:p>
            <a:endParaRPr lang="es-MX" dirty="0"/>
          </a:p>
        </p:txBody>
      </p:sp>
      <p:sp>
        <p:nvSpPr>
          <p:cNvPr id="3" name="Marcador de contenido 2">
            <a:extLst>
              <a:ext uri="{FF2B5EF4-FFF2-40B4-BE49-F238E27FC236}">
                <a16:creationId xmlns:a16="http://schemas.microsoft.com/office/drawing/2014/main" id="{0205A21C-8F19-4091-A3C6-4D41A233197A}"/>
              </a:ext>
            </a:extLst>
          </p:cNvPr>
          <p:cNvSpPr>
            <a:spLocks noGrp="1"/>
          </p:cNvSpPr>
          <p:nvPr>
            <p:ph idx="1"/>
          </p:nvPr>
        </p:nvSpPr>
        <p:spPr>
          <a:xfrm>
            <a:off x="838200" y="569844"/>
            <a:ext cx="10515600" cy="5607119"/>
          </a:xfrm>
        </p:spPr>
        <p:txBody>
          <a:bodyPr>
            <a:normAutofit/>
          </a:bodyPr>
          <a:lstStyle/>
          <a:p>
            <a:pPr algn="just"/>
            <a:r>
              <a:rPr lang="es-MX" sz="2200" dirty="0"/>
              <a:t>En noviembre de 1792, la </a:t>
            </a:r>
            <a:r>
              <a:rPr lang="es-MX" sz="2200" b="1" dirty="0"/>
              <a:t>Asamblea Nacional francesa</a:t>
            </a:r>
            <a:r>
              <a:rPr lang="es-MX" sz="2200" dirty="0"/>
              <a:t> le arrojó el guante a </a:t>
            </a:r>
            <a:r>
              <a:rPr lang="es-MX" sz="2200" b="1" dirty="0"/>
              <a:t>Europa</a:t>
            </a:r>
            <a:r>
              <a:rPr lang="es-MX" sz="2200" dirty="0"/>
              <a:t> promulgando un par de decretos extraordinarios. El primero expresaba el compromiso indefinido de extender el apoyo militar francés a la revolución popular en todas partes. En diciembre de 1792 se promulgó un decreto todavía más radical y de aplicación incluso más universal.</a:t>
            </a:r>
          </a:p>
          <a:p>
            <a:pPr algn="just"/>
            <a:r>
              <a:rPr lang="es-MX" sz="2200" dirty="0"/>
              <a:t>Con las guerras revolucionarias y napoleónicas comenzó la era de la guerra total: la movilización de todos los recursos de la nación. La escala de devastación y derramamiento de sangre alcanzó los mismos niveles que la Guerra de los 30 Años.</a:t>
            </a:r>
          </a:p>
          <a:p>
            <a:pPr algn="just"/>
            <a:r>
              <a:rPr lang="es-MX" sz="2200" b="1" dirty="0"/>
              <a:t>Napoleón</a:t>
            </a:r>
            <a:r>
              <a:rPr lang="es-MX" sz="2200" dirty="0"/>
              <a:t> solo conoció la derrota cuando sucumbió a la tentación de entrar en territorios cuyos recursos naturales eran insuficientes para abastecer a un ejército numeroso. El conquistados más fuerte de Europa desde </a:t>
            </a:r>
            <a:r>
              <a:rPr lang="es-MX" sz="2200" b="1" dirty="0"/>
              <a:t>Carlomagno</a:t>
            </a:r>
            <a:r>
              <a:rPr lang="es-MX" sz="2200" dirty="0"/>
              <a:t> fue derrotado no solo por un orden internacional, que se alzó contra él, sino por sí mismo.</a:t>
            </a:r>
          </a:p>
        </p:txBody>
      </p:sp>
    </p:spTree>
    <p:extLst>
      <p:ext uri="{BB962C8B-B14F-4D97-AF65-F5344CB8AC3E}">
        <p14:creationId xmlns:p14="http://schemas.microsoft.com/office/powerpoint/2010/main" val="138432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E663D5-F4DA-4DA5-935D-7F1D9DCD8009}"/>
              </a:ext>
            </a:extLst>
          </p:cNvPr>
          <p:cNvSpPr>
            <a:spLocks noGrp="1"/>
          </p:cNvSpPr>
          <p:nvPr>
            <p:ph type="title"/>
          </p:nvPr>
        </p:nvSpPr>
        <p:spPr>
          <a:xfrm>
            <a:off x="838200" y="365126"/>
            <a:ext cx="10515600" cy="774562"/>
          </a:xfrm>
        </p:spPr>
        <p:txBody>
          <a:bodyPr>
            <a:noAutofit/>
          </a:bodyPr>
          <a:lstStyle/>
          <a:p>
            <a:pPr algn="ctr"/>
            <a:r>
              <a:rPr lang="es-MX" sz="3200" b="1" dirty="0"/>
              <a:t>El sistema europeo de equilibrio de poder y su fin</a:t>
            </a:r>
            <a:br>
              <a:rPr lang="es-MX" sz="3200" dirty="0"/>
            </a:br>
            <a:endParaRPr lang="es-MX" sz="3200" b="1" dirty="0"/>
          </a:p>
        </p:txBody>
      </p:sp>
      <p:sp>
        <p:nvSpPr>
          <p:cNvPr id="3" name="Marcador de contenido 2">
            <a:extLst>
              <a:ext uri="{FF2B5EF4-FFF2-40B4-BE49-F238E27FC236}">
                <a16:creationId xmlns:a16="http://schemas.microsoft.com/office/drawing/2014/main" id="{AAA48C69-2F58-4F61-9EE1-5AC823A37D2D}"/>
              </a:ext>
            </a:extLst>
          </p:cNvPr>
          <p:cNvSpPr>
            <a:spLocks noGrp="1"/>
          </p:cNvSpPr>
          <p:nvPr>
            <p:ph idx="1"/>
          </p:nvPr>
        </p:nvSpPr>
        <p:spPr>
          <a:xfrm>
            <a:off x="838200" y="1139688"/>
            <a:ext cx="10515600" cy="5446641"/>
          </a:xfrm>
        </p:spPr>
        <p:txBody>
          <a:bodyPr>
            <a:normAutofit/>
          </a:bodyPr>
          <a:lstStyle/>
          <a:p>
            <a:pPr algn="just"/>
            <a:r>
              <a:rPr lang="es-MX" sz="2200" dirty="0"/>
              <a:t>Cuando finalizó </a:t>
            </a:r>
            <a:r>
              <a:rPr lang="es-MX" sz="2200" b="1" dirty="0"/>
              <a:t>la era de la Revolución francesa y napoleónica</a:t>
            </a:r>
            <a:r>
              <a:rPr lang="es-MX" sz="2200" dirty="0"/>
              <a:t>, las tropas rusas ocuparon </a:t>
            </a:r>
            <a:r>
              <a:rPr lang="es-MX" sz="2200" b="1" dirty="0"/>
              <a:t>París</a:t>
            </a:r>
            <a:r>
              <a:rPr lang="es-MX" sz="2200" dirty="0"/>
              <a:t> en lo que fue una asombrosa manifestación de los cambios de rumbo de la historia. Al final del periodo napoleónico otro zar, </a:t>
            </a:r>
            <a:r>
              <a:rPr lang="es-MX" sz="2200" b="1" dirty="0"/>
              <a:t>Alejandro</a:t>
            </a:r>
            <a:r>
              <a:rPr lang="es-MX" sz="2200" dirty="0"/>
              <a:t>, procedió a prescribir el futuro de </a:t>
            </a:r>
            <a:r>
              <a:rPr lang="es-MX" sz="2200" b="1" dirty="0"/>
              <a:t>Europa</a:t>
            </a:r>
            <a:r>
              <a:rPr lang="es-MX" sz="2200" dirty="0"/>
              <a:t>. Desde entonces </a:t>
            </a:r>
            <a:r>
              <a:rPr lang="es-MX" sz="2200" b="1" dirty="0"/>
              <a:t>Rusia</a:t>
            </a:r>
            <a:r>
              <a:rPr lang="es-MX" sz="2200" dirty="0"/>
              <a:t> ha desempeñado un rol único en los asuntos internacionales. La experiencia convertiría a Rusia en una potencia única “euroasiática”, que se extendía por dos continentes, pero sin sentirse enteramente en casa en ninguno.</a:t>
            </a:r>
          </a:p>
          <a:p>
            <a:pPr algn="just"/>
            <a:r>
              <a:rPr lang="es-MX" sz="2200" b="1" dirty="0"/>
              <a:t>Catalina la Grande</a:t>
            </a:r>
            <a:r>
              <a:rPr lang="es-MX" sz="2200" dirty="0"/>
              <a:t>, zarina autocrática reformista de </a:t>
            </a:r>
            <a:r>
              <a:rPr lang="es-MX" sz="2200" b="1" dirty="0"/>
              <a:t>Rusia</a:t>
            </a:r>
            <a:r>
              <a:rPr lang="es-MX" sz="2200" dirty="0"/>
              <a:t> desde 1762 hasta 1796, justificaba la extrema autocracia de </a:t>
            </a:r>
            <a:r>
              <a:rPr lang="es-MX" sz="2200" b="1" dirty="0"/>
              <a:t>Rusia</a:t>
            </a:r>
            <a:r>
              <a:rPr lang="es-MX" sz="2200" dirty="0"/>
              <a:t> por considerarla el único sistema de gobierno capaz de mantener unido un territorio tan gigantesco. Así, lo que en Occidente se consideraba autoritarismo arbitrario era presentado en </a:t>
            </a:r>
            <a:r>
              <a:rPr lang="es-MX" sz="2200" b="1" dirty="0"/>
              <a:t>Rusia</a:t>
            </a:r>
            <a:r>
              <a:rPr lang="es-MX" sz="2200" dirty="0"/>
              <a:t> como una necesidad elemental, la precondición para el funcionamiento del sistema de gobierno.</a:t>
            </a:r>
          </a:p>
        </p:txBody>
      </p:sp>
    </p:spTree>
    <p:extLst>
      <p:ext uri="{BB962C8B-B14F-4D97-AF65-F5344CB8AC3E}">
        <p14:creationId xmlns:p14="http://schemas.microsoft.com/office/powerpoint/2010/main" val="3167926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FE7F6E-20C3-48E3-AA46-768162B37C67}"/>
              </a:ext>
            </a:extLst>
          </p:cNvPr>
          <p:cNvSpPr>
            <a:spLocks noGrp="1"/>
          </p:cNvSpPr>
          <p:nvPr>
            <p:ph type="title"/>
          </p:nvPr>
        </p:nvSpPr>
        <p:spPr>
          <a:xfrm>
            <a:off x="838200" y="365126"/>
            <a:ext cx="10515600" cy="615536"/>
          </a:xfrm>
        </p:spPr>
        <p:txBody>
          <a:bodyPr>
            <a:normAutofit fontScale="90000"/>
          </a:bodyPr>
          <a:lstStyle/>
          <a:p>
            <a:pPr algn="ctr"/>
            <a:r>
              <a:rPr lang="es-MX" b="1" dirty="0"/>
              <a:t>El Congreso de Viena</a:t>
            </a:r>
          </a:p>
        </p:txBody>
      </p:sp>
      <p:sp>
        <p:nvSpPr>
          <p:cNvPr id="3" name="Marcador de contenido 2">
            <a:extLst>
              <a:ext uri="{FF2B5EF4-FFF2-40B4-BE49-F238E27FC236}">
                <a16:creationId xmlns:a16="http://schemas.microsoft.com/office/drawing/2014/main" id="{8D7E8D16-6F79-4D2F-9706-52DD8DA6284A}"/>
              </a:ext>
            </a:extLst>
          </p:cNvPr>
          <p:cNvSpPr>
            <a:spLocks noGrp="1"/>
          </p:cNvSpPr>
          <p:nvPr>
            <p:ph idx="1"/>
          </p:nvPr>
        </p:nvSpPr>
        <p:spPr>
          <a:xfrm>
            <a:off x="838200" y="980661"/>
            <a:ext cx="10515600" cy="5645425"/>
          </a:xfrm>
        </p:spPr>
        <p:txBody>
          <a:bodyPr>
            <a:normAutofit/>
          </a:bodyPr>
          <a:lstStyle/>
          <a:p>
            <a:pPr algn="just"/>
            <a:r>
              <a:rPr lang="es-MX" sz="2200" dirty="0"/>
              <a:t>La tarea de los negociadores en </a:t>
            </a:r>
            <a:r>
              <a:rPr lang="es-MX" sz="2200" b="1" dirty="0"/>
              <a:t>Viena</a:t>
            </a:r>
            <a:r>
              <a:rPr lang="es-MX" sz="2200" dirty="0"/>
              <a:t> sería transformar la visión mesiánica de </a:t>
            </a:r>
            <a:r>
              <a:rPr lang="es-MX" sz="2200" b="1" dirty="0"/>
              <a:t>Alejandro</a:t>
            </a:r>
            <a:r>
              <a:rPr lang="es-MX" sz="2200" dirty="0"/>
              <a:t> en algo compatible con la continuidad de la exigencia independientes de sus estados, acogiendo a </a:t>
            </a:r>
            <a:r>
              <a:rPr lang="es-MX" sz="2200" b="1" dirty="0"/>
              <a:t>Rusia</a:t>
            </a:r>
            <a:r>
              <a:rPr lang="es-MX" sz="2200" dirty="0"/>
              <a:t> en el orden internacional sin dejarse aplastar por su abrazo.</a:t>
            </a:r>
          </a:p>
          <a:p>
            <a:pPr algn="just"/>
            <a:r>
              <a:rPr lang="es-MX" sz="2200" dirty="0"/>
              <a:t>En </a:t>
            </a:r>
            <a:r>
              <a:rPr lang="es-MX" sz="2200" b="1" dirty="0"/>
              <a:t>Viena</a:t>
            </a:r>
            <a:r>
              <a:rPr lang="es-MX" sz="2200" dirty="0"/>
              <a:t>, la contribución de </a:t>
            </a:r>
            <a:r>
              <a:rPr lang="es-MX" sz="2200" b="1" dirty="0"/>
              <a:t>Talleyrand</a:t>
            </a:r>
            <a:r>
              <a:rPr lang="es-MX" sz="2200" dirty="0"/>
              <a:t> fue obtener para </a:t>
            </a:r>
            <a:r>
              <a:rPr lang="es-MX" sz="2200" b="1" dirty="0"/>
              <a:t>Francia</a:t>
            </a:r>
            <a:r>
              <a:rPr lang="es-MX" sz="2200" dirty="0"/>
              <a:t> una paz que preservaba las “antiguas fronteras” existentes, cuando el país había iniciado sus aventuras en la escena europea.</a:t>
            </a:r>
          </a:p>
          <a:p>
            <a:pPr algn="just"/>
            <a:r>
              <a:rPr lang="es-MX" sz="2200" dirty="0"/>
              <a:t>El periodo comprendido entre 1815 y el cambio de siglo fue el más pacífico de la Europa moderna y las décadas inmediatamente posteriores al </a:t>
            </a:r>
            <a:r>
              <a:rPr lang="es-MX" sz="2200" b="1" dirty="0"/>
              <a:t>Congreso de Viena</a:t>
            </a:r>
            <a:r>
              <a:rPr lang="es-MX" sz="2200" dirty="0"/>
              <a:t> se caracterizaron por un extraordinario equilibrio entre legitimidad y poder. El equilibrio de poder (westfaliano) no había podido contrarrestar  el ímpetu militar de la </a:t>
            </a:r>
            <a:r>
              <a:rPr lang="es-MX" sz="2200" b="1" dirty="0"/>
              <a:t>Revolución francesa</a:t>
            </a:r>
            <a:r>
              <a:rPr lang="es-MX" sz="2200" dirty="0"/>
              <a:t> o de </a:t>
            </a:r>
            <a:r>
              <a:rPr lang="es-MX" sz="2200" b="1" dirty="0"/>
              <a:t>Napoleón</a:t>
            </a:r>
            <a:r>
              <a:rPr lang="es-MX" sz="2200" dirty="0"/>
              <a:t>. La legitimidad dinástica del gobierno había sido superada por el </a:t>
            </a:r>
            <a:r>
              <a:rPr lang="es-MX" sz="2200" dirty="0" err="1"/>
              <a:t>élan</a:t>
            </a:r>
            <a:r>
              <a:rPr lang="es-MX" sz="2200" dirty="0"/>
              <a:t> revolucionario y la habilidad militar de </a:t>
            </a:r>
            <a:r>
              <a:rPr lang="es-MX" sz="2200" b="1" dirty="0"/>
              <a:t>Napoleón</a:t>
            </a:r>
            <a:r>
              <a:rPr lang="es-MX" sz="2200" dirty="0"/>
              <a:t>.</a:t>
            </a:r>
          </a:p>
        </p:txBody>
      </p:sp>
    </p:spTree>
    <p:extLst>
      <p:ext uri="{BB962C8B-B14F-4D97-AF65-F5344CB8AC3E}">
        <p14:creationId xmlns:p14="http://schemas.microsoft.com/office/powerpoint/2010/main" val="399114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273C3-3DBC-425E-9CB1-0459548F37D3}"/>
              </a:ext>
            </a:extLst>
          </p:cNvPr>
          <p:cNvSpPr>
            <a:spLocks noGrp="1"/>
          </p:cNvSpPr>
          <p:nvPr>
            <p:ph type="title"/>
          </p:nvPr>
        </p:nvSpPr>
        <p:spPr>
          <a:xfrm>
            <a:off x="838200" y="365126"/>
            <a:ext cx="10515600" cy="315912"/>
          </a:xfrm>
        </p:spPr>
        <p:txBody>
          <a:bodyPr>
            <a:normAutofit fontScale="90000"/>
          </a:bodyPr>
          <a:lstStyle/>
          <a:p>
            <a:endParaRPr lang="es-MX" dirty="0"/>
          </a:p>
        </p:txBody>
      </p:sp>
      <p:sp>
        <p:nvSpPr>
          <p:cNvPr id="3" name="Marcador de contenido 2">
            <a:extLst>
              <a:ext uri="{FF2B5EF4-FFF2-40B4-BE49-F238E27FC236}">
                <a16:creationId xmlns:a16="http://schemas.microsoft.com/office/drawing/2014/main" id="{6D58A59C-D2FB-4164-AA73-4CEA811048A0}"/>
              </a:ext>
            </a:extLst>
          </p:cNvPr>
          <p:cNvSpPr>
            <a:spLocks noGrp="1"/>
          </p:cNvSpPr>
          <p:nvPr>
            <p:ph idx="1"/>
          </p:nvPr>
        </p:nvSpPr>
        <p:spPr>
          <a:xfrm>
            <a:off x="838200" y="681038"/>
            <a:ext cx="10515600" cy="5495925"/>
          </a:xfrm>
        </p:spPr>
        <p:txBody>
          <a:bodyPr>
            <a:normAutofit/>
          </a:bodyPr>
          <a:lstStyle/>
          <a:p>
            <a:pPr algn="just"/>
            <a:r>
              <a:rPr lang="es-MX" sz="2400" b="1" dirty="0" err="1"/>
              <a:t>Klemens</a:t>
            </a:r>
            <a:r>
              <a:rPr lang="es-MX" sz="2400" b="1" dirty="0"/>
              <a:t> </a:t>
            </a:r>
            <a:r>
              <a:rPr lang="es-MX" sz="2400" b="1" dirty="0" err="1"/>
              <a:t>von</a:t>
            </a:r>
            <a:r>
              <a:rPr lang="es-MX" sz="2400" b="1" dirty="0"/>
              <a:t> </a:t>
            </a:r>
            <a:r>
              <a:rPr lang="es-MX" sz="2400" b="1" dirty="0" err="1"/>
              <a:t>Metternich</a:t>
            </a:r>
            <a:r>
              <a:rPr lang="es-MX" sz="2400" dirty="0"/>
              <a:t>, quizá el estadista más astuto y más experimentado presente en </a:t>
            </a:r>
            <a:r>
              <a:rPr lang="es-MX" sz="2400" b="1" dirty="0"/>
              <a:t>Viena</a:t>
            </a:r>
            <a:r>
              <a:rPr lang="es-MX" sz="2400" dirty="0"/>
              <a:t>, dijo de </a:t>
            </a:r>
            <a:r>
              <a:rPr lang="es-MX" sz="2400" b="1" dirty="0"/>
              <a:t>Alejandro</a:t>
            </a:r>
            <a:r>
              <a:rPr lang="es-MX" sz="2400" dirty="0"/>
              <a:t> que era “demasiado débil para la verdadera ambición, pero demasiado fuerte para la vanidad pura”. </a:t>
            </a:r>
            <a:r>
              <a:rPr lang="es-MX" sz="2400" b="1" dirty="0"/>
              <a:t>Talleyrand</a:t>
            </a:r>
            <a:r>
              <a:rPr lang="es-MX" sz="2400" dirty="0"/>
              <a:t> fue más contundente: “No en vano era el hijo del </a:t>
            </a:r>
            <a:r>
              <a:rPr lang="es-MX" sz="2400" b="1" dirty="0"/>
              <a:t>zar Pablo</a:t>
            </a:r>
            <a:r>
              <a:rPr lang="es-MX" sz="2400" dirty="0"/>
              <a:t> (que estaba loco)”.</a:t>
            </a:r>
          </a:p>
          <a:p>
            <a:pPr algn="just"/>
            <a:r>
              <a:rPr lang="es-MX" sz="2400" dirty="0"/>
              <a:t>El sutil equilibrio del </a:t>
            </a:r>
            <a:r>
              <a:rPr lang="es-MX" sz="2400" b="1" dirty="0"/>
              <a:t>Congreso de Viena</a:t>
            </a:r>
            <a:r>
              <a:rPr lang="es-MX" sz="2400" dirty="0"/>
              <a:t> comenzó a desgastarse a mediados del siglo XIX por efecto de tres acontecimientos: el ascenso del nacionalismo, las revoluciones de 1848 y la guerra de Crimea. Ahora, </a:t>
            </a:r>
            <a:r>
              <a:rPr lang="es-MX" sz="2400" b="1" dirty="0"/>
              <a:t>otro Napoleón</a:t>
            </a:r>
            <a:r>
              <a:rPr lang="es-MX" sz="2400" dirty="0"/>
              <a:t> buscaba la ocasión para autoafirmarse en múltiples direcciones. Para </a:t>
            </a:r>
            <a:r>
              <a:rPr lang="es-MX" sz="2400" b="1" dirty="0"/>
              <a:t>Napoleón</a:t>
            </a:r>
            <a:r>
              <a:rPr lang="es-MX" sz="2400" dirty="0"/>
              <a:t> la guerra de Crimea era una posibilidad de acabar con su aislamiento, aliándose con </a:t>
            </a:r>
            <a:r>
              <a:rPr lang="es-MX" sz="2400" b="1" dirty="0"/>
              <a:t>Gran Bretaña</a:t>
            </a:r>
            <a:r>
              <a:rPr lang="es-MX" sz="2400" dirty="0"/>
              <a:t> en su esfuerzo histórico por impedir que los rusos llegaran a </a:t>
            </a:r>
            <a:r>
              <a:rPr lang="es-MX" sz="2400" b="1" dirty="0"/>
              <a:t>Constantinopla</a:t>
            </a:r>
            <a:r>
              <a:rPr lang="es-MX" sz="2400" dirty="0"/>
              <a:t> y accedieran al </a:t>
            </a:r>
            <a:r>
              <a:rPr lang="es-MX" sz="2400" b="1" dirty="0"/>
              <a:t>Mediterráneo</a:t>
            </a:r>
            <a:r>
              <a:rPr lang="es-MX" sz="2400" dirty="0"/>
              <a:t>. </a:t>
            </a:r>
          </a:p>
        </p:txBody>
      </p:sp>
    </p:spTree>
    <p:extLst>
      <p:ext uri="{BB962C8B-B14F-4D97-AF65-F5344CB8AC3E}">
        <p14:creationId xmlns:p14="http://schemas.microsoft.com/office/powerpoint/2010/main" val="2919028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986DE-B8D3-4DDB-96A8-3DC098E0DADD}"/>
              </a:ext>
            </a:extLst>
          </p:cNvPr>
          <p:cNvSpPr>
            <a:spLocks noGrp="1"/>
          </p:cNvSpPr>
          <p:nvPr>
            <p:ph type="title"/>
          </p:nvPr>
        </p:nvSpPr>
        <p:spPr>
          <a:xfrm>
            <a:off x="838200" y="365126"/>
            <a:ext cx="10515600" cy="315912"/>
          </a:xfrm>
        </p:spPr>
        <p:txBody>
          <a:bodyPr>
            <a:normAutofit fontScale="90000"/>
          </a:bodyPr>
          <a:lstStyle/>
          <a:p>
            <a:endParaRPr lang="es-MX" dirty="0"/>
          </a:p>
        </p:txBody>
      </p:sp>
      <p:sp>
        <p:nvSpPr>
          <p:cNvPr id="3" name="Marcador de contenido 2">
            <a:extLst>
              <a:ext uri="{FF2B5EF4-FFF2-40B4-BE49-F238E27FC236}">
                <a16:creationId xmlns:a16="http://schemas.microsoft.com/office/drawing/2014/main" id="{189E8D9D-0A9E-4DC0-8D31-43CEAB082C1E}"/>
              </a:ext>
            </a:extLst>
          </p:cNvPr>
          <p:cNvSpPr>
            <a:spLocks noGrp="1"/>
          </p:cNvSpPr>
          <p:nvPr>
            <p:ph idx="1"/>
          </p:nvPr>
        </p:nvSpPr>
        <p:spPr>
          <a:xfrm>
            <a:off x="838200" y="681038"/>
            <a:ext cx="10515600" cy="5495925"/>
          </a:xfrm>
        </p:spPr>
        <p:txBody>
          <a:bodyPr>
            <a:noAutofit/>
          </a:bodyPr>
          <a:lstStyle/>
          <a:p>
            <a:pPr algn="just"/>
            <a:r>
              <a:rPr lang="es-MX" sz="2400" dirty="0"/>
              <a:t>Dos estadistas fueron las piedras angulares de los grandes cambios en Alemania y en Europa: el ministro de Asuntos Exteriores austríaco </a:t>
            </a:r>
            <a:r>
              <a:rPr lang="es-MX" sz="2400" b="1" dirty="0" err="1"/>
              <a:t>Klemens</a:t>
            </a:r>
            <a:r>
              <a:rPr lang="es-MX" sz="2400" b="1" dirty="0"/>
              <a:t> </a:t>
            </a:r>
            <a:r>
              <a:rPr lang="es-MX" sz="2400" b="1" dirty="0" err="1"/>
              <a:t>von</a:t>
            </a:r>
            <a:r>
              <a:rPr lang="es-MX" sz="2400" b="1" dirty="0"/>
              <a:t> </a:t>
            </a:r>
            <a:r>
              <a:rPr lang="es-MX" sz="2400" b="1" dirty="0" err="1"/>
              <a:t>Metternich</a:t>
            </a:r>
            <a:r>
              <a:rPr lang="es-MX" sz="2400" dirty="0"/>
              <a:t> y el </a:t>
            </a:r>
            <a:r>
              <a:rPr lang="es-MX" sz="2400" i="1" dirty="0" err="1"/>
              <a:t>Ministerpräsident</a:t>
            </a:r>
            <a:r>
              <a:rPr lang="es-MX" sz="2400" dirty="0"/>
              <a:t> prusiano, luego canciller alemán, </a:t>
            </a:r>
            <a:r>
              <a:rPr lang="es-MX" sz="2400" b="1" dirty="0"/>
              <a:t>Otto </a:t>
            </a:r>
            <a:r>
              <a:rPr lang="es-MX" sz="2400" b="1" dirty="0" err="1"/>
              <a:t>von</a:t>
            </a:r>
            <a:r>
              <a:rPr lang="es-MX" sz="2400" b="1" dirty="0"/>
              <a:t> Bismarck</a:t>
            </a:r>
            <a:r>
              <a:rPr lang="es-MX" sz="2400" dirty="0"/>
              <a:t>. Ambos han pasado a la historia como maestros de la manipulación del equilibrio de poder, cosa que es cierta.</a:t>
            </a:r>
          </a:p>
          <a:p>
            <a:pPr algn="just"/>
            <a:r>
              <a:rPr lang="es-MX" sz="2400" b="1" dirty="0"/>
              <a:t>Bismarck</a:t>
            </a:r>
            <a:r>
              <a:rPr lang="es-MX" sz="2400" dirty="0"/>
              <a:t> vio la oportunidad de formar un Estado nacional alemán por primera vez en la historia. Con unos cuantos movimientos audaces entre 1862 y 1870 colocó a Prusia a la cabeza de una </a:t>
            </a:r>
            <a:r>
              <a:rPr lang="es-MX" sz="2400" b="1" dirty="0"/>
              <a:t>Alemania unida</a:t>
            </a:r>
            <a:r>
              <a:rPr lang="es-MX" sz="2400" dirty="0"/>
              <a:t> y a </a:t>
            </a:r>
            <a:r>
              <a:rPr lang="es-MX" sz="2400" b="1" dirty="0"/>
              <a:t>Alemania</a:t>
            </a:r>
            <a:r>
              <a:rPr lang="es-MX" sz="2400" dirty="0"/>
              <a:t> en el centro de un nuevo sistema de orden.</a:t>
            </a:r>
          </a:p>
          <a:p>
            <a:pPr algn="just"/>
            <a:r>
              <a:rPr lang="es-MX" sz="2400" b="1" dirty="0"/>
              <a:t>Disraeli</a:t>
            </a:r>
            <a:r>
              <a:rPr lang="es-MX" sz="2400" dirty="0"/>
              <a:t> definió la unificación de Alemania en 1871 como “un acontecimiento político más grande incluso que la Revolución francesa” y concluyó que “el equilibrio de poder ha sido enteramente destruido”.</a:t>
            </a:r>
          </a:p>
        </p:txBody>
      </p:sp>
    </p:spTree>
    <p:extLst>
      <p:ext uri="{BB962C8B-B14F-4D97-AF65-F5344CB8AC3E}">
        <p14:creationId xmlns:p14="http://schemas.microsoft.com/office/powerpoint/2010/main" val="961586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954232-80AA-4E53-B5D8-85E854DACE8A}"/>
              </a:ext>
            </a:extLst>
          </p:cNvPr>
          <p:cNvSpPr>
            <a:spLocks noGrp="1"/>
          </p:cNvSpPr>
          <p:nvPr>
            <p:ph type="title"/>
          </p:nvPr>
        </p:nvSpPr>
        <p:spPr>
          <a:xfrm>
            <a:off x="838200" y="365126"/>
            <a:ext cx="10515600" cy="642040"/>
          </a:xfrm>
        </p:spPr>
        <p:txBody>
          <a:bodyPr>
            <a:normAutofit/>
          </a:bodyPr>
          <a:lstStyle/>
          <a:p>
            <a:pPr algn="ctr"/>
            <a:r>
              <a:rPr lang="es-MX" sz="3200" b="1" dirty="0"/>
              <a:t>Legitimidad y poder entre las guerras mundiales</a:t>
            </a:r>
          </a:p>
        </p:txBody>
      </p:sp>
      <p:sp>
        <p:nvSpPr>
          <p:cNvPr id="3" name="Marcador de contenido 2">
            <a:extLst>
              <a:ext uri="{FF2B5EF4-FFF2-40B4-BE49-F238E27FC236}">
                <a16:creationId xmlns:a16="http://schemas.microsoft.com/office/drawing/2014/main" id="{E7C49691-79D1-4239-B83B-9C62ED7E73E0}"/>
              </a:ext>
            </a:extLst>
          </p:cNvPr>
          <p:cNvSpPr>
            <a:spLocks noGrp="1"/>
          </p:cNvSpPr>
          <p:nvPr>
            <p:ph idx="1"/>
          </p:nvPr>
        </p:nvSpPr>
        <p:spPr>
          <a:xfrm>
            <a:off x="838200" y="1007166"/>
            <a:ext cx="10515600" cy="5485708"/>
          </a:xfrm>
        </p:spPr>
        <p:txBody>
          <a:bodyPr>
            <a:normAutofit/>
          </a:bodyPr>
          <a:lstStyle/>
          <a:p>
            <a:pPr algn="just"/>
            <a:r>
              <a:rPr lang="es-MX" sz="2200" dirty="0"/>
              <a:t>La </a:t>
            </a:r>
            <a:r>
              <a:rPr lang="es-MX" sz="2200" b="1" dirty="0"/>
              <a:t>Primera Guerra Mundial</a:t>
            </a:r>
            <a:r>
              <a:rPr lang="es-MX" sz="2200" dirty="0"/>
              <a:t> fue saludada por pueblos entusiastas y líderes eufóricos que vislumbraban un enfrentamiento bélico breve y glorioso por objetivos limitados. En realidad, causó la muerte de más de 25 millones de personas e hizo naufragar el orden internacional entonces imperante. Los imperios ruso, austríaco y otomano desaparecieron de la faz de la tierra.</a:t>
            </a:r>
          </a:p>
          <a:p>
            <a:pPr algn="just"/>
            <a:r>
              <a:rPr lang="es-MX" sz="2200" dirty="0"/>
              <a:t>El </a:t>
            </a:r>
            <a:r>
              <a:rPr lang="es-MX" sz="2200" b="1" dirty="0"/>
              <a:t>Tratado de Versalles de 1919</a:t>
            </a:r>
            <a:r>
              <a:rPr lang="es-MX" sz="2200" dirty="0"/>
              <a:t> se negó a readmitir a </a:t>
            </a:r>
            <a:r>
              <a:rPr lang="es-MX" sz="2200" b="1" dirty="0"/>
              <a:t>Alemania</a:t>
            </a:r>
            <a:r>
              <a:rPr lang="es-MX" sz="2200" dirty="0"/>
              <a:t> en el orden europeo, a diferencia del </a:t>
            </a:r>
            <a:r>
              <a:rPr lang="es-MX" sz="2200" b="1" dirty="0"/>
              <a:t>Congreso de Viena</a:t>
            </a:r>
            <a:r>
              <a:rPr lang="es-MX" sz="2200" dirty="0"/>
              <a:t>, que había aceptado a la derrotada </a:t>
            </a:r>
            <a:r>
              <a:rPr lang="es-MX" sz="2200" b="1" dirty="0"/>
              <a:t>Francia</a:t>
            </a:r>
            <a:r>
              <a:rPr lang="es-MX" sz="2200" dirty="0"/>
              <a:t>.</a:t>
            </a:r>
          </a:p>
          <a:p>
            <a:pPr algn="just"/>
            <a:r>
              <a:rPr lang="es-MX" sz="2200" b="1" dirty="0"/>
              <a:t>Francia</a:t>
            </a:r>
            <a:r>
              <a:rPr lang="es-MX" sz="2200" dirty="0"/>
              <a:t> había pasado tres siglos manteniendo a </a:t>
            </a:r>
            <a:r>
              <a:rPr lang="es-MX" sz="2200" b="1" dirty="0"/>
              <a:t>Europa Central</a:t>
            </a:r>
            <a:r>
              <a:rPr lang="es-MX" sz="2200" dirty="0"/>
              <a:t> primero dividida y luego contenida: al principio por sí sola, luego aliándose con Rusia. Totalmente sola para contrarrestar a una </a:t>
            </a:r>
            <a:r>
              <a:rPr lang="es-MX" sz="2200" b="1" dirty="0"/>
              <a:t>Alemania unificada</a:t>
            </a:r>
            <a:r>
              <a:rPr lang="es-MX" sz="2200" dirty="0"/>
              <a:t>, hizo encomiables esfuerzos por defender el acuerdo por la fuerza, pero quedó desmoralizada cuando su pesadilla histórica reapareció con el advenimiento de </a:t>
            </a:r>
            <a:r>
              <a:rPr lang="es-MX" sz="2200" b="1" dirty="0"/>
              <a:t>Hitler</a:t>
            </a:r>
            <a:r>
              <a:rPr lang="es-MX" sz="2200" dirty="0"/>
              <a:t>.</a:t>
            </a:r>
          </a:p>
        </p:txBody>
      </p:sp>
    </p:spTree>
    <p:extLst>
      <p:ext uri="{BB962C8B-B14F-4D97-AF65-F5344CB8AC3E}">
        <p14:creationId xmlns:p14="http://schemas.microsoft.com/office/powerpoint/2010/main" val="4066894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542AF8-A8DC-4E23-9975-E2A8C13EB33C}"/>
              </a:ext>
            </a:extLst>
          </p:cNvPr>
          <p:cNvSpPr>
            <a:spLocks noGrp="1"/>
          </p:cNvSpPr>
          <p:nvPr>
            <p:ph type="title"/>
          </p:nvPr>
        </p:nvSpPr>
        <p:spPr>
          <a:xfrm>
            <a:off x="838200" y="365126"/>
            <a:ext cx="10515600" cy="655292"/>
          </a:xfrm>
        </p:spPr>
        <p:txBody>
          <a:bodyPr>
            <a:normAutofit fontScale="90000"/>
          </a:bodyPr>
          <a:lstStyle/>
          <a:p>
            <a:pPr algn="ctr"/>
            <a:r>
              <a:rPr lang="es-MX" b="1" dirty="0"/>
              <a:t>El orden europeo de posguerra</a:t>
            </a:r>
          </a:p>
        </p:txBody>
      </p:sp>
      <p:sp>
        <p:nvSpPr>
          <p:cNvPr id="3" name="Marcador de contenido 2">
            <a:extLst>
              <a:ext uri="{FF2B5EF4-FFF2-40B4-BE49-F238E27FC236}">
                <a16:creationId xmlns:a16="http://schemas.microsoft.com/office/drawing/2014/main" id="{1CFEFA40-CF87-4BB3-AF87-8ED5CE2B5DA8}"/>
              </a:ext>
            </a:extLst>
          </p:cNvPr>
          <p:cNvSpPr>
            <a:spLocks noGrp="1"/>
          </p:cNvSpPr>
          <p:nvPr>
            <p:ph idx="1"/>
          </p:nvPr>
        </p:nvSpPr>
        <p:spPr>
          <a:xfrm>
            <a:off x="838200" y="1020418"/>
            <a:ext cx="10515600" cy="5156545"/>
          </a:xfrm>
        </p:spPr>
        <p:txBody>
          <a:bodyPr>
            <a:normAutofit/>
          </a:bodyPr>
          <a:lstStyle/>
          <a:p>
            <a:pPr algn="just"/>
            <a:r>
              <a:rPr lang="es-MX" sz="2300" dirty="0"/>
              <a:t>Que </a:t>
            </a:r>
            <a:r>
              <a:rPr lang="es-MX" sz="2300" b="1" dirty="0"/>
              <a:t>Europa occidental</a:t>
            </a:r>
            <a:r>
              <a:rPr lang="es-MX" sz="2300" dirty="0"/>
              <a:t> encontrara la fuerza moral necesaria para lanzarse a la búsqueda de un nuevo orden fue obra de tres grandes hombres: </a:t>
            </a:r>
            <a:r>
              <a:rPr lang="es-MX" sz="2300" b="1" dirty="0"/>
              <a:t>Konrad Adenauer</a:t>
            </a:r>
            <a:r>
              <a:rPr lang="es-MX" sz="2300" dirty="0"/>
              <a:t> en </a:t>
            </a:r>
            <a:r>
              <a:rPr lang="es-MX" sz="2300" b="1" dirty="0"/>
              <a:t>Alemania</a:t>
            </a:r>
            <a:r>
              <a:rPr lang="es-MX" sz="2300" dirty="0"/>
              <a:t>, </a:t>
            </a:r>
            <a:r>
              <a:rPr lang="es-MX" sz="2300" b="1" dirty="0"/>
              <a:t>Robert Schuman</a:t>
            </a:r>
            <a:r>
              <a:rPr lang="es-MX" sz="2300" dirty="0"/>
              <a:t> en </a:t>
            </a:r>
            <a:r>
              <a:rPr lang="es-MX" sz="2300" b="1" dirty="0"/>
              <a:t>Francia</a:t>
            </a:r>
            <a:r>
              <a:rPr lang="es-MX" sz="2300" dirty="0"/>
              <a:t> y </a:t>
            </a:r>
            <a:r>
              <a:rPr lang="es-MX" sz="2300" b="1" dirty="0" err="1"/>
              <a:t>Alcide</a:t>
            </a:r>
            <a:r>
              <a:rPr lang="es-MX" sz="2300" b="1" dirty="0"/>
              <a:t> de </a:t>
            </a:r>
            <a:r>
              <a:rPr lang="es-MX" sz="2300" b="1" dirty="0" err="1"/>
              <a:t>Gasperi</a:t>
            </a:r>
            <a:r>
              <a:rPr lang="es-MX" sz="2300" dirty="0"/>
              <a:t> en </a:t>
            </a:r>
            <a:r>
              <a:rPr lang="es-MX" sz="2300" b="1" dirty="0"/>
              <a:t>Italia</a:t>
            </a:r>
            <a:r>
              <a:rPr lang="es-MX" sz="2300" dirty="0"/>
              <a:t>. Nacidos y educados antes de la </a:t>
            </a:r>
            <a:r>
              <a:rPr lang="es-MX" sz="2300" b="1" dirty="0"/>
              <a:t>Primera Guerra Mundial</a:t>
            </a:r>
            <a:r>
              <a:rPr lang="es-MX" sz="2300" dirty="0"/>
              <a:t>, conservaban algo de las certidumbres filosóficas de la vieja </a:t>
            </a:r>
            <a:r>
              <a:rPr lang="es-MX" sz="2300" b="1" dirty="0"/>
              <a:t>Europa</a:t>
            </a:r>
            <a:r>
              <a:rPr lang="es-MX" sz="2300" dirty="0"/>
              <a:t> respecto de las condiciones para el progreso humano, lo que los dotó con la condición y la fortaleza imprescindibles para superar las causas de las tragedias de </a:t>
            </a:r>
            <a:r>
              <a:rPr lang="es-MX" sz="2300" b="1" dirty="0"/>
              <a:t>Europa</a:t>
            </a:r>
            <a:r>
              <a:rPr lang="es-MX" sz="2300" dirty="0"/>
              <a:t>.</a:t>
            </a:r>
          </a:p>
          <a:p>
            <a:pPr algn="just"/>
            <a:r>
              <a:rPr lang="es-MX" sz="2300" dirty="0"/>
              <a:t>Su principal convicción era que, si pretendían socorrer a sus pueblos y evitar que se repitieran las tragedias europeas, antes necesitaban superar las divisiones históricas de </a:t>
            </a:r>
            <a:r>
              <a:rPr lang="es-MX" sz="2300" b="1" dirty="0"/>
              <a:t>Europa</a:t>
            </a:r>
            <a:r>
              <a:rPr lang="es-MX" sz="2300" dirty="0"/>
              <a:t> y sobre esa base crear un nuevo orden europeo. (Sin embargo) el equilibrio de poder estaba siendo configurado principalmente fuera del continente europeo.</a:t>
            </a:r>
          </a:p>
        </p:txBody>
      </p:sp>
    </p:spTree>
    <p:extLst>
      <p:ext uri="{BB962C8B-B14F-4D97-AF65-F5344CB8AC3E}">
        <p14:creationId xmlns:p14="http://schemas.microsoft.com/office/powerpoint/2010/main" val="1799903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6F7A2E-FD64-4526-A8ED-80AC88FDE451}"/>
              </a:ext>
            </a:extLst>
          </p:cNvPr>
          <p:cNvSpPr>
            <a:spLocks noGrp="1"/>
          </p:cNvSpPr>
          <p:nvPr>
            <p:ph type="title"/>
          </p:nvPr>
        </p:nvSpPr>
        <p:spPr>
          <a:xfrm>
            <a:off x="838200" y="365126"/>
            <a:ext cx="10515600" cy="191466"/>
          </a:xfrm>
        </p:spPr>
        <p:txBody>
          <a:bodyPr>
            <a:normAutofit fontScale="90000"/>
          </a:bodyPr>
          <a:lstStyle/>
          <a:p>
            <a:endParaRPr lang="es-MX" dirty="0"/>
          </a:p>
        </p:txBody>
      </p:sp>
      <p:sp>
        <p:nvSpPr>
          <p:cNvPr id="3" name="Marcador de contenido 2">
            <a:extLst>
              <a:ext uri="{FF2B5EF4-FFF2-40B4-BE49-F238E27FC236}">
                <a16:creationId xmlns:a16="http://schemas.microsoft.com/office/drawing/2014/main" id="{2DC0BDA6-D4D9-4EF8-BD68-0CAB2C0D2F92}"/>
              </a:ext>
            </a:extLst>
          </p:cNvPr>
          <p:cNvSpPr>
            <a:spLocks noGrp="1"/>
          </p:cNvSpPr>
          <p:nvPr>
            <p:ph idx="1"/>
          </p:nvPr>
        </p:nvSpPr>
        <p:spPr>
          <a:xfrm>
            <a:off x="838200" y="556592"/>
            <a:ext cx="10515600" cy="5620371"/>
          </a:xfrm>
        </p:spPr>
        <p:txBody>
          <a:bodyPr>
            <a:noAutofit/>
          </a:bodyPr>
          <a:lstStyle/>
          <a:p>
            <a:pPr algn="just"/>
            <a:r>
              <a:rPr lang="es-MX" sz="2400" dirty="0"/>
              <a:t>El mundo que surgió de la </a:t>
            </a:r>
            <a:r>
              <a:rPr lang="es-MX" sz="2400" b="1" dirty="0"/>
              <a:t>Guerra Fría</a:t>
            </a:r>
            <a:r>
              <a:rPr lang="es-MX" sz="2400" dirty="0"/>
              <a:t> buscaba sus equilibrios en la conducción y el armamento de dos superpotencias: </a:t>
            </a:r>
            <a:r>
              <a:rPr lang="es-MX" sz="2400" b="1" dirty="0"/>
              <a:t>Estados Unidos</a:t>
            </a:r>
            <a:r>
              <a:rPr lang="es-MX" sz="2400" dirty="0"/>
              <a:t> más allá del Atlántico y la </a:t>
            </a:r>
            <a:r>
              <a:rPr lang="es-MX" sz="2400" b="1" dirty="0"/>
              <a:t>Unión Soviética</a:t>
            </a:r>
            <a:r>
              <a:rPr lang="es-MX" sz="2400" dirty="0"/>
              <a:t> en el límite geográfico de </a:t>
            </a:r>
            <a:r>
              <a:rPr lang="es-MX" sz="2400" b="1" dirty="0"/>
              <a:t>Europa</a:t>
            </a:r>
            <a:r>
              <a:rPr lang="es-MX" sz="2400" dirty="0"/>
              <a:t>. </a:t>
            </a:r>
            <a:r>
              <a:rPr lang="es-MX" sz="2400" b="1" dirty="0"/>
              <a:t>América</a:t>
            </a:r>
            <a:r>
              <a:rPr lang="es-MX" sz="2400" dirty="0"/>
              <a:t> había contribuido a volver a poner en marcha la economía europea con el programa de ayuda a </a:t>
            </a:r>
            <a:r>
              <a:rPr lang="es-MX" sz="2400" b="1" dirty="0"/>
              <a:t>Grecia</a:t>
            </a:r>
            <a:r>
              <a:rPr lang="es-MX" sz="2400" dirty="0"/>
              <a:t> y </a:t>
            </a:r>
            <a:r>
              <a:rPr lang="es-MX" sz="2400" b="1" dirty="0"/>
              <a:t>Turquía</a:t>
            </a:r>
            <a:r>
              <a:rPr lang="es-MX" sz="2400" dirty="0"/>
              <a:t> de 1947 y con el </a:t>
            </a:r>
            <a:r>
              <a:rPr lang="es-MX" sz="2400" b="1" dirty="0"/>
              <a:t>Plan Marshall</a:t>
            </a:r>
            <a:r>
              <a:rPr lang="es-MX" sz="2400" dirty="0"/>
              <a:t> de 1948. En 1949, por primera vez en su historia, </a:t>
            </a:r>
            <a:r>
              <a:rPr lang="es-MX" sz="2400" b="1" dirty="0"/>
              <a:t>Estados Unidos</a:t>
            </a:r>
            <a:r>
              <a:rPr lang="es-MX" sz="2400" dirty="0"/>
              <a:t> participó en una alianza en tiempos de paz mediante el </a:t>
            </a:r>
            <a:r>
              <a:rPr lang="es-MX" sz="2400" b="1" dirty="0"/>
              <a:t>Tratado del Atlántico del Norte</a:t>
            </a:r>
            <a:r>
              <a:rPr lang="es-MX" sz="2400" dirty="0"/>
              <a:t>. El orden internacional durante la primera etapa de la </a:t>
            </a:r>
            <a:r>
              <a:rPr lang="es-MX" sz="2400" b="1" dirty="0"/>
              <a:t>Guerra Fría</a:t>
            </a:r>
            <a:r>
              <a:rPr lang="es-MX" sz="2400" dirty="0"/>
              <a:t> fue, en efecto, bipolar.</a:t>
            </a:r>
          </a:p>
          <a:p>
            <a:pPr algn="just"/>
            <a:r>
              <a:rPr lang="es-MX" sz="2400" b="1" dirty="0"/>
              <a:t>La caída del muro de Berlín en 1989</a:t>
            </a:r>
            <a:r>
              <a:rPr lang="es-MX" sz="2400" dirty="0"/>
              <a:t> condujo rápidamente a la unificación de </a:t>
            </a:r>
            <a:r>
              <a:rPr lang="es-MX" sz="2400" b="1" dirty="0"/>
              <a:t>Alemania</a:t>
            </a:r>
            <a:r>
              <a:rPr lang="es-MX" sz="2400" dirty="0"/>
              <a:t> y al colapso de la órbita de satélites soviéticos. La caída de la </a:t>
            </a:r>
            <a:r>
              <a:rPr lang="es-MX" sz="2400" b="1" dirty="0"/>
              <a:t>Unión Soviética</a:t>
            </a:r>
            <a:r>
              <a:rPr lang="es-MX" sz="2400" dirty="0"/>
              <a:t> cambió el carácter de la diplomacia. La </a:t>
            </a:r>
            <a:r>
              <a:rPr lang="es-MX" sz="2400" b="1" dirty="0"/>
              <a:t>Alianza del Atlántico</a:t>
            </a:r>
            <a:r>
              <a:rPr lang="es-MX" sz="2400" dirty="0"/>
              <a:t>, se decía ahora, debería preocuparse menos por la seguridad y más por su alcance político.</a:t>
            </a:r>
          </a:p>
        </p:txBody>
      </p:sp>
    </p:spTree>
    <p:extLst>
      <p:ext uri="{BB962C8B-B14F-4D97-AF65-F5344CB8AC3E}">
        <p14:creationId xmlns:p14="http://schemas.microsoft.com/office/powerpoint/2010/main" val="3890552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D59CA9-349B-46BD-9191-FFE0E5E47E10}"/>
              </a:ext>
            </a:extLst>
          </p:cNvPr>
          <p:cNvSpPr>
            <a:spLocks noGrp="1"/>
          </p:cNvSpPr>
          <p:nvPr>
            <p:ph type="title"/>
          </p:nvPr>
        </p:nvSpPr>
        <p:spPr>
          <a:xfrm>
            <a:off x="838200" y="192157"/>
            <a:ext cx="10515600" cy="589721"/>
          </a:xfrm>
        </p:spPr>
        <p:txBody>
          <a:bodyPr>
            <a:normAutofit fontScale="90000"/>
          </a:bodyPr>
          <a:lstStyle/>
          <a:p>
            <a:pPr algn="ctr"/>
            <a:r>
              <a:rPr lang="es-MX" b="1" dirty="0"/>
              <a:t>El futuro de Europa</a:t>
            </a:r>
          </a:p>
        </p:txBody>
      </p:sp>
      <p:sp>
        <p:nvSpPr>
          <p:cNvPr id="3" name="Marcador de contenido 2">
            <a:extLst>
              <a:ext uri="{FF2B5EF4-FFF2-40B4-BE49-F238E27FC236}">
                <a16:creationId xmlns:a16="http://schemas.microsoft.com/office/drawing/2014/main" id="{23290BE0-942B-4519-BFD9-9D221391D427}"/>
              </a:ext>
            </a:extLst>
          </p:cNvPr>
          <p:cNvSpPr>
            <a:spLocks noGrp="1"/>
          </p:cNvSpPr>
          <p:nvPr>
            <p:ph idx="1"/>
          </p:nvPr>
        </p:nvSpPr>
        <p:spPr>
          <a:xfrm>
            <a:off x="838200" y="1007166"/>
            <a:ext cx="10515600" cy="5658677"/>
          </a:xfrm>
        </p:spPr>
        <p:txBody>
          <a:bodyPr>
            <a:normAutofit/>
          </a:bodyPr>
          <a:lstStyle/>
          <a:p>
            <a:pPr algn="just"/>
            <a:r>
              <a:rPr lang="es-MX" sz="2200" b="1" dirty="0"/>
              <a:t>Europa</a:t>
            </a:r>
            <a:r>
              <a:rPr lang="es-MX" sz="2200" dirty="0"/>
              <a:t> ha retornado a la pregunta con la que comenzó, solo que ahora tiene alcance global. ¿Qué clase de orden internacional puede surgir de aspiraciones conflictivas y tendencias contradictorias? ¿ Qué países serán los elementos constitutivos del orden y en qué modo relacionarán sus políticas? ¿Cuántas unidad necesita </a:t>
            </a:r>
            <a:r>
              <a:rPr lang="es-MX" sz="2200" b="1" dirty="0"/>
              <a:t>Europa</a:t>
            </a:r>
            <a:r>
              <a:rPr lang="es-MX" sz="2200" dirty="0"/>
              <a:t>, y cuánta diversidad puede soportar? Pero, a la larga, es probable que la pregunta inversa sea incluso más fundamental: dada su historia, ¿cuánta diversidad debe preservar </a:t>
            </a:r>
            <a:r>
              <a:rPr lang="es-MX" sz="2200" b="1" dirty="0"/>
              <a:t>Europa</a:t>
            </a:r>
            <a:r>
              <a:rPr lang="es-MX" sz="2200" dirty="0"/>
              <a:t> para alcanzar una unidad significativa?</a:t>
            </a:r>
          </a:p>
          <a:p>
            <a:pPr algn="just"/>
            <a:r>
              <a:rPr lang="es-MX" sz="2200" b="1" dirty="0"/>
              <a:t>Europa</a:t>
            </a:r>
            <a:r>
              <a:rPr lang="es-MX" sz="2200" dirty="0"/>
              <a:t>, que hace menos de un siglo tenía casi el monopolio para diseñar el orden global, corre peligro de escindirse de la búsqueda contemporánea de un orden mundial si identifica su construcción interna con su máximo propósito geopolítico. </a:t>
            </a:r>
            <a:r>
              <a:rPr lang="es-MX" sz="2200" b="1" dirty="0"/>
              <a:t>Europa</a:t>
            </a:r>
            <a:r>
              <a:rPr lang="es-MX" sz="2200" dirty="0"/>
              <a:t> se repliega sobre sí misma justo cuando la búsqueda del orden mundial, que significativamente diseñó, afronta una tensa coyuntura cuyo resultado podría sepultar a cualquier región que no contribuya a configurarlo.</a:t>
            </a:r>
          </a:p>
        </p:txBody>
      </p:sp>
    </p:spTree>
    <p:extLst>
      <p:ext uri="{BB962C8B-B14F-4D97-AF65-F5344CB8AC3E}">
        <p14:creationId xmlns:p14="http://schemas.microsoft.com/office/powerpoint/2010/main" val="2711068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1DFB8-F147-4CE2-BAFB-EC227BBD17C4}"/>
              </a:ext>
            </a:extLst>
          </p:cNvPr>
          <p:cNvSpPr>
            <a:spLocks noGrp="1"/>
          </p:cNvSpPr>
          <p:nvPr>
            <p:ph type="title"/>
          </p:nvPr>
        </p:nvSpPr>
        <p:spPr>
          <a:xfrm>
            <a:off x="838200" y="365126"/>
            <a:ext cx="10515600" cy="589032"/>
          </a:xfrm>
        </p:spPr>
        <p:txBody>
          <a:bodyPr>
            <a:normAutofit fontScale="90000"/>
          </a:bodyPr>
          <a:lstStyle/>
          <a:p>
            <a:pPr algn="ctr"/>
            <a:r>
              <a:rPr lang="es-MX" b="1" dirty="0"/>
              <a:t>Índice</a:t>
            </a:r>
          </a:p>
        </p:txBody>
      </p:sp>
      <p:sp>
        <p:nvSpPr>
          <p:cNvPr id="3" name="Marcador de contenido 2">
            <a:extLst>
              <a:ext uri="{FF2B5EF4-FFF2-40B4-BE49-F238E27FC236}">
                <a16:creationId xmlns:a16="http://schemas.microsoft.com/office/drawing/2014/main" id="{2B0BD601-C15E-437D-B963-96F1F9992094}"/>
              </a:ext>
            </a:extLst>
          </p:cNvPr>
          <p:cNvSpPr>
            <a:spLocks noGrp="1"/>
          </p:cNvSpPr>
          <p:nvPr>
            <p:ph idx="1"/>
          </p:nvPr>
        </p:nvSpPr>
        <p:spPr>
          <a:xfrm>
            <a:off x="838200" y="954158"/>
            <a:ext cx="10515600" cy="5538717"/>
          </a:xfrm>
        </p:spPr>
        <p:txBody>
          <a:bodyPr>
            <a:normAutofit/>
          </a:bodyPr>
          <a:lstStyle/>
          <a:p>
            <a:pPr marL="0" indent="0">
              <a:buNone/>
            </a:pPr>
            <a:r>
              <a:rPr lang="es-MX" dirty="0"/>
              <a:t>Introducción. La cuestión del orden mundial</a:t>
            </a:r>
          </a:p>
          <a:p>
            <a:pPr marL="514350" indent="-514350">
              <a:buAutoNum type="arabicPeriod"/>
            </a:pPr>
            <a:r>
              <a:rPr lang="es-MX" dirty="0"/>
              <a:t>Europa: el orden internacional pluralista</a:t>
            </a:r>
          </a:p>
          <a:p>
            <a:pPr marL="514350" indent="-514350">
              <a:buAutoNum type="arabicPeriod"/>
            </a:pPr>
            <a:r>
              <a:rPr lang="es-MX" dirty="0"/>
              <a:t>El sistema europeo de equilibrio de poder y su fin</a:t>
            </a:r>
          </a:p>
          <a:p>
            <a:pPr marL="514350" indent="-514350">
              <a:buAutoNum type="arabicPeriod"/>
            </a:pPr>
            <a:r>
              <a:rPr lang="es-MX" dirty="0"/>
              <a:t>El islamismo y Oriente Próximo: un mundo en desorden</a:t>
            </a:r>
          </a:p>
          <a:p>
            <a:pPr marL="514350" indent="-514350">
              <a:buAutoNum type="arabicPeriod"/>
            </a:pPr>
            <a:r>
              <a:rPr lang="es-MX" dirty="0"/>
              <a:t>Estados Unidos e Irán: dos enfoques del orden</a:t>
            </a:r>
          </a:p>
          <a:p>
            <a:pPr marL="514350" indent="-514350">
              <a:buAutoNum type="arabicPeriod"/>
            </a:pPr>
            <a:r>
              <a:rPr lang="es-MX" dirty="0"/>
              <a:t>La multiplicidad de Asia</a:t>
            </a:r>
          </a:p>
          <a:p>
            <a:pPr marL="514350" indent="-514350">
              <a:buAutoNum type="arabicPeriod"/>
            </a:pPr>
            <a:r>
              <a:rPr lang="es-MX" dirty="0"/>
              <a:t>Hacia un orden asiático: ¿confrontación o asociación?</a:t>
            </a:r>
          </a:p>
          <a:p>
            <a:pPr marL="514350" indent="-514350">
              <a:buAutoNum type="arabicPeriod"/>
            </a:pPr>
            <a:r>
              <a:rPr lang="es-MX" dirty="0"/>
              <a:t>“Actuar por toda la humanidad”: Estados Unidos y su concepto de orden</a:t>
            </a:r>
          </a:p>
          <a:p>
            <a:pPr marL="514350" indent="-514350">
              <a:buAutoNum type="arabicPeriod"/>
            </a:pPr>
            <a:r>
              <a:rPr lang="es-MX" dirty="0"/>
              <a:t>Estados Unidos: una superpotencia ambivalente</a:t>
            </a:r>
          </a:p>
          <a:p>
            <a:pPr marL="514350" indent="-514350">
              <a:buAutoNum type="arabicPeriod"/>
            </a:pPr>
            <a:r>
              <a:rPr lang="es-MX" dirty="0"/>
              <a:t>Tecnología, equilibrio y conciencia humana</a:t>
            </a:r>
          </a:p>
          <a:p>
            <a:pPr marL="0" indent="0">
              <a:buNone/>
            </a:pPr>
            <a:r>
              <a:rPr lang="es-MX" dirty="0"/>
              <a:t>Conclusión: ¿Orden mundial en nuestra época?</a:t>
            </a:r>
          </a:p>
        </p:txBody>
      </p:sp>
    </p:spTree>
    <p:extLst>
      <p:ext uri="{BB962C8B-B14F-4D97-AF65-F5344CB8AC3E}">
        <p14:creationId xmlns:p14="http://schemas.microsoft.com/office/powerpoint/2010/main" val="1080478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680B0B-7584-4151-8287-BCD9B436B24D}"/>
              </a:ext>
            </a:extLst>
          </p:cNvPr>
          <p:cNvSpPr>
            <a:spLocks noGrp="1"/>
          </p:cNvSpPr>
          <p:nvPr>
            <p:ph type="title"/>
          </p:nvPr>
        </p:nvSpPr>
        <p:spPr>
          <a:xfrm>
            <a:off x="838200" y="365126"/>
            <a:ext cx="10515600" cy="615536"/>
          </a:xfrm>
        </p:spPr>
        <p:txBody>
          <a:bodyPr>
            <a:noAutofit/>
          </a:bodyPr>
          <a:lstStyle/>
          <a:p>
            <a:pPr algn="ctr"/>
            <a:r>
              <a:rPr lang="es-MX" sz="3000" b="1" dirty="0"/>
              <a:t>El islamismo y Oriente Próximo: un mundo en desorden</a:t>
            </a:r>
            <a:br>
              <a:rPr lang="es-MX" sz="3000" b="1" dirty="0"/>
            </a:br>
            <a:endParaRPr lang="es-MX" sz="3000" b="1" dirty="0"/>
          </a:p>
        </p:txBody>
      </p:sp>
      <p:sp>
        <p:nvSpPr>
          <p:cNvPr id="3" name="Marcador de contenido 2">
            <a:extLst>
              <a:ext uri="{FF2B5EF4-FFF2-40B4-BE49-F238E27FC236}">
                <a16:creationId xmlns:a16="http://schemas.microsoft.com/office/drawing/2014/main" id="{85ADEFBF-987F-484D-8DF5-106C9BF8CF58}"/>
              </a:ext>
            </a:extLst>
          </p:cNvPr>
          <p:cNvSpPr>
            <a:spLocks noGrp="1"/>
          </p:cNvSpPr>
          <p:nvPr>
            <p:ph idx="1"/>
          </p:nvPr>
        </p:nvSpPr>
        <p:spPr>
          <a:xfrm>
            <a:off x="838200" y="980662"/>
            <a:ext cx="10515600" cy="5632173"/>
          </a:xfrm>
        </p:spPr>
        <p:txBody>
          <a:bodyPr>
            <a:normAutofit/>
          </a:bodyPr>
          <a:lstStyle/>
          <a:p>
            <a:pPr algn="just"/>
            <a:r>
              <a:rPr lang="es-MX" sz="2200" b="1" dirty="0"/>
              <a:t>Oriente Próximo</a:t>
            </a:r>
            <a:r>
              <a:rPr lang="es-MX" sz="2200" dirty="0"/>
              <a:t> ha sido la crisálida de tres de las religiones más grandes del mundo. De su paisaje duro han surgido conquistadores y profetas que levantaron estandartes de aspiraciones universales. En sus horizontes aparentemente ilimitados se han levantado y caído imperios; monarcas absolutos se han autoproclamado como la encarnación de todo poder, para luego esfumarse como espejismos. Aquí han existido todas las formas de orden internacional y nacional, y en algún momento han sido rechazadas.</a:t>
            </a:r>
          </a:p>
          <a:p>
            <a:pPr algn="just"/>
            <a:r>
              <a:rPr lang="es-MX" sz="2200" dirty="0"/>
              <a:t>La profusión de absolutismo proféticos ha sido el sello característico de esta región suspendida entre el sueño de su gloria pasada y su incapacidad contemporánea para unificarse en torno a principios comunes de legitimidad interna o internacional. En ningún lugar del mundo es más complejo el desafío del orden internacional: tanto en lo que respecta a organizar el orden regional, como en lo concerniente a asegurar la compatibilidad de ese orden con la paz y la estabilidad del resto del mundo.</a:t>
            </a:r>
          </a:p>
        </p:txBody>
      </p:sp>
    </p:spTree>
    <p:extLst>
      <p:ext uri="{BB962C8B-B14F-4D97-AF65-F5344CB8AC3E}">
        <p14:creationId xmlns:p14="http://schemas.microsoft.com/office/powerpoint/2010/main" val="1541219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EF6EB-23A3-48AB-BC18-4258D264576D}"/>
              </a:ext>
            </a:extLst>
          </p:cNvPr>
          <p:cNvSpPr>
            <a:spLocks noGrp="1"/>
          </p:cNvSpPr>
          <p:nvPr>
            <p:ph type="title"/>
          </p:nvPr>
        </p:nvSpPr>
        <p:spPr>
          <a:xfrm>
            <a:off x="838200" y="365126"/>
            <a:ext cx="10515600" cy="315912"/>
          </a:xfrm>
        </p:spPr>
        <p:txBody>
          <a:bodyPr>
            <a:normAutofit fontScale="90000"/>
          </a:bodyPr>
          <a:lstStyle/>
          <a:p>
            <a:endParaRPr lang="es-MX" dirty="0"/>
          </a:p>
        </p:txBody>
      </p:sp>
      <p:sp>
        <p:nvSpPr>
          <p:cNvPr id="3" name="Marcador de contenido 2">
            <a:extLst>
              <a:ext uri="{FF2B5EF4-FFF2-40B4-BE49-F238E27FC236}">
                <a16:creationId xmlns:a16="http://schemas.microsoft.com/office/drawing/2014/main" id="{23758029-9B6C-4C2F-842D-F7BAB0250E88}"/>
              </a:ext>
            </a:extLst>
          </p:cNvPr>
          <p:cNvSpPr>
            <a:spLocks noGrp="1"/>
          </p:cNvSpPr>
          <p:nvPr>
            <p:ph idx="1"/>
          </p:nvPr>
        </p:nvSpPr>
        <p:spPr>
          <a:xfrm>
            <a:off x="838200" y="901148"/>
            <a:ext cx="10515600" cy="5275815"/>
          </a:xfrm>
        </p:spPr>
        <p:txBody>
          <a:bodyPr>
            <a:normAutofit/>
          </a:bodyPr>
          <a:lstStyle/>
          <a:p>
            <a:r>
              <a:rPr lang="es-MX" sz="2600" dirty="0"/>
              <a:t>El orden mundial islámico</a:t>
            </a:r>
          </a:p>
          <a:p>
            <a:r>
              <a:rPr lang="es-MX" sz="2600" dirty="0"/>
              <a:t>El imperio otomano: el enfermo de Europa</a:t>
            </a:r>
          </a:p>
          <a:p>
            <a:r>
              <a:rPr lang="es-MX" sz="2600" dirty="0"/>
              <a:t>El sistema westfaliano y el mundo islámico</a:t>
            </a:r>
          </a:p>
          <a:p>
            <a:r>
              <a:rPr lang="es-MX" sz="2600" dirty="0"/>
              <a:t>Islamismo: la marea revolucionaria. Dos interpretaciones filosóficas</a:t>
            </a:r>
          </a:p>
          <a:p>
            <a:r>
              <a:rPr lang="es-MX" sz="2600" dirty="0"/>
              <a:t>La Primavera Árabe y el cataclismo sirio</a:t>
            </a:r>
          </a:p>
          <a:p>
            <a:r>
              <a:rPr lang="es-MX" sz="2600" dirty="0"/>
              <a:t>La cuestión palestina y el orden internacional</a:t>
            </a:r>
          </a:p>
          <a:p>
            <a:r>
              <a:rPr lang="es-MX" sz="2600" dirty="0"/>
              <a:t>Arabia Saudí</a:t>
            </a:r>
          </a:p>
          <a:p>
            <a:r>
              <a:rPr lang="es-MX" sz="2600" dirty="0"/>
              <a:t>¿El declive del Estado?</a:t>
            </a:r>
          </a:p>
        </p:txBody>
      </p:sp>
    </p:spTree>
    <p:extLst>
      <p:ext uri="{BB962C8B-B14F-4D97-AF65-F5344CB8AC3E}">
        <p14:creationId xmlns:p14="http://schemas.microsoft.com/office/powerpoint/2010/main" val="1597938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C51425-CFE3-498E-BEFF-E76A1AAE53D6}"/>
              </a:ext>
            </a:extLst>
          </p:cNvPr>
          <p:cNvSpPr>
            <a:spLocks noGrp="1"/>
          </p:cNvSpPr>
          <p:nvPr>
            <p:ph type="title"/>
          </p:nvPr>
        </p:nvSpPr>
        <p:spPr>
          <a:xfrm>
            <a:off x="838200" y="365126"/>
            <a:ext cx="10515600" cy="615536"/>
          </a:xfrm>
        </p:spPr>
        <p:txBody>
          <a:bodyPr>
            <a:normAutofit/>
          </a:bodyPr>
          <a:lstStyle/>
          <a:p>
            <a:pPr algn="ctr"/>
            <a:r>
              <a:rPr lang="es-MX" sz="3200" b="1" dirty="0"/>
              <a:t>Estado Unidos e Irán. Dos enfoques del orden</a:t>
            </a:r>
          </a:p>
        </p:txBody>
      </p:sp>
      <p:sp>
        <p:nvSpPr>
          <p:cNvPr id="3" name="Marcador de contenido 2">
            <a:extLst>
              <a:ext uri="{FF2B5EF4-FFF2-40B4-BE49-F238E27FC236}">
                <a16:creationId xmlns:a16="http://schemas.microsoft.com/office/drawing/2014/main" id="{711F497D-18BC-4D99-BD4D-5C5CDFA9CDA1}"/>
              </a:ext>
            </a:extLst>
          </p:cNvPr>
          <p:cNvSpPr>
            <a:spLocks noGrp="1"/>
          </p:cNvSpPr>
          <p:nvPr>
            <p:ph idx="1"/>
          </p:nvPr>
        </p:nvSpPr>
        <p:spPr>
          <a:xfrm>
            <a:off x="838200" y="980662"/>
            <a:ext cx="10515600" cy="5724938"/>
          </a:xfrm>
        </p:spPr>
        <p:txBody>
          <a:bodyPr>
            <a:noAutofit/>
          </a:bodyPr>
          <a:lstStyle/>
          <a:p>
            <a:pPr algn="just"/>
            <a:r>
              <a:rPr lang="es-MX" sz="2200" dirty="0"/>
              <a:t>La primera realización de los principios islamistas radicales como doctrina de poder estatal tuvo lugar en 1979, en la capital donde menos se lo esperaba: en un país diferente a la mayoría de los estados de </a:t>
            </a:r>
            <a:r>
              <a:rPr lang="es-MX" sz="2200" b="1" dirty="0"/>
              <a:t>Oriente Próximo</a:t>
            </a:r>
            <a:r>
              <a:rPr lang="es-MX" sz="2200" dirty="0"/>
              <a:t>, con una larga e insigne historia nacional y un respeto profundamente arraigado por su pasado preislámico. Por eso cuando Irán, un Estado aceptado dentro del sistema westfaliano, se transformó en adalid del islam radical tras la revolución del </a:t>
            </a:r>
            <a:r>
              <a:rPr lang="es-MX" sz="2200" b="1" dirty="0"/>
              <a:t>ayatolá Jomeini</a:t>
            </a:r>
            <a:r>
              <a:rPr lang="es-MX" sz="2200" dirty="0"/>
              <a:t>, el orden regional de Oriente Próximo quedó patas arriba.</a:t>
            </a:r>
          </a:p>
          <a:p>
            <a:pPr algn="just"/>
            <a:r>
              <a:rPr lang="es-MX" sz="2200" dirty="0"/>
              <a:t>En la primavera de 2013, el </a:t>
            </a:r>
            <a:r>
              <a:rPr lang="es-MX" sz="2200" b="1" dirty="0"/>
              <a:t>ayatola Alí </a:t>
            </a:r>
            <a:r>
              <a:rPr lang="es-MX" sz="2200" b="1" dirty="0" err="1"/>
              <a:t>Jamenei</a:t>
            </a:r>
            <a:r>
              <a:rPr lang="es-MX" sz="2200" dirty="0"/>
              <a:t>, líder supremo de la </a:t>
            </a:r>
            <a:r>
              <a:rPr lang="es-MX" sz="2200" b="1" dirty="0"/>
              <a:t>República Islámica de Irán</a:t>
            </a:r>
            <a:r>
              <a:rPr lang="es-MX" sz="2200" dirty="0"/>
              <a:t>, dio un discurso en una conferencia internacional de clérigos musulmanes loando el advenimiento de una nueva revolución global. Este nuevo despertar de la conciencia islámica abría la puerta a una revolución religiosa global que finalmente acabaría con la autoritaria influencia de </a:t>
            </a:r>
            <a:r>
              <a:rPr lang="es-MX" sz="2200" b="1" dirty="0"/>
              <a:t>Estados Unidos</a:t>
            </a:r>
            <a:r>
              <a:rPr lang="es-MX" sz="2200" dirty="0"/>
              <a:t> y sus aliados, y pondría fin a tres siglos de primacía occidental.</a:t>
            </a:r>
          </a:p>
        </p:txBody>
      </p:sp>
    </p:spTree>
    <p:extLst>
      <p:ext uri="{BB962C8B-B14F-4D97-AF65-F5344CB8AC3E}">
        <p14:creationId xmlns:p14="http://schemas.microsoft.com/office/powerpoint/2010/main" val="2840484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227F9B-2658-4244-94A8-28A3050542D5}"/>
              </a:ext>
            </a:extLst>
          </p:cNvPr>
          <p:cNvSpPr>
            <a:spLocks noGrp="1"/>
          </p:cNvSpPr>
          <p:nvPr>
            <p:ph type="title"/>
          </p:nvPr>
        </p:nvSpPr>
        <p:spPr>
          <a:xfrm>
            <a:off x="838200" y="365126"/>
            <a:ext cx="10515600" cy="315912"/>
          </a:xfrm>
        </p:spPr>
        <p:txBody>
          <a:bodyPr>
            <a:normAutofit fontScale="90000"/>
          </a:bodyPr>
          <a:lstStyle/>
          <a:p>
            <a:endParaRPr lang="es-MX" dirty="0"/>
          </a:p>
        </p:txBody>
      </p:sp>
      <p:sp>
        <p:nvSpPr>
          <p:cNvPr id="3" name="Marcador de contenido 2">
            <a:extLst>
              <a:ext uri="{FF2B5EF4-FFF2-40B4-BE49-F238E27FC236}">
                <a16:creationId xmlns:a16="http://schemas.microsoft.com/office/drawing/2014/main" id="{9E926607-FDF0-409C-BF58-AAA99B1BBD8C}"/>
              </a:ext>
            </a:extLst>
          </p:cNvPr>
          <p:cNvSpPr>
            <a:spLocks noGrp="1"/>
          </p:cNvSpPr>
          <p:nvPr>
            <p:ph idx="1"/>
          </p:nvPr>
        </p:nvSpPr>
        <p:spPr>
          <a:xfrm>
            <a:off x="838200" y="681038"/>
            <a:ext cx="10515600" cy="5495925"/>
          </a:xfrm>
        </p:spPr>
        <p:txBody>
          <a:bodyPr>
            <a:normAutofit/>
          </a:bodyPr>
          <a:lstStyle/>
          <a:p>
            <a:pPr algn="just"/>
            <a:r>
              <a:rPr lang="es-MX" sz="2200" dirty="0"/>
              <a:t>El proyecto imperial </a:t>
            </a:r>
            <a:r>
              <a:rPr lang="es-MX" sz="2200" b="1" dirty="0"/>
              <a:t>persa</a:t>
            </a:r>
            <a:r>
              <a:rPr lang="es-MX" sz="2200" dirty="0"/>
              <a:t>, como el de la </a:t>
            </a:r>
            <a:r>
              <a:rPr lang="es-MX" sz="2200" b="1" dirty="0"/>
              <a:t>China</a:t>
            </a:r>
            <a:r>
              <a:rPr lang="es-MX" sz="2200" dirty="0"/>
              <a:t> clásica, representaba una forma de orden mundial donde los logros políticos y culturales y la seguridad psicológica desempeñaban un papel tan importante como las conquistas militares tradicionales.</a:t>
            </a:r>
          </a:p>
          <a:p>
            <a:pPr algn="just"/>
            <a:r>
              <a:rPr lang="es-MX" sz="2200" b="1" dirty="0"/>
              <a:t>Persia</a:t>
            </a:r>
            <a:r>
              <a:rPr lang="es-MX" sz="2200" dirty="0"/>
              <a:t> fue el punto de partida o bien el blanco eventual de casi todos los grandes conquistadores del continente euroasiático, desde la </a:t>
            </a:r>
            <a:r>
              <a:rPr lang="es-MX" sz="2200" b="1" dirty="0"/>
              <a:t>Antigüedad</a:t>
            </a:r>
            <a:r>
              <a:rPr lang="es-MX" sz="2200" dirty="0"/>
              <a:t> hasta la </a:t>
            </a:r>
            <a:r>
              <a:rPr lang="es-MX" sz="2200" b="1" dirty="0"/>
              <a:t>Guerra Fría</a:t>
            </a:r>
            <a:r>
              <a:rPr lang="es-MX" sz="2200" dirty="0"/>
              <a:t>. Inmersa en oleadas de conquista por </a:t>
            </a:r>
            <a:r>
              <a:rPr lang="es-MX" sz="2200" b="1" dirty="0"/>
              <a:t>Alejandro Magno</a:t>
            </a:r>
            <a:r>
              <a:rPr lang="es-MX" sz="2200" dirty="0"/>
              <a:t>, los primeros ejércitos islámicos y luego por los mongoles, </a:t>
            </a:r>
            <a:r>
              <a:rPr lang="es-MX" sz="2200" b="1" dirty="0"/>
              <a:t>Persia</a:t>
            </a:r>
            <a:r>
              <a:rPr lang="es-MX" sz="2200" dirty="0"/>
              <a:t> mantuvo la confianza en su superioridad cultural.</a:t>
            </a:r>
          </a:p>
          <a:p>
            <a:pPr algn="just"/>
            <a:r>
              <a:rPr lang="es-MX" sz="2200" dirty="0"/>
              <a:t>Sobre la necesidad de derrocar el orden mundial existente, los islamitas de ambos bandos –</a:t>
            </a:r>
            <a:r>
              <a:rPr lang="es-MX" sz="2200" b="1" dirty="0"/>
              <a:t>sunitas</a:t>
            </a:r>
            <a:r>
              <a:rPr lang="es-MX" sz="2200" dirty="0"/>
              <a:t> y </a:t>
            </a:r>
            <a:r>
              <a:rPr lang="es-MX" sz="2200" b="1" dirty="0"/>
              <a:t>chiitas</a:t>
            </a:r>
            <a:r>
              <a:rPr lang="es-MX" sz="2200" dirty="0"/>
              <a:t>- están en líneas generales de acuerdo. Hacia este fin, la Constitución iraní proclama la meta de la unificación de todos los musulmanes como una obligación nacional.</a:t>
            </a:r>
          </a:p>
          <a:p>
            <a:pPr algn="just"/>
            <a:r>
              <a:rPr lang="es-MX" sz="2200" dirty="0"/>
              <a:t>“Paz solo a aquellos que siguen el camino verdadero”.</a:t>
            </a:r>
          </a:p>
        </p:txBody>
      </p:sp>
    </p:spTree>
    <p:extLst>
      <p:ext uri="{BB962C8B-B14F-4D97-AF65-F5344CB8AC3E}">
        <p14:creationId xmlns:p14="http://schemas.microsoft.com/office/powerpoint/2010/main" val="988687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D3447A-4D8E-464C-850B-54BB251CCECC}"/>
              </a:ext>
            </a:extLst>
          </p:cNvPr>
          <p:cNvSpPr>
            <a:spLocks noGrp="1"/>
          </p:cNvSpPr>
          <p:nvPr>
            <p:ph type="title"/>
          </p:nvPr>
        </p:nvSpPr>
        <p:spPr>
          <a:xfrm>
            <a:off x="838200" y="365125"/>
            <a:ext cx="10515600" cy="430005"/>
          </a:xfrm>
        </p:spPr>
        <p:txBody>
          <a:bodyPr>
            <a:normAutofit fontScale="90000"/>
          </a:bodyPr>
          <a:lstStyle/>
          <a:p>
            <a:endParaRPr lang="es-MX" dirty="0"/>
          </a:p>
        </p:txBody>
      </p:sp>
      <p:sp>
        <p:nvSpPr>
          <p:cNvPr id="3" name="Marcador de contenido 2">
            <a:extLst>
              <a:ext uri="{FF2B5EF4-FFF2-40B4-BE49-F238E27FC236}">
                <a16:creationId xmlns:a16="http://schemas.microsoft.com/office/drawing/2014/main" id="{C57D2F01-AF17-406C-A164-A6EBDAB2621B}"/>
              </a:ext>
            </a:extLst>
          </p:cNvPr>
          <p:cNvSpPr>
            <a:spLocks noGrp="1"/>
          </p:cNvSpPr>
          <p:nvPr>
            <p:ph idx="1"/>
          </p:nvPr>
        </p:nvSpPr>
        <p:spPr>
          <a:xfrm>
            <a:off x="838200" y="795130"/>
            <a:ext cx="10515600" cy="5381833"/>
          </a:xfrm>
        </p:spPr>
        <p:txBody>
          <a:bodyPr>
            <a:normAutofit/>
          </a:bodyPr>
          <a:lstStyle/>
          <a:p>
            <a:pPr algn="just"/>
            <a:r>
              <a:rPr lang="es-MX" sz="2400" dirty="0"/>
              <a:t>El futuro de las relaciones iraníes-estadounidenses dependerá, al menos a corto plazo, de la resolución de un tema aparentemente técnico militar. Mientras escribo estas páginas, puede estar produciéndose un cambio potencialmente histórico en el equilibrio militar de la región y también en su equilibrio psicológico. Tal cambio ha sido propiciado por el rápido progreso de Irán hacia el estatus de </a:t>
            </a:r>
            <a:r>
              <a:rPr lang="es-MX" sz="2400" b="1" dirty="0"/>
              <a:t>Estado con armas nucleares</a:t>
            </a:r>
            <a:r>
              <a:rPr lang="es-MX" sz="2400" dirty="0"/>
              <a:t>.</a:t>
            </a:r>
          </a:p>
          <a:p>
            <a:pPr algn="just"/>
            <a:r>
              <a:rPr lang="es-MX" sz="2400" dirty="0"/>
              <a:t>Ninguna conquista podría haber aumentado tanto la capacidad militar soviética como el fin del monopolio nuclear estadounidense en 1949.</a:t>
            </a:r>
          </a:p>
          <a:p>
            <a:pPr algn="just"/>
            <a:r>
              <a:rPr lang="es-MX" sz="2400" dirty="0"/>
              <a:t>En un mundo donde las armas nucleares proliferan cada vez es más difícil decidir quién disuade a quién y mediante qué planes.</a:t>
            </a:r>
          </a:p>
        </p:txBody>
      </p:sp>
    </p:spTree>
    <p:extLst>
      <p:ext uri="{BB962C8B-B14F-4D97-AF65-F5344CB8AC3E}">
        <p14:creationId xmlns:p14="http://schemas.microsoft.com/office/powerpoint/2010/main" val="3232431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9EFEEF-24D0-438F-9ADE-F8CE01F867E1}"/>
              </a:ext>
            </a:extLst>
          </p:cNvPr>
          <p:cNvSpPr>
            <a:spLocks noGrp="1"/>
          </p:cNvSpPr>
          <p:nvPr>
            <p:ph type="title"/>
          </p:nvPr>
        </p:nvSpPr>
        <p:spPr>
          <a:xfrm>
            <a:off x="838200" y="365125"/>
            <a:ext cx="10515600" cy="562527"/>
          </a:xfrm>
        </p:spPr>
        <p:txBody>
          <a:bodyPr>
            <a:normAutofit fontScale="90000"/>
          </a:bodyPr>
          <a:lstStyle/>
          <a:p>
            <a:pPr algn="ctr"/>
            <a:r>
              <a:rPr lang="es-MX" b="1" dirty="0"/>
              <a:t>La multiplicidad de Asia</a:t>
            </a:r>
          </a:p>
        </p:txBody>
      </p:sp>
      <p:sp>
        <p:nvSpPr>
          <p:cNvPr id="3" name="Marcador de contenido 2">
            <a:extLst>
              <a:ext uri="{FF2B5EF4-FFF2-40B4-BE49-F238E27FC236}">
                <a16:creationId xmlns:a16="http://schemas.microsoft.com/office/drawing/2014/main" id="{AE13A32E-F963-4122-B8B8-D34B7C732F68}"/>
              </a:ext>
            </a:extLst>
          </p:cNvPr>
          <p:cNvSpPr>
            <a:spLocks noGrp="1"/>
          </p:cNvSpPr>
          <p:nvPr>
            <p:ph idx="1"/>
          </p:nvPr>
        </p:nvSpPr>
        <p:spPr>
          <a:xfrm>
            <a:off x="838200" y="1020417"/>
            <a:ext cx="10515600" cy="5156546"/>
          </a:xfrm>
        </p:spPr>
        <p:txBody>
          <a:bodyPr>
            <a:noAutofit/>
          </a:bodyPr>
          <a:lstStyle/>
          <a:p>
            <a:pPr algn="just"/>
            <a:r>
              <a:rPr lang="es-MX" sz="2300" dirty="0"/>
              <a:t>Hasta el final de la </a:t>
            </a:r>
            <a:r>
              <a:rPr lang="es-MX" sz="2300" b="1" dirty="0"/>
              <a:t>Segunda Guerra Mundial</a:t>
            </a:r>
            <a:r>
              <a:rPr lang="es-MX" sz="2300" dirty="0"/>
              <a:t>, la mayor parte de </a:t>
            </a:r>
            <a:r>
              <a:rPr lang="es-MX" sz="2300" b="1" dirty="0"/>
              <a:t>Asia</a:t>
            </a:r>
            <a:r>
              <a:rPr lang="es-MX" sz="2300" dirty="0"/>
              <a:t> tenían políticas subordinadas a las potencias europeas o, en el caso de </a:t>
            </a:r>
            <a:r>
              <a:rPr lang="es-MX" sz="2300" b="1" dirty="0"/>
              <a:t>Filipinas</a:t>
            </a:r>
            <a:r>
              <a:rPr lang="es-MX" sz="2300" dirty="0"/>
              <a:t>, a </a:t>
            </a:r>
            <a:r>
              <a:rPr lang="es-MX" sz="2300" b="1" dirty="0"/>
              <a:t>Estados Unidos</a:t>
            </a:r>
            <a:r>
              <a:rPr lang="es-MX" sz="2300" dirty="0"/>
              <a:t>. Las condiciones para una diplomacia al estilo westfaliano solo surgieron con la descolonización que siguió a la devastación del orden europeo tras las dos guerras mundiales.</a:t>
            </a:r>
          </a:p>
          <a:p>
            <a:pPr algn="just"/>
            <a:r>
              <a:rPr lang="es-MX" sz="2300" dirty="0"/>
              <a:t>El proceso de emancipación del orden regional dominante fue violento y sangriento: la </a:t>
            </a:r>
            <a:r>
              <a:rPr lang="es-MX" sz="2300" b="1" dirty="0"/>
              <a:t>guerra civil china</a:t>
            </a:r>
            <a:r>
              <a:rPr lang="es-MX" sz="2300" dirty="0"/>
              <a:t> (1927-1949), la </a:t>
            </a:r>
            <a:r>
              <a:rPr lang="es-MX" sz="2300" b="1" dirty="0"/>
              <a:t>guerra de Corea</a:t>
            </a:r>
            <a:r>
              <a:rPr lang="es-MX" sz="2300" dirty="0"/>
              <a:t> (1950-1953), la </a:t>
            </a:r>
            <a:r>
              <a:rPr lang="es-MX" sz="2300" b="1" dirty="0"/>
              <a:t>confrontación sino-soviética</a:t>
            </a:r>
            <a:r>
              <a:rPr lang="es-MX" sz="2300" dirty="0"/>
              <a:t> (que duró aproximadamente de 1955 a 1980), las </a:t>
            </a:r>
            <a:r>
              <a:rPr lang="es-MX" sz="2300" b="1" dirty="0"/>
              <a:t>guerrillas revolucionarias insurgentes en todo el Sudeste Asiático</a:t>
            </a:r>
            <a:r>
              <a:rPr lang="es-MX" sz="2300" dirty="0"/>
              <a:t>, la </a:t>
            </a:r>
            <a:r>
              <a:rPr lang="es-MX" sz="2300" b="1" dirty="0"/>
              <a:t>guerra de Vietnam</a:t>
            </a:r>
            <a:r>
              <a:rPr lang="es-MX" sz="2300" dirty="0"/>
              <a:t> (1961-1975), </a:t>
            </a:r>
            <a:r>
              <a:rPr lang="es-MX" sz="2300" b="1" dirty="0"/>
              <a:t>cuatro guerras entre India y Pakistán</a:t>
            </a:r>
            <a:r>
              <a:rPr lang="es-MX" sz="2300" dirty="0"/>
              <a:t> (1947, 1965, 1971 y 1999), una </a:t>
            </a:r>
            <a:r>
              <a:rPr lang="es-MX" sz="2300" b="1" dirty="0"/>
              <a:t>guerra entre China e India</a:t>
            </a:r>
            <a:r>
              <a:rPr lang="es-MX" sz="2300" dirty="0"/>
              <a:t> (1962), una </a:t>
            </a:r>
            <a:r>
              <a:rPr lang="es-MX" sz="2300" b="1" dirty="0"/>
              <a:t>guerra chino-vietnamita</a:t>
            </a:r>
            <a:r>
              <a:rPr lang="es-MX" sz="2300" dirty="0"/>
              <a:t> (1979) y </a:t>
            </a:r>
            <a:r>
              <a:rPr lang="es-MX" sz="2300" b="1" dirty="0"/>
              <a:t>las devastaciones de la organización genocida Jemeres Rojos</a:t>
            </a:r>
            <a:r>
              <a:rPr lang="es-MX" sz="2300" dirty="0"/>
              <a:t> (1975-1979).</a:t>
            </a:r>
          </a:p>
        </p:txBody>
      </p:sp>
    </p:spTree>
    <p:extLst>
      <p:ext uri="{BB962C8B-B14F-4D97-AF65-F5344CB8AC3E}">
        <p14:creationId xmlns:p14="http://schemas.microsoft.com/office/powerpoint/2010/main" val="3397078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BDAD0A-E4E1-4483-90CC-614C2C87428C}"/>
              </a:ext>
            </a:extLst>
          </p:cNvPr>
          <p:cNvSpPr>
            <a:spLocks noGrp="1"/>
          </p:cNvSpPr>
          <p:nvPr>
            <p:ph type="title"/>
          </p:nvPr>
        </p:nvSpPr>
        <p:spPr>
          <a:xfrm>
            <a:off x="838200" y="205409"/>
            <a:ext cx="10515600" cy="708991"/>
          </a:xfrm>
        </p:spPr>
        <p:txBody>
          <a:bodyPr/>
          <a:lstStyle/>
          <a:p>
            <a:pPr algn="ctr"/>
            <a:r>
              <a:rPr lang="es-MX" sz="3600" b="1" dirty="0"/>
              <a:t>¿Qué es un orden regional asiático?</a:t>
            </a:r>
          </a:p>
        </p:txBody>
      </p:sp>
      <p:sp>
        <p:nvSpPr>
          <p:cNvPr id="3" name="Marcador de contenido 2">
            <a:extLst>
              <a:ext uri="{FF2B5EF4-FFF2-40B4-BE49-F238E27FC236}">
                <a16:creationId xmlns:a16="http://schemas.microsoft.com/office/drawing/2014/main" id="{340EE78F-FDF2-4E04-9815-02D2FC876D87}"/>
              </a:ext>
            </a:extLst>
          </p:cNvPr>
          <p:cNvSpPr>
            <a:spLocks noGrp="1"/>
          </p:cNvSpPr>
          <p:nvPr>
            <p:ph idx="1"/>
          </p:nvPr>
        </p:nvSpPr>
        <p:spPr>
          <a:xfrm>
            <a:off x="838200" y="914400"/>
            <a:ext cx="10515600" cy="5738191"/>
          </a:xfrm>
        </p:spPr>
        <p:txBody>
          <a:bodyPr>
            <a:noAutofit/>
          </a:bodyPr>
          <a:lstStyle/>
          <a:p>
            <a:pPr algn="just"/>
            <a:r>
              <a:rPr lang="es-MX" sz="2100" dirty="0"/>
              <a:t>El orden histórico europeo fue autosuficiente. Por el contrario, el orden asiático contemporáneo incluye entre sus características fundamentales la de afectar a las potencias externas. </a:t>
            </a:r>
          </a:p>
          <a:p>
            <a:pPr algn="just"/>
            <a:r>
              <a:rPr lang="es-MX" sz="2100" dirty="0"/>
              <a:t>Dadas las vastas dimensiones de </a:t>
            </a:r>
            <a:r>
              <a:rPr lang="es-MX" sz="2100" b="1" dirty="0"/>
              <a:t>Asia</a:t>
            </a:r>
            <a:r>
              <a:rPr lang="es-MX" sz="2100" dirty="0"/>
              <a:t> y su espectro de diversidad, sus naciones han pergeñado un impactante despliegue de agrupaciones multilaterales y mecanismos bilaterales. </a:t>
            </a:r>
          </a:p>
          <a:p>
            <a:pPr algn="just"/>
            <a:r>
              <a:rPr lang="es-MX" sz="2100" dirty="0"/>
              <a:t>Dadas las condiciones contemporáneas, están emergiendo esencialmente dos equilibrios de poder: uno en el </a:t>
            </a:r>
            <a:r>
              <a:rPr lang="es-MX" sz="2100" b="1" dirty="0"/>
              <a:t>sur de Asia</a:t>
            </a:r>
            <a:r>
              <a:rPr lang="es-MX" sz="2100" dirty="0"/>
              <a:t>, el otro en el </a:t>
            </a:r>
            <a:r>
              <a:rPr lang="es-MX" sz="2100" b="1" dirty="0"/>
              <a:t>este asiático</a:t>
            </a:r>
            <a:r>
              <a:rPr lang="es-MX" sz="2100" dirty="0"/>
              <a:t>. Ninguno posee la característica integral al equilibrio de poder europeo: un país capaz de establecer una estabilidad fortaleciendo con su propio peso el lado más débil. </a:t>
            </a:r>
            <a:r>
              <a:rPr lang="es-MX" sz="2100" b="1" dirty="0"/>
              <a:t>Estados Unidos</a:t>
            </a:r>
            <a:r>
              <a:rPr lang="es-MX" sz="2100" dirty="0"/>
              <a:t> (después de su retirada de </a:t>
            </a:r>
            <a:r>
              <a:rPr lang="es-MX" sz="2100" b="1" dirty="0"/>
              <a:t>Afganistán</a:t>
            </a:r>
            <a:r>
              <a:rPr lang="es-MX" sz="2100" dirty="0"/>
              <a:t>) se ha abstenido de tratar el equilibrio interno contemporáneo del sur asiático primordialmente como un problema militar. Pero tendrá que ser activo diplomáticamente para restablecer un orden regional antes de que se produzca un vacío, que de modo inevitable arrastraría a todos los países involucrados a una confrontación regional.</a:t>
            </a:r>
          </a:p>
        </p:txBody>
      </p:sp>
    </p:spTree>
    <p:extLst>
      <p:ext uri="{BB962C8B-B14F-4D97-AF65-F5344CB8AC3E}">
        <p14:creationId xmlns:p14="http://schemas.microsoft.com/office/powerpoint/2010/main" val="1029775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9B2E62-6C1F-421C-A697-CD3B1623DE4A}"/>
              </a:ext>
            </a:extLst>
          </p:cNvPr>
          <p:cNvSpPr>
            <a:spLocks noGrp="1"/>
          </p:cNvSpPr>
          <p:nvPr>
            <p:ph type="title"/>
          </p:nvPr>
        </p:nvSpPr>
        <p:spPr>
          <a:xfrm>
            <a:off x="646111" y="357810"/>
            <a:ext cx="9404723" cy="675860"/>
          </a:xfrm>
        </p:spPr>
        <p:txBody>
          <a:bodyPr/>
          <a:lstStyle/>
          <a:p>
            <a:pPr algn="ctr"/>
            <a:r>
              <a:rPr lang="es-MX" sz="3200" b="1" dirty="0"/>
              <a:t>El orden internacional de Asia y China</a:t>
            </a:r>
          </a:p>
        </p:txBody>
      </p:sp>
      <p:sp>
        <p:nvSpPr>
          <p:cNvPr id="3" name="Marcador de contenido 2">
            <a:extLst>
              <a:ext uri="{FF2B5EF4-FFF2-40B4-BE49-F238E27FC236}">
                <a16:creationId xmlns:a16="http://schemas.microsoft.com/office/drawing/2014/main" id="{5885D65F-F7BC-4317-971D-79A0723715D1}"/>
              </a:ext>
            </a:extLst>
          </p:cNvPr>
          <p:cNvSpPr>
            <a:spLocks noGrp="1"/>
          </p:cNvSpPr>
          <p:nvPr>
            <p:ph idx="1"/>
          </p:nvPr>
        </p:nvSpPr>
        <p:spPr>
          <a:xfrm>
            <a:off x="838200" y="940904"/>
            <a:ext cx="10515600" cy="5764696"/>
          </a:xfrm>
        </p:spPr>
        <p:txBody>
          <a:bodyPr>
            <a:noAutofit/>
          </a:bodyPr>
          <a:lstStyle/>
          <a:p>
            <a:pPr algn="just"/>
            <a:r>
              <a:rPr lang="es-MX" sz="2300" dirty="0"/>
              <a:t>De todas las concepciones del orden mundial en </a:t>
            </a:r>
            <a:r>
              <a:rPr lang="es-MX" sz="2300" b="1" dirty="0"/>
              <a:t>Asia</a:t>
            </a:r>
            <a:r>
              <a:rPr lang="es-MX" sz="2300" dirty="0"/>
              <a:t>, </a:t>
            </a:r>
            <a:r>
              <a:rPr lang="es-MX" sz="2300" b="1" dirty="0"/>
              <a:t>China</a:t>
            </a:r>
            <a:r>
              <a:rPr lang="es-MX" sz="2300" dirty="0"/>
              <a:t> ha producido la más duradera, la más claramente definida y la más lejana a las ideas westfalianas. También ha tomado el camino más complejo: de la antigua civilización, pasando por el imperio clásico, a la revolución comunista y al estatus de gran potencia moderna: un recorrido que tendrá un profundo impacto en la humanidad.</a:t>
            </a:r>
          </a:p>
          <a:p>
            <a:pPr algn="just"/>
            <a:r>
              <a:rPr lang="es-MX" sz="2300" dirty="0"/>
              <a:t>Desde su unificación como entidad política individual en el año 221 a. C. hasta comienzos del siglo XX, la posición central de </a:t>
            </a:r>
            <a:r>
              <a:rPr lang="es-MX" sz="2300" b="1" dirty="0"/>
              <a:t>China</a:t>
            </a:r>
            <a:r>
              <a:rPr lang="es-MX" sz="2300" dirty="0"/>
              <a:t> respecto al orden mundial estaba tan arraigada en su élite que el idioma chino no tenía una palabra para designarla.</a:t>
            </a:r>
          </a:p>
          <a:p>
            <a:pPr algn="just"/>
            <a:r>
              <a:rPr lang="es-MX" sz="2300" b="1" dirty="0"/>
              <a:t>China</a:t>
            </a:r>
            <a:r>
              <a:rPr lang="es-MX" sz="2300" dirty="0"/>
              <a:t> se consideraba en algún sentido el único gobierno soberano del mundo. Su emperador era tratado como una figura de dimensiones cósmicas y se pensaba que era el nexo entre lo humano y lo divino.</a:t>
            </a:r>
          </a:p>
        </p:txBody>
      </p:sp>
    </p:spTree>
    <p:extLst>
      <p:ext uri="{BB962C8B-B14F-4D97-AF65-F5344CB8AC3E}">
        <p14:creationId xmlns:p14="http://schemas.microsoft.com/office/powerpoint/2010/main" val="1599885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1D16DF-0BD7-4C9B-BA79-7F4DA7B2A464}"/>
              </a:ext>
            </a:extLst>
          </p:cNvPr>
          <p:cNvSpPr>
            <a:spLocks noGrp="1"/>
          </p:cNvSpPr>
          <p:nvPr>
            <p:ph type="title"/>
          </p:nvPr>
        </p:nvSpPr>
        <p:spPr>
          <a:xfrm>
            <a:off x="838200" y="365126"/>
            <a:ext cx="10515600" cy="315912"/>
          </a:xfrm>
        </p:spPr>
        <p:txBody>
          <a:bodyPr>
            <a:normAutofit fontScale="90000"/>
          </a:bodyPr>
          <a:lstStyle/>
          <a:p>
            <a:endParaRPr lang="es-MX" dirty="0"/>
          </a:p>
        </p:txBody>
      </p:sp>
      <p:sp>
        <p:nvSpPr>
          <p:cNvPr id="3" name="Marcador de contenido 2">
            <a:extLst>
              <a:ext uri="{FF2B5EF4-FFF2-40B4-BE49-F238E27FC236}">
                <a16:creationId xmlns:a16="http://schemas.microsoft.com/office/drawing/2014/main" id="{48B1BC2A-9938-40E4-BC24-ADE11187A8B2}"/>
              </a:ext>
            </a:extLst>
          </p:cNvPr>
          <p:cNvSpPr>
            <a:spLocks noGrp="1"/>
          </p:cNvSpPr>
          <p:nvPr>
            <p:ph idx="1"/>
          </p:nvPr>
        </p:nvSpPr>
        <p:spPr>
          <a:xfrm>
            <a:off x="838200" y="365126"/>
            <a:ext cx="10515600" cy="6221204"/>
          </a:xfrm>
        </p:spPr>
        <p:txBody>
          <a:bodyPr>
            <a:noAutofit/>
          </a:bodyPr>
          <a:lstStyle/>
          <a:p>
            <a:pPr algn="just"/>
            <a:r>
              <a:rPr lang="es-MX" sz="2300" b="1" dirty="0"/>
              <a:t>Estados Unidos</a:t>
            </a:r>
            <a:r>
              <a:rPr lang="es-MX" sz="2300" dirty="0"/>
              <a:t> y </a:t>
            </a:r>
            <a:r>
              <a:rPr lang="es-MX" sz="2300" b="1" dirty="0"/>
              <a:t>China</a:t>
            </a:r>
            <a:r>
              <a:rPr lang="es-MX" sz="2300" dirty="0"/>
              <a:t> son pilares indispensables del orden mundial. Hay que señalar que ambos han mostrado a lo largo de la historia una actitud ambivalente hacia el sistema internacional que ahora defienden, afirmando su compromiso con él aunque reservándose la opinión sobre algunos aspectos de su diseño. </a:t>
            </a:r>
          </a:p>
          <a:p>
            <a:pPr algn="just"/>
            <a:r>
              <a:rPr lang="es-MX" sz="2300" dirty="0"/>
              <a:t>En el curso de su historia, </a:t>
            </a:r>
            <a:r>
              <a:rPr lang="es-MX" sz="2300" b="1" dirty="0"/>
              <a:t>China</a:t>
            </a:r>
            <a:r>
              <a:rPr lang="es-MX" sz="2300" dirty="0"/>
              <a:t> y </a:t>
            </a:r>
            <a:r>
              <a:rPr lang="es-MX" sz="2300" b="1" dirty="0"/>
              <a:t>Estados Unidos</a:t>
            </a:r>
            <a:r>
              <a:rPr lang="es-MX" sz="2300" dirty="0"/>
              <a:t> solo recientemente han participado de manera plena en un sistema internacional de estados soberanos. </a:t>
            </a:r>
            <a:r>
              <a:rPr lang="es-MX" sz="2300" b="1" dirty="0"/>
              <a:t>China</a:t>
            </a:r>
            <a:r>
              <a:rPr lang="es-MX" sz="2300" dirty="0"/>
              <a:t> ha creído que era única y durante mucho tiempo ha vivido creyendo constituir una realidad autosuficiente. </a:t>
            </a:r>
            <a:r>
              <a:rPr lang="es-MX" sz="2300" b="1" dirty="0"/>
              <a:t>Estados Unidos</a:t>
            </a:r>
            <a:r>
              <a:rPr lang="es-MX" sz="2300" dirty="0"/>
              <a:t> también se cree único –es decir, “excepcional”-, pero con la obligación moral de defender sus valores en todo el mundo por razones que están más allá de la </a:t>
            </a:r>
            <a:r>
              <a:rPr lang="es-MX" sz="2300" b="1" i="1" dirty="0" err="1"/>
              <a:t>raison</a:t>
            </a:r>
            <a:r>
              <a:rPr lang="es-MX" sz="2300" b="1" i="1" dirty="0"/>
              <a:t> </a:t>
            </a:r>
            <a:r>
              <a:rPr lang="es-MX" sz="2300" b="1" i="1" dirty="0" err="1"/>
              <a:t>d’Etat</a:t>
            </a:r>
            <a:r>
              <a:rPr lang="es-MX" sz="2300" dirty="0"/>
              <a:t>.</a:t>
            </a:r>
          </a:p>
          <a:p>
            <a:pPr algn="just"/>
            <a:r>
              <a:rPr lang="es-MX" sz="2300" dirty="0"/>
              <a:t>Dos grandes sociedades con diferentes culturas y premisas distintas están viviendo ajustes internos fundamentales; el que eso se traduzca en rivalidad o en una nueva forma de asociación será fundamental para la configuración de las perspectivas del orden mundial del siglo XXI.</a:t>
            </a:r>
          </a:p>
        </p:txBody>
      </p:sp>
    </p:spTree>
    <p:extLst>
      <p:ext uri="{BB962C8B-B14F-4D97-AF65-F5344CB8AC3E}">
        <p14:creationId xmlns:p14="http://schemas.microsoft.com/office/powerpoint/2010/main" val="1553340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7D7D3B-5280-4EF1-B0B4-A4A587FCC561}"/>
              </a:ext>
            </a:extLst>
          </p:cNvPr>
          <p:cNvSpPr>
            <a:spLocks noGrp="1"/>
          </p:cNvSpPr>
          <p:nvPr>
            <p:ph type="title"/>
          </p:nvPr>
        </p:nvSpPr>
        <p:spPr>
          <a:xfrm>
            <a:off x="646111" y="265044"/>
            <a:ext cx="9404723" cy="1113182"/>
          </a:xfrm>
        </p:spPr>
        <p:txBody>
          <a:bodyPr>
            <a:noAutofit/>
          </a:bodyPr>
          <a:lstStyle/>
          <a:p>
            <a:pPr algn="ctr"/>
            <a:r>
              <a:rPr lang="es-MX" sz="3200" b="1" dirty="0"/>
              <a:t>“Actuar por toda la humanidad”: Estados Unidos y su concepto de orden</a:t>
            </a:r>
            <a:br>
              <a:rPr lang="es-MX" sz="3200" b="1" dirty="0"/>
            </a:br>
            <a:endParaRPr lang="es-MX" sz="3200" b="1" dirty="0"/>
          </a:p>
        </p:txBody>
      </p:sp>
      <p:sp>
        <p:nvSpPr>
          <p:cNvPr id="3" name="Marcador de contenido 2">
            <a:extLst>
              <a:ext uri="{FF2B5EF4-FFF2-40B4-BE49-F238E27FC236}">
                <a16:creationId xmlns:a16="http://schemas.microsoft.com/office/drawing/2014/main" id="{68A5CE8B-8ADC-4BE8-AB8C-BB5DFB671D71}"/>
              </a:ext>
            </a:extLst>
          </p:cNvPr>
          <p:cNvSpPr>
            <a:spLocks noGrp="1"/>
          </p:cNvSpPr>
          <p:nvPr>
            <p:ph idx="1"/>
          </p:nvPr>
        </p:nvSpPr>
        <p:spPr>
          <a:xfrm>
            <a:off x="1103312" y="1378226"/>
            <a:ext cx="8946541" cy="4870173"/>
          </a:xfrm>
        </p:spPr>
        <p:txBody>
          <a:bodyPr>
            <a:noAutofit/>
          </a:bodyPr>
          <a:lstStyle/>
          <a:p>
            <a:pPr algn="just"/>
            <a:r>
              <a:rPr lang="es-MX" sz="2300" dirty="0"/>
              <a:t>Ningún país ha desempeñado un papel tan decisivo en la configuración del orden mundial contemporáneo como </a:t>
            </a:r>
            <a:r>
              <a:rPr lang="es-MX" sz="2300" b="1" dirty="0"/>
              <a:t>Estados Unidos</a:t>
            </a:r>
            <a:r>
              <a:rPr lang="es-MX" sz="2300" dirty="0"/>
              <a:t>, y tampoco expresado tanta ambivalencia sobre su participación en él. Imbuido de la convicción de que su curso moldearía el destino de la humanidad, ha desempeñado, a lo largo de su historia, un papel paradójico en el orden mundial: se ha expandido sobre un continente en nombre del </a:t>
            </a:r>
            <a:r>
              <a:rPr lang="es-MX" sz="2300" b="1" dirty="0"/>
              <a:t>Destino Manifiesto</a:t>
            </a:r>
            <a:r>
              <a:rPr lang="es-MX" sz="2300" dirty="0"/>
              <a:t> abjurando al mismo tiempo de los designios imperiales; ha ejercido una influencia decisiva sobre acontecimientos cruciales, negando de plano cualquier motivación de interés nacional; y se ha transformado en una superpotencia, repudiando cualquier intención de conducir una política de poder.</a:t>
            </a:r>
          </a:p>
        </p:txBody>
      </p:sp>
    </p:spTree>
    <p:extLst>
      <p:ext uri="{BB962C8B-B14F-4D97-AF65-F5344CB8AC3E}">
        <p14:creationId xmlns:p14="http://schemas.microsoft.com/office/powerpoint/2010/main" val="79358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DA96F-3765-4897-8EC6-8D2A56B83270}"/>
              </a:ext>
            </a:extLst>
          </p:cNvPr>
          <p:cNvSpPr>
            <a:spLocks noGrp="1"/>
          </p:cNvSpPr>
          <p:nvPr>
            <p:ph type="title"/>
          </p:nvPr>
        </p:nvSpPr>
        <p:spPr>
          <a:xfrm>
            <a:off x="646111" y="365126"/>
            <a:ext cx="9404723" cy="814317"/>
          </a:xfrm>
        </p:spPr>
        <p:txBody>
          <a:bodyPr>
            <a:noAutofit/>
          </a:bodyPr>
          <a:lstStyle/>
          <a:p>
            <a:pPr algn="ctr"/>
            <a:r>
              <a:rPr lang="es-MX" sz="3200" b="1" dirty="0"/>
              <a:t>Introducción. La cuestión del orden mundial</a:t>
            </a:r>
            <a:br>
              <a:rPr lang="es-MX" sz="3200" dirty="0"/>
            </a:br>
            <a:endParaRPr lang="es-MX" sz="3200" b="1" dirty="0"/>
          </a:p>
        </p:txBody>
      </p:sp>
      <p:sp>
        <p:nvSpPr>
          <p:cNvPr id="3" name="Marcador de contenido 2">
            <a:extLst>
              <a:ext uri="{FF2B5EF4-FFF2-40B4-BE49-F238E27FC236}">
                <a16:creationId xmlns:a16="http://schemas.microsoft.com/office/drawing/2014/main" id="{715F2094-C4B4-46A2-ACC4-C7217CC2D1AF}"/>
              </a:ext>
            </a:extLst>
          </p:cNvPr>
          <p:cNvSpPr>
            <a:spLocks noGrp="1"/>
          </p:cNvSpPr>
          <p:nvPr>
            <p:ph idx="1"/>
          </p:nvPr>
        </p:nvSpPr>
        <p:spPr>
          <a:xfrm>
            <a:off x="838200" y="1179444"/>
            <a:ext cx="10515600" cy="5313432"/>
          </a:xfrm>
        </p:spPr>
        <p:txBody>
          <a:bodyPr>
            <a:normAutofit/>
          </a:bodyPr>
          <a:lstStyle/>
          <a:p>
            <a:pPr algn="just"/>
            <a:r>
              <a:rPr lang="es-MX" sz="2300" dirty="0"/>
              <a:t>El </a:t>
            </a:r>
            <a:r>
              <a:rPr lang="es-MX" sz="2300" b="1" dirty="0"/>
              <a:t>orden mundial</a:t>
            </a:r>
            <a:r>
              <a:rPr lang="es-MX" sz="2300" dirty="0"/>
              <a:t> describe una concepción acuñada por una región o civilización sobre la naturaleza de los </a:t>
            </a:r>
            <a:r>
              <a:rPr lang="es-MX" sz="2300" b="1" dirty="0"/>
              <a:t>acuerdos justos  y la distribución del poder</a:t>
            </a:r>
            <a:r>
              <a:rPr lang="es-MX" sz="2300" dirty="0"/>
              <a:t>, concepción que considera aplicable al mundo entero.</a:t>
            </a:r>
          </a:p>
          <a:p>
            <a:pPr algn="just"/>
            <a:r>
              <a:rPr lang="es-MX" sz="2300" dirty="0"/>
              <a:t>El </a:t>
            </a:r>
            <a:r>
              <a:rPr lang="es-MX" sz="2300" b="1" dirty="0"/>
              <a:t>orden internacional</a:t>
            </a:r>
            <a:r>
              <a:rPr lang="es-MX" sz="2300" dirty="0"/>
              <a:t> es la aplicación práctica de estas ideas a una parte sustancial del planeta, lo suficientemente grande  como para influir en el equilibrio del poder global. Los </a:t>
            </a:r>
            <a:r>
              <a:rPr lang="es-MX" sz="2300" b="1" dirty="0"/>
              <a:t>órdenes regionales</a:t>
            </a:r>
            <a:r>
              <a:rPr lang="es-MX" sz="2300" dirty="0"/>
              <a:t> implican los mismos principios aplicados a un área geográfica definida.</a:t>
            </a:r>
          </a:p>
          <a:p>
            <a:pPr algn="just"/>
            <a:r>
              <a:rPr lang="es-MX" sz="2300" dirty="0"/>
              <a:t>Cualquiera de estos sistemas de orden estará basado en dos componentes: un conjunto de </a:t>
            </a:r>
            <a:r>
              <a:rPr lang="es-MX" sz="2300" b="1" dirty="0"/>
              <a:t>reglas comúnmente aceptadas</a:t>
            </a:r>
            <a:r>
              <a:rPr lang="es-MX" sz="2300" dirty="0"/>
              <a:t> que definen los límites de acción permisible y un </a:t>
            </a:r>
            <a:r>
              <a:rPr lang="es-MX" sz="2300" b="1" dirty="0"/>
              <a:t>equilibrio de poder</a:t>
            </a:r>
            <a:r>
              <a:rPr lang="es-MX" sz="2300" dirty="0"/>
              <a:t> que lleva a cabo la restricción cuando las reglas se rompen, evitando de este modo que una unidad política subyugue a las otras.</a:t>
            </a:r>
          </a:p>
        </p:txBody>
      </p:sp>
    </p:spTree>
    <p:extLst>
      <p:ext uri="{BB962C8B-B14F-4D97-AF65-F5344CB8AC3E}">
        <p14:creationId xmlns:p14="http://schemas.microsoft.com/office/powerpoint/2010/main" val="906122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4AA642-B362-4D83-B0B5-02897BCD6D24}"/>
              </a:ext>
            </a:extLst>
          </p:cNvPr>
          <p:cNvSpPr>
            <a:spLocks noGrp="1"/>
          </p:cNvSpPr>
          <p:nvPr>
            <p:ph type="title"/>
          </p:nvPr>
        </p:nvSpPr>
        <p:spPr>
          <a:xfrm>
            <a:off x="838200" y="365125"/>
            <a:ext cx="10515600" cy="695049"/>
          </a:xfrm>
        </p:spPr>
        <p:txBody>
          <a:bodyPr>
            <a:noAutofit/>
          </a:bodyPr>
          <a:lstStyle/>
          <a:p>
            <a:pPr algn="ctr"/>
            <a:r>
              <a:rPr lang="es-MX" sz="3200" b="1" dirty="0"/>
              <a:t>Tecnología, equilibrio y conciencia humana</a:t>
            </a:r>
            <a:br>
              <a:rPr lang="es-MX" sz="3200" dirty="0"/>
            </a:br>
            <a:endParaRPr lang="es-MX" sz="3200" dirty="0"/>
          </a:p>
        </p:txBody>
      </p:sp>
      <p:sp>
        <p:nvSpPr>
          <p:cNvPr id="3" name="Marcador de contenido 2">
            <a:extLst>
              <a:ext uri="{FF2B5EF4-FFF2-40B4-BE49-F238E27FC236}">
                <a16:creationId xmlns:a16="http://schemas.microsoft.com/office/drawing/2014/main" id="{A27D60EE-988B-4BB6-ADFE-D536F017A632}"/>
              </a:ext>
            </a:extLst>
          </p:cNvPr>
          <p:cNvSpPr>
            <a:spLocks noGrp="1"/>
          </p:cNvSpPr>
          <p:nvPr>
            <p:ph idx="1"/>
          </p:nvPr>
        </p:nvSpPr>
        <p:spPr>
          <a:xfrm>
            <a:off x="838200" y="1060174"/>
            <a:ext cx="10515600" cy="5579165"/>
          </a:xfrm>
        </p:spPr>
        <p:txBody>
          <a:bodyPr>
            <a:noAutofit/>
          </a:bodyPr>
          <a:lstStyle/>
          <a:p>
            <a:pPr algn="just"/>
            <a:r>
              <a:rPr lang="es-MX" sz="2300" dirty="0"/>
              <a:t>Cada época tiene su </a:t>
            </a:r>
            <a:r>
              <a:rPr lang="es-MX" sz="2300" b="1" dirty="0"/>
              <a:t>leitmotiv</a:t>
            </a:r>
            <a:r>
              <a:rPr lang="es-MX" sz="2300" dirty="0"/>
              <a:t>, un conjunto de creencias que explica el universo, que inspira o consuela al individuo ofreciendo una justificación a la multiplicidad de acontecimientos que lo afectan. En el </a:t>
            </a:r>
            <a:r>
              <a:rPr lang="es-MX" sz="2300" b="1" dirty="0"/>
              <a:t>periodo medieval</a:t>
            </a:r>
            <a:r>
              <a:rPr lang="es-MX" sz="2300" dirty="0"/>
              <a:t>, fue la </a:t>
            </a:r>
            <a:r>
              <a:rPr lang="es-MX" sz="2300" b="1" dirty="0"/>
              <a:t>religión</a:t>
            </a:r>
            <a:r>
              <a:rPr lang="es-MX" sz="2300" dirty="0"/>
              <a:t>; en la </a:t>
            </a:r>
            <a:r>
              <a:rPr lang="es-MX" sz="2300" b="1" dirty="0"/>
              <a:t>Ilustración</a:t>
            </a:r>
            <a:r>
              <a:rPr lang="es-MX" sz="2300" dirty="0"/>
              <a:t>, la </a:t>
            </a:r>
            <a:r>
              <a:rPr lang="es-MX" sz="2300" b="1" dirty="0"/>
              <a:t>razón</a:t>
            </a:r>
            <a:r>
              <a:rPr lang="es-MX" sz="2300" dirty="0"/>
              <a:t>; en los </a:t>
            </a:r>
            <a:r>
              <a:rPr lang="es-MX" sz="2300" b="1" dirty="0"/>
              <a:t>siglos XIX y XX</a:t>
            </a:r>
            <a:r>
              <a:rPr lang="es-MX" sz="2300" dirty="0"/>
              <a:t>, fue el </a:t>
            </a:r>
            <a:r>
              <a:rPr lang="es-MX" sz="2300" b="1" dirty="0"/>
              <a:t>nacionalismo</a:t>
            </a:r>
            <a:r>
              <a:rPr lang="es-MX" sz="2300" dirty="0"/>
              <a:t> combinado con una visión de la historia como fuerza motivadora. </a:t>
            </a:r>
            <a:r>
              <a:rPr lang="es-MX" sz="2300" b="1" dirty="0"/>
              <a:t>La ciencia y la tecnología</a:t>
            </a:r>
            <a:r>
              <a:rPr lang="es-MX" sz="2300" dirty="0"/>
              <a:t> son los conceptos que guían nuestra época, que han producido un progreso en el bienestar humano sin precedentes en la historia.</a:t>
            </a:r>
          </a:p>
          <a:p>
            <a:pPr algn="just"/>
            <a:r>
              <a:rPr lang="es-MX" sz="2300" b="1" dirty="0"/>
              <a:t>Estados Unidos</a:t>
            </a:r>
            <a:r>
              <a:rPr lang="es-MX" sz="2300" dirty="0"/>
              <a:t> debe permanecer en la vanguardia de la tecnología nuclear, incluso mientras negocia la restricción de su uso.</a:t>
            </a:r>
          </a:p>
          <a:p>
            <a:pPr algn="just"/>
            <a:r>
              <a:rPr lang="es-MX" sz="2300" dirty="0"/>
              <a:t>Un ordenador portátil puede producir consecuencias globales. El comandante del </a:t>
            </a:r>
            <a:r>
              <a:rPr lang="es-MX" sz="2300" b="1" dirty="0"/>
              <a:t>Ciber Comando</a:t>
            </a:r>
            <a:r>
              <a:rPr lang="es-MX" sz="2300" dirty="0"/>
              <a:t> de </a:t>
            </a:r>
            <a:r>
              <a:rPr lang="es-MX" sz="2300" b="1" dirty="0"/>
              <a:t>Estados Unidos</a:t>
            </a:r>
            <a:r>
              <a:rPr lang="es-MX" sz="2300" dirty="0"/>
              <a:t> ha predicho que “la próxima guerra comenzará en el ciberespacio”.</a:t>
            </a:r>
          </a:p>
        </p:txBody>
      </p:sp>
    </p:spTree>
    <p:extLst>
      <p:ext uri="{BB962C8B-B14F-4D97-AF65-F5344CB8AC3E}">
        <p14:creationId xmlns:p14="http://schemas.microsoft.com/office/powerpoint/2010/main" val="388051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01F366-42D7-4DB8-832A-455F618FBAA7}"/>
              </a:ext>
            </a:extLst>
          </p:cNvPr>
          <p:cNvSpPr>
            <a:spLocks noGrp="1"/>
          </p:cNvSpPr>
          <p:nvPr>
            <p:ph type="title"/>
          </p:nvPr>
        </p:nvSpPr>
        <p:spPr>
          <a:xfrm>
            <a:off x="838200" y="365126"/>
            <a:ext cx="10515600" cy="315912"/>
          </a:xfrm>
        </p:spPr>
        <p:txBody>
          <a:bodyPr>
            <a:normAutofit fontScale="90000"/>
          </a:bodyPr>
          <a:lstStyle/>
          <a:p>
            <a:endParaRPr lang="es-MX" dirty="0"/>
          </a:p>
        </p:txBody>
      </p:sp>
      <p:sp>
        <p:nvSpPr>
          <p:cNvPr id="3" name="Marcador de contenido 2">
            <a:extLst>
              <a:ext uri="{FF2B5EF4-FFF2-40B4-BE49-F238E27FC236}">
                <a16:creationId xmlns:a16="http://schemas.microsoft.com/office/drawing/2014/main" id="{C85CC929-4906-45D5-AFE8-18158F5285DD}"/>
              </a:ext>
            </a:extLst>
          </p:cNvPr>
          <p:cNvSpPr>
            <a:spLocks noGrp="1"/>
          </p:cNvSpPr>
          <p:nvPr>
            <p:ph idx="1"/>
          </p:nvPr>
        </p:nvSpPr>
        <p:spPr>
          <a:xfrm>
            <a:off x="838200" y="808383"/>
            <a:ext cx="10515600" cy="5368580"/>
          </a:xfrm>
        </p:spPr>
        <p:txBody>
          <a:bodyPr>
            <a:normAutofit/>
          </a:bodyPr>
          <a:lstStyle/>
          <a:p>
            <a:pPr algn="just"/>
            <a:r>
              <a:rPr lang="es-MX" sz="2300" dirty="0"/>
              <a:t>La manipulación de la información reemplaza a la reflexión como ´principal herramienta política.</a:t>
            </a:r>
          </a:p>
          <a:p>
            <a:pPr algn="just"/>
            <a:r>
              <a:rPr lang="es-MX" sz="2300" dirty="0"/>
              <a:t>Las campañas presidenciales están a punto de transformarse en competencias mediáticas entre operadores de internet.</a:t>
            </a:r>
          </a:p>
          <a:p>
            <a:pPr algn="just"/>
            <a:r>
              <a:rPr lang="es-MX" sz="2300" dirty="0"/>
              <a:t>La distinción entre información, conocimiento y sabiduría se debilita.</a:t>
            </a:r>
          </a:p>
          <a:p>
            <a:pPr algn="just"/>
            <a:r>
              <a:rPr lang="es-MX" sz="2300" dirty="0"/>
              <a:t>Se necesitará sabiduría y previsión para evitar estos peligros y garantizar que la era tecnológica cumpla su inmensa promesa.</a:t>
            </a:r>
          </a:p>
          <a:p>
            <a:pPr algn="just"/>
            <a:r>
              <a:rPr lang="es-MX" sz="2300" dirty="0"/>
              <a:t>La sociedad necesita adaptar su política educativa a imperativos últimos en la dirección del país a largo plazo y en el cultivo de sus valores.</a:t>
            </a:r>
          </a:p>
          <a:p>
            <a:pPr algn="just"/>
            <a:r>
              <a:rPr lang="es-MX" sz="2300" dirty="0"/>
              <a:t>En el camino que lleva al primer orden mundial verdaderamente global, los grandes logros humanos de la tecnología deben fundirse con los poderes realzados del juicio humano, trascendente y moral.</a:t>
            </a:r>
          </a:p>
        </p:txBody>
      </p:sp>
    </p:spTree>
    <p:extLst>
      <p:ext uri="{BB962C8B-B14F-4D97-AF65-F5344CB8AC3E}">
        <p14:creationId xmlns:p14="http://schemas.microsoft.com/office/powerpoint/2010/main" val="1383317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3C62C8-FA79-4E08-B7CB-DCA8B99C15C9}"/>
              </a:ext>
            </a:extLst>
          </p:cNvPr>
          <p:cNvSpPr>
            <a:spLocks noGrp="1"/>
          </p:cNvSpPr>
          <p:nvPr>
            <p:ph type="title"/>
          </p:nvPr>
        </p:nvSpPr>
        <p:spPr>
          <a:xfrm>
            <a:off x="838200" y="365126"/>
            <a:ext cx="10515600" cy="748058"/>
          </a:xfrm>
        </p:spPr>
        <p:txBody>
          <a:bodyPr/>
          <a:lstStyle/>
          <a:p>
            <a:pPr algn="ctr"/>
            <a:r>
              <a:rPr lang="es-MX" sz="3200" b="1" dirty="0"/>
              <a:t>Conclusión ¿Orden mundial en nuestra época?</a:t>
            </a:r>
          </a:p>
        </p:txBody>
      </p:sp>
      <p:sp>
        <p:nvSpPr>
          <p:cNvPr id="3" name="Marcador de contenido 2">
            <a:extLst>
              <a:ext uri="{FF2B5EF4-FFF2-40B4-BE49-F238E27FC236}">
                <a16:creationId xmlns:a16="http://schemas.microsoft.com/office/drawing/2014/main" id="{154AAB73-01B2-428C-96BA-B6FBE28CD0A3}"/>
              </a:ext>
            </a:extLst>
          </p:cNvPr>
          <p:cNvSpPr>
            <a:spLocks noGrp="1"/>
          </p:cNvSpPr>
          <p:nvPr>
            <p:ph idx="1"/>
          </p:nvPr>
        </p:nvSpPr>
        <p:spPr>
          <a:xfrm>
            <a:off x="838200" y="1007166"/>
            <a:ext cx="10515600" cy="5711686"/>
          </a:xfrm>
        </p:spPr>
        <p:txBody>
          <a:bodyPr>
            <a:normAutofit/>
          </a:bodyPr>
          <a:lstStyle/>
          <a:p>
            <a:pPr algn="just"/>
            <a:r>
              <a:rPr lang="es-MX" sz="2300" dirty="0"/>
              <a:t>Todo orden internacional debe afrontar tarde o temprano el impacto de dos tendencias que desafían su cohesión: o </a:t>
            </a:r>
            <a:r>
              <a:rPr lang="es-MX" sz="2300" b="1" dirty="0"/>
              <a:t>la redefinición de la</a:t>
            </a:r>
            <a:r>
              <a:rPr lang="es-MX" sz="2300" dirty="0"/>
              <a:t> </a:t>
            </a:r>
            <a:r>
              <a:rPr lang="es-MX" sz="2300" b="1" dirty="0"/>
              <a:t>legitimidad</a:t>
            </a:r>
            <a:r>
              <a:rPr lang="es-MX" sz="2300" dirty="0"/>
              <a:t> o un cambio significativo en </a:t>
            </a:r>
            <a:r>
              <a:rPr lang="es-MX" sz="2300" b="1" dirty="0"/>
              <a:t>el equilibrio de poder</a:t>
            </a:r>
            <a:r>
              <a:rPr lang="es-MX" sz="2300" dirty="0"/>
              <a:t>.</a:t>
            </a:r>
          </a:p>
          <a:p>
            <a:pPr algn="just"/>
            <a:r>
              <a:rPr lang="es-MX" sz="2300" dirty="0"/>
              <a:t>Lograr el equilibrio entre los dos aspectos del orden –</a:t>
            </a:r>
            <a:r>
              <a:rPr lang="es-MX" sz="2300" b="1" dirty="0"/>
              <a:t>poder</a:t>
            </a:r>
            <a:r>
              <a:rPr lang="es-MX" sz="2300" dirty="0"/>
              <a:t> y </a:t>
            </a:r>
            <a:r>
              <a:rPr lang="es-MX" sz="2300" b="1" dirty="0"/>
              <a:t>legitimidad</a:t>
            </a:r>
            <a:r>
              <a:rPr lang="es-MX" sz="2300" dirty="0"/>
              <a:t>- es la esencia del </a:t>
            </a:r>
            <a:r>
              <a:rPr lang="es-MX" sz="2300" b="1" dirty="0"/>
              <a:t>arte de gobierno</a:t>
            </a:r>
            <a:r>
              <a:rPr lang="es-MX" sz="2300" dirty="0"/>
              <a:t>. Los cálculos de poder sin una </a:t>
            </a:r>
            <a:r>
              <a:rPr lang="es-MX" sz="2300" b="1" dirty="0"/>
              <a:t>dimensión moral</a:t>
            </a:r>
            <a:r>
              <a:rPr lang="es-MX" sz="2300" dirty="0"/>
              <a:t> transformarán cualquier desacuerdo en una </a:t>
            </a:r>
            <a:r>
              <a:rPr lang="es-MX" sz="2300" b="1" dirty="0"/>
              <a:t>prueba de fuerza</a:t>
            </a:r>
            <a:r>
              <a:rPr lang="es-MX" sz="2300" dirty="0"/>
              <a:t>; la ambición no hallará descanso; los países se verán embarcados en insostenibles </a:t>
            </a:r>
            <a:r>
              <a:rPr lang="es-MX" sz="2300" b="1" i="1" dirty="0"/>
              <a:t>tours de </a:t>
            </a:r>
            <a:r>
              <a:rPr lang="es-MX" sz="2300" b="1" i="1" dirty="0" err="1"/>
              <a:t>force</a:t>
            </a:r>
            <a:r>
              <a:rPr lang="es-MX" sz="2300" i="1" dirty="0"/>
              <a:t> </a:t>
            </a:r>
            <a:r>
              <a:rPr lang="es-MX" sz="2300" dirty="0"/>
              <a:t>de cálculos elusivos relacionados con la cambiante configuración del poder. Por otra parte, </a:t>
            </a:r>
            <a:r>
              <a:rPr lang="es-MX" sz="2300" b="1" dirty="0"/>
              <a:t>las proscripciones morales que no se preocupan por el equilibrio</a:t>
            </a:r>
            <a:r>
              <a:rPr lang="es-MX" sz="2300" dirty="0"/>
              <a:t> tienden a la </a:t>
            </a:r>
            <a:r>
              <a:rPr lang="es-MX" sz="2300" b="1" dirty="0"/>
              <a:t>cruzada</a:t>
            </a:r>
            <a:r>
              <a:rPr lang="es-MX" sz="2300" dirty="0"/>
              <a:t> o a desarrollar </a:t>
            </a:r>
            <a:r>
              <a:rPr lang="es-MX" sz="2300" b="1" dirty="0"/>
              <a:t>políticas impotentes</a:t>
            </a:r>
            <a:r>
              <a:rPr lang="es-MX" sz="2300" dirty="0"/>
              <a:t> que invitan a cuestionarlas; los dos extremos ponen en peligro la coherencia del orden internacional mismo.</a:t>
            </a:r>
            <a:r>
              <a:rPr lang="es-MX" sz="2300" i="1" dirty="0"/>
              <a:t> </a:t>
            </a:r>
            <a:r>
              <a:rPr lang="es-MX" sz="2300" dirty="0"/>
              <a:t> </a:t>
            </a:r>
          </a:p>
          <a:p>
            <a:pPr algn="just"/>
            <a:r>
              <a:rPr lang="es-MX" sz="2300" dirty="0"/>
              <a:t>La meta de nuestra era debe ser lograr el equilibrio sujetando a los </a:t>
            </a:r>
            <a:r>
              <a:rPr lang="es-MX" sz="2300" b="1" dirty="0"/>
              <a:t>mastines de la guerra</a:t>
            </a:r>
            <a:r>
              <a:rPr lang="es-MX" sz="2300" dirty="0"/>
              <a:t>.</a:t>
            </a:r>
          </a:p>
        </p:txBody>
      </p:sp>
    </p:spTree>
    <p:extLst>
      <p:ext uri="{BB962C8B-B14F-4D97-AF65-F5344CB8AC3E}">
        <p14:creationId xmlns:p14="http://schemas.microsoft.com/office/powerpoint/2010/main" val="2878205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9777A2-6BD2-493C-BA33-06F6BB40A2AE}"/>
              </a:ext>
            </a:extLst>
          </p:cNvPr>
          <p:cNvSpPr>
            <a:spLocks noGrp="1"/>
          </p:cNvSpPr>
          <p:nvPr>
            <p:ph type="title"/>
          </p:nvPr>
        </p:nvSpPr>
        <p:spPr>
          <a:xfrm>
            <a:off x="838200" y="365126"/>
            <a:ext cx="10515600" cy="483014"/>
          </a:xfrm>
        </p:spPr>
        <p:txBody>
          <a:bodyPr>
            <a:normAutofit fontScale="90000"/>
          </a:bodyPr>
          <a:lstStyle/>
          <a:p>
            <a:endParaRPr lang="es-MX" dirty="0"/>
          </a:p>
        </p:txBody>
      </p:sp>
      <p:sp>
        <p:nvSpPr>
          <p:cNvPr id="3" name="Marcador de contenido 2">
            <a:extLst>
              <a:ext uri="{FF2B5EF4-FFF2-40B4-BE49-F238E27FC236}">
                <a16:creationId xmlns:a16="http://schemas.microsoft.com/office/drawing/2014/main" id="{73E43D10-0B13-4DC8-92EA-8074E680697D}"/>
              </a:ext>
            </a:extLst>
          </p:cNvPr>
          <p:cNvSpPr>
            <a:spLocks noGrp="1"/>
          </p:cNvSpPr>
          <p:nvPr>
            <p:ph idx="1"/>
          </p:nvPr>
        </p:nvSpPr>
        <p:spPr>
          <a:xfrm>
            <a:off x="838200" y="1285461"/>
            <a:ext cx="10515600" cy="4891502"/>
          </a:xfrm>
        </p:spPr>
        <p:txBody>
          <a:bodyPr>
            <a:normAutofit lnSpcReduction="10000"/>
          </a:bodyPr>
          <a:lstStyle/>
          <a:p>
            <a:pPr algn="just"/>
            <a:endParaRPr lang="es-MX" sz="4000" dirty="0"/>
          </a:p>
          <a:p>
            <a:pPr algn="just"/>
            <a:r>
              <a:rPr lang="es-MX" sz="4000" dirty="0"/>
              <a:t>(Saber que) cada generación será juzgada por </a:t>
            </a:r>
            <a:r>
              <a:rPr lang="es-MX" sz="4000" b="1" dirty="0"/>
              <a:t>cómo se enfrentó</a:t>
            </a:r>
            <a:r>
              <a:rPr lang="es-MX" sz="4000" dirty="0"/>
              <a:t> a los temas más grandes y significativos de la </a:t>
            </a:r>
            <a:r>
              <a:rPr lang="es-MX" sz="4000" b="1" dirty="0"/>
              <a:t>condición humana</a:t>
            </a:r>
            <a:r>
              <a:rPr lang="es-MX" sz="4000" dirty="0"/>
              <a:t>, y que </a:t>
            </a:r>
            <a:r>
              <a:rPr lang="es-MX" sz="4000" b="1" dirty="0"/>
              <a:t>los estadistas</a:t>
            </a:r>
            <a:r>
              <a:rPr lang="es-MX" sz="4000" dirty="0"/>
              <a:t> deben </a:t>
            </a:r>
            <a:r>
              <a:rPr lang="es-MX" sz="4000" b="1" dirty="0"/>
              <a:t>tomar</a:t>
            </a:r>
            <a:r>
              <a:rPr lang="es-MX" sz="4000" dirty="0"/>
              <a:t> </a:t>
            </a:r>
            <a:r>
              <a:rPr lang="es-MX" sz="4000" b="1" dirty="0"/>
              <a:t>la decisión</a:t>
            </a:r>
            <a:r>
              <a:rPr lang="es-MX" sz="4000" dirty="0"/>
              <a:t> de </a:t>
            </a:r>
            <a:r>
              <a:rPr lang="es-MX" sz="4000" b="1" dirty="0"/>
              <a:t>afrontar estos desafíos</a:t>
            </a:r>
            <a:r>
              <a:rPr lang="es-MX" sz="4000" dirty="0"/>
              <a:t> antes de que sea posible saber cuál será el resultado.</a:t>
            </a:r>
          </a:p>
        </p:txBody>
      </p:sp>
    </p:spTree>
    <p:extLst>
      <p:ext uri="{BB962C8B-B14F-4D97-AF65-F5344CB8AC3E}">
        <p14:creationId xmlns:p14="http://schemas.microsoft.com/office/powerpoint/2010/main" val="3995036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18B698-3917-4B69-86F7-3FC80195402F}"/>
              </a:ext>
            </a:extLst>
          </p:cNvPr>
          <p:cNvSpPr>
            <a:spLocks noGrp="1"/>
          </p:cNvSpPr>
          <p:nvPr>
            <p:ph type="title"/>
          </p:nvPr>
        </p:nvSpPr>
        <p:spPr>
          <a:xfrm>
            <a:off x="838200" y="365125"/>
            <a:ext cx="10515600" cy="536023"/>
          </a:xfrm>
        </p:spPr>
        <p:txBody>
          <a:bodyPr>
            <a:normAutofit fontScale="90000"/>
          </a:bodyPr>
          <a:lstStyle/>
          <a:p>
            <a:pPr algn="ctr"/>
            <a:r>
              <a:rPr lang="es-MX" dirty="0"/>
              <a:t>Fuente:</a:t>
            </a:r>
          </a:p>
        </p:txBody>
      </p:sp>
      <p:sp>
        <p:nvSpPr>
          <p:cNvPr id="3" name="Marcador de contenido 2">
            <a:extLst>
              <a:ext uri="{FF2B5EF4-FFF2-40B4-BE49-F238E27FC236}">
                <a16:creationId xmlns:a16="http://schemas.microsoft.com/office/drawing/2014/main" id="{3A033735-217F-48E8-82D8-9E9A3214FA27}"/>
              </a:ext>
            </a:extLst>
          </p:cNvPr>
          <p:cNvSpPr>
            <a:spLocks noGrp="1"/>
          </p:cNvSpPr>
          <p:nvPr>
            <p:ph idx="1"/>
          </p:nvPr>
        </p:nvSpPr>
        <p:spPr>
          <a:xfrm>
            <a:off x="838200" y="1020417"/>
            <a:ext cx="10515600" cy="5156546"/>
          </a:xfrm>
        </p:spPr>
        <p:txBody>
          <a:bodyPr/>
          <a:lstStyle/>
          <a:p>
            <a:pPr marL="0" indent="0" algn="ctr">
              <a:buNone/>
            </a:pPr>
            <a:r>
              <a:rPr lang="es-MX" sz="2400" b="1" dirty="0"/>
              <a:t>Henry Kissinger</a:t>
            </a:r>
          </a:p>
          <a:p>
            <a:pPr marL="0" indent="0" algn="ctr">
              <a:buNone/>
            </a:pPr>
            <a:r>
              <a:rPr lang="es-MX" sz="4000" b="1" dirty="0"/>
              <a:t>ORDEN MUNDIAL</a:t>
            </a:r>
          </a:p>
          <a:p>
            <a:pPr marL="0" indent="0" algn="ctr">
              <a:buNone/>
            </a:pPr>
            <a:r>
              <a:rPr lang="es-MX" sz="2400" b="1" dirty="0"/>
              <a:t>Reflexiones sobre el carácter de los países</a:t>
            </a:r>
          </a:p>
          <a:p>
            <a:pPr marL="0" indent="0" algn="ctr">
              <a:buNone/>
            </a:pPr>
            <a:r>
              <a:rPr lang="es-MX" sz="2400" b="1" dirty="0"/>
              <a:t>y el curso de la historia</a:t>
            </a:r>
          </a:p>
          <a:p>
            <a:pPr marL="0" indent="0" algn="ctr">
              <a:buNone/>
            </a:pPr>
            <a:r>
              <a:rPr lang="es-MX" sz="2400" dirty="0"/>
              <a:t>DEBATE</a:t>
            </a:r>
          </a:p>
          <a:p>
            <a:pPr marL="0" indent="0" algn="ctr">
              <a:buNone/>
            </a:pPr>
            <a:r>
              <a:rPr lang="es-MX" sz="2400" dirty="0"/>
              <a:t>Primera edición en España: enero, 2016</a:t>
            </a:r>
          </a:p>
          <a:p>
            <a:pPr marL="0" indent="0" algn="ctr">
              <a:buNone/>
            </a:pPr>
            <a:r>
              <a:rPr lang="es-MX" sz="2400" dirty="0"/>
              <a:t>Primera edición en México: junio, 2016</a:t>
            </a:r>
          </a:p>
          <a:p>
            <a:pPr marL="0" indent="0" algn="ctr">
              <a:buNone/>
            </a:pPr>
            <a:r>
              <a:rPr lang="es-MX" sz="2400" dirty="0"/>
              <a:t>D. R. 2014, Henry Kissinger</a:t>
            </a:r>
          </a:p>
        </p:txBody>
      </p:sp>
    </p:spTree>
    <p:extLst>
      <p:ext uri="{BB962C8B-B14F-4D97-AF65-F5344CB8AC3E}">
        <p14:creationId xmlns:p14="http://schemas.microsoft.com/office/powerpoint/2010/main" val="670448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E7E31-9EB6-4DD9-B3F3-E189E33CFD15}"/>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4DFA1C3A-E0E2-464B-88B7-C728B89652E9}"/>
              </a:ext>
            </a:extLst>
          </p:cNvPr>
          <p:cNvSpPr>
            <a:spLocks noGrp="1"/>
          </p:cNvSpPr>
          <p:nvPr>
            <p:ph idx="1"/>
          </p:nvPr>
        </p:nvSpPr>
        <p:spPr/>
        <p:txBody>
          <a:bodyPr>
            <a:normAutofit/>
          </a:bodyPr>
          <a:lstStyle/>
          <a:p>
            <a:pPr marL="0" indent="0" algn="ctr">
              <a:buNone/>
            </a:pPr>
            <a:r>
              <a:rPr lang="es-MX" sz="2600" dirty="0"/>
              <a:t>Material de apoyo a la docencia preparado por el </a:t>
            </a:r>
          </a:p>
          <a:p>
            <a:pPr marL="0" indent="0" algn="ctr">
              <a:buNone/>
            </a:pPr>
            <a:r>
              <a:rPr lang="es-MX" sz="2600" b="1" dirty="0"/>
              <a:t>Profesor Dr. Eduardo de Jesús Castellanos Hernández</a:t>
            </a:r>
          </a:p>
          <a:p>
            <a:pPr marL="0" indent="0" algn="ctr">
              <a:buNone/>
            </a:pPr>
            <a:r>
              <a:rPr lang="es-MX" sz="2600" dirty="0"/>
              <a:t>Investigador Nacional, Nivel I</a:t>
            </a:r>
          </a:p>
          <a:p>
            <a:pPr marL="0" indent="0" algn="ctr">
              <a:buNone/>
            </a:pPr>
            <a:r>
              <a:rPr lang="es-MX" sz="2600" dirty="0"/>
              <a:t>Miembro del Registro </a:t>
            </a:r>
            <a:r>
              <a:rPr lang="es-MX" sz="2600" b="1" dirty="0"/>
              <a:t>CONACYT</a:t>
            </a:r>
            <a:r>
              <a:rPr lang="es-MX" sz="2600" dirty="0"/>
              <a:t> de Evaluadores Acreditados</a:t>
            </a:r>
          </a:p>
          <a:p>
            <a:pPr marL="0" indent="0" algn="ctr">
              <a:buNone/>
            </a:pPr>
            <a:r>
              <a:rPr lang="es-MX" sz="2600" dirty="0"/>
              <a:t>2020</a:t>
            </a:r>
          </a:p>
        </p:txBody>
      </p:sp>
    </p:spTree>
    <p:extLst>
      <p:ext uri="{BB962C8B-B14F-4D97-AF65-F5344CB8AC3E}">
        <p14:creationId xmlns:p14="http://schemas.microsoft.com/office/powerpoint/2010/main" val="2246263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B5475D-AE76-4F9F-875A-0CD868B62E50}"/>
              </a:ext>
            </a:extLst>
          </p:cNvPr>
          <p:cNvSpPr>
            <a:spLocks noGrp="1"/>
          </p:cNvSpPr>
          <p:nvPr>
            <p:ph type="title"/>
          </p:nvPr>
        </p:nvSpPr>
        <p:spPr>
          <a:xfrm>
            <a:off x="838200" y="365126"/>
            <a:ext cx="10515600" cy="761310"/>
          </a:xfrm>
        </p:spPr>
        <p:txBody>
          <a:bodyPr>
            <a:normAutofit fontScale="90000"/>
          </a:bodyPr>
          <a:lstStyle/>
          <a:p>
            <a:pPr algn="ctr"/>
            <a:r>
              <a:rPr lang="es-MX" b="1" dirty="0"/>
              <a:t>Europa: el orden internacional pluralista</a:t>
            </a:r>
            <a:br>
              <a:rPr lang="es-MX" dirty="0"/>
            </a:br>
            <a:endParaRPr lang="es-MX" dirty="0"/>
          </a:p>
        </p:txBody>
      </p:sp>
      <p:sp>
        <p:nvSpPr>
          <p:cNvPr id="3" name="Marcador de contenido 2">
            <a:extLst>
              <a:ext uri="{FF2B5EF4-FFF2-40B4-BE49-F238E27FC236}">
                <a16:creationId xmlns:a16="http://schemas.microsoft.com/office/drawing/2014/main" id="{EF347B72-78E7-44EF-BFD2-355CF4DB9A89}"/>
              </a:ext>
            </a:extLst>
          </p:cNvPr>
          <p:cNvSpPr>
            <a:spLocks noGrp="1"/>
          </p:cNvSpPr>
          <p:nvPr>
            <p:ph idx="1"/>
          </p:nvPr>
        </p:nvSpPr>
        <p:spPr>
          <a:xfrm>
            <a:off x="838200" y="1126436"/>
            <a:ext cx="10515600" cy="5050527"/>
          </a:xfrm>
        </p:spPr>
        <p:txBody>
          <a:bodyPr>
            <a:noAutofit/>
          </a:bodyPr>
          <a:lstStyle/>
          <a:p>
            <a:pPr algn="just"/>
            <a:r>
              <a:rPr lang="es-MX" sz="2400" dirty="0"/>
              <a:t>La historia de la mayoría de las civilizaciones  es una sucesión de ascensos y caídas de los imperios.</a:t>
            </a:r>
          </a:p>
          <a:p>
            <a:pPr algn="just"/>
            <a:r>
              <a:rPr lang="es-MX" sz="2400" dirty="0"/>
              <a:t>En </a:t>
            </a:r>
            <a:r>
              <a:rPr lang="es-MX" sz="2400" b="1" dirty="0"/>
              <a:t>China</a:t>
            </a:r>
            <a:r>
              <a:rPr lang="es-MX" sz="2400" dirty="0"/>
              <a:t> y en los territorios del </a:t>
            </a:r>
            <a:r>
              <a:rPr lang="es-MX" sz="2400" b="1" dirty="0"/>
              <a:t>islam</a:t>
            </a:r>
            <a:r>
              <a:rPr lang="es-MX" sz="2400" dirty="0"/>
              <a:t> hubo batallas políticas por el control de un marco de orden establecido. Las dinastías cambiaban, pero cada nuevo grupo gobernante se proclamaba único restaurador de un sistema legítimo deteriorado. En </a:t>
            </a:r>
            <a:r>
              <a:rPr lang="es-MX" sz="2400" b="1" dirty="0"/>
              <a:t>Europa</a:t>
            </a:r>
            <a:r>
              <a:rPr lang="es-MX" sz="2400" dirty="0"/>
              <a:t> no se produjo esa evolución. Con la caída del </a:t>
            </a:r>
            <a:r>
              <a:rPr lang="es-MX" sz="2400" b="1" dirty="0"/>
              <a:t>Imperio romano</a:t>
            </a:r>
            <a:r>
              <a:rPr lang="es-MX" sz="2400" dirty="0"/>
              <a:t>, el pluralismo pasó a ser la característica definitoria del orden europeo.</a:t>
            </a:r>
          </a:p>
          <a:p>
            <a:pPr algn="just"/>
            <a:r>
              <a:rPr lang="es-MX" sz="2400" dirty="0"/>
              <a:t>Durante 500 años, el gobierno imperial de </a:t>
            </a:r>
            <a:r>
              <a:rPr lang="es-MX" sz="2400" b="1" dirty="0"/>
              <a:t>Roma</a:t>
            </a:r>
            <a:r>
              <a:rPr lang="es-MX" sz="2400" dirty="0"/>
              <a:t> garantizó un conjunto único de leyes, una defensa común y un nivel de civilización extraordinario. Con la caída de Roma, tradicionalmente fechada en el 476 d. C., el imperio se desintegró.</a:t>
            </a:r>
          </a:p>
        </p:txBody>
      </p:sp>
    </p:spTree>
    <p:extLst>
      <p:ext uri="{BB962C8B-B14F-4D97-AF65-F5344CB8AC3E}">
        <p14:creationId xmlns:p14="http://schemas.microsoft.com/office/powerpoint/2010/main" val="4271182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A7C2BF-E941-4734-924E-631CA3328447}"/>
              </a:ext>
            </a:extLst>
          </p:cNvPr>
          <p:cNvSpPr>
            <a:spLocks noGrp="1"/>
          </p:cNvSpPr>
          <p:nvPr>
            <p:ph type="title"/>
          </p:nvPr>
        </p:nvSpPr>
        <p:spPr>
          <a:xfrm>
            <a:off x="838200" y="365126"/>
            <a:ext cx="10515600" cy="315912"/>
          </a:xfrm>
        </p:spPr>
        <p:txBody>
          <a:bodyPr>
            <a:normAutofit fontScale="90000"/>
          </a:bodyPr>
          <a:lstStyle/>
          <a:p>
            <a:endParaRPr lang="es-MX" dirty="0"/>
          </a:p>
        </p:txBody>
      </p:sp>
      <p:sp>
        <p:nvSpPr>
          <p:cNvPr id="3" name="Marcador de contenido 2">
            <a:extLst>
              <a:ext uri="{FF2B5EF4-FFF2-40B4-BE49-F238E27FC236}">
                <a16:creationId xmlns:a16="http://schemas.microsoft.com/office/drawing/2014/main" id="{5653DF01-E030-4D20-BA99-767C8951205E}"/>
              </a:ext>
            </a:extLst>
          </p:cNvPr>
          <p:cNvSpPr>
            <a:spLocks noGrp="1"/>
          </p:cNvSpPr>
          <p:nvPr>
            <p:ph idx="1"/>
          </p:nvPr>
        </p:nvSpPr>
        <p:spPr>
          <a:xfrm>
            <a:off x="838200" y="365126"/>
            <a:ext cx="10515600" cy="6234457"/>
          </a:xfrm>
        </p:spPr>
        <p:txBody>
          <a:bodyPr>
            <a:noAutofit/>
          </a:bodyPr>
          <a:lstStyle/>
          <a:p>
            <a:pPr algn="just"/>
            <a:r>
              <a:rPr lang="es-MX" sz="2100" b="1" dirty="0"/>
              <a:t>La Reforma protestante</a:t>
            </a:r>
            <a:r>
              <a:rPr lang="es-MX" sz="2100" dirty="0"/>
              <a:t> acabó con el concepto de un orden mundial defendido por las “dos espadas”: la del </a:t>
            </a:r>
            <a:r>
              <a:rPr lang="es-MX" sz="2100" b="1" dirty="0"/>
              <a:t>papado</a:t>
            </a:r>
            <a:r>
              <a:rPr lang="es-MX" sz="2100" dirty="0"/>
              <a:t> y la del </a:t>
            </a:r>
            <a:r>
              <a:rPr lang="es-MX" sz="2100" b="1" dirty="0"/>
              <a:t>imperio</a:t>
            </a:r>
            <a:r>
              <a:rPr lang="es-MX" sz="2100" dirty="0"/>
              <a:t>. La cristiandad estaba dividida y en guerra consigo misma. El periodo que la posteridad denominaría como </a:t>
            </a:r>
            <a:r>
              <a:rPr lang="es-MX" sz="2100" b="1" dirty="0"/>
              <a:t>Guerra de los Treinta Años (1618-1648)</a:t>
            </a:r>
            <a:r>
              <a:rPr lang="es-MX" sz="2100" dirty="0"/>
              <a:t> llevó este conflicto a su apogeo.</a:t>
            </a:r>
          </a:p>
          <a:p>
            <a:pPr algn="just"/>
            <a:r>
              <a:rPr lang="es-MX" sz="2100" dirty="0"/>
              <a:t>En teoría, los soberanos católicos, como el sacro emperador, estaban obligados a acompañarlo en su lucha contra las nuevas herejías. Pero forzados a elegir entre la unidad espiritual y la ventaja estratégica, no fueron pocos los países que eligieron esta última. El ejemplo más notable fue </a:t>
            </a:r>
            <a:r>
              <a:rPr lang="es-MX" sz="2100" b="1" dirty="0"/>
              <a:t>Francia</a:t>
            </a:r>
            <a:r>
              <a:rPr lang="es-MX" sz="2100" dirty="0"/>
              <a:t>. El primer ministro de Francia entre 1624 y 1642, Armand-Jean du </a:t>
            </a:r>
            <a:r>
              <a:rPr lang="es-MX" sz="2100" dirty="0" err="1"/>
              <a:t>Plessis</a:t>
            </a:r>
            <a:r>
              <a:rPr lang="es-MX" sz="2100" dirty="0"/>
              <a:t>, </a:t>
            </a:r>
            <a:r>
              <a:rPr lang="es-MX" sz="2100" b="1" dirty="0"/>
              <a:t>cardenal de Richelieu</a:t>
            </a:r>
            <a:r>
              <a:rPr lang="es-MX" sz="2100" dirty="0"/>
              <a:t>, fue el primer estadista que superó estas limitaciones. Su objetivo era el interés nacional según principios determinados racionalmente: lo que más tarde se conocería como </a:t>
            </a:r>
            <a:r>
              <a:rPr lang="es-MX" sz="2100" b="1" i="1" dirty="0" err="1"/>
              <a:t>raison</a:t>
            </a:r>
            <a:r>
              <a:rPr lang="es-MX" sz="2100" b="1" i="1" dirty="0"/>
              <a:t> </a:t>
            </a:r>
            <a:r>
              <a:rPr lang="es-MX" sz="2100" b="1" i="1" dirty="0" err="1"/>
              <a:t>d’Etat</a:t>
            </a:r>
            <a:r>
              <a:rPr lang="es-MX" sz="2100" dirty="0"/>
              <a:t>. Por tanto habría de ser la unidad básica de las relaciones internacionales.</a:t>
            </a:r>
          </a:p>
          <a:p>
            <a:pPr algn="just"/>
            <a:r>
              <a:rPr lang="es-MX" sz="2100" dirty="0"/>
              <a:t>En la misma época en la que </a:t>
            </a:r>
            <a:r>
              <a:rPr lang="es-MX" sz="2100" b="1" dirty="0"/>
              <a:t>Richelieu</a:t>
            </a:r>
            <a:r>
              <a:rPr lang="es-MX" sz="2100" dirty="0"/>
              <a:t> conducía la política de su país, también circulaban los tratados de </a:t>
            </a:r>
            <a:r>
              <a:rPr lang="es-MX" sz="2100" b="1" dirty="0"/>
              <a:t>Maquiavelo</a:t>
            </a:r>
            <a:r>
              <a:rPr lang="es-MX" sz="2100" dirty="0"/>
              <a:t> sobre los estadistas. No sabemos si Richelieu estaba familiarizado con esos textos sobre la política del poder. Pero indudablemente practicaba sus principios esenciales.</a:t>
            </a:r>
          </a:p>
        </p:txBody>
      </p:sp>
    </p:spTree>
    <p:extLst>
      <p:ext uri="{BB962C8B-B14F-4D97-AF65-F5344CB8AC3E}">
        <p14:creationId xmlns:p14="http://schemas.microsoft.com/office/powerpoint/2010/main" val="3413133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07ABCC-38CA-47AF-8A46-E9359F1B393F}"/>
              </a:ext>
            </a:extLst>
          </p:cNvPr>
          <p:cNvSpPr>
            <a:spLocks noGrp="1"/>
          </p:cNvSpPr>
          <p:nvPr>
            <p:ph type="title"/>
          </p:nvPr>
        </p:nvSpPr>
        <p:spPr>
          <a:xfrm>
            <a:off x="838200" y="365125"/>
            <a:ext cx="10515600" cy="734805"/>
          </a:xfrm>
        </p:spPr>
        <p:txBody>
          <a:bodyPr/>
          <a:lstStyle/>
          <a:p>
            <a:pPr algn="ctr"/>
            <a:r>
              <a:rPr lang="es-MX" b="1" dirty="0"/>
              <a:t>La Paz de Westfalia</a:t>
            </a:r>
          </a:p>
        </p:txBody>
      </p:sp>
      <p:sp>
        <p:nvSpPr>
          <p:cNvPr id="3" name="Marcador de contenido 2">
            <a:extLst>
              <a:ext uri="{FF2B5EF4-FFF2-40B4-BE49-F238E27FC236}">
                <a16:creationId xmlns:a16="http://schemas.microsoft.com/office/drawing/2014/main" id="{D69341F9-5443-497B-ABC2-0EE1A9017660}"/>
              </a:ext>
            </a:extLst>
          </p:cNvPr>
          <p:cNvSpPr>
            <a:spLocks noGrp="1"/>
          </p:cNvSpPr>
          <p:nvPr>
            <p:ph idx="1"/>
          </p:nvPr>
        </p:nvSpPr>
        <p:spPr>
          <a:xfrm>
            <a:off x="838200" y="1192696"/>
            <a:ext cx="10515600" cy="4984267"/>
          </a:xfrm>
        </p:spPr>
        <p:txBody>
          <a:bodyPr>
            <a:normAutofit lnSpcReduction="10000"/>
          </a:bodyPr>
          <a:lstStyle/>
          <a:p>
            <a:pPr algn="just"/>
            <a:r>
              <a:rPr lang="es-MX" sz="2400" dirty="0"/>
              <a:t>A diferencia de otros acuerdos emblemáticos –como el </a:t>
            </a:r>
            <a:r>
              <a:rPr lang="es-MX" sz="2400" b="1" dirty="0"/>
              <a:t>Congreso de Viena</a:t>
            </a:r>
            <a:r>
              <a:rPr lang="es-MX" sz="2400" dirty="0"/>
              <a:t> de 1814-1815 y el </a:t>
            </a:r>
            <a:r>
              <a:rPr lang="es-MX" sz="2400" b="1" dirty="0"/>
              <a:t>Tratado de Versalles</a:t>
            </a:r>
            <a:r>
              <a:rPr lang="es-MX" sz="2400" dirty="0"/>
              <a:t> de 1919-, la </a:t>
            </a:r>
            <a:r>
              <a:rPr lang="es-MX" sz="2400" b="1" dirty="0"/>
              <a:t>Paz de Westfalia</a:t>
            </a:r>
            <a:r>
              <a:rPr lang="es-MX" sz="2400" dirty="0"/>
              <a:t> no surgió de una conferencia única ni de un ámbito generalmente asociado con una reunión de estadistas que ponderan las cuestiones más trascendentes del orden mundial. En tanto reflejo de la variedad de contendientes en una guerra que abarcaba desde </a:t>
            </a:r>
            <a:r>
              <a:rPr lang="es-MX" sz="2400" b="1" dirty="0"/>
              <a:t>España</a:t>
            </a:r>
            <a:r>
              <a:rPr lang="es-MX" sz="2400" dirty="0"/>
              <a:t> hasta </a:t>
            </a:r>
            <a:r>
              <a:rPr lang="es-MX" sz="2400" b="1" dirty="0"/>
              <a:t>Suecia</a:t>
            </a:r>
            <a:r>
              <a:rPr lang="es-MX" sz="2400" dirty="0"/>
              <a:t>, la paz surgió de una serie de acuerdos separados llevado a cabo en dos ciudades diferentes de Westfalia.</a:t>
            </a:r>
          </a:p>
          <a:p>
            <a:pPr algn="just"/>
            <a:r>
              <a:rPr lang="es-MX" sz="2400" dirty="0"/>
              <a:t>La </a:t>
            </a:r>
            <a:r>
              <a:rPr lang="es-MX" sz="2400" b="1" dirty="0"/>
              <a:t>Paz de Westfalia</a:t>
            </a:r>
            <a:r>
              <a:rPr lang="es-MX" sz="2400" dirty="0"/>
              <a:t> surgida de estas complejas discusiones probablemente sea el documento diplomático más citado de la historia europea, aunque de hecho no existe ningún tratado único que contenga sus términos y los delegados tampoco se encontraron en una sesión plenaria única para promulgarla.</a:t>
            </a:r>
          </a:p>
          <a:p>
            <a:pPr algn="just"/>
            <a:endParaRPr lang="es-MX" dirty="0"/>
          </a:p>
        </p:txBody>
      </p:sp>
    </p:spTree>
    <p:extLst>
      <p:ext uri="{BB962C8B-B14F-4D97-AF65-F5344CB8AC3E}">
        <p14:creationId xmlns:p14="http://schemas.microsoft.com/office/powerpoint/2010/main" val="549467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730BEE-9945-4303-AE03-640222B3E4BE}"/>
              </a:ext>
            </a:extLst>
          </p:cNvPr>
          <p:cNvSpPr>
            <a:spLocks noGrp="1"/>
          </p:cNvSpPr>
          <p:nvPr>
            <p:ph type="title"/>
          </p:nvPr>
        </p:nvSpPr>
        <p:spPr>
          <a:xfrm>
            <a:off x="838200" y="365126"/>
            <a:ext cx="10515600" cy="315912"/>
          </a:xfrm>
        </p:spPr>
        <p:txBody>
          <a:bodyPr>
            <a:normAutofit fontScale="90000"/>
          </a:bodyPr>
          <a:lstStyle/>
          <a:p>
            <a:endParaRPr lang="es-MX" dirty="0"/>
          </a:p>
        </p:txBody>
      </p:sp>
      <p:sp>
        <p:nvSpPr>
          <p:cNvPr id="3" name="Marcador de contenido 2">
            <a:extLst>
              <a:ext uri="{FF2B5EF4-FFF2-40B4-BE49-F238E27FC236}">
                <a16:creationId xmlns:a16="http://schemas.microsoft.com/office/drawing/2014/main" id="{34C96941-FC93-42BE-8566-9465E54A6C35}"/>
              </a:ext>
            </a:extLst>
          </p:cNvPr>
          <p:cNvSpPr>
            <a:spLocks noGrp="1"/>
          </p:cNvSpPr>
          <p:nvPr>
            <p:ph idx="1"/>
          </p:nvPr>
        </p:nvSpPr>
        <p:spPr>
          <a:xfrm>
            <a:off x="838200" y="681038"/>
            <a:ext cx="10515600" cy="5495925"/>
          </a:xfrm>
        </p:spPr>
        <p:txBody>
          <a:bodyPr>
            <a:normAutofit/>
          </a:bodyPr>
          <a:lstStyle/>
          <a:p>
            <a:pPr algn="just"/>
            <a:r>
              <a:rPr lang="es-MX" sz="2400" dirty="0"/>
              <a:t>La </a:t>
            </a:r>
            <a:r>
              <a:rPr lang="es-MX" sz="2400" b="1" dirty="0"/>
              <a:t>Paz de Westfalia</a:t>
            </a:r>
            <a:r>
              <a:rPr lang="es-MX" sz="2400" dirty="0"/>
              <a:t> supuso un giro de 180 grados en la historia de las naciones porque las nociones que estableció eran poco complejas pero abarcadoras. El </a:t>
            </a:r>
            <a:r>
              <a:rPr lang="es-MX" sz="2400" b="1" dirty="0"/>
              <a:t>Estado</a:t>
            </a:r>
            <a:r>
              <a:rPr lang="es-MX" sz="2400" dirty="0"/>
              <a:t> –no el imperio, la dinastía o la confesión religiosa- pasó a ser la piedra angular del orden europeo. Se estableció el concepto de </a:t>
            </a:r>
            <a:r>
              <a:rPr lang="es-MX" sz="2400" b="1" dirty="0"/>
              <a:t>Estado soberano</a:t>
            </a:r>
            <a:r>
              <a:rPr lang="es-MX" sz="2400" dirty="0"/>
              <a:t>. Se afirmó el derecho de cada país signatario a elegir su propia organización interna y orientación religiosa libre de intervención, mientras algunas cláusulas innovadoras aseguraron que las sectas minoritarias pudieran practicar su fe en paz y quedar eximidas de la perspectiva de la conversión forzosa. Más allá de las demandas inmediatas del momento, empezaron a conformarse los principios de un </a:t>
            </a:r>
            <a:r>
              <a:rPr lang="es-MX" sz="2400" b="1" dirty="0"/>
              <a:t>sistema de “relaciones internacionales”</a:t>
            </a:r>
            <a:r>
              <a:rPr lang="es-MX" sz="2400" dirty="0"/>
              <a:t> motivado por el deseo común de evitar las guerras totales en el continente europeo.</a:t>
            </a:r>
          </a:p>
        </p:txBody>
      </p:sp>
    </p:spTree>
    <p:extLst>
      <p:ext uri="{BB962C8B-B14F-4D97-AF65-F5344CB8AC3E}">
        <p14:creationId xmlns:p14="http://schemas.microsoft.com/office/powerpoint/2010/main" val="1057653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C08D0F-3177-42D6-81BC-3D8D7DF4CFA7}"/>
              </a:ext>
            </a:extLst>
          </p:cNvPr>
          <p:cNvSpPr>
            <a:spLocks noGrp="1"/>
          </p:cNvSpPr>
          <p:nvPr>
            <p:ph type="title"/>
          </p:nvPr>
        </p:nvSpPr>
        <p:spPr>
          <a:xfrm>
            <a:off x="838200" y="365126"/>
            <a:ext cx="10515600" cy="315912"/>
          </a:xfrm>
        </p:spPr>
        <p:txBody>
          <a:bodyPr>
            <a:normAutofit fontScale="90000"/>
          </a:bodyPr>
          <a:lstStyle/>
          <a:p>
            <a:endParaRPr lang="es-MX" dirty="0"/>
          </a:p>
        </p:txBody>
      </p:sp>
      <p:sp>
        <p:nvSpPr>
          <p:cNvPr id="3" name="Marcador de contenido 2">
            <a:extLst>
              <a:ext uri="{FF2B5EF4-FFF2-40B4-BE49-F238E27FC236}">
                <a16:creationId xmlns:a16="http://schemas.microsoft.com/office/drawing/2014/main" id="{7CC2C5E8-B8FF-4EA0-8F67-BB0DF39DC775}"/>
              </a:ext>
            </a:extLst>
          </p:cNvPr>
          <p:cNvSpPr>
            <a:spLocks noGrp="1"/>
          </p:cNvSpPr>
          <p:nvPr>
            <p:ph idx="1"/>
          </p:nvPr>
        </p:nvSpPr>
        <p:spPr>
          <a:xfrm>
            <a:off x="838200" y="808383"/>
            <a:ext cx="10515600" cy="5368580"/>
          </a:xfrm>
        </p:spPr>
        <p:txBody>
          <a:bodyPr>
            <a:noAutofit/>
          </a:bodyPr>
          <a:lstStyle/>
          <a:p>
            <a:pPr algn="just"/>
            <a:r>
              <a:rPr lang="es-MX" sz="2400" dirty="0"/>
              <a:t>Después del acuerdo westfaliano, de hecho existían dos equilibrios de poder en Europa. Un equilibrio general, cuyo guardián era </a:t>
            </a:r>
            <a:r>
              <a:rPr lang="es-MX" sz="2400" b="1" dirty="0"/>
              <a:t>Inglaterra</a:t>
            </a:r>
            <a:r>
              <a:rPr lang="es-MX" sz="2400" dirty="0"/>
              <a:t>, protectora de la estabilidad general. Y un equilibrio centroeuropeo esencialmente manipulado por Francia, cuyo objetivo era </a:t>
            </a:r>
            <a:r>
              <a:rPr lang="es-MX" sz="2400" b="1" dirty="0"/>
              <a:t>impedir el surgimiento de una Alemania unificada</a:t>
            </a:r>
            <a:r>
              <a:rPr lang="es-MX" sz="2400" dirty="0"/>
              <a:t> que estuviera en condiciones de convertirse en el país más poderoso del continente.</a:t>
            </a:r>
          </a:p>
          <a:p>
            <a:pPr algn="just"/>
            <a:r>
              <a:rPr lang="es-MX" sz="2400" dirty="0"/>
              <a:t>El equilibrio de poder puede desafiarse al menos de dos maneras: la primera es cuando un país importante aumenta su fuerza al extremo de amenazar con convertirse en hegemónico. La segunda tiene lugar cuando un Estado hasta entonces secundario quiere obtener el mismo rango que las grandes potencias e insta a las otras potencias a realizar una serie de ajustes compensatorios hasta que se establece un nuevo equilibrio o estalla una gran conflagración.</a:t>
            </a:r>
          </a:p>
        </p:txBody>
      </p:sp>
    </p:spTree>
    <p:extLst>
      <p:ext uri="{BB962C8B-B14F-4D97-AF65-F5344CB8AC3E}">
        <p14:creationId xmlns:p14="http://schemas.microsoft.com/office/powerpoint/2010/main" val="1053436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C094F4-4CDA-4D6D-BD7E-B9862A2C4D1D}"/>
              </a:ext>
            </a:extLst>
          </p:cNvPr>
          <p:cNvSpPr>
            <a:spLocks noGrp="1"/>
          </p:cNvSpPr>
          <p:nvPr>
            <p:ph type="title"/>
          </p:nvPr>
        </p:nvSpPr>
        <p:spPr>
          <a:xfrm>
            <a:off x="838200" y="365126"/>
            <a:ext cx="10515600" cy="946840"/>
          </a:xfrm>
        </p:spPr>
        <p:txBody>
          <a:bodyPr/>
          <a:lstStyle/>
          <a:p>
            <a:pPr algn="ctr"/>
            <a:r>
              <a:rPr lang="es-MX" sz="3200" b="1" dirty="0"/>
              <a:t>La Revolución francesa y sus consecuencias</a:t>
            </a:r>
          </a:p>
        </p:txBody>
      </p:sp>
      <p:sp>
        <p:nvSpPr>
          <p:cNvPr id="3" name="Marcador de contenido 2">
            <a:extLst>
              <a:ext uri="{FF2B5EF4-FFF2-40B4-BE49-F238E27FC236}">
                <a16:creationId xmlns:a16="http://schemas.microsoft.com/office/drawing/2014/main" id="{62FC4392-70FE-46CB-B122-09549732A457}"/>
              </a:ext>
            </a:extLst>
          </p:cNvPr>
          <p:cNvSpPr>
            <a:spLocks noGrp="1"/>
          </p:cNvSpPr>
          <p:nvPr>
            <p:ph idx="1"/>
          </p:nvPr>
        </p:nvSpPr>
        <p:spPr>
          <a:xfrm>
            <a:off x="838200" y="1126435"/>
            <a:ext cx="10515600" cy="5050528"/>
          </a:xfrm>
        </p:spPr>
        <p:txBody>
          <a:bodyPr>
            <a:normAutofit/>
          </a:bodyPr>
          <a:lstStyle/>
          <a:p>
            <a:pPr algn="just"/>
            <a:r>
              <a:rPr lang="es-MX" sz="2400" dirty="0"/>
              <a:t>La </a:t>
            </a:r>
            <a:r>
              <a:rPr lang="es-MX" sz="2400" b="1" dirty="0"/>
              <a:t>Revolución francesa</a:t>
            </a:r>
            <a:r>
              <a:rPr lang="es-MX" sz="2400" dirty="0"/>
              <a:t> estalló en el país más rico de </a:t>
            </a:r>
            <a:r>
              <a:rPr lang="es-MX" sz="2400" b="1" dirty="0"/>
              <a:t>Europa</a:t>
            </a:r>
            <a:r>
              <a:rPr lang="es-MX" sz="2400" dirty="0"/>
              <a:t>, aunque su gobierno estaba en bancarrota pasajera. Su ímpetu original se debe a los cabecillas –en su mayoría aristócratas y de la alta burguesía- que pretendían que la forma de gobierno de su país respondiera a los principios de la Ilustración. Cobró una fuerza imprevista para los que hicieron la Revolución e inconcebible para la élite dominante.</a:t>
            </a:r>
          </a:p>
          <a:p>
            <a:pPr algn="just"/>
            <a:r>
              <a:rPr lang="es-MX" sz="2400" dirty="0"/>
              <a:t>Su intención era volver a poner orden a una escala que no se había visto en </a:t>
            </a:r>
            <a:r>
              <a:rPr lang="es-MX" sz="2400" b="1" dirty="0"/>
              <a:t>Europa</a:t>
            </a:r>
            <a:r>
              <a:rPr lang="es-MX" sz="2400" dirty="0"/>
              <a:t> desde el final de las guerras religiosas. Para los revolucionarios, el orden humano no era un reflejo del plan divino del mundo medieval y tampoco la confluencia de los grandes intereses dinásticos del siglo XVIII.</a:t>
            </a:r>
          </a:p>
        </p:txBody>
      </p:sp>
    </p:spTree>
    <p:extLst>
      <p:ext uri="{BB962C8B-B14F-4D97-AF65-F5344CB8AC3E}">
        <p14:creationId xmlns:p14="http://schemas.microsoft.com/office/powerpoint/2010/main" val="14142402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515</TotalTime>
  <Words>4826</Words>
  <Application>Microsoft Office PowerPoint</Application>
  <PresentationFormat>Panorámica</PresentationFormat>
  <Paragraphs>134</Paragraphs>
  <Slides>35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35</vt:i4>
      </vt:variant>
    </vt:vector>
  </HeadingPairs>
  <TitlesOfParts>
    <vt:vector size="39" baseType="lpstr">
      <vt:lpstr>Arial</vt:lpstr>
      <vt:lpstr>Century Gothic</vt:lpstr>
      <vt:lpstr>Wingdings 3</vt:lpstr>
      <vt:lpstr>Ion</vt:lpstr>
      <vt:lpstr>ORDEN MUNDIAL Reflexiones sobre el carácter de los países y el curso de la historia  Henry Kissinger </vt:lpstr>
      <vt:lpstr>Índice</vt:lpstr>
      <vt:lpstr>Introducción. La cuestión del orden mundial </vt:lpstr>
      <vt:lpstr>Europa: el orden internacional pluralista </vt:lpstr>
      <vt:lpstr>Presentación de PowerPoint</vt:lpstr>
      <vt:lpstr>La Paz de Westfalia</vt:lpstr>
      <vt:lpstr>Presentación de PowerPoint</vt:lpstr>
      <vt:lpstr>Presentación de PowerPoint</vt:lpstr>
      <vt:lpstr>La Revolución francesa y sus consecuencias</vt:lpstr>
      <vt:lpstr>Presentación de PowerPoint</vt:lpstr>
      <vt:lpstr>Presentación de PowerPoint</vt:lpstr>
      <vt:lpstr>El sistema europeo de equilibrio de poder y su fin </vt:lpstr>
      <vt:lpstr>El Congreso de Viena</vt:lpstr>
      <vt:lpstr>Presentación de PowerPoint</vt:lpstr>
      <vt:lpstr>Presentación de PowerPoint</vt:lpstr>
      <vt:lpstr>Legitimidad y poder entre las guerras mundiales</vt:lpstr>
      <vt:lpstr>El orden europeo de posguerra</vt:lpstr>
      <vt:lpstr>Presentación de PowerPoint</vt:lpstr>
      <vt:lpstr>El futuro de Europa</vt:lpstr>
      <vt:lpstr>El islamismo y Oriente Próximo: un mundo en desorden </vt:lpstr>
      <vt:lpstr>Presentación de PowerPoint</vt:lpstr>
      <vt:lpstr>Estado Unidos e Irán. Dos enfoques del orden</vt:lpstr>
      <vt:lpstr>Presentación de PowerPoint</vt:lpstr>
      <vt:lpstr>Presentación de PowerPoint</vt:lpstr>
      <vt:lpstr>La multiplicidad de Asia</vt:lpstr>
      <vt:lpstr>¿Qué es un orden regional asiático?</vt:lpstr>
      <vt:lpstr>El orden internacional de Asia y China</vt:lpstr>
      <vt:lpstr>Presentación de PowerPoint</vt:lpstr>
      <vt:lpstr>“Actuar por toda la humanidad”: Estados Unidos y su concepto de orden </vt:lpstr>
      <vt:lpstr>Tecnología, equilibrio y conciencia humana </vt:lpstr>
      <vt:lpstr>Presentación de PowerPoint</vt:lpstr>
      <vt:lpstr>Conclusión ¿Orden mundial en nuestra época?</vt:lpstr>
      <vt:lpstr>Presentación de PowerPoint</vt:lpstr>
      <vt:lpstr>Fuente: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ORDEN MUNDIAL Reflexiones sobre el carácter de los países y el curso de la historia  Henry Kissinger</dc:title>
  <dc:creator>Eduardo Castellanos</dc:creator>
  <cp:lastModifiedBy>Eduardo Castellanos</cp:lastModifiedBy>
  <cp:revision>61</cp:revision>
  <dcterms:created xsi:type="dcterms:W3CDTF">2020-01-15T23:29:30Z</dcterms:created>
  <dcterms:modified xsi:type="dcterms:W3CDTF">2020-04-23T20:45:19Z</dcterms:modified>
</cp:coreProperties>
</file>