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C139D0D-13ED-4747-9950-E8980988760D}"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255346" y="2750337"/>
            <a:ext cx="1171888" cy="1356442"/>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78251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309"/>
            <a:ext cx="1154151" cy="1090789"/>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356136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615"/>
            <a:ext cx="1154151" cy="1090789"/>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403840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07AE68C0-7050-485D-8C21-20D93634E7BB}" type="slidenum">
              <a:rPr lang="es-MX" smtClean="0"/>
              <a:t>‹Nº›</a:t>
            </a:fld>
            <a:endParaRPr lang="es-MX"/>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08818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3736595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C139D0D-13ED-4747-9950-E8980988760D}" type="datetimeFigureOut">
              <a:rPr lang="es-MX" smtClean="0"/>
              <a:t>23/04/2020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3683262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C139D0D-13ED-4747-9950-E8980988760D}" type="datetimeFigureOut">
              <a:rPr lang="es-MX" smtClean="0"/>
              <a:t>23/04/2020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571411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139D0D-13ED-4747-9950-E8980988760D}"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376931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C139D0D-13ED-4747-9950-E8980988760D}" type="datetimeFigureOut">
              <a:rPr lang="es-MX" smtClean="0"/>
              <a:t>23/04/2020</a:t>
            </a:fld>
            <a:endParaRPr lang="es-MX"/>
          </a:p>
        </p:txBody>
      </p:sp>
      <p:sp>
        <p:nvSpPr>
          <p:cNvPr id="5" name="Footer Placeholder 4"/>
          <p:cNvSpPr>
            <a:spLocks noGrp="1"/>
          </p:cNvSpPr>
          <p:nvPr>
            <p:ph type="ftr" sz="quarter" idx="11"/>
          </p:nvPr>
        </p:nvSpPr>
        <p:spPr>
          <a:xfrm>
            <a:off x="680321" y="5936188"/>
            <a:ext cx="6126805" cy="365125"/>
          </a:xfrm>
        </p:spPr>
        <p:txBody>
          <a:bodyPr/>
          <a:lstStyle/>
          <a:p>
            <a:endParaRPr lang="es-MX"/>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7AE68C0-7050-485D-8C21-20D93634E7BB}" type="slidenum">
              <a:rPr lang="es-MX" smtClean="0"/>
              <a:t>‹Nº›</a:t>
            </a:fld>
            <a:endParaRPr lang="es-MX"/>
          </a:p>
        </p:txBody>
      </p:sp>
    </p:spTree>
    <p:extLst>
      <p:ext uri="{BB962C8B-B14F-4D97-AF65-F5344CB8AC3E}">
        <p14:creationId xmlns:p14="http://schemas.microsoft.com/office/powerpoint/2010/main" val="295463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139D0D-13ED-4747-9950-E8980988760D}"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189820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C139D0D-13ED-4747-9950-E8980988760D}"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729455" y="2869895"/>
            <a:ext cx="1154151" cy="1090789"/>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172942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C139D0D-13ED-4747-9950-E8980988760D}"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405079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C139D0D-13ED-4747-9950-E8980988760D}" type="datetimeFigureOut">
              <a:rPr lang="es-MX" smtClean="0"/>
              <a:t>23/04/2020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272321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C139D0D-13ED-4747-9950-E8980988760D}" type="datetimeFigureOut">
              <a:rPr lang="es-MX" smtClean="0"/>
              <a:t>23/04/2020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50149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C139D0D-13ED-4747-9950-E8980988760D}" type="datetimeFigureOut">
              <a:rPr lang="es-MX" smtClean="0"/>
              <a:t>23/04/2020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92162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146184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211281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139D0D-13ED-4747-9950-E8980988760D}" type="datetimeFigureOut">
              <a:rPr lang="es-MX" smtClean="0"/>
              <a:t>23/04/2020</a:t>
            </a:fld>
            <a:endParaRPr lang="es-MX"/>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7AE68C0-7050-485D-8C21-20D93634E7BB}" type="slidenum">
              <a:rPr lang="es-MX" smtClean="0"/>
              <a:t>‹Nº›</a:t>
            </a:fld>
            <a:endParaRPr lang="es-MX"/>
          </a:p>
        </p:txBody>
      </p:sp>
    </p:spTree>
    <p:extLst>
      <p:ext uri="{BB962C8B-B14F-4D97-AF65-F5344CB8AC3E}">
        <p14:creationId xmlns:p14="http://schemas.microsoft.com/office/powerpoint/2010/main" val="18245030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89064-BA7B-4176-BDD0-D4E16628A72C}"/>
              </a:ext>
            </a:extLst>
          </p:cNvPr>
          <p:cNvSpPr>
            <a:spLocks noGrp="1"/>
          </p:cNvSpPr>
          <p:nvPr>
            <p:ph type="ctrTitle"/>
          </p:nvPr>
        </p:nvSpPr>
        <p:spPr>
          <a:xfrm>
            <a:off x="680322" y="410817"/>
            <a:ext cx="8144134" cy="2637183"/>
          </a:xfrm>
        </p:spPr>
        <p:txBody>
          <a:bodyPr>
            <a:normAutofit/>
          </a:bodyPr>
          <a:lstStyle/>
          <a:p>
            <a:r>
              <a:rPr lang="es-MX" sz="4200" b="1" dirty="0"/>
              <a:t>Partidos y Sistemas de partidos</a:t>
            </a:r>
            <a:br>
              <a:rPr lang="es-MX" sz="4200" dirty="0"/>
            </a:br>
            <a:r>
              <a:rPr lang="es-MX" sz="3600" b="1" dirty="0"/>
              <a:t>Giovanni Sartori</a:t>
            </a:r>
            <a:br>
              <a:rPr lang="es-MX" dirty="0"/>
            </a:br>
            <a:endParaRPr lang="es-MX" dirty="0"/>
          </a:p>
        </p:txBody>
      </p:sp>
      <p:sp>
        <p:nvSpPr>
          <p:cNvPr id="3" name="Subtítulo 2">
            <a:extLst>
              <a:ext uri="{FF2B5EF4-FFF2-40B4-BE49-F238E27FC236}">
                <a16:creationId xmlns:a16="http://schemas.microsoft.com/office/drawing/2014/main" id="{18AE236B-E87C-4B94-BE64-0CFB585760A3}"/>
              </a:ext>
            </a:extLst>
          </p:cNvPr>
          <p:cNvSpPr>
            <a:spLocks noGrp="1"/>
          </p:cNvSpPr>
          <p:nvPr>
            <p:ph type="subTitle" idx="1"/>
          </p:nvPr>
        </p:nvSpPr>
        <p:spPr>
          <a:xfrm>
            <a:off x="680322" y="4394039"/>
            <a:ext cx="8144134" cy="2232048"/>
          </a:xfrm>
        </p:spPr>
        <p:txBody>
          <a:bodyPr>
            <a:normAutofit lnSpcReduction="10000"/>
          </a:bodyPr>
          <a:lstStyle/>
          <a:p>
            <a:r>
              <a:rPr lang="es-MX" dirty="0"/>
              <a:t>Material de apoyo a la docencia preparado por el</a:t>
            </a:r>
          </a:p>
          <a:p>
            <a:r>
              <a:rPr lang="es-MX" b="1" dirty="0"/>
              <a:t>Profesor Dr. Eduardo de Jesús Castellanos Hernández,</a:t>
            </a:r>
          </a:p>
          <a:p>
            <a:r>
              <a:rPr lang="es-MX" b="1" dirty="0"/>
              <a:t>Investigador Nacional, Nivel I. Sistema Nacional de Investigadores.</a:t>
            </a:r>
          </a:p>
          <a:p>
            <a:r>
              <a:rPr lang="es-MX" b="1" dirty="0"/>
              <a:t>Investigador Científico de Excelencia. Sistema Internacional de la Investigación Científica</a:t>
            </a:r>
          </a:p>
          <a:p>
            <a:r>
              <a:rPr lang="es-MX" dirty="0"/>
              <a:t>2020</a:t>
            </a:r>
          </a:p>
        </p:txBody>
      </p:sp>
    </p:spTree>
    <p:extLst>
      <p:ext uri="{BB962C8B-B14F-4D97-AF65-F5344CB8AC3E}">
        <p14:creationId xmlns:p14="http://schemas.microsoft.com/office/powerpoint/2010/main" val="355348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66A25-81BB-4227-BD48-517EE176BED8}"/>
              </a:ext>
            </a:extLst>
          </p:cNvPr>
          <p:cNvSpPr>
            <a:spLocks noGrp="1"/>
          </p:cNvSpPr>
          <p:nvPr>
            <p:ph type="title"/>
          </p:nvPr>
        </p:nvSpPr>
        <p:spPr/>
        <p:txBody>
          <a:bodyPr/>
          <a:lstStyle/>
          <a:p>
            <a:pPr algn="ctr"/>
            <a:r>
              <a:rPr lang="es-MX" b="1" dirty="0"/>
              <a:t>Competencia espacial (continúa)</a:t>
            </a:r>
          </a:p>
        </p:txBody>
      </p:sp>
      <p:sp>
        <p:nvSpPr>
          <p:cNvPr id="3" name="Marcador de contenido 2">
            <a:extLst>
              <a:ext uri="{FF2B5EF4-FFF2-40B4-BE49-F238E27FC236}">
                <a16:creationId xmlns:a16="http://schemas.microsoft.com/office/drawing/2014/main" id="{657BBCF5-EC2D-4B85-9F6D-D60D7297B35D}"/>
              </a:ext>
            </a:extLst>
          </p:cNvPr>
          <p:cNvSpPr>
            <a:spLocks noGrp="1"/>
          </p:cNvSpPr>
          <p:nvPr>
            <p:ph idx="1"/>
          </p:nvPr>
        </p:nvSpPr>
        <p:spPr/>
        <p:txBody>
          <a:bodyPr>
            <a:normAutofit fontScale="92500"/>
          </a:bodyPr>
          <a:lstStyle/>
          <a:p>
            <a:pPr marL="0" indent="0">
              <a:buNone/>
            </a:pPr>
            <a:r>
              <a:rPr lang="es-MX" dirty="0"/>
              <a:t>El gran debate es si el espacio de la competencia entre partidos puede reducirse a una sola dimensión o si es ineludiblemente multidimensional. El argumento teórico es que la posición de los partidos es un punto de intersección que requiere, para su determinación, no sólo una abscisa que represente el continuo izquierda-derecha, sino que intervenga por lo menos otra coordenada: el continuo autoritario-democrático que destaca </a:t>
            </a:r>
            <a:r>
              <a:rPr lang="es-MX" dirty="0" err="1"/>
              <a:t>Eysenk</a:t>
            </a:r>
            <a:r>
              <a:rPr lang="es-MX" dirty="0"/>
              <a:t> y/o el continuo secular-religioso. También podemos encontrarnos con partidos étnicos o raciales que pertenecen decididamente a una dimensión distinta. Cabe construir dimensiones adicionales sobre la base de la fisura urbano-rural, e incluso conforme a la fisura modernidad-tradición.</a:t>
            </a:r>
          </a:p>
        </p:txBody>
      </p:sp>
    </p:spTree>
    <p:extLst>
      <p:ext uri="{BB962C8B-B14F-4D97-AF65-F5344CB8AC3E}">
        <p14:creationId xmlns:p14="http://schemas.microsoft.com/office/powerpoint/2010/main" val="293929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3E48F-CD58-4443-BF5B-69F2295D8F0F}"/>
              </a:ext>
            </a:extLst>
          </p:cNvPr>
          <p:cNvSpPr>
            <a:spLocks noGrp="1"/>
          </p:cNvSpPr>
          <p:nvPr>
            <p:ph type="title"/>
          </p:nvPr>
        </p:nvSpPr>
        <p:spPr/>
        <p:txBody>
          <a:bodyPr>
            <a:normAutofit fontScale="90000"/>
          </a:bodyPr>
          <a:lstStyle/>
          <a:p>
            <a:pPr algn="ctr"/>
            <a:r>
              <a:rPr lang="es-MX" sz="3600" b="1" dirty="0"/>
              <a:t>¿Qué repercusión tienen polarización y competición en la teoría empírica de la democracia?</a:t>
            </a:r>
          </a:p>
        </p:txBody>
      </p:sp>
      <p:sp>
        <p:nvSpPr>
          <p:cNvPr id="3" name="Marcador de contenido 2">
            <a:extLst>
              <a:ext uri="{FF2B5EF4-FFF2-40B4-BE49-F238E27FC236}">
                <a16:creationId xmlns:a16="http://schemas.microsoft.com/office/drawing/2014/main" id="{4FFC9D89-7919-473E-A4BF-7B231B5B4CE8}"/>
              </a:ext>
            </a:extLst>
          </p:cNvPr>
          <p:cNvSpPr>
            <a:spLocks noGrp="1"/>
          </p:cNvSpPr>
          <p:nvPr>
            <p:ph idx="1"/>
          </p:nvPr>
        </p:nvSpPr>
        <p:spPr/>
        <p:txBody>
          <a:bodyPr>
            <a:normAutofit lnSpcReduction="10000"/>
          </a:bodyPr>
          <a:lstStyle/>
          <a:p>
            <a:pPr marL="0" indent="0">
              <a:buNone/>
            </a:pPr>
            <a:r>
              <a:rPr lang="es-MX" dirty="0"/>
              <a:t>La “ley” de que una alta fragmentación origina coaliciones inestables que a su vez conducen a gobiernos ineficaces y a una democracia inmovilista e ineficiente es desde luego una ley débil, debido a las excepciones frecuentes a sus previsiones.</a:t>
            </a:r>
          </a:p>
          <a:p>
            <a:pPr marL="0" indent="0">
              <a:buNone/>
            </a:pPr>
            <a:r>
              <a:rPr lang="es-MX" dirty="0"/>
              <a:t>… si reemplazamos “fragmentación” por “polarización” la “ley” que resulta es: el funcionamiento (mejor o peor) de la democracia está en función continua de su polarización competitiva, y, según nos movemos desde una democracia “fácil” (sin polarización ni fragmentación) hacia la democracia “difícil”, la varianza más importante deriva de dos tipos de resolución de conflictos, es decir, de </a:t>
            </a:r>
            <a:r>
              <a:rPr lang="es-MX" b="1" u="sng" dirty="0" err="1"/>
              <a:t>mayoritarismo</a:t>
            </a:r>
            <a:r>
              <a:rPr lang="es-MX" dirty="0"/>
              <a:t> frente a </a:t>
            </a:r>
            <a:r>
              <a:rPr lang="es-MX" b="1" u="sng" dirty="0" err="1"/>
              <a:t>consociacionalismo</a:t>
            </a:r>
            <a:r>
              <a:rPr lang="es-MX" dirty="0"/>
              <a:t>. </a:t>
            </a:r>
          </a:p>
        </p:txBody>
      </p:sp>
    </p:spTree>
    <p:extLst>
      <p:ext uri="{BB962C8B-B14F-4D97-AF65-F5344CB8AC3E}">
        <p14:creationId xmlns:p14="http://schemas.microsoft.com/office/powerpoint/2010/main" val="124079279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C862A-19CD-438F-907C-2FFB3F7EBD6F}"/>
              </a:ext>
            </a:extLst>
          </p:cNvPr>
          <p:cNvSpPr>
            <a:spLocks noGrp="1"/>
          </p:cNvSpPr>
          <p:nvPr>
            <p:ph type="title"/>
          </p:nvPr>
        </p:nvSpPr>
        <p:spPr/>
        <p:txBody>
          <a:bodyPr/>
          <a:lstStyle/>
          <a:p>
            <a:pPr algn="ctr"/>
            <a:r>
              <a:rPr lang="es-MX" b="1" dirty="0"/>
              <a:t>La democracia eficiente. Reglas</a:t>
            </a:r>
          </a:p>
        </p:txBody>
      </p:sp>
      <p:sp>
        <p:nvSpPr>
          <p:cNvPr id="3" name="Marcador de contenido 2">
            <a:extLst>
              <a:ext uri="{FF2B5EF4-FFF2-40B4-BE49-F238E27FC236}">
                <a16:creationId xmlns:a16="http://schemas.microsoft.com/office/drawing/2014/main" id="{A750C5A6-B7E0-44C2-AE97-80F0A3704618}"/>
              </a:ext>
            </a:extLst>
          </p:cNvPr>
          <p:cNvSpPr>
            <a:spLocks noGrp="1"/>
          </p:cNvSpPr>
          <p:nvPr>
            <p:ph idx="1"/>
          </p:nvPr>
        </p:nvSpPr>
        <p:spPr/>
        <p:txBody>
          <a:bodyPr>
            <a:normAutofit fontScale="92500" lnSpcReduction="10000"/>
          </a:bodyPr>
          <a:lstStyle/>
          <a:p>
            <a:pPr marL="514350" indent="-514350">
              <a:buAutoNum type="alphaLcParenR"/>
            </a:pPr>
            <a:r>
              <a:rPr lang="es-MX" i="1" dirty="0"/>
              <a:t>La eficiencia de una democracia se encuentra inversamente relacionada con</a:t>
            </a:r>
            <a:r>
              <a:rPr lang="es-MX" dirty="0"/>
              <a:t> el grado de polarización, si esa polarización define un espacio de competición. El tema se centra, pues, en las condiciones para la polarización, que pueden </a:t>
            </a:r>
            <a:r>
              <a:rPr lang="es-MX" dirty="0" err="1"/>
              <a:t>sumarizarse</a:t>
            </a:r>
            <a:r>
              <a:rPr lang="es-MX" dirty="0"/>
              <a:t> así:</a:t>
            </a:r>
          </a:p>
          <a:p>
            <a:pPr marL="514350" indent="-514350">
              <a:buAutoNum type="alphaLcParenR"/>
            </a:pPr>
            <a:r>
              <a:rPr lang="es-MX" dirty="0"/>
              <a:t>La polarización se ve frenada por tensiones cruzadas, neutralizada por el aislamiento y reforzada por tensiones cumulativas que ni son aislantes (</a:t>
            </a:r>
            <a:r>
              <a:rPr lang="es-MX" i="1" dirty="0"/>
              <a:t>per se</a:t>
            </a:r>
            <a:r>
              <a:rPr lang="es-MX" dirty="0"/>
              <a:t>) ni están aisladas (por obra de </a:t>
            </a:r>
            <a:r>
              <a:rPr lang="es-MX" i="1" dirty="0"/>
              <a:t>élites</a:t>
            </a:r>
            <a:r>
              <a:rPr lang="es-MX" dirty="0"/>
              <a:t>).</a:t>
            </a:r>
          </a:p>
          <a:p>
            <a:pPr marL="514350" indent="-514350">
              <a:buAutoNum type="alphaLcParenR"/>
            </a:pPr>
            <a:r>
              <a:rPr lang="es-MX" dirty="0"/>
              <a:t>La polarización es poco probable en una cultura política homogénea, pero no deriva necesariamente de la fragmentación </a:t>
            </a:r>
            <a:r>
              <a:rPr lang="es-MX" dirty="0" err="1"/>
              <a:t>subcultural</a:t>
            </a:r>
            <a:r>
              <a:rPr lang="es-MX" dirty="0"/>
              <a:t>, ya que la heterogeneidad cultural puede manipularse </a:t>
            </a:r>
            <a:r>
              <a:rPr lang="es-MX" dirty="0" err="1"/>
              <a:t>consociacionalmente</a:t>
            </a:r>
            <a:r>
              <a:rPr lang="es-MX" dirty="0"/>
              <a:t>. </a:t>
            </a:r>
          </a:p>
          <a:p>
            <a:pPr marL="514350" indent="-514350">
              <a:buAutoNum type="alphaLcParenR"/>
            </a:pPr>
            <a:endParaRPr lang="es-MX" dirty="0"/>
          </a:p>
          <a:p>
            <a:pPr marL="514350" indent="-514350">
              <a:buAutoNum type="alphaLcParenR"/>
            </a:pPr>
            <a:endParaRPr lang="es-MX" dirty="0"/>
          </a:p>
        </p:txBody>
      </p:sp>
    </p:spTree>
    <p:extLst>
      <p:ext uri="{BB962C8B-B14F-4D97-AF65-F5344CB8AC3E}">
        <p14:creationId xmlns:p14="http://schemas.microsoft.com/office/powerpoint/2010/main" val="27418965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90C9F-30DF-4389-9E76-071F43EA411F}"/>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0306E77-A001-4C1C-A89D-CC3CD2086AD2}"/>
              </a:ext>
            </a:extLst>
          </p:cNvPr>
          <p:cNvSpPr>
            <a:spLocks noGrp="1"/>
          </p:cNvSpPr>
          <p:nvPr>
            <p:ph idx="1"/>
          </p:nvPr>
        </p:nvSpPr>
        <p:spPr>
          <a:xfrm>
            <a:off x="680321" y="2027583"/>
            <a:ext cx="9613861" cy="4412974"/>
          </a:xfrm>
        </p:spPr>
        <p:txBody>
          <a:bodyPr>
            <a:normAutofit fontScale="92500" lnSpcReduction="10000"/>
          </a:bodyPr>
          <a:lstStyle/>
          <a:p>
            <a:pPr marL="0" indent="0" algn="ctr">
              <a:buNone/>
            </a:pPr>
            <a:r>
              <a:rPr lang="es-MX" dirty="0"/>
              <a:t>Fuente:</a:t>
            </a:r>
          </a:p>
          <a:p>
            <a:pPr marL="0" indent="0" algn="ctr">
              <a:buNone/>
            </a:pPr>
            <a:r>
              <a:rPr lang="es-MX" dirty="0"/>
              <a:t>Giovanni Sartori, </a:t>
            </a:r>
            <a:r>
              <a:rPr lang="es-MX" b="1" i="1" dirty="0"/>
              <a:t>Partidos y Sistemas de Partidos</a:t>
            </a:r>
            <a:r>
              <a:rPr lang="es-MX" dirty="0"/>
              <a:t>, Alianza Editorial, Primera edición en inglés (Cambridge </a:t>
            </a:r>
            <a:r>
              <a:rPr lang="es-MX" dirty="0" err="1"/>
              <a:t>University</a:t>
            </a:r>
            <a:r>
              <a:rPr lang="es-MX" dirty="0"/>
              <a:t> </a:t>
            </a:r>
            <a:r>
              <a:rPr lang="es-MX" dirty="0" err="1"/>
              <a:t>Press</a:t>
            </a:r>
            <a:r>
              <a:rPr lang="es-MX" dirty="0"/>
              <a:t>): 1976, Segunda edición (en español): 2005, Cuarta reimpresión: 2014, Madrid.</a:t>
            </a:r>
          </a:p>
          <a:p>
            <a:pPr marL="0" indent="0" algn="ctr">
              <a:buNone/>
            </a:pPr>
            <a:endParaRPr lang="es-MX" dirty="0"/>
          </a:p>
          <a:p>
            <a:pPr marL="0" indent="0" algn="ctr">
              <a:buNone/>
            </a:pPr>
            <a:r>
              <a:rPr lang="es-MX" dirty="0"/>
              <a:t>Material de apoyo a la docencia preparado por el</a:t>
            </a:r>
          </a:p>
          <a:p>
            <a:pPr marL="0" indent="0" algn="ctr">
              <a:buNone/>
            </a:pPr>
            <a:r>
              <a:rPr lang="es-MX" b="1" dirty="0"/>
              <a:t>PROFESOR DR. EDUARDO DE JESÚS CASTELLANOS HERNÁNDEZ (París)</a:t>
            </a:r>
          </a:p>
          <a:p>
            <a:pPr marL="0" indent="0" algn="ctr">
              <a:buNone/>
            </a:pPr>
            <a:r>
              <a:rPr lang="es-MX" b="1" dirty="0"/>
              <a:t>Posdoctorado en Control Parlamentario y Políticas Públicas (Alcalá) y en Regímenes Políticos Comparados (UCCS)</a:t>
            </a:r>
          </a:p>
          <a:p>
            <a:pPr marL="0" indent="0" algn="ctr">
              <a:buNone/>
            </a:pPr>
            <a:r>
              <a:rPr lang="es-MX" b="1" dirty="0"/>
              <a:t>Investigador Nacional, Nivel I. SNI.</a:t>
            </a:r>
          </a:p>
          <a:p>
            <a:pPr marL="0" indent="0" algn="ctr">
              <a:buNone/>
            </a:pPr>
            <a:r>
              <a:rPr lang="es-MX" b="1" dirty="0"/>
              <a:t>Investigador Científico de Excelencia. SIIC.</a:t>
            </a:r>
          </a:p>
          <a:p>
            <a:pPr marL="0" indent="0" algn="ctr">
              <a:buNone/>
            </a:pPr>
            <a:r>
              <a:rPr lang="es-MX" dirty="0"/>
              <a:t>2020</a:t>
            </a:r>
          </a:p>
        </p:txBody>
      </p:sp>
    </p:spTree>
    <p:extLst>
      <p:ext uri="{BB962C8B-B14F-4D97-AF65-F5344CB8AC3E}">
        <p14:creationId xmlns:p14="http://schemas.microsoft.com/office/powerpoint/2010/main" val="9114121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7A32B-BC81-49B7-AFB6-3520F3056737}"/>
              </a:ext>
            </a:extLst>
          </p:cNvPr>
          <p:cNvSpPr>
            <a:spLocks noGrp="1"/>
          </p:cNvSpPr>
          <p:nvPr>
            <p:ph type="title"/>
          </p:nvPr>
        </p:nvSpPr>
        <p:spPr/>
        <p:txBody>
          <a:bodyPr/>
          <a:lstStyle/>
          <a:p>
            <a:pPr algn="ctr"/>
            <a:r>
              <a:rPr lang="es-MX" b="1" dirty="0"/>
              <a:t>Sistemas de partidos</a:t>
            </a:r>
          </a:p>
        </p:txBody>
      </p:sp>
      <p:sp>
        <p:nvSpPr>
          <p:cNvPr id="3" name="Marcador de contenido 2">
            <a:extLst>
              <a:ext uri="{FF2B5EF4-FFF2-40B4-BE49-F238E27FC236}">
                <a16:creationId xmlns:a16="http://schemas.microsoft.com/office/drawing/2014/main" id="{12381ECA-3D81-4C61-817F-E42D847EA18A}"/>
              </a:ext>
            </a:extLst>
          </p:cNvPr>
          <p:cNvSpPr>
            <a:spLocks noGrp="1"/>
          </p:cNvSpPr>
          <p:nvPr>
            <p:ph idx="1"/>
          </p:nvPr>
        </p:nvSpPr>
        <p:spPr/>
        <p:txBody>
          <a:bodyPr>
            <a:normAutofit fontScale="77500" lnSpcReduction="20000"/>
          </a:bodyPr>
          <a:lstStyle/>
          <a:p>
            <a:r>
              <a:rPr lang="es-MX" dirty="0"/>
              <a:t>El criterio numérico</a:t>
            </a:r>
          </a:p>
          <a:p>
            <a:endParaRPr lang="es-MX" dirty="0"/>
          </a:p>
          <a:p>
            <a:r>
              <a:rPr lang="es-MX" dirty="0"/>
              <a:t>Sistemas competitivos</a:t>
            </a:r>
          </a:p>
          <a:p>
            <a:endParaRPr lang="es-MX" dirty="0"/>
          </a:p>
          <a:p>
            <a:r>
              <a:rPr lang="es-MX" dirty="0"/>
              <a:t>Sistemas no competitivos</a:t>
            </a:r>
          </a:p>
          <a:p>
            <a:endParaRPr lang="es-MX" dirty="0"/>
          </a:p>
          <a:p>
            <a:r>
              <a:rPr lang="es-MX" dirty="0"/>
              <a:t>Comunidades políticas fluidas y cuasi partidos</a:t>
            </a:r>
          </a:p>
          <a:p>
            <a:endParaRPr lang="es-MX" dirty="0"/>
          </a:p>
          <a:p>
            <a:r>
              <a:rPr lang="es-MX" dirty="0"/>
              <a:t>El marco global</a:t>
            </a:r>
          </a:p>
          <a:p>
            <a:endParaRPr lang="es-MX" dirty="0"/>
          </a:p>
          <a:p>
            <a:r>
              <a:rPr lang="es-MX" dirty="0"/>
              <a:t>Competencia espacial</a:t>
            </a:r>
          </a:p>
        </p:txBody>
      </p:sp>
    </p:spTree>
    <p:extLst>
      <p:ext uri="{BB962C8B-B14F-4D97-AF65-F5344CB8AC3E}">
        <p14:creationId xmlns:p14="http://schemas.microsoft.com/office/powerpoint/2010/main" val="19944549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B1ABB1-2F6A-4CBE-BB4A-048749DD8858}"/>
              </a:ext>
            </a:extLst>
          </p:cNvPr>
          <p:cNvSpPr>
            <a:spLocks noGrp="1"/>
          </p:cNvSpPr>
          <p:nvPr>
            <p:ph type="title"/>
          </p:nvPr>
        </p:nvSpPr>
        <p:spPr/>
        <p:txBody>
          <a:bodyPr/>
          <a:lstStyle/>
          <a:p>
            <a:pPr algn="ctr"/>
            <a:r>
              <a:rPr lang="es-MX" b="1" dirty="0"/>
              <a:t>El criterio numérico</a:t>
            </a:r>
          </a:p>
        </p:txBody>
      </p:sp>
      <p:sp>
        <p:nvSpPr>
          <p:cNvPr id="3" name="Marcador de contenido 2">
            <a:extLst>
              <a:ext uri="{FF2B5EF4-FFF2-40B4-BE49-F238E27FC236}">
                <a16:creationId xmlns:a16="http://schemas.microsoft.com/office/drawing/2014/main" id="{9413492A-6106-4E48-9118-F1AB1689E79F}"/>
              </a:ext>
            </a:extLst>
          </p:cNvPr>
          <p:cNvSpPr>
            <a:spLocks noGrp="1"/>
          </p:cNvSpPr>
          <p:nvPr>
            <p:ph idx="1"/>
          </p:nvPr>
        </p:nvSpPr>
        <p:spPr/>
        <p:txBody>
          <a:bodyPr>
            <a:noAutofit/>
          </a:bodyPr>
          <a:lstStyle/>
          <a:p>
            <a:r>
              <a:rPr lang="es-MX" sz="2800" dirty="0"/>
              <a:t>De partido único</a:t>
            </a:r>
          </a:p>
          <a:p>
            <a:r>
              <a:rPr lang="es-MX" sz="2800" dirty="0"/>
              <a:t>De partido hegemónico</a:t>
            </a:r>
          </a:p>
          <a:p>
            <a:r>
              <a:rPr lang="es-MX" sz="2800" dirty="0"/>
              <a:t>De partido predominante</a:t>
            </a:r>
          </a:p>
          <a:p>
            <a:r>
              <a:rPr lang="es-MX" sz="2800" dirty="0"/>
              <a:t>Bipartidista</a:t>
            </a:r>
          </a:p>
          <a:p>
            <a:r>
              <a:rPr lang="es-MX" sz="2800" dirty="0"/>
              <a:t>De pluralismo limitado</a:t>
            </a:r>
          </a:p>
          <a:p>
            <a:r>
              <a:rPr lang="es-MX" sz="2800" dirty="0"/>
              <a:t>De pluralismo extremo</a:t>
            </a:r>
          </a:p>
          <a:p>
            <a:r>
              <a:rPr lang="es-MX" sz="2800" dirty="0"/>
              <a:t>De atomización</a:t>
            </a:r>
          </a:p>
        </p:txBody>
      </p:sp>
    </p:spTree>
    <p:extLst>
      <p:ext uri="{BB962C8B-B14F-4D97-AF65-F5344CB8AC3E}">
        <p14:creationId xmlns:p14="http://schemas.microsoft.com/office/powerpoint/2010/main" val="56816805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58932-CFB2-45F0-8C30-EB456642D5B7}"/>
              </a:ext>
            </a:extLst>
          </p:cNvPr>
          <p:cNvSpPr>
            <a:spLocks noGrp="1"/>
          </p:cNvSpPr>
          <p:nvPr>
            <p:ph type="title"/>
          </p:nvPr>
        </p:nvSpPr>
        <p:spPr/>
        <p:txBody>
          <a:bodyPr/>
          <a:lstStyle/>
          <a:p>
            <a:pPr algn="ctr"/>
            <a:r>
              <a:rPr lang="es-MX" b="1" dirty="0"/>
              <a:t>El criterio numérico (continúa)</a:t>
            </a:r>
          </a:p>
        </p:txBody>
      </p:sp>
      <p:sp>
        <p:nvSpPr>
          <p:cNvPr id="3" name="Marcador de contenido 2">
            <a:extLst>
              <a:ext uri="{FF2B5EF4-FFF2-40B4-BE49-F238E27FC236}">
                <a16:creationId xmlns:a16="http://schemas.microsoft.com/office/drawing/2014/main" id="{85A7450D-4105-4C2E-8CFE-9696CB49CC48}"/>
              </a:ext>
            </a:extLst>
          </p:cNvPr>
          <p:cNvSpPr>
            <a:spLocks noGrp="1"/>
          </p:cNvSpPr>
          <p:nvPr>
            <p:ph idx="1"/>
          </p:nvPr>
        </p:nvSpPr>
        <p:spPr/>
        <p:txBody>
          <a:bodyPr>
            <a:normAutofit fontScale="92500"/>
          </a:bodyPr>
          <a:lstStyle/>
          <a:p>
            <a:pPr marL="0" indent="0">
              <a:buNone/>
            </a:pPr>
            <a:r>
              <a:rPr lang="es-MX" dirty="0"/>
              <a:t>El caso del unipartidismo está claro: el poder político lo monopoliza un solo partido, en el sentido preciso de que no se permite la existencia de ningún otro partido. Después tenemos el caso de que un partido “cuenta más” que todos los demás, pero de dos formas muy diferentes. Por un lado, nos encontramos con un partido hegemónico que permite la existencia de otros partidos únicamente como “satélites”, o, en todo caso, como partidos subordinados; esto es, no se puede desafiar la hegemonía del partido en el poder. Por otra parte, nos encontramos con el sistema de partido predominante, es decir, una configuración del poder en la que un partido gobierna solo, sin estar sujeto a la alternación, siempre que continúe obteniendo, electoralmente, una mayoría </a:t>
            </a:r>
            <a:r>
              <a:rPr lang="es-MX" dirty="0" err="1"/>
              <a:t>absolura</a:t>
            </a:r>
            <a:r>
              <a:rPr lang="es-MX" dirty="0"/>
              <a:t>.</a:t>
            </a:r>
          </a:p>
        </p:txBody>
      </p:sp>
    </p:spTree>
    <p:extLst>
      <p:ext uri="{BB962C8B-B14F-4D97-AF65-F5344CB8AC3E}">
        <p14:creationId xmlns:p14="http://schemas.microsoft.com/office/powerpoint/2010/main" val="72925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0EE80-0B0C-4229-85DC-B7E838E471E2}"/>
              </a:ext>
            </a:extLst>
          </p:cNvPr>
          <p:cNvSpPr>
            <a:spLocks noGrp="1"/>
          </p:cNvSpPr>
          <p:nvPr>
            <p:ph type="title"/>
          </p:nvPr>
        </p:nvSpPr>
        <p:spPr/>
        <p:txBody>
          <a:bodyPr/>
          <a:lstStyle/>
          <a:p>
            <a:pPr algn="ctr"/>
            <a:r>
              <a:rPr lang="es-MX" b="1" dirty="0"/>
              <a:t>El criterio numérico (continúa)</a:t>
            </a:r>
            <a:endParaRPr lang="es-MX" dirty="0"/>
          </a:p>
        </p:txBody>
      </p:sp>
      <p:sp>
        <p:nvSpPr>
          <p:cNvPr id="3" name="Marcador de contenido 2">
            <a:extLst>
              <a:ext uri="{FF2B5EF4-FFF2-40B4-BE49-F238E27FC236}">
                <a16:creationId xmlns:a16="http://schemas.microsoft.com/office/drawing/2014/main" id="{963AB8F8-57B4-4735-93F4-144BA54DF767}"/>
              </a:ext>
            </a:extLst>
          </p:cNvPr>
          <p:cNvSpPr>
            <a:spLocks noGrp="1"/>
          </p:cNvSpPr>
          <p:nvPr>
            <p:ph idx="1"/>
          </p:nvPr>
        </p:nvSpPr>
        <p:spPr/>
        <p:txBody>
          <a:bodyPr/>
          <a:lstStyle/>
          <a:p>
            <a:pPr marL="0" indent="0">
              <a:buNone/>
            </a:pPr>
            <a:r>
              <a:rPr lang="es-MX" dirty="0"/>
              <a:t>Los sistemas bipartidistas no plantean ningún problema, dado que su configuración del poder es transparente: dos partidos compiten por una mayoría absoluta que está al alcance de cualquiera de ellos. Esto nos deja la configuración del poder del multipartidismo en general, que se puede detallar como sigue: i) No es probable que ningún partido se acerque a, o por lo menos que mantenga, una mayoría absoluta, y ii) La fuerza (o la debilidad) relativa de los partidos se puede clasificar </a:t>
            </a:r>
            <a:r>
              <a:rPr lang="es-MX" dirty="0" err="1"/>
              <a:t>clonforme</a:t>
            </a:r>
            <a:r>
              <a:rPr lang="es-MX" dirty="0"/>
              <a:t> a su relativa indispensabilidad (o </a:t>
            </a:r>
            <a:r>
              <a:rPr lang="es-MX" dirty="0" err="1"/>
              <a:t>dispensabilidad</a:t>
            </a:r>
            <a:r>
              <a:rPr lang="es-MX" dirty="0"/>
              <a:t>) para las coaliciones, y/o iii) su capacidad potencial de intimidación (chantaje).</a:t>
            </a:r>
          </a:p>
        </p:txBody>
      </p:sp>
    </p:spTree>
    <p:extLst>
      <p:ext uri="{BB962C8B-B14F-4D97-AF65-F5344CB8AC3E}">
        <p14:creationId xmlns:p14="http://schemas.microsoft.com/office/powerpoint/2010/main" val="4186605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105EA-B118-4D57-8644-0F74FDB97E59}"/>
              </a:ext>
            </a:extLst>
          </p:cNvPr>
          <p:cNvSpPr>
            <a:spLocks noGrp="1"/>
          </p:cNvSpPr>
          <p:nvPr>
            <p:ph type="title"/>
          </p:nvPr>
        </p:nvSpPr>
        <p:spPr/>
        <p:txBody>
          <a:bodyPr/>
          <a:lstStyle/>
          <a:p>
            <a:pPr algn="ctr"/>
            <a:r>
              <a:rPr lang="es-MX" b="1" dirty="0"/>
              <a:t>Estructuras de poder</a:t>
            </a:r>
          </a:p>
        </p:txBody>
      </p:sp>
      <p:sp>
        <p:nvSpPr>
          <p:cNvPr id="3" name="Marcador de contenido 2">
            <a:extLst>
              <a:ext uri="{FF2B5EF4-FFF2-40B4-BE49-F238E27FC236}">
                <a16:creationId xmlns:a16="http://schemas.microsoft.com/office/drawing/2014/main" id="{FEEB4581-272A-4BA2-8516-EFD3911C7BEF}"/>
              </a:ext>
            </a:extLst>
          </p:cNvPr>
          <p:cNvSpPr>
            <a:spLocks noGrp="1"/>
          </p:cNvSpPr>
          <p:nvPr>
            <p:ph idx="1"/>
          </p:nvPr>
        </p:nvSpPr>
        <p:spPr/>
        <p:txBody>
          <a:bodyPr/>
          <a:lstStyle/>
          <a:p>
            <a:pPr marL="0" indent="0">
              <a:buNone/>
            </a:pPr>
            <a:r>
              <a:rPr lang="es-MX" dirty="0"/>
              <a:t>Las estructuras de poder mencionadas se pueden identificar como sigue:</a:t>
            </a:r>
          </a:p>
          <a:p>
            <a:pPr marL="0" indent="0">
              <a:buNone/>
            </a:pPr>
            <a:r>
              <a:rPr lang="es-MX" dirty="0"/>
              <a:t> i) </a:t>
            </a:r>
            <a:r>
              <a:rPr lang="es-MX" b="1" i="1" u="sng" dirty="0"/>
              <a:t>monopolio</a:t>
            </a:r>
            <a:r>
              <a:rPr lang="es-MX" dirty="0"/>
              <a:t>; </a:t>
            </a:r>
          </a:p>
          <a:p>
            <a:pPr marL="0" indent="0">
              <a:buNone/>
            </a:pPr>
            <a:r>
              <a:rPr lang="es-MX" dirty="0"/>
              <a:t>ii) </a:t>
            </a:r>
            <a:r>
              <a:rPr lang="es-MX" b="1" i="1" u="sng" dirty="0"/>
              <a:t>jerarquía</a:t>
            </a:r>
            <a:r>
              <a:rPr lang="es-MX" dirty="0"/>
              <a:t> (o monopolio relajado); </a:t>
            </a:r>
          </a:p>
          <a:p>
            <a:pPr marL="0" indent="0">
              <a:buNone/>
            </a:pPr>
            <a:r>
              <a:rPr lang="es-MX" dirty="0"/>
              <a:t>iii) </a:t>
            </a:r>
            <a:r>
              <a:rPr lang="es-MX" b="1" i="1" u="sng" dirty="0"/>
              <a:t>concentración </a:t>
            </a:r>
            <a:r>
              <a:rPr lang="es-MX" b="1" i="1" u="sng" dirty="0" err="1"/>
              <a:t>unimodal</a:t>
            </a:r>
            <a:r>
              <a:rPr lang="es-MX" dirty="0"/>
              <a:t> (esto es, prevalencia sin alternación); </a:t>
            </a:r>
          </a:p>
          <a:p>
            <a:pPr marL="0" indent="0">
              <a:buNone/>
            </a:pPr>
            <a:r>
              <a:rPr lang="es-MX" dirty="0"/>
              <a:t>iv) </a:t>
            </a:r>
            <a:r>
              <a:rPr lang="es-MX" b="1" i="1" u="sng" dirty="0"/>
              <a:t>concentración equilibrada</a:t>
            </a:r>
            <a:r>
              <a:rPr lang="es-MX" dirty="0"/>
              <a:t> (o concentración bipolar); </a:t>
            </a:r>
          </a:p>
          <a:p>
            <a:pPr marL="0" indent="0">
              <a:buNone/>
            </a:pPr>
            <a:r>
              <a:rPr lang="es-MX" dirty="0"/>
              <a:t>v) </a:t>
            </a:r>
            <a:r>
              <a:rPr lang="es-MX" b="1" i="1" u="sng" dirty="0"/>
              <a:t>poca fragmentación y/o segmentación despolarizada</a:t>
            </a:r>
            <a:r>
              <a:rPr lang="es-MX" dirty="0"/>
              <a:t>; </a:t>
            </a:r>
          </a:p>
          <a:p>
            <a:pPr marL="0" indent="0">
              <a:buNone/>
            </a:pPr>
            <a:r>
              <a:rPr lang="es-MX" dirty="0"/>
              <a:t>vi) </a:t>
            </a:r>
            <a:r>
              <a:rPr lang="es-MX" b="1" i="1" u="sng" dirty="0"/>
              <a:t>fragmentación alta con polarización</a:t>
            </a:r>
            <a:r>
              <a:rPr lang="es-MX" dirty="0"/>
              <a:t>.</a:t>
            </a:r>
          </a:p>
        </p:txBody>
      </p:sp>
    </p:spTree>
    <p:extLst>
      <p:ext uri="{BB962C8B-B14F-4D97-AF65-F5344CB8AC3E}">
        <p14:creationId xmlns:p14="http://schemas.microsoft.com/office/powerpoint/2010/main" val="40846286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3B231-5166-446F-95A7-8A6F8C79BF1C}"/>
              </a:ext>
            </a:extLst>
          </p:cNvPr>
          <p:cNvSpPr>
            <a:spLocks noGrp="1"/>
          </p:cNvSpPr>
          <p:nvPr>
            <p:ph type="title"/>
          </p:nvPr>
        </p:nvSpPr>
        <p:spPr/>
        <p:txBody>
          <a:bodyPr/>
          <a:lstStyle/>
          <a:p>
            <a:pPr algn="ctr"/>
            <a:r>
              <a:rPr lang="es-MX" b="1" dirty="0"/>
              <a:t>Sistemas competitivos</a:t>
            </a:r>
          </a:p>
        </p:txBody>
      </p:sp>
      <p:sp>
        <p:nvSpPr>
          <p:cNvPr id="3" name="Marcador de contenido 2">
            <a:extLst>
              <a:ext uri="{FF2B5EF4-FFF2-40B4-BE49-F238E27FC236}">
                <a16:creationId xmlns:a16="http://schemas.microsoft.com/office/drawing/2014/main" id="{18D978FA-D463-4F32-A9AE-26BBEC6FA91A}"/>
              </a:ext>
            </a:extLst>
          </p:cNvPr>
          <p:cNvSpPr>
            <a:spLocks noGrp="1"/>
          </p:cNvSpPr>
          <p:nvPr>
            <p:ph idx="1"/>
          </p:nvPr>
        </p:nvSpPr>
        <p:spPr/>
        <p:txBody>
          <a:bodyPr/>
          <a:lstStyle/>
          <a:p>
            <a:r>
              <a:rPr lang="es-MX" dirty="0"/>
              <a:t>Pluralismo polarizado</a:t>
            </a:r>
          </a:p>
          <a:p>
            <a:endParaRPr lang="es-MX" dirty="0"/>
          </a:p>
          <a:p>
            <a:r>
              <a:rPr lang="es-MX" dirty="0"/>
              <a:t>Pluralismo moderado y sociedades segmentadas</a:t>
            </a:r>
          </a:p>
          <a:p>
            <a:endParaRPr lang="es-MX" dirty="0"/>
          </a:p>
          <a:p>
            <a:r>
              <a:rPr lang="es-MX" dirty="0"/>
              <a:t>Sistemas bipartidistas</a:t>
            </a:r>
          </a:p>
          <a:p>
            <a:endParaRPr lang="es-MX" dirty="0"/>
          </a:p>
          <a:p>
            <a:r>
              <a:rPr lang="es-MX" dirty="0"/>
              <a:t>Sistemas de partido predominante</a:t>
            </a:r>
          </a:p>
        </p:txBody>
      </p:sp>
    </p:spTree>
    <p:extLst>
      <p:ext uri="{BB962C8B-B14F-4D97-AF65-F5344CB8AC3E}">
        <p14:creationId xmlns:p14="http://schemas.microsoft.com/office/powerpoint/2010/main" val="29903640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D0B7E-C8E4-460D-9A04-8325097CF6B4}"/>
              </a:ext>
            </a:extLst>
          </p:cNvPr>
          <p:cNvSpPr>
            <a:spLocks noGrp="1"/>
          </p:cNvSpPr>
          <p:nvPr>
            <p:ph type="title"/>
          </p:nvPr>
        </p:nvSpPr>
        <p:spPr/>
        <p:txBody>
          <a:bodyPr/>
          <a:lstStyle/>
          <a:p>
            <a:pPr algn="ctr"/>
            <a:r>
              <a:rPr lang="es-MX" b="1" dirty="0"/>
              <a:t>Sistemas no competitivos</a:t>
            </a:r>
          </a:p>
        </p:txBody>
      </p:sp>
      <p:sp>
        <p:nvSpPr>
          <p:cNvPr id="3" name="Marcador de contenido 2">
            <a:extLst>
              <a:ext uri="{FF2B5EF4-FFF2-40B4-BE49-F238E27FC236}">
                <a16:creationId xmlns:a16="http://schemas.microsoft.com/office/drawing/2014/main" id="{187D2241-38D4-44E6-9B52-04632D381810}"/>
              </a:ext>
            </a:extLst>
          </p:cNvPr>
          <p:cNvSpPr>
            <a:spLocks noGrp="1"/>
          </p:cNvSpPr>
          <p:nvPr>
            <p:ph idx="1"/>
          </p:nvPr>
        </p:nvSpPr>
        <p:spPr/>
        <p:txBody>
          <a:bodyPr>
            <a:normAutofit lnSpcReduction="10000"/>
          </a:bodyPr>
          <a:lstStyle/>
          <a:p>
            <a:r>
              <a:rPr lang="es-MX" b="1" u="sng" dirty="0"/>
              <a:t>Partido único (pautas):</a:t>
            </a:r>
          </a:p>
          <a:p>
            <a:r>
              <a:rPr lang="es-MX" dirty="0"/>
              <a:t>Unipartidista totalitaria</a:t>
            </a:r>
          </a:p>
          <a:p>
            <a:r>
              <a:rPr lang="es-MX" dirty="0"/>
              <a:t>Unipartidista autoritaria</a:t>
            </a:r>
          </a:p>
          <a:p>
            <a:r>
              <a:rPr lang="es-MX" dirty="0"/>
              <a:t>Unipartidista pragmática</a:t>
            </a:r>
          </a:p>
          <a:p>
            <a:endParaRPr lang="es-MX" dirty="0"/>
          </a:p>
          <a:p>
            <a:r>
              <a:rPr lang="es-MX" b="1" u="sng" dirty="0"/>
              <a:t>Partido hegemónico:</a:t>
            </a:r>
          </a:p>
          <a:p>
            <a:r>
              <a:rPr lang="es-MX" dirty="0"/>
              <a:t>Hegemónico-ideológico</a:t>
            </a:r>
          </a:p>
          <a:p>
            <a:r>
              <a:rPr lang="es-MX" dirty="0"/>
              <a:t>Hegemónico-pragmático</a:t>
            </a:r>
          </a:p>
          <a:p>
            <a:endParaRPr lang="es-MX" dirty="0"/>
          </a:p>
        </p:txBody>
      </p:sp>
    </p:spTree>
    <p:extLst>
      <p:ext uri="{BB962C8B-B14F-4D97-AF65-F5344CB8AC3E}">
        <p14:creationId xmlns:p14="http://schemas.microsoft.com/office/powerpoint/2010/main" val="39443586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80E1B-2D6B-4CB1-9961-12687E802721}"/>
              </a:ext>
            </a:extLst>
          </p:cNvPr>
          <p:cNvSpPr>
            <a:spLocks noGrp="1"/>
          </p:cNvSpPr>
          <p:nvPr>
            <p:ph type="title"/>
          </p:nvPr>
        </p:nvSpPr>
        <p:spPr/>
        <p:txBody>
          <a:bodyPr/>
          <a:lstStyle/>
          <a:p>
            <a:pPr algn="ctr"/>
            <a:r>
              <a:rPr lang="es-MX" b="1" dirty="0"/>
              <a:t>Competencia espacial</a:t>
            </a:r>
          </a:p>
        </p:txBody>
      </p:sp>
      <p:sp>
        <p:nvSpPr>
          <p:cNvPr id="3" name="Marcador de contenido 2">
            <a:extLst>
              <a:ext uri="{FF2B5EF4-FFF2-40B4-BE49-F238E27FC236}">
                <a16:creationId xmlns:a16="http://schemas.microsoft.com/office/drawing/2014/main" id="{3379E454-E2DE-4031-A713-9F504049218D}"/>
              </a:ext>
            </a:extLst>
          </p:cNvPr>
          <p:cNvSpPr>
            <a:spLocks noGrp="1"/>
          </p:cNvSpPr>
          <p:nvPr>
            <p:ph idx="1"/>
          </p:nvPr>
        </p:nvSpPr>
        <p:spPr/>
        <p:txBody>
          <a:bodyPr/>
          <a:lstStyle/>
          <a:p>
            <a:r>
              <a:rPr lang="es-MX" dirty="0"/>
              <a:t>Anthony </a:t>
            </a:r>
            <a:r>
              <a:rPr lang="es-MX" dirty="0" err="1"/>
              <a:t>Downs</a:t>
            </a:r>
            <a:r>
              <a:rPr lang="es-MX" dirty="0"/>
              <a:t>, en </a:t>
            </a:r>
            <a:r>
              <a:rPr lang="es-MX" i="1" dirty="0"/>
              <a:t>Teoría Económica de la Democracia</a:t>
            </a:r>
            <a:r>
              <a:rPr lang="es-MX" dirty="0"/>
              <a:t> (1957), supone que los ciudadanos de una democracia actúan sobre todo a fin de maximizar sus propios intereses y sus ingresos utilitarios, que “los partidos formulan políticas a fin de ganar elecciones, y no ganar elecciones a fin de formular políticas”, y que el objetivo primordial de los políticos es “salir elegidos”, de esas premisas se desprende que una teoría de las elecciones es algo muy central en su teoría de la democracia.</a:t>
            </a:r>
          </a:p>
          <a:p>
            <a:endParaRPr lang="es-MX" dirty="0"/>
          </a:p>
        </p:txBody>
      </p:sp>
    </p:spTree>
    <p:extLst>
      <p:ext uri="{BB962C8B-B14F-4D97-AF65-F5344CB8AC3E}">
        <p14:creationId xmlns:p14="http://schemas.microsoft.com/office/powerpoint/2010/main" val="2997665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469</TotalTime>
  <Words>1029</Words>
  <Application>Microsoft Office PowerPoint</Application>
  <PresentationFormat>Panorámica</PresentationFormat>
  <Paragraphs>75</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Trebuchet MS</vt:lpstr>
      <vt:lpstr>Berlín</vt:lpstr>
      <vt:lpstr>Partidos y Sistemas de partidos Giovanni Sartori </vt:lpstr>
      <vt:lpstr>Sistemas de partidos</vt:lpstr>
      <vt:lpstr>El criterio numérico</vt:lpstr>
      <vt:lpstr>El criterio numérico (continúa)</vt:lpstr>
      <vt:lpstr>El criterio numérico (continúa)</vt:lpstr>
      <vt:lpstr>Estructuras de poder</vt:lpstr>
      <vt:lpstr>Sistemas competitivos</vt:lpstr>
      <vt:lpstr>Sistemas no competitivos</vt:lpstr>
      <vt:lpstr>Competencia espacial</vt:lpstr>
      <vt:lpstr>Competencia espacial (continúa)</vt:lpstr>
      <vt:lpstr>¿Qué repercusión tienen polarización y competición en la teoría empírica de la democracia?</vt:lpstr>
      <vt:lpstr>La democracia eficiente. Reglas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Partidos y Sistemas de partidos Giovanni Sartori</dc:title>
  <dc:creator>Eduardo Castellanos</dc:creator>
  <cp:lastModifiedBy>Eduardo Castellanos</cp:lastModifiedBy>
  <cp:revision>16</cp:revision>
  <dcterms:created xsi:type="dcterms:W3CDTF">2017-10-21T20:08:40Z</dcterms:created>
  <dcterms:modified xsi:type="dcterms:W3CDTF">2020-04-23T20:31:39Z</dcterms:modified>
</cp:coreProperties>
</file>