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58" r:id="rId4"/>
  </p:sldIdLst>
  <p:sldSz cx="7620000" cy="7620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Bebas Neue" panose="020B0604020202020204" charset="0"/>
      <p:regular r:id="rId9"/>
      <p:bold r:id="rId10"/>
    </p:embeddedFont>
    <p:embeddedFont>
      <p:font typeface="Montserrat Light" panose="020B060402020202020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3" d="100"/>
          <a:sy n="63" d="100"/>
        </p:scale>
        <p:origin x="189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B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53375" y="2503224"/>
            <a:ext cx="5504826" cy="2577943"/>
            <a:chOff x="762151" y="-1196747"/>
            <a:chExt cx="7356932" cy="3437257"/>
          </a:xfrm>
        </p:grpSpPr>
        <p:sp>
          <p:nvSpPr>
            <p:cNvPr id="3" name="AutoShape 3"/>
            <p:cNvSpPr/>
            <p:nvPr/>
          </p:nvSpPr>
          <p:spPr>
            <a:xfrm>
              <a:off x="762151" y="2219453"/>
              <a:ext cx="6145133" cy="21057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134759" y="-1196747"/>
              <a:ext cx="5399916" cy="107439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666"/>
                </a:lnSpc>
              </a:pPr>
              <a:r>
                <a:rPr lang="en-US" sz="3000" b="1" spc="333" dirty="0">
                  <a:solidFill>
                    <a:srgbClr val="FFFFFF"/>
                  </a:solidFill>
                  <a:latin typeface="Bebas Neue"/>
                </a:rPr>
                <a:t>ISIDRO MIGUEL GUTIÉRREZ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3793527" y="1831782"/>
              <a:ext cx="4325556" cy="33479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281"/>
                </a:lnSpc>
              </a:pPr>
              <a:r>
                <a:rPr lang="en-US" sz="1200" spc="40" dirty="0" err="1">
                  <a:solidFill>
                    <a:srgbClr val="FFFFFF"/>
                  </a:solidFill>
                  <a:latin typeface="Montserrat Light"/>
                </a:rPr>
                <a:t>Cédula</a:t>
              </a:r>
              <a:r>
                <a:rPr lang="en-US" sz="1200" spc="40" dirty="0">
                  <a:solidFill>
                    <a:srgbClr val="FFFFFF"/>
                  </a:solidFill>
                  <a:latin typeface="Montserrat Light"/>
                </a:rPr>
                <a:t> professional 10114790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990224" y="737767"/>
            <a:ext cx="45720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ES" spc="40" dirty="0">
                <a:solidFill>
                  <a:srgbClr val="FFFFFF"/>
                </a:solidFill>
                <a:latin typeface="Montserrat Light"/>
              </a:rPr>
              <a:t>Abogado titulado, con amplia trayectoria en el servicio público</a:t>
            </a:r>
          </a:p>
          <a:p>
            <a:pPr algn="ctr"/>
            <a:endParaRPr lang="es-ES" spc="40" dirty="0">
              <a:solidFill>
                <a:srgbClr val="FFFFFF"/>
              </a:solidFill>
              <a:latin typeface="Montserrat Light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r="30000"/>
          <a:stretch/>
        </p:blipFill>
        <p:spPr>
          <a:xfrm>
            <a:off x="152400" y="737767"/>
            <a:ext cx="2607058" cy="4343400"/>
          </a:xfrm>
          <a:prstGeom prst="rect">
            <a:avLst/>
          </a:prstGeom>
        </p:spPr>
      </p:pic>
      <p:sp>
        <p:nvSpPr>
          <p:cNvPr id="8" name="TextBox 5"/>
          <p:cNvSpPr txBox="1"/>
          <p:nvPr/>
        </p:nvSpPr>
        <p:spPr>
          <a:xfrm>
            <a:off x="0" y="5536374"/>
            <a:ext cx="7620000" cy="8848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81"/>
              </a:lnSpc>
            </a:pPr>
            <a:r>
              <a:rPr lang="es-ES" sz="1400" b="1" spc="40" dirty="0">
                <a:solidFill>
                  <a:srgbClr val="FFFFFF"/>
                </a:solidFill>
                <a:latin typeface="Montserrat Light"/>
              </a:rPr>
              <a:t>Poder Ejecutivo Federal: </a:t>
            </a:r>
            <a:r>
              <a:rPr lang="es-ES" sz="1400" spc="40" dirty="0">
                <a:solidFill>
                  <a:srgbClr val="FFFFFF"/>
                </a:solidFill>
                <a:latin typeface="Montserrat Light"/>
              </a:rPr>
              <a:t>SEGOB, AFI/PGR, SSP/POLICÍA FEDERAL</a:t>
            </a:r>
          </a:p>
          <a:p>
            <a:pPr algn="ctr">
              <a:lnSpc>
                <a:spcPts val="2281"/>
              </a:lnSpc>
            </a:pPr>
            <a:r>
              <a:rPr lang="es-ES" sz="1400" b="1" spc="40" dirty="0">
                <a:solidFill>
                  <a:srgbClr val="FFFFFF"/>
                </a:solidFill>
                <a:latin typeface="Montserrat Light"/>
              </a:rPr>
              <a:t>Senado de la República: </a:t>
            </a:r>
            <a:r>
              <a:rPr lang="es-ES" sz="1400" spc="40" dirty="0">
                <a:solidFill>
                  <a:srgbClr val="FFFFFF"/>
                </a:solidFill>
                <a:latin typeface="Montserrat Light"/>
              </a:rPr>
              <a:t>LXII y LXIII legislaturas</a:t>
            </a:r>
          </a:p>
          <a:p>
            <a:pPr algn="ctr">
              <a:lnSpc>
                <a:spcPts val="2281"/>
              </a:lnSpc>
            </a:pPr>
            <a:r>
              <a:rPr lang="es-ES" sz="1400" b="1" spc="40" dirty="0">
                <a:solidFill>
                  <a:srgbClr val="FFFFFF"/>
                </a:solidFill>
                <a:latin typeface="Montserrat Light"/>
              </a:rPr>
              <a:t>Tribunal Electoral de la CDMX: </a:t>
            </a:r>
            <a:r>
              <a:rPr lang="es-ES" sz="1400" spc="40" dirty="0">
                <a:solidFill>
                  <a:srgbClr val="FFFFFF"/>
                </a:solidFill>
                <a:latin typeface="Montserrat Light"/>
              </a:rPr>
              <a:t>Instituto de Formación y Capacitación </a:t>
            </a:r>
            <a:endParaRPr lang="en-US" sz="1400" spc="40" dirty="0">
              <a:solidFill>
                <a:srgbClr val="FFFFFF"/>
              </a:solidFill>
              <a:latin typeface="Montserrat Light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397217" y="6835089"/>
            <a:ext cx="6825566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ES" sz="900" spc="40" dirty="0">
                <a:solidFill>
                  <a:srgbClr val="FFFFFF"/>
                </a:solidFill>
                <a:latin typeface="Montserrat Light"/>
              </a:rPr>
              <a:t>Calle Prolongación 16 de septiembre N° 108, Colonia Los Reyes Culhuacán, Delegación Iztapalapa.  </a:t>
            </a:r>
          </a:p>
          <a:p>
            <a:pPr algn="ctr"/>
            <a:r>
              <a:rPr lang="es-ES" sz="900" spc="40" dirty="0">
                <a:solidFill>
                  <a:srgbClr val="FFFFFF"/>
                </a:solidFill>
                <a:latin typeface="Montserrat Light"/>
              </a:rPr>
              <a:t>C.P. 09840, en la Ciudad de México. imiguel77@hotmail.com </a:t>
            </a:r>
          </a:p>
          <a:p>
            <a:pPr algn="ctr"/>
            <a:r>
              <a:rPr lang="es-ES" sz="900" spc="40" dirty="0">
                <a:solidFill>
                  <a:srgbClr val="FFFFFF"/>
                </a:solidFill>
                <a:latin typeface="Montserrat Light"/>
              </a:rPr>
              <a:t>Oficina 5340 4600 </a:t>
            </a:r>
            <a:r>
              <a:rPr lang="es-ES" sz="900" spc="40" dirty="0" err="1">
                <a:solidFill>
                  <a:srgbClr val="FFFFFF"/>
                </a:solidFill>
                <a:latin typeface="Montserrat Light"/>
              </a:rPr>
              <a:t>ext</a:t>
            </a:r>
            <a:r>
              <a:rPr lang="es-ES" sz="900" spc="40" dirty="0">
                <a:solidFill>
                  <a:srgbClr val="FFFFFF"/>
                </a:solidFill>
                <a:latin typeface="Montserrat Light"/>
              </a:rPr>
              <a:t>, 1177,  Celular 04455 12916719 </a:t>
            </a:r>
          </a:p>
          <a:p>
            <a:pPr algn="r"/>
            <a:r>
              <a:rPr lang="es-MX" sz="900" spc="40" dirty="0">
                <a:solidFill>
                  <a:srgbClr val="FFFFFF"/>
                </a:solidFill>
                <a:latin typeface="Montserrat Light"/>
              </a:rPr>
              <a:t>Julio, 2019</a:t>
            </a:r>
            <a:endParaRPr lang="es-ES" sz="900" spc="40" dirty="0">
              <a:solidFill>
                <a:srgbClr val="FFFFFF"/>
              </a:solidFill>
              <a:latin typeface="Montserrat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B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/>
        </p:nvSpPr>
        <p:spPr>
          <a:xfrm>
            <a:off x="1676400" y="304800"/>
            <a:ext cx="4572000" cy="276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MX" spc="40" dirty="0">
                <a:solidFill>
                  <a:srgbClr val="FFFFFF"/>
                </a:solidFill>
                <a:latin typeface="Montserrat Light"/>
              </a:rPr>
              <a:t>DIPLOMADOS Y CURSOS</a:t>
            </a:r>
            <a:endParaRPr lang="es-ES" spc="40" dirty="0">
              <a:solidFill>
                <a:srgbClr val="FFFFFF"/>
              </a:solidFill>
              <a:latin typeface="Montserrat Ligh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28600" y="902017"/>
            <a:ext cx="7086600" cy="57246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Trabajo en equipo.- </a:t>
            </a:r>
            <a:r>
              <a:rPr lang="es-ES" sz="1600" dirty="0">
                <a:solidFill>
                  <a:schemeClr val="bg1"/>
                </a:solidFill>
              </a:rPr>
              <a:t>ITAM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La ética en el servicio público.- </a:t>
            </a:r>
            <a:r>
              <a:rPr lang="es-MX" sz="1600" dirty="0">
                <a:solidFill>
                  <a:schemeClr val="bg1"/>
                </a:solidFill>
              </a:rPr>
              <a:t>ITAM</a:t>
            </a:r>
            <a:endParaRPr lang="es-ES" sz="16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Delitos Electorales.- </a:t>
            </a:r>
            <a:r>
              <a:rPr lang="es-ES" sz="1600" dirty="0">
                <a:solidFill>
                  <a:schemeClr val="bg1"/>
                </a:solidFill>
              </a:rPr>
              <a:t>IFE, PGR y la FEPADE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Nuevo Sistema Penal Acusatorio.- </a:t>
            </a:r>
            <a:r>
              <a:rPr lang="es-ES" sz="1600" dirty="0">
                <a:solidFill>
                  <a:schemeClr val="bg1"/>
                </a:solidFill>
              </a:rPr>
              <a:t>SEGOB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Cursos en materia de transparencia  y acceso a la información pública gubernamental.- </a:t>
            </a:r>
            <a:r>
              <a:rPr lang="es-ES" sz="1600" dirty="0">
                <a:solidFill>
                  <a:schemeClr val="bg1"/>
                </a:solidFill>
              </a:rPr>
              <a:t>AGN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Paridad Libre de Violencia Política en Razón de Género.- </a:t>
            </a:r>
            <a:r>
              <a:rPr lang="es-ES" sz="1600" dirty="0">
                <a:solidFill>
                  <a:schemeClr val="bg1"/>
                </a:solidFill>
              </a:rPr>
              <a:t>SCJN, TEPJF, INE, INMUJERES, FEPADE, CEAV, TECDMX y IEDF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Ley</a:t>
            </a:r>
            <a:r>
              <a:rPr lang="es-MX" dirty="0">
                <a:solidFill>
                  <a:schemeClr val="bg1"/>
                </a:solidFill>
              </a:rPr>
              <a:t> de Transparencia, Acceso a la Información Pública y Rendición de Cuentas de la Ciudad de México.- </a:t>
            </a:r>
            <a:r>
              <a:rPr lang="es-MX" sz="1600" dirty="0">
                <a:solidFill>
                  <a:schemeClr val="bg1"/>
                </a:solidFill>
              </a:rPr>
              <a:t>INFODF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Ética Pública.- </a:t>
            </a:r>
            <a:r>
              <a:rPr lang="es-MX" sz="1600" dirty="0">
                <a:solidFill>
                  <a:schemeClr val="bg1"/>
                </a:solidFill>
              </a:rPr>
              <a:t>INFODF</a:t>
            </a:r>
            <a:endParaRPr lang="es-ES" sz="16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XXV Seminario Eduardo García Máynez.- </a:t>
            </a:r>
            <a:r>
              <a:rPr lang="es-ES" sz="1600" dirty="0">
                <a:solidFill>
                  <a:schemeClr val="bg1"/>
                </a:solidFill>
              </a:rPr>
              <a:t>ITAM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V Seminario Luigi </a:t>
            </a:r>
            <a:r>
              <a:rPr lang="es-MX" dirty="0" err="1">
                <a:solidFill>
                  <a:schemeClr val="bg1"/>
                </a:solidFill>
              </a:rPr>
              <a:t>Ferrajoli</a:t>
            </a:r>
            <a:r>
              <a:rPr lang="es-MX" dirty="0">
                <a:solidFill>
                  <a:schemeClr val="bg1"/>
                </a:solidFill>
              </a:rPr>
              <a:t>. </a:t>
            </a:r>
            <a:r>
              <a:rPr lang="es-MX" sz="1600" dirty="0">
                <a:solidFill>
                  <a:schemeClr val="bg1"/>
                </a:solidFill>
              </a:rPr>
              <a:t>ITAM</a:t>
            </a:r>
            <a:endParaRPr lang="es-ES" sz="16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Coordinador y cursante del Diplomado: El asilo como Derecho a la Protección Internacional organizado por la Comisión de América Latina y el Caribe del Senado de la República.- </a:t>
            </a:r>
            <a:r>
              <a:rPr lang="es-ES" sz="1600" dirty="0">
                <a:solidFill>
                  <a:schemeClr val="bg1"/>
                </a:solidFill>
              </a:rPr>
              <a:t>Senado de la República, SRE, COMAR, ACNUR y avalado por la UAM Xochimilco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Actualización en materia electoral sobre fiscalización y sus consecuencias.- </a:t>
            </a:r>
            <a:r>
              <a:rPr lang="es-ES" sz="1600" dirty="0">
                <a:solidFill>
                  <a:schemeClr val="bg1"/>
                </a:solidFill>
              </a:rPr>
              <a:t>INE</a:t>
            </a:r>
            <a:r>
              <a:rPr lang="es-ES" dirty="0">
                <a:solidFill>
                  <a:schemeClr val="bg1"/>
                </a:solidFill>
              </a:rPr>
              <a:t>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Actualmente cursando el Diplomado en Derechos Humanos “Dr. Jorge Carpizo”.- </a:t>
            </a:r>
            <a:r>
              <a:rPr lang="es-ES" sz="1600" dirty="0">
                <a:solidFill>
                  <a:schemeClr val="bg1"/>
                </a:solidFill>
              </a:rPr>
              <a:t>Instituto de Investigaciones Jurídicas UNAM.</a:t>
            </a:r>
          </a:p>
        </p:txBody>
      </p:sp>
    </p:spTree>
    <p:extLst>
      <p:ext uri="{BB962C8B-B14F-4D97-AF65-F5344CB8AC3E}">
        <p14:creationId xmlns:p14="http://schemas.microsoft.com/office/powerpoint/2010/main" val="122157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B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1562100" y="304800"/>
            <a:ext cx="457200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ES" sz="1600" spc="40" dirty="0">
                <a:solidFill>
                  <a:srgbClr val="FFFFFF"/>
                </a:solidFill>
                <a:latin typeface="Montserrat Light"/>
              </a:rPr>
              <a:t>TRAYECTORIA PROFESIONAL </a:t>
            </a:r>
          </a:p>
        </p:txBody>
      </p:sp>
      <p:sp>
        <p:nvSpPr>
          <p:cNvPr id="3" name="TextBox 5"/>
          <p:cNvSpPr txBox="1"/>
          <p:nvPr/>
        </p:nvSpPr>
        <p:spPr>
          <a:xfrm>
            <a:off x="331572" y="700215"/>
            <a:ext cx="7010400" cy="6647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s-ES" sz="1200" b="1" dirty="0">
                <a:solidFill>
                  <a:schemeClr val="bg1"/>
                </a:solidFill>
              </a:rPr>
              <a:t>Tribunal Electoral de la Ciudad de México.-</a:t>
            </a:r>
            <a:r>
              <a:rPr lang="es-ES" sz="1200" dirty="0">
                <a:solidFill>
                  <a:schemeClr val="bg1"/>
                </a:solidFill>
              </a:rPr>
              <a:t>  Jefe de Departamento del Instituto de Formación y Capacitación del Tribunal, teniendo entre mis funciones realizar proyectos e impulsar programas que contribuyan a la capacitación y formación del personal que integra el Tribunal, desarrollar e implementar el aula virtual, así como mantener una óptima coordinación con instituciones e institutos especialistas en democracia y participación ciudadana, coadyuvar a promover una participación cada vez más activa de la ciudadana. (junio de 2017 a la fecha). </a:t>
            </a:r>
          </a:p>
          <a:p>
            <a:pPr algn="just"/>
            <a:r>
              <a:rPr lang="es-ES" sz="1200" dirty="0">
                <a:solidFill>
                  <a:schemeClr val="bg1"/>
                </a:solidFill>
              </a:rPr>
              <a:t> </a:t>
            </a:r>
          </a:p>
          <a:p>
            <a:pPr algn="just"/>
            <a:r>
              <a:rPr lang="es-ES" sz="1200" b="1" dirty="0">
                <a:solidFill>
                  <a:schemeClr val="bg1"/>
                </a:solidFill>
              </a:rPr>
              <a:t>Senado de la República.- </a:t>
            </a:r>
            <a:r>
              <a:rPr lang="es-ES" sz="1200" dirty="0">
                <a:solidFill>
                  <a:schemeClr val="bg1"/>
                </a:solidFill>
              </a:rPr>
              <a:t>Asesor Jurídico y Legislativo. A cargo de proponer y elaborar proyectos de Iniciativas de ley y puntos de acuerdo en materia de Derechos Humanos, Migración, Democracia, Movilidad y Desarrollo Metropolitano, entre otros, además de ser asesor en la Comisión de Relaciones Exteriores América Latina y el Caribe, contribuyendo en la elaboración de dictámenes que eran turnados a la Comisión. De igual manera, fungí como asesor de la Vicepresidencia de México ante el Parlamento Latinoamericano elaborando el proyecto de Reforma al Estatuto del Parlamento; contribuí en la elaboración del Informe de la Comisión Especial de </a:t>
            </a:r>
            <a:r>
              <a:rPr lang="es-ES" sz="1200" dirty="0" err="1">
                <a:solidFill>
                  <a:schemeClr val="bg1"/>
                </a:solidFill>
              </a:rPr>
              <a:t>Nochixtlán</a:t>
            </a:r>
            <a:r>
              <a:rPr lang="es-ES" sz="1200" dirty="0">
                <a:solidFill>
                  <a:schemeClr val="bg1"/>
                </a:solidFill>
              </a:rPr>
              <a:t>; así como en el diseño y elaboración de la Ley General de los Derechos de Niñas, Niños y Adolescentes y la Ley Marco de los Derechos de Mujeres, Niñas, Niños y Adolescentes migrantes. (Octubre 2012-mayo de 2017). </a:t>
            </a:r>
          </a:p>
          <a:p>
            <a:pPr algn="just"/>
            <a:r>
              <a:rPr lang="es-ES" sz="1200" dirty="0">
                <a:solidFill>
                  <a:schemeClr val="bg1"/>
                </a:solidFill>
              </a:rPr>
              <a:t> </a:t>
            </a:r>
          </a:p>
          <a:p>
            <a:pPr algn="just"/>
            <a:r>
              <a:rPr lang="es-ES" sz="1200" b="1" dirty="0">
                <a:solidFill>
                  <a:schemeClr val="bg1"/>
                </a:solidFill>
              </a:rPr>
              <a:t>Asamblea Constituyente de la Ciudad de México.- </a:t>
            </a:r>
            <a:r>
              <a:rPr lang="es-ES" sz="1200" dirty="0">
                <a:solidFill>
                  <a:schemeClr val="bg1"/>
                </a:solidFill>
              </a:rPr>
              <a:t>Asesor Jurídico y Legislativo. Realicé propuestas de Iniciativas de reforma al Proyecto de Constitución enviado por el Jefe de Gobierno de la Ciudad de México. (15 de septiembre de 2016-31 de enero de 2017). </a:t>
            </a:r>
          </a:p>
          <a:p>
            <a:pPr algn="just"/>
            <a:r>
              <a:rPr lang="es-ES" sz="1200" dirty="0">
                <a:solidFill>
                  <a:schemeClr val="bg1"/>
                </a:solidFill>
              </a:rPr>
              <a:t> </a:t>
            </a:r>
          </a:p>
          <a:p>
            <a:pPr algn="just"/>
            <a:r>
              <a:rPr lang="es-ES" sz="1200" b="1" dirty="0">
                <a:solidFill>
                  <a:schemeClr val="bg1"/>
                </a:solidFill>
              </a:rPr>
              <a:t>Dirección General de Administración y Finanzas de la Policía Federal.- </a:t>
            </a:r>
            <a:r>
              <a:rPr lang="es-ES" sz="1200" dirty="0">
                <a:solidFill>
                  <a:schemeClr val="bg1"/>
                </a:solidFill>
              </a:rPr>
              <a:t>Subdirector de Área. Colaboré en diversas áreas de la Dirección de Recursos Humanos de la Policía Federal, en las Direcciones de Fomento a la Cultura, Dirección de Prestaciones y Dirección de Servicios al Personal.  </a:t>
            </a:r>
          </a:p>
          <a:p>
            <a:pPr algn="just"/>
            <a:r>
              <a:rPr lang="es-ES" sz="1200" dirty="0">
                <a:solidFill>
                  <a:schemeClr val="bg1"/>
                </a:solidFill>
              </a:rPr>
              <a:t>(Octubre 2007-octubre 2012). </a:t>
            </a:r>
          </a:p>
          <a:p>
            <a:pPr algn="just"/>
            <a:r>
              <a:rPr lang="es-ES" sz="1200" dirty="0">
                <a:solidFill>
                  <a:schemeClr val="bg1"/>
                </a:solidFill>
              </a:rPr>
              <a:t> </a:t>
            </a:r>
          </a:p>
          <a:p>
            <a:pPr algn="just"/>
            <a:r>
              <a:rPr lang="es-ES" sz="1200" b="1" dirty="0">
                <a:solidFill>
                  <a:schemeClr val="bg1"/>
                </a:solidFill>
              </a:rPr>
              <a:t>Dirección de Recursos Humanos de la Agencia Federal de Investigación.- </a:t>
            </a:r>
            <a:r>
              <a:rPr lang="es-ES" sz="1200" dirty="0">
                <a:solidFill>
                  <a:schemeClr val="bg1"/>
                </a:solidFill>
              </a:rPr>
              <a:t>Secretario Particular de la Directora de Recursos Humanos. Responsable de atención de los asuntos turnados por parte del Titular de la Agencia Federal de Investigación a las áreas competentes.  </a:t>
            </a:r>
          </a:p>
          <a:p>
            <a:pPr algn="just"/>
            <a:r>
              <a:rPr lang="es-ES" sz="1200" dirty="0">
                <a:solidFill>
                  <a:schemeClr val="bg1"/>
                </a:solidFill>
              </a:rPr>
              <a:t>(Agosto a octubre 2007) </a:t>
            </a:r>
          </a:p>
          <a:p>
            <a:pPr algn="just"/>
            <a:r>
              <a:rPr lang="es-ES" sz="1200" dirty="0">
                <a:solidFill>
                  <a:schemeClr val="bg1"/>
                </a:solidFill>
              </a:rPr>
              <a:t> </a:t>
            </a:r>
          </a:p>
          <a:p>
            <a:pPr algn="just"/>
            <a:r>
              <a:rPr lang="es-ES" sz="1200" b="1" dirty="0">
                <a:solidFill>
                  <a:schemeClr val="bg1"/>
                </a:solidFill>
              </a:rPr>
              <a:t>Subsecretaría de Población, Migración y Asuntos Religiosos de la Secretaría de Gobernación.- </a:t>
            </a:r>
            <a:r>
              <a:rPr lang="es-ES" sz="1200" dirty="0">
                <a:solidFill>
                  <a:schemeClr val="bg1"/>
                </a:solidFill>
              </a:rPr>
              <a:t>Asesor.- Encargado de llevar el seguimiento de los asuntos dirigidos al Subsecretario, así como elaboración de notas informativas y oficios. Preparación de la carpeta de acuerdo con el Secretario y llevar el seguimiento de las Reuniones de Órganos Colegiados de Gobierno, como son: Comisión Nacional de Inversiones Extranjeras, Aeropuertos y Servicios Auxiliares, Desarrollo Integral de la Familia,  Adultos Mayores, Migración, Grupo Aeroportuario de la Ciudad de México e INMUJERES.  (Junio 2001 a julio 2007). </a:t>
            </a:r>
          </a:p>
        </p:txBody>
      </p:sp>
    </p:spTree>
    <p:extLst>
      <p:ext uri="{BB962C8B-B14F-4D97-AF65-F5344CB8AC3E}">
        <p14:creationId xmlns:p14="http://schemas.microsoft.com/office/powerpoint/2010/main" val="15647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666</Words>
  <Application>Microsoft Office PowerPoint</Application>
  <PresentationFormat>Personalizado</PresentationFormat>
  <Paragraphs>38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Calibri</vt:lpstr>
      <vt:lpstr>Bebas Neue</vt:lpstr>
      <vt:lpstr>Arial</vt:lpstr>
      <vt:lpstr>Montserrat Light</vt:lpstr>
      <vt:lpstr>Office Theme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 Twain once said</dc:title>
  <dc:creator>Isidro Miguel Gutierrez</dc:creator>
  <cp:lastModifiedBy>Isidro Miguel Gutierrez</cp:lastModifiedBy>
  <cp:revision>13</cp:revision>
  <dcterms:created xsi:type="dcterms:W3CDTF">2006-08-16T00:00:00Z</dcterms:created>
  <dcterms:modified xsi:type="dcterms:W3CDTF">2020-06-17T22:27:30Z</dcterms:modified>
  <dc:identifier>DADgBurpy7s</dc:identifier>
</cp:coreProperties>
</file>