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1" r:id="rId7"/>
    <p:sldId id="267" r:id="rId8"/>
    <p:sldId id="266" r:id="rId9"/>
    <p:sldId id="269" r:id="rId10"/>
    <p:sldId id="262" r:id="rId11"/>
    <p:sldId id="264" r:id="rId12"/>
    <p:sldId id="265" r:id="rId13"/>
    <p:sldId id="263" r:id="rId1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92" d="100"/>
          <a:sy n="92" d="100"/>
        </p:scale>
        <p:origin x="9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FD832175-C0F1-4C3D-89AD-A6EE219BD78A}" type="datetimeFigureOut">
              <a:rPr lang="pt-BR" smtClean="0"/>
              <a:t>24/04/2018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1A927B3-C1D7-40A2-8DFE-5826A48A1C8C}" type="slidenum">
              <a:rPr lang="pt-BR" smtClean="0"/>
              <a:t>‹nº›</a:t>
            </a:fld>
            <a:endParaRPr lang="pt-BR"/>
          </a:p>
        </p:txBody>
      </p:sp>
    </p:spTree>
    <p:extLst>
      <p:ext uri="{BB962C8B-B14F-4D97-AF65-F5344CB8AC3E}">
        <p14:creationId xmlns:p14="http://schemas.microsoft.com/office/powerpoint/2010/main" val="349675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FD832175-C0F1-4C3D-89AD-A6EE219BD78A}" type="datetimeFigureOut">
              <a:rPr lang="pt-BR" smtClean="0"/>
              <a:t>24/04/2018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1A927B3-C1D7-40A2-8DFE-5826A48A1C8C}" type="slidenum">
              <a:rPr lang="pt-BR" smtClean="0"/>
              <a:t>‹nº›</a:t>
            </a:fld>
            <a:endParaRPr lang="pt-BR"/>
          </a:p>
        </p:txBody>
      </p:sp>
    </p:spTree>
    <p:extLst>
      <p:ext uri="{BB962C8B-B14F-4D97-AF65-F5344CB8AC3E}">
        <p14:creationId xmlns:p14="http://schemas.microsoft.com/office/powerpoint/2010/main" val="2023574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FD832175-C0F1-4C3D-89AD-A6EE219BD78A}" type="datetimeFigureOut">
              <a:rPr lang="pt-BR" smtClean="0"/>
              <a:t>24/04/2018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1A927B3-C1D7-40A2-8DFE-5826A48A1C8C}" type="slidenum">
              <a:rPr lang="pt-BR" smtClean="0"/>
              <a:t>‹nº›</a:t>
            </a:fld>
            <a:endParaRPr lang="pt-BR"/>
          </a:p>
        </p:txBody>
      </p:sp>
    </p:spTree>
    <p:extLst>
      <p:ext uri="{BB962C8B-B14F-4D97-AF65-F5344CB8AC3E}">
        <p14:creationId xmlns:p14="http://schemas.microsoft.com/office/powerpoint/2010/main" val="4158801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FD832175-C0F1-4C3D-89AD-A6EE219BD78A}" type="datetimeFigureOut">
              <a:rPr lang="pt-BR" smtClean="0"/>
              <a:t>24/04/2018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1A927B3-C1D7-40A2-8DFE-5826A48A1C8C}" type="slidenum">
              <a:rPr lang="pt-BR" smtClean="0"/>
              <a:t>‹nº›</a:t>
            </a:fld>
            <a:endParaRPr lang="pt-BR"/>
          </a:p>
        </p:txBody>
      </p:sp>
    </p:spTree>
    <p:extLst>
      <p:ext uri="{BB962C8B-B14F-4D97-AF65-F5344CB8AC3E}">
        <p14:creationId xmlns:p14="http://schemas.microsoft.com/office/powerpoint/2010/main" val="3287931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FD832175-C0F1-4C3D-89AD-A6EE219BD78A}" type="datetimeFigureOut">
              <a:rPr lang="pt-BR" smtClean="0"/>
              <a:t>24/04/2018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1A927B3-C1D7-40A2-8DFE-5826A48A1C8C}" type="slidenum">
              <a:rPr lang="pt-BR" smtClean="0"/>
              <a:t>‹nº›</a:t>
            </a:fld>
            <a:endParaRPr lang="pt-BR"/>
          </a:p>
        </p:txBody>
      </p:sp>
    </p:spTree>
    <p:extLst>
      <p:ext uri="{BB962C8B-B14F-4D97-AF65-F5344CB8AC3E}">
        <p14:creationId xmlns:p14="http://schemas.microsoft.com/office/powerpoint/2010/main" val="2498832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FD832175-C0F1-4C3D-89AD-A6EE219BD78A}" type="datetimeFigureOut">
              <a:rPr lang="pt-BR" smtClean="0"/>
              <a:t>24/04/2018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1A927B3-C1D7-40A2-8DFE-5826A48A1C8C}" type="slidenum">
              <a:rPr lang="pt-BR" smtClean="0"/>
              <a:t>‹nº›</a:t>
            </a:fld>
            <a:endParaRPr lang="pt-BR"/>
          </a:p>
        </p:txBody>
      </p:sp>
    </p:spTree>
    <p:extLst>
      <p:ext uri="{BB962C8B-B14F-4D97-AF65-F5344CB8AC3E}">
        <p14:creationId xmlns:p14="http://schemas.microsoft.com/office/powerpoint/2010/main" val="3866610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FD832175-C0F1-4C3D-89AD-A6EE219BD78A}" type="datetimeFigureOut">
              <a:rPr lang="pt-BR" smtClean="0"/>
              <a:t>24/04/2018</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E1A927B3-C1D7-40A2-8DFE-5826A48A1C8C}" type="slidenum">
              <a:rPr lang="pt-BR" smtClean="0"/>
              <a:t>‹nº›</a:t>
            </a:fld>
            <a:endParaRPr lang="pt-BR"/>
          </a:p>
        </p:txBody>
      </p:sp>
    </p:spTree>
    <p:extLst>
      <p:ext uri="{BB962C8B-B14F-4D97-AF65-F5344CB8AC3E}">
        <p14:creationId xmlns:p14="http://schemas.microsoft.com/office/powerpoint/2010/main" val="4037968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FD832175-C0F1-4C3D-89AD-A6EE219BD78A}" type="datetimeFigureOut">
              <a:rPr lang="pt-BR" smtClean="0"/>
              <a:t>24/04/2018</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E1A927B3-C1D7-40A2-8DFE-5826A48A1C8C}" type="slidenum">
              <a:rPr lang="pt-BR" smtClean="0"/>
              <a:t>‹nº›</a:t>
            </a:fld>
            <a:endParaRPr lang="pt-BR"/>
          </a:p>
        </p:txBody>
      </p:sp>
    </p:spTree>
    <p:extLst>
      <p:ext uri="{BB962C8B-B14F-4D97-AF65-F5344CB8AC3E}">
        <p14:creationId xmlns:p14="http://schemas.microsoft.com/office/powerpoint/2010/main" val="749989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FD832175-C0F1-4C3D-89AD-A6EE219BD78A}" type="datetimeFigureOut">
              <a:rPr lang="pt-BR" smtClean="0"/>
              <a:t>24/04/2018</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E1A927B3-C1D7-40A2-8DFE-5826A48A1C8C}" type="slidenum">
              <a:rPr lang="pt-BR" smtClean="0"/>
              <a:t>‹nº›</a:t>
            </a:fld>
            <a:endParaRPr lang="pt-BR"/>
          </a:p>
        </p:txBody>
      </p:sp>
    </p:spTree>
    <p:extLst>
      <p:ext uri="{BB962C8B-B14F-4D97-AF65-F5344CB8AC3E}">
        <p14:creationId xmlns:p14="http://schemas.microsoft.com/office/powerpoint/2010/main" val="2354037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FD832175-C0F1-4C3D-89AD-A6EE219BD78A}" type="datetimeFigureOut">
              <a:rPr lang="pt-BR" smtClean="0"/>
              <a:t>24/04/2018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1A927B3-C1D7-40A2-8DFE-5826A48A1C8C}" type="slidenum">
              <a:rPr lang="pt-BR" smtClean="0"/>
              <a:t>‹nº›</a:t>
            </a:fld>
            <a:endParaRPr lang="pt-BR"/>
          </a:p>
        </p:txBody>
      </p:sp>
    </p:spTree>
    <p:extLst>
      <p:ext uri="{BB962C8B-B14F-4D97-AF65-F5344CB8AC3E}">
        <p14:creationId xmlns:p14="http://schemas.microsoft.com/office/powerpoint/2010/main" val="463595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FD832175-C0F1-4C3D-89AD-A6EE219BD78A}" type="datetimeFigureOut">
              <a:rPr lang="pt-BR" smtClean="0"/>
              <a:t>24/04/2018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1A927B3-C1D7-40A2-8DFE-5826A48A1C8C}" type="slidenum">
              <a:rPr lang="pt-BR" smtClean="0"/>
              <a:t>‹nº›</a:t>
            </a:fld>
            <a:endParaRPr lang="pt-BR"/>
          </a:p>
        </p:txBody>
      </p:sp>
    </p:spTree>
    <p:extLst>
      <p:ext uri="{BB962C8B-B14F-4D97-AF65-F5344CB8AC3E}">
        <p14:creationId xmlns:p14="http://schemas.microsoft.com/office/powerpoint/2010/main" val="1904273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832175-C0F1-4C3D-89AD-A6EE219BD78A}" type="datetimeFigureOut">
              <a:rPr lang="pt-BR" smtClean="0"/>
              <a:t>24/04/2018</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A927B3-C1D7-40A2-8DFE-5826A48A1C8C}" type="slidenum">
              <a:rPr lang="pt-BR" smtClean="0"/>
              <a:t>‹nº›</a:t>
            </a:fld>
            <a:endParaRPr lang="pt-BR"/>
          </a:p>
        </p:txBody>
      </p:sp>
    </p:spTree>
    <p:extLst>
      <p:ext uri="{BB962C8B-B14F-4D97-AF65-F5344CB8AC3E}">
        <p14:creationId xmlns:p14="http://schemas.microsoft.com/office/powerpoint/2010/main" val="1644290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t.wikipedia.org/wiki/Crosstalk" TargetMode="External"/><Relationship Id="rId2" Type="http://schemas.openxmlformats.org/officeDocument/2006/relationships/hyperlink" Target="http://penta2.ufrgs.br/Antonio/termico.html" TargetMode="External"/><Relationship Id="rId1" Type="http://schemas.openxmlformats.org/officeDocument/2006/relationships/slideLayout" Target="../slideLayouts/slideLayout2.xml"/><Relationship Id="rId4" Type="http://schemas.openxmlformats.org/officeDocument/2006/relationships/hyperlink" Target="https://pt.linkedin.com/pulse/como-minimizar-ru%C3%ADdos-por-crosstalk-nas-instala%C3%A7%C3%B5es-redes-cassiolat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253217"/>
            <a:ext cx="9144000" cy="1062185"/>
          </a:xfrm>
        </p:spPr>
        <p:txBody>
          <a:bodyPr/>
          <a:lstStyle/>
          <a:p>
            <a:r>
              <a:rPr lang="pt-BR" i="1" dirty="0" smtClean="0">
                <a:solidFill>
                  <a:schemeClr val="bg1"/>
                </a:solidFill>
                <a:latin typeface="Times New Roman" panose="02020603050405020304" pitchFamily="18" charset="0"/>
                <a:cs typeface="Times New Roman" panose="02020603050405020304" pitchFamily="18" charset="0"/>
              </a:rPr>
              <a:t>Tipos de Ruídos</a:t>
            </a:r>
            <a:endParaRPr lang="pt-BR" i="1" dirty="0">
              <a:solidFill>
                <a:schemeClr val="bg1"/>
              </a:solidFill>
              <a:latin typeface="Times New Roman" panose="02020603050405020304" pitchFamily="18" charset="0"/>
              <a:cs typeface="Times New Roman" panose="02020603050405020304" pitchFamily="18" charset="0"/>
            </a:endParaRPr>
          </a:p>
        </p:txBody>
      </p:sp>
      <p:sp>
        <p:nvSpPr>
          <p:cNvPr id="3" name="Subtítulo 2"/>
          <p:cNvSpPr>
            <a:spLocks noGrp="1"/>
          </p:cNvSpPr>
          <p:nvPr>
            <p:ph type="subTitle" idx="1"/>
          </p:nvPr>
        </p:nvSpPr>
        <p:spPr>
          <a:xfrm>
            <a:off x="1186374" y="4249153"/>
            <a:ext cx="9144000" cy="1655762"/>
          </a:xfrm>
        </p:spPr>
        <p:txBody>
          <a:bodyPr>
            <a:noAutofit/>
          </a:bodyPr>
          <a:lstStyle/>
          <a:p>
            <a:r>
              <a:rPr lang="pt-BR" sz="2800" i="1" dirty="0" smtClean="0">
                <a:solidFill>
                  <a:schemeClr val="bg1"/>
                </a:solidFill>
                <a:latin typeface="Times New Roman" panose="02020603050405020304" pitchFamily="18" charset="0"/>
                <a:cs typeface="Times New Roman" panose="02020603050405020304" pitchFamily="18" charset="0"/>
              </a:rPr>
              <a:t>Equipe</a:t>
            </a:r>
          </a:p>
          <a:p>
            <a:r>
              <a:rPr lang="pt-BR" sz="2800" i="1" dirty="0" smtClean="0">
                <a:solidFill>
                  <a:schemeClr val="bg1"/>
                </a:solidFill>
                <a:latin typeface="Times New Roman" panose="02020603050405020304" pitchFamily="18" charset="0"/>
                <a:cs typeface="Times New Roman" panose="02020603050405020304" pitchFamily="18" charset="0"/>
              </a:rPr>
              <a:t>Diego Henrique Nogueira</a:t>
            </a:r>
          </a:p>
          <a:p>
            <a:r>
              <a:rPr lang="pt-BR" sz="2800" i="1" dirty="0" smtClean="0">
                <a:solidFill>
                  <a:schemeClr val="bg1"/>
                </a:solidFill>
                <a:latin typeface="Times New Roman" panose="02020603050405020304" pitchFamily="18" charset="0"/>
                <a:cs typeface="Times New Roman" panose="02020603050405020304" pitchFamily="18" charset="0"/>
              </a:rPr>
              <a:t>Diego Santos Castro</a:t>
            </a:r>
          </a:p>
          <a:p>
            <a:r>
              <a:rPr lang="pt-BR" sz="2800" i="1" dirty="0" smtClean="0">
                <a:solidFill>
                  <a:schemeClr val="bg1"/>
                </a:solidFill>
                <a:latin typeface="Times New Roman" panose="02020603050405020304" pitchFamily="18" charset="0"/>
                <a:cs typeface="Times New Roman" panose="02020603050405020304" pitchFamily="18" charset="0"/>
              </a:rPr>
              <a:t>Jonathan P Damas</a:t>
            </a:r>
          </a:p>
          <a:p>
            <a:r>
              <a:rPr lang="pt-BR" sz="2800" i="1" dirty="0" smtClean="0">
                <a:solidFill>
                  <a:schemeClr val="bg1"/>
                </a:solidFill>
                <a:latin typeface="Times New Roman" panose="02020603050405020304" pitchFamily="18" charset="0"/>
                <a:cs typeface="Times New Roman" panose="02020603050405020304" pitchFamily="18" charset="0"/>
              </a:rPr>
              <a:t>Bruno Moreira Machado</a:t>
            </a:r>
          </a:p>
        </p:txBody>
      </p:sp>
    </p:spTree>
    <p:extLst>
      <p:ext uri="{BB962C8B-B14F-4D97-AF65-F5344CB8AC3E}">
        <p14:creationId xmlns:p14="http://schemas.microsoft.com/office/powerpoint/2010/main" val="67850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kumimoji="0" lang="pt-BR" altLang="pt-BR" b="1" i="1" u="none" strike="noStrike" cap="none" normalizeH="0" baseline="0" dirty="0" smtClean="0">
                <a:ln>
                  <a:noFill/>
                </a:ln>
                <a:solidFill>
                  <a:srgbClr val="79610D"/>
                </a:solidFill>
                <a:effectLst/>
                <a:latin typeface="Arial" panose="020B0604020202020204" pitchFamily="34" charset="0"/>
                <a:ea typeface="Times New Roman" panose="02020603050405020304" pitchFamily="18" charset="0"/>
                <a:cs typeface="Comic Sans MS" panose="030F0702030302020204" pitchFamily="66" charset="0"/>
              </a:rPr>
              <a:t>Ruído </a:t>
            </a:r>
            <a:r>
              <a:rPr kumimoji="0" lang="pt-BR" altLang="pt-BR" b="1" i="1" u="none" strike="noStrike" cap="none" normalizeH="0" baseline="0" dirty="0" err="1" smtClean="0">
                <a:ln>
                  <a:noFill/>
                </a:ln>
                <a:solidFill>
                  <a:srgbClr val="79610D"/>
                </a:solidFill>
                <a:effectLst/>
                <a:latin typeface="Arial" panose="020B0604020202020204" pitchFamily="34" charset="0"/>
                <a:ea typeface="Times New Roman" panose="02020603050405020304" pitchFamily="18" charset="0"/>
                <a:cs typeface="Comic Sans MS" panose="030F0702030302020204" pitchFamily="66" charset="0"/>
              </a:rPr>
              <a:t>Crosstalk</a:t>
            </a:r>
            <a:endParaRPr lang="pt-BR" dirty="0"/>
          </a:p>
        </p:txBody>
      </p:sp>
      <p:sp>
        <p:nvSpPr>
          <p:cNvPr id="3" name="Espaço Reservado para Conteúdo 2"/>
          <p:cNvSpPr>
            <a:spLocks noGrp="1"/>
          </p:cNvSpPr>
          <p:nvPr>
            <p:ph idx="1"/>
          </p:nvPr>
        </p:nvSpPr>
        <p:spPr>
          <a:gradFill>
            <a:gsLst>
              <a:gs pos="0">
                <a:schemeClr val="bg1"/>
              </a:gs>
              <a:gs pos="100000">
                <a:schemeClr val="bg1">
                  <a:alpha val="77000"/>
                </a:schemeClr>
              </a:gs>
            </a:gsLst>
            <a:lin ang="5400000" scaled="1"/>
          </a:gradFill>
        </p:spPr>
        <p:txBody>
          <a:bodyPr/>
          <a:lstStyle/>
          <a:p>
            <a:pPr marL="0" indent="0">
              <a:buNone/>
            </a:pPr>
            <a:r>
              <a:rPr lang="pt-BR" sz="3200" b="1" dirty="0" err="1" smtClean="0">
                <a:solidFill>
                  <a:schemeClr val="tx1">
                    <a:lumMod val="95000"/>
                    <a:lumOff val="5000"/>
                  </a:schemeClr>
                </a:solidFill>
              </a:rPr>
              <a:t>Crosstalk</a:t>
            </a:r>
            <a:r>
              <a:rPr lang="pt-BR" sz="3200" dirty="0">
                <a:solidFill>
                  <a:schemeClr val="tx1">
                    <a:lumMod val="95000"/>
                    <a:lumOff val="5000"/>
                  </a:schemeClr>
                </a:solidFill>
              </a:rPr>
              <a:t> ou </a:t>
            </a:r>
            <a:r>
              <a:rPr lang="pt-BR" sz="3200" dirty="0" err="1">
                <a:solidFill>
                  <a:schemeClr val="tx1">
                    <a:lumMod val="95000"/>
                    <a:lumOff val="5000"/>
                  </a:schemeClr>
                </a:solidFill>
              </a:rPr>
              <a:t>diafonia</a:t>
            </a:r>
            <a:r>
              <a:rPr lang="pt-BR" sz="3200" dirty="0">
                <a:solidFill>
                  <a:schemeClr val="tx1">
                    <a:lumMod val="95000"/>
                    <a:lumOff val="5000"/>
                  </a:schemeClr>
                </a:solidFill>
              </a:rPr>
              <a:t> é a </a:t>
            </a:r>
            <a:r>
              <a:rPr lang="pt-BR" sz="3200" dirty="0" smtClean="0">
                <a:solidFill>
                  <a:schemeClr val="tx1">
                    <a:lumMod val="95000"/>
                    <a:lumOff val="5000"/>
                  </a:schemeClr>
                </a:solidFill>
              </a:rPr>
              <a:t>interferência </a:t>
            </a:r>
            <a:r>
              <a:rPr lang="pt-BR" sz="3200" dirty="0">
                <a:solidFill>
                  <a:schemeClr val="tx1">
                    <a:lumMod val="95000"/>
                    <a:lumOff val="5000"/>
                  </a:schemeClr>
                </a:solidFill>
              </a:rPr>
              <a:t> indesejada que um canal de transmissão causa em outro. Foi observado pela primeira vez durante a </a:t>
            </a:r>
            <a:r>
              <a:rPr lang="pt-BR" sz="3200" dirty="0" smtClean="0">
                <a:solidFill>
                  <a:schemeClr val="tx1">
                    <a:lumMod val="95000"/>
                    <a:lumOff val="5000"/>
                  </a:schemeClr>
                </a:solidFill>
              </a:rPr>
              <a:t>Segunda Guerra Mundial, </a:t>
            </a:r>
            <a:r>
              <a:rPr lang="pt-BR" sz="3200" dirty="0">
                <a:solidFill>
                  <a:schemeClr val="tx1">
                    <a:lumMod val="95000"/>
                    <a:lumOff val="5000"/>
                  </a:schemeClr>
                </a:solidFill>
              </a:rPr>
              <a:t>devido à grande quantidade de transmissões que eram feitas na </a:t>
            </a:r>
            <a:r>
              <a:rPr lang="pt-BR" sz="3200" dirty="0" smtClean="0">
                <a:solidFill>
                  <a:schemeClr val="tx1">
                    <a:lumMod val="95000"/>
                    <a:lumOff val="5000"/>
                  </a:schemeClr>
                </a:solidFill>
              </a:rPr>
              <a:t>época. Essa </a:t>
            </a:r>
            <a:r>
              <a:rPr lang="pt-BR" sz="3200" dirty="0">
                <a:solidFill>
                  <a:schemeClr val="tx1">
                    <a:lumMod val="95000"/>
                    <a:lumOff val="5000"/>
                  </a:schemeClr>
                </a:solidFill>
              </a:rPr>
              <a:t>interferência é criada por um </a:t>
            </a:r>
            <a:r>
              <a:rPr lang="pt-BR" sz="3200" dirty="0" smtClean="0">
                <a:solidFill>
                  <a:schemeClr val="tx1">
                    <a:lumMod val="95000"/>
                    <a:lumOff val="5000"/>
                  </a:schemeClr>
                </a:solidFill>
              </a:rPr>
              <a:t>curto-circuito</a:t>
            </a:r>
            <a:r>
              <a:rPr lang="pt-BR" sz="3200" dirty="0">
                <a:solidFill>
                  <a:schemeClr val="tx1">
                    <a:lumMod val="95000"/>
                    <a:lumOff val="5000"/>
                  </a:schemeClr>
                </a:solidFill>
              </a:rPr>
              <a:t> ou a junção indutiva entre essas duas linhas independentes.</a:t>
            </a:r>
          </a:p>
          <a:p>
            <a:endParaRPr lang="pt-BR" dirty="0">
              <a:solidFill>
                <a:schemeClr val="tx1">
                  <a:lumMod val="95000"/>
                  <a:lumOff val="5000"/>
                </a:schemeClr>
              </a:solidFill>
            </a:endParaRPr>
          </a:p>
        </p:txBody>
      </p:sp>
    </p:spTree>
    <p:extLst>
      <p:ext uri="{BB962C8B-B14F-4D97-AF65-F5344CB8AC3E}">
        <p14:creationId xmlns:p14="http://schemas.microsoft.com/office/powerpoint/2010/main" val="28123758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kumimoji="0" lang="pt-BR" altLang="pt-BR" b="1" i="1" u="none" strike="noStrike" cap="none" normalizeH="0" baseline="0" dirty="0" smtClean="0">
                <a:ln>
                  <a:noFill/>
                </a:ln>
                <a:solidFill>
                  <a:srgbClr val="79610D"/>
                </a:solidFill>
                <a:effectLst/>
                <a:latin typeface="Arial" panose="020B0604020202020204" pitchFamily="34" charset="0"/>
                <a:ea typeface="Times New Roman" panose="02020603050405020304" pitchFamily="18" charset="0"/>
                <a:cs typeface="Comic Sans MS" panose="030F0702030302020204" pitchFamily="66" charset="0"/>
              </a:rPr>
              <a:t>Ruído </a:t>
            </a:r>
            <a:r>
              <a:rPr kumimoji="0" lang="pt-BR" altLang="pt-BR" b="1" i="1" u="none" strike="noStrike" cap="none" normalizeH="0" baseline="0" dirty="0" err="1" smtClean="0">
                <a:ln>
                  <a:noFill/>
                </a:ln>
                <a:solidFill>
                  <a:srgbClr val="79610D"/>
                </a:solidFill>
                <a:effectLst/>
                <a:latin typeface="Arial" panose="020B0604020202020204" pitchFamily="34" charset="0"/>
                <a:ea typeface="Times New Roman" panose="02020603050405020304" pitchFamily="18" charset="0"/>
                <a:cs typeface="Comic Sans MS" panose="030F0702030302020204" pitchFamily="66" charset="0"/>
              </a:rPr>
              <a:t>Crosstalk</a:t>
            </a:r>
            <a:endParaRPr lang="pt-BR" dirty="0"/>
          </a:p>
        </p:txBody>
      </p:sp>
      <p:sp>
        <p:nvSpPr>
          <p:cNvPr id="3" name="Espaço Reservado para Conteúdo 2"/>
          <p:cNvSpPr>
            <a:spLocks noGrp="1"/>
          </p:cNvSpPr>
          <p:nvPr>
            <p:ph idx="1"/>
          </p:nvPr>
        </p:nvSpPr>
        <p:spPr>
          <a:gradFill>
            <a:gsLst>
              <a:gs pos="0">
                <a:schemeClr val="bg1"/>
              </a:gs>
              <a:gs pos="100000">
                <a:schemeClr val="bg1">
                  <a:alpha val="77000"/>
                </a:schemeClr>
              </a:gs>
            </a:gsLst>
            <a:lin ang="5400000" scaled="1"/>
          </a:gradFill>
        </p:spPr>
        <p:txBody>
          <a:bodyPr/>
          <a:lstStyle/>
          <a:p>
            <a:pPr marL="0" indent="0">
              <a:buNone/>
            </a:pPr>
            <a:r>
              <a:rPr lang="pt-BR" sz="3200" dirty="0">
                <a:solidFill>
                  <a:schemeClr val="tx1">
                    <a:lumMod val="95000"/>
                    <a:lumOff val="5000"/>
                  </a:schemeClr>
                </a:solidFill>
              </a:rPr>
              <a:t>Em </a:t>
            </a:r>
            <a:r>
              <a:rPr lang="pt-BR" sz="3200" dirty="0" smtClean="0">
                <a:solidFill>
                  <a:schemeClr val="tx1">
                    <a:lumMod val="95000"/>
                    <a:lumOff val="5000"/>
                  </a:schemeClr>
                </a:solidFill>
              </a:rPr>
              <a:t>eletrônica,</a:t>
            </a:r>
            <a:r>
              <a:rPr lang="pt-BR" sz="3200" dirty="0">
                <a:solidFill>
                  <a:schemeClr val="tx1">
                    <a:lumMod val="95000"/>
                    <a:lumOff val="5000"/>
                  </a:schemeClr>
                </a:solidFill>
              </a:rPr>
              <a:t> </a:t>
            </a:r>
            <a:r>
              <a:rPr lang="pt-BR" sz="3200" i="1" dirty="0" err="1">
                <a:solidFill>
                  <a:schemeClr val="tx1">
                    <a:lumMod val="95000"/>
                    <a:lumOff val="5000"/>
                  </a:schemeClr>
                </a:solidFill>
              </a:rPr>
              <a:t>crosstalk</a:t>
            </a:r>
            <a:r>
              <a:rPr lang="pt-BR" sz="3200" dirty="0">
                <a:solidFill>
                  <a:schemeClr val="tx1">
                    <a:lumMod val="95000"/>
                    <a:lumOff val="5000"/>
                  </a:schemeClr>
                </a:solidFill>
              </a:rPr>
              <a:t> é qualquer fenômeno em que um sinal transmitido em um circuito ou canal de um sistema de transmissão cria um efeito indesejado em outro circuito ou canal. </a:t>
            </a:r>
            <a:r>
              <a:rPr lang="pt-BR" sz="3200" i="1" dirty="0" err="1">
                <a:solidFill>
                  <a:schemeClr val="tx1">
                    <a:lumMod val="95000"/>
                    <a:lumOff val="5000"/>
                  </a:schemeClr>
                </a:solidFill>
              </a:rPr>
              <a:t>Crosstalk</a:t>
            </a:r>
            <a:r>
              <a:rPr lang="pt-BR" sz="3200" dirty="0">
                <a:solidFill>
                  <a:schemeClr val="tx1">
                    <a:lumMod val="95000"/>
                    <a:lumOff val="5000"/>
                  </a:schemeClr>
                </a:solidFill>
              </a:rPr>
              <a:t> é normalmente causado por capacitâncias, indutâncias ou conexão condutiva com um circuito ou canal — todas indesejadas.</a:t>
            </a:r>
          </a:p>
          <a:p>
            <a:endParaRPr lang="pt-BR" dirty="0">
              <a:solidFill>
                <a:schemeClr val="tx1">
                  <a:lumMod val="95000"/>
                  <a:lumOff val="5000"/>
                </a:schemeClr>
              </a:solidFill>
            </a:endParaRPr>
          </a:p>
        </p:txBody>
      </p:sp>
    </p:spTree>
    <p:extLst>
      <p:ext uri="{BB962C8B-B14F-4D97-AF65-F5344CB8AC3E}">
        <p14:creationId xmlns:p14="http://schemas.microsoft.com/office/powerpoint/2010/main" val="17450893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kumimoji="0" lang="pt-BR" altLang="pt-BR" b="1" i="1" u="none" strike="noStrike" cap="none" normalizeH="0" baseline="0" dirty="0" smtClean="0">
                <a:ln>
                  <a:noFill/>
                </a:ln>
                <a:solidFill>
                  <a:srgbClr val="79610D"/>
                </a:solidFill>
                <a:effectLst/>
                <a:latin typeface="Arial" panose="020B0604020202020204" pitchFamily="34" charset="0"/>
                <a:ea typeface="Times New Roman" panose="02020603050405020304" pitchFamily="18" charset="0"/>
                <a:cs typeface="Comic Sans MS" panose="030F0702030302020204" pitchFamily="66" charset="0"/>
              </a:rPr>
              <a:t>Ruído </a:t>
            </a:r>
            <a:r>
              <a:rPr kumimoji="0" lang="pt-BR" altLang="pt-BR" b="1" i="1" u="none" strike="noStrike" cap="none" normalizeH="0" baseline="0" dirty="0" err="1" smtClean="0">
                <a:ln>
                  <a:noFill/>
                </a:ln>
                <a:solidFill>
                  <a:srgbClr val="79610D"/>
                </a:solidFill>
                <a:effectLst/>
                <a:latin typeface="Arial" panose="020B0604020202020204" pitchFamily="34" charset="0"/>
                <a:ea typeface="Times New Roman" panose="02020603050405020304" pitchFamily="18" charset="0"/>
                <a:cs typeface="Comic Sans MS" panose="030F0702030302020204" pitchFamily="66" charset="0"/>
              </a:rPr>
              <a:t>Crosstalk</a:t>
            </a:r>
            <a:endParaRPr lang="pt-BR" dirty="0"/>
          </a:p>
        </p:txBody>
      </p:sp>
      <p:pic>
        <p:nvPicPr>
          <p:cNvPr id="4" name="Espaço Reservado para Conteúdo 3" descr="https://media.licdn.com/dms/image/C4E12AQHmj2xR6anxEQ/article-inline_image-shrink_1000_1488/0?e=2123290800&amp;v=beta&amp;t=dN55d5cgWj0Kd37HoNyxxcCXdXVeKACj8kQqhr1GhY8"/>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9061" y="1690688"/>
            <a:ext cx="9854685" cy="4791593"/>
          </a:xfrm>
          <a:prstGeom prst="rect">
            <a:avLst/>
          </a:prstGeom>
          <a:noFill/>
          <a:ln>
            <a:noFill/>
          </a:ln>
        </p:spPr>
      </p:pic>
    </p:spTree>
    <p:extLst>
      <p:ext uri="{BB962C8B-B14F-4D97-AF65-F5344CB8AC3E}">
        <p14:creationId xmlns:p14="http://schemas.microsoft.com/office/powerpoint/2010/main" val="26493638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i="1" dirty="0" smtClean="0">
                <a:solidFill>
                  <a:srgbClr val="79610D"/>
                </a:solidFill>
                <a:latin typeface="Arial" panose="020B0604020202020204" pitchFamily="34" charset="0"/>
              </a:rPr>
              <a:t>Referências</a:t>
            </a:r>
            <a:endParaRPr lang="pt-BR" dirty="0"/>
          </a:p>
        </p:txBody>
      </p:sp>
      <p:sp>
        <p:nvSpPr>
          <p:cNvPr id="3" name="Espaço Reservado para Conteúdo 2"/>
          <p:cNvSpPr>
            <a:spLocks noGrp="1"/>
          </p:cNvSpPr>
          <p:nvPr>
            <p:ph idx="1"/>
          </p:nvPr>
        </p:nvSpPr>
        <p:spPr>
          <a:xfrm>
            <a:off x="522513" y="2124390"/>
            <a:ext cx="11025053" cy="4351338"/>
          </a:xfrm>
          <a:gradFill>
            <a:gsLst>
              <a:gs pos="0">
                <a:schemeClr val="bg1"/>
              </a:gs>
              <a:gs pos="100000">
                <a:schemeClr val="bg1">
                  <a:alpha val="77000"/>
                </a:schemeClr>
              </a:gs>
            </a:gsLst>
            <a:lin ang="5400000" scaled="1"/>
          </a:gradFill>
        </p:spPr>
        <p:txBody>
          <a:bodyPr/>
          <a:lstStyle/>
          <a:p>
            <a:r>
              <a:rPr lang="pt-BR" u="sng" dirty="0">
                <a:solidFill>
                  <a:schemeClr val="bg1"/>
                </a:solidFill>
                <a:hlinkClick r:id="rId2"/>
              </a:rPr>
              <a:t>http://</a:t>
            </a:r>
            <a:r>
              <a:rPr lang="pt-BR" u="sng" dirty="0" smtClean="0">
                <a:solidFill>
                  <a:schemeClr val="bg1"/>
                </a:solidFill>
                <a:hlinkClick r:id="rId2"/>
              </a:rPr>
              <a:t>penta2.ufrgs.br/Antonio/termico.html</a:t>
            </a:r>
            <a:endParaRPr lang="pt-BR" u="sng" dirty="0" smtClean="0">
              <a:solidFill>
                <a:schemeClr val="bg1"/>
              </a:solidFill>
            </a:endParaRPr>
          </a:p>
          <a:p>
            <a:endParaRPr lang="pt-BR" dirty="0">
              <a:solidFill>
                <a:schemeClr val="bg1"/>
              </a:solidFill>
            </a:endParaRPr>
          </a:p>
          <a:p>
            <a:r>
              <a:rPr lang="pt-BR" u="sng" dirty="0">
                <a:solidFill>
                  <a:schemeClr val="bg1"/>
                </a:solidFill>
                <a:hlinkClick r:id="rId3"/>
              </a:rPr>
              <a:t>https://</a:t>
            </a:r>
            <a:r>
              <a:rPr lang="pt-BR" u="sng" dirty="0" smtClean="0">
                <a:solidFill>
                  <a:schemeClr val="bg1"/>
                </a:solidFill>
                <a:hlinkClick r:id="rId3"/>
              </a:rPr>
              <a:t>pt.wikipedia.org/wiki/Crosstalk</a:t>
            </a:r>
            <a:endParaRPr lang="pt-BR" u="sng" dirty="0" smtClean="0">
              <a:solidFill>
                <a:schemeClr val="bg1"/>
              </a:solidFill>
            </a:endParaRPr>
          </a:p>
          <a:p>
            <a:endParaRPr lang="pt-BR" dirty="0">
              <a:solidFill>
                <a:schemeClr val="bg1"/>
              </a:solidFill>
            </a:endParaRPr>
          </a:p>
          <a:p>
            <a:r>
              <a:rPr lang="pt-BR" u="sng" dirty="0">
                <a:solidFill>
                  <a:schemeClr val="bg1"/>
                </a:solidFill>
                <a:hlinkClick r:id="rId4"/>
              </a:rPr>
              <a:t>https://pt.linkedin.com/pulse/como-minimizar-ru%C3%ADdos-por-crosstalk-nas-instala%C3%A7%C3%B5es-redes-cassiolato</a:t>
            </a:r>
            <a:endParaRPr lang="pt-BR" dirty="0">
              <a:solidFill>
                <a:schemeClr val="bg1"/>
              </a:solidFill>
            </a:endParaRPr>
          </a:p>
          <a:p>
            <a:pPr marL="0" indent="0">
              <a:buNone/>
            </a:pPr>
            <a:endParaRPr lang="pt-BR" dirty="0"/>
          </a:p>
        </p:txBody>
      </p:sp>
    </p:spTree>
    <p:extLst>
      <p:ext uri="{BB962C8B-B14F-4D97-AF65-F5344CB8AC3E}">
        <p14:creationId xmlns:p14="http://schemas.microsoft.com/office/powerpoint/2010/main" val="2269853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kumimoji="0" lang="pt-BR" altLang="pt-BR" sz="3600" b="1" i="1" u="none" strike="noStrike" cap="none" normalizeH="0" baseline="0" dirty="0" smtClean="0">
                <a:ln>
                  <a:noFill/>
                </a:ln>
                <a:solidFill>
                  <a:srgbClr val="79610D"/>
                </a:solidFill>
                <a:effectLst/>
                <a:latin typeface="Arial" panose="020B0604020202020204" pitchFamily="34" charset="0"/>
                <a:ea typeface="Times New Roman" panose="02020603050405020304" pitchFamily="18" charset="0"/>
                <a:cs typeface="Comic Sans MS" panose="030F0702030302020204" pitchFamily="66" charset="0"/>
              </a:rPr>
              <a:t>O que é um ruído nas Redes de Computadores</a:t>
            </a:r>
            <a:endParaRPr lang="pt-BR" sz="3600" dirty="0"/>
          </a:p>
        </p:txBody>
      </p:sp>
      <p:sp>
        <p:nvSpPr>
          <p:cNvPr id="3" name="Espaço Reservado para Conteúdo 2"/>
          <p:cNvSpPr>
            <a:spLocks noGrp="1"/>
          </p:cNvSpPr>
          <p:nvPr>
            <p:ph idx="1"/>
          </p:nvPr>
        </p:nvSpPr>
        <p:spPr>
          <a:gradFill>
            <a:gsLst>
              <a:gs pos="0">
                <a:schemeClr val="bg1"/>
              </a:gs>
              <a:gs pos="100000">
                <a:schemeClr val="bg1">
                  <a:alpha val="77000"/>
                </a:schemeClr>
              </a:gs>
            </a:gsLst>
            <a:lin ang="5400000" scaled="1"/>
          </a:gradFill>
        </p:spPr>
        <p:txBody>
          <a:bodyPr/>
          <a:lstStyle/>
          <a:p>
            <a:pPr marL="0" lvl="0" indent="0" eaLnBrk="0" fontAlgn="base" hangingPunct="0">
              <a:lnSpc>
                <a:spcPct val="100000"/>
              </a:lnSpc>
              <a:spcBef>
                <a:spcPct val="0"/>
              </a:spcBef>
              <a:spcAft>
                <a:spcPct val="0"/>
              </a:spcAft>
              <a:buNone/>
            </a:pPr>
            <a:r>
              <a:rPr kumimoji="0" lang="pt-BR" altLang="pt-BR" b="0" i="0" u="none" strike="noStrike" cap="none" normalizeH="0" baseline="0" dirty="0" smtClean="0">
                <a:ln>
                  <a:noFill/>
                </a:ln>
                <a:solidFill>
                  <a:schemeClr val="tx1">
                    <a:lumMod val="95000"/>
                    <a:lumOff val="5000"/>
                  </a:schemeClr>
                </a:solidFill>
                <a:effectLst/>
                <a:latin typeface="Arial" panose="020B0604020202020204" pitchFamily="34" charset="0"/>
                <a:ea typeface="Times New Roman" panose="02020603050405020304" pitchFamily="18" charset="0"/>
                <a:cs typeface="Comic Sans MS" panose="030F0702030302020204" pitchFamily="66" charset="0"/>
              </a:rPr>
              <a:t>Todos os sinais elétricos ao propagarem-se por um meio de transmissão  podem sofrer alguns tipos de perturbações ou degradações ,a isso dá-se o nome de ruído. Os ruídos gerados pelas falhas no sistemas </a:t>
            </a:r>
          </a:p>
          <a:p>
            <a:pPr marL="0" lvl="0" indent="0" eaLnBrk="0" fontAlgn="base" hangingPunct="0">
              <a:lnSpc>
                <a:spcPct val="100000"/>
              </a:lnSpc>
              <a:spcBef>
                <a:spcPct val="0"/>
              </a:spcBef>
              <a:spcAft>
                <a:spcPct val="0"/>
              </a:spcAft>
              <a:buNone/>
            </a:pPr>
            <a:r>
              <a:rPr kumimoji="0" lang="pt-BR" altLang="pt-BR" b="0" i="0" u="none" strike="noStrike" cap="none" normalizeH="0" baseline="0" dirty="0" smtClean="0">
                <a:ln>
                  <a:noFill/>
                </a:ln>
                <a:solidFill>
                  <a:schemeClr val="tx1">
                    <a:lumMod val="95000"/>
                    <a:lumOff val="5000"/>
                  </a:schemeClr>
                </a:solidFill>
                <a:effectLst/>
                <a:latin typeface="Arial" panose="020B0604020202020204" pitchFamily="34" charset="0"/>
                <a:ea typeface="Times New Roman" panose="02020603050405020304" pitchFamily="18" charset="0"/>
                <a:cs typeface="Comic Sans MS" panose="030F0702030302020204" pitchFamily="66" charset="0"/>
              </a:rPr>
              <a:t>de energia elétrica são os que causam maiores defeitos em redes de computadores , o que pode resultar de defeitos de </a:t>
            </a:r>
            <a:r>
              <a:rPr kumimoji="0" lang="pt-BR" altLang="pt-BR" b="1" i="1" u="sng" strike="noStrike" cap="none" normalizeH="0" baseline="0" dirty="0" smtClean="0">
                <a:ln>
                  <a:noFill/>
                </a:ln>
                <a:solidFill>
                  <a:schemeClr val="tx1">
                    <a:lumMod val="95000"/>
                    <a:lumOff val="5000"/>
                  </a:schemeClr>
                </a:solidFill>
                <a:effectLst/>
                <a:latin typeface="Arial" panose="020B0604020202020204" pitchFamily="34" charset="0"/>
                <a:ea typeface="Times New Roman" panose="02020603050405020304" pitchFamily="18" charset="0"/>
                <a:cs typeface="Comic Sans MS" panose="030F0702030302020204" pitchFamily="66" charset="0"/>
              </a:rPr>
              <a:t>hardware</a:t>
            </a:r>
            <a:r>
              <a:rPr kumimoji="0" lang="pt-BR" altLang="pt-BR" b="1" i="1" u="none" strike="noStrike" cap="none" normalizeH="0" baseline="0" dirty="0" smtClean="0">
                <a:ln>
                  <a:noFill/>
                </a:ln>
                <a:solidFill>
                  <a:schemeClr val="tx1">
                    <a:lumMod val="95000"/>
                    <a:lumOff val="5000"/>
                  </a:schemeClr>
                </a:solidFill>
                <a:effectLst/>
                <a:latin typeface="Arial" panose="020B0604020202020204" pitchFamily="34" charset="0"/>
                <a:ea typeface="Times New Roman" panose="02020603050405020304" pitchFamily="18" charset="0"/>
                <a:cs typeface="Comic Sans MS" panose="030F0702030302020204" pitchFamily="66" charset="0"/>
              </a:rPr>
              <a:t> </a:t>
            </a:r>
            <a:r>
              <a:rPr kumimoji="0" lang="pt-BR" altLang="pt-BR" b="0" i="0" u="none" strike="noStrike" cap="none" normalizeH="0" baseline="0" dirty="0" smtClean="0">
                <a:ln>
                  <a:noFill/>
                </a:ln>
                <a:solidFill>
                  <a:schemeClr val="tx1">
                    <a:lumMod val="95000"/>
                    <a:lumOff val="5000"/>
                  </a:schemeClr>
                </a:solidFill>
                <a:effectLst/>
                <a:latin typeface="Arial" panose="020B0604020202020204" pitchFamily="34" charset="0"/>
                <a:ea typeface="Times New Roman" panose="02020603050405020304" pitchFamily="18" charset="0"/>
                <a:cs typeface="Comic Sans MS" panose="030F0702030302020204" pitchFamily="66" charset="0"/>
              </a:rPr>
              <a:t>e mesmo perda de dados e erros em programas que podem ser executados </a:t>
            </a:r>
            <a:r>
              <a:rPr kumimoji="0" lang="pt-BR" altLang="pt-BR" b="1" i="1" u="sng" strike="noStrike" cap="none" normalizeH="0" baseline="0" dirty="0" smtClean="0">
                <a:ln>
                  <a:noFill/>
                </a:ln>
                <a:solidFill>
                  <a:schemeClr val="tx1">
                    <a:lumMod val="95000"/>
                    <a:lumOff val="5000"/>
                  </a:schemeClr>
                </a:solidFill>
                <a:effectLst/>
                <a:latin typeface="Arial" panose="020B0604020202020204" pitchFamily="34" charset="0"/>
                <a:ea typeface="Times New Roman" panose="02020603050405020304" pitchFamily="18" charset="0"/>
                <a:cs typeface="Comic Sans MS" panose="030F0702030302020204" pitchFamily="66" charset="0"/>
              </a:rPr>
              <a:t>software</a:t>
            </a:r>
            <a:r>
              <a:rPr kumimoji="0" lang="pt-BR" altLang="pt-BR" sz="700" b="0" i="0" u="none" strike="noStrike" cap="none" normalizeH="0" baseline="0" dirty="0" smtClean="0">
                <a:ln>
                  <a:noFill/>
                </a:ln>
                <a:solidFill>
                  <a:schemeClr val="tx1">
                    <a:lumMod val="95000"/>
                    <a:lumOff val="5000"/>
                  </a:schemeClr>
                </a:solidFill>
                <a:effectLst/>
                <a:latin typeface="Arial" panose="020B0604020202020204" pitchFamily="34" charset="0"/>
              </a:rPr>
              <a:t> </a:t>
            </a:r>
            <a:endParaRPr kumimoji="0" lang="pt-BR" altLang="pt-BR" b="0" i="0" u="none" strike="noStrike" cap="none" normalizeH="0" baseline="0" dirty="0" smtClean="0">
              <a:ln>
                <a:noFill/>
              </a:ln>
              <a:solidFill>
                <a:schemeClr val="tx1">
                  <a:lumMod val="95000"/>
                  <a:lumOff val="5000"/>
                </a:schemeClr>
              </a:solidFill>
              <a:effectLst/>
              <a:latin typeface="Arial" panose="020B0604020202020204" pitchFamily="34" charset="0"/>
            </a:endParaRPr>
          </a:p>
        </p:txBody>
      </p:sp>
    </p:spTree>
    <p:extLst>
      <p:ext uri="{BB962C8B-B14F-4D97-AF65-F5344CB8AC3E}">
        <p14:creationId xmlns:p14="http://schemas.microsoft.com/office/powerpoint/2010/main" val="24437289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lgn="ctr"/>
            <a:r>
              <a:rPr kumimoji="0" lang="pt-BR" altLang="pt-BR" b="1" i="1" u="none" strike="noStrike" cap="none" normalizeH="0" baseline="0" dirty="0" smtClean="0">
                <a:ln>
                  <a:noFill/>
                </a:ln>
                <a:solidFill>
                  <a:srgbClr val="79610D"/>
                </a:solidFill>
                <a:effectLst/>
                <a:latin typeface="Arial" panose="020B0604020202020204" pitchFamily="34" charset="0"/>
                <a:ea typeface="Times New Roman" panose="02020603050405020304" pitchFamily="18" charset="0"/>
                <a:cs typeface="Comic Sans MS" panose="030F0702030302020204" pitchFamily="66" charset="0"/>
              </a:rPr>
              <a:t>Formas de Ruído</a:t>
            </a:r>
            <a:r>
              <a:rPr kumimoji="0" lang="pt-BR" altLang="pt-BR" sz="700" b="1" i="1" u="none" strike="noStrike" cap="none" normalizeH="0" baseline="0" dirty="0" smtClean="0">
                <a:ln>
                  <a:noFill/>
                </a:ln>
                <a:solidFill>
                  <a:schemeClr val="tx1"/>
                </a:solidFill>
                <a:effectLst/>
                <a:latin typeface="Arial" panose="020B0604020202020204" pitchFamily="34" charset="0"/>
              </a:rPr>
              <a:t/>
            </a:r>
            <a:br>
              <a:rPr kumimoji="0" lang="pt-BR" altLang="pt-BR" sz="700" b="1" i="1" u="none" strike="noStrike" cap="none" normalizeH="0" baseline="0" dirty="0" smtClean="0">
                <a:ln>
                  <a:noFill/>
                </a:ln>
                <a:solidFill>
                  <a:schemeClr val="tx1"/>
                </a:solidFill>
                <a:effectLst/>
                <a:latin typeface="Arial" panose="020B0604020202020204" pitchFamily="34" charset="0"/>
              </a:rPr>
            </a:br>
            <a:endParaRPr lang="pt-BR" b="1" i="1" dirty="0"/>
          </a:p>
        </p:txBody>
      </p:sp>
      <p:sp>
        <p:nvSpPr>
          <p:cNvPr id="3" name="Espaço Reservado para Conteúdo 2"/>
          <p:cNvSpPr>
            <a:spLocks noGrp="1"/>
          </p:cNvSpPr>
          <p:nvPr>
            <p:ph idx="1"/>
          </p:nvPr>
        </p:nvSpPr>
        <p:spPr>
          <a:xfrm>
            <a:off x="838200" y="1924099"/>
            <a:ext cx="10515600" cy="4351338"/>
          </a:xfrm>
          <a:gradFill>
            <a:gsLst>
              <a:gs pos="0">
                <a:schemeClr val="bg1"/>
              </a:gs>
              <a:gs pos="100000">
                <a:schemeClr val="bg1">
                  <a:alpha val="77000"/>
                </a:schemeClr>
              </a:gs>
            </a:gsLst>
            <a:lin ang="5400000" scaled="1"/>
          </a:gradFill>
        </p:spPr>
        <p:txBody>
          <a:bodyPr/>
          <a:lstStyle/>
          <a:p>
            <a:pPr marL="0" lvl="0" indent="0" eaLnBrk="0" fontAlgn="base" hangingPunct="0">
              <a:lnSpc>
                <a:spcPct val="100000"/>
              </a:lnSpc>
              <a:spcBef>
                <a:spcPct val="0"/>
              </a:spcBef>
              <a:spcAft>
                <a:spcPct val="0"/>
              </a:spcAft>
              <a:buNone/>
              <a:tabLst>
                <a:tab pos="2943225" algn="l"/>
              </a:tabLst>
            </a:pPr>
            <a:r>
              <a:rPr kumimoji="0" lang="pt-BR" altLang="pt-BR" b="0" i="0" u="none" strike="noStrike" cap="none" normalizeH="0" baseline="0" dirty="0" smtClean="0">
                <a:ln>
                  <a:noFill/>
                </a:ln>
                <a:solidFill>
                  <a:schemeClr val="tx1">
                    <a:lumMod val="95000"/>
                    <a:lumOff val="5000"/>
                  </a:schemeClr>
                </a:solidFill>
                <a:effectLst/>
                <a:latin typeface="Arial" panose="020B0604020202020204" pitchFamily="34" charset="0"/>
                <a:ea typeface="Times New Roman" panose="02020603050405020304" pitchFamily="18" charset="0"/>
                <a:cs typeface="Comic Sans MS" panose="030F0702030302020204" pitchFamily="66" charset="0"/>
              </a:rPr>
              <a:t>Existem três formatos básicos de ruídos que afetam as redes de comunicação:</a:t>
            </a:r>
            <a:endParaRPr kumimoji="0" lang="pt-BR" altLang="pt-BR" sz="3600" b="0" i="0" u="none" strike="noStrike" cap="none" normalizeH="0" baseline="0" dirty="0" smtClean="0">
              <a:ln>
                <a:noFill/>
              </a:ln>
              <a:solidFill>
                <a:schemeClr val="tx1">
                  <a:lumMod val="95000"/>
                  <a:lumOff val="5000"/>
                </a:schemeClr>
              </a:solidFill>
              <a:effectLst/>
              <a:latin typeface="Arial" panose="020B0604020202020204" pitchFamily="34" charset="0"/>
              <a:cs typeface="Comic Sans MS" panose="030F0702030302020204" pitchFamily="66" charset="0"/>
            </a:endParaRPr>
          </a:p>
          <a:p>
            <a:pPr marL="0" lvl="0" indent="0" eaLnBrk="0" fontAlgn="base" hangingPunct="0">
              <a:lnSpc>
                <a:spcPct val="100000"/>
              </a:lnSpc>
              <a:spcBef>
                <a:spcPct val="0"/>
              </a:spcBef>
              <a:spcAft>
                <a:spcPct val="0"/>
              </a:spcAft>
              <a:buFontTx/>
              <a:buChar char="•"/>
              <a:tabLst>
                <a:tab pos="2943225" algn="l"/>
              </a:tabLst>
            </a:pPr>
            <a:endParaRPr kumimoji="0" lang="pt-BR" altLang="pt-BR" sz="3600" b="0" i="0" u="none" strike="noStrike" cap="none" normalizeH="0" baseline="0" dirty="0" smtClean="0">
              <a:ln>
                <a:noFill/>
              </a:ln>
              <a:solidFill>
                <a:schemeClr val="tx1">
                  <a:lumMod val="95000"/>
                  <a:lumOff val="5000"/>
                </a:schemeClr>
              </a:solidFill>
              <a:effectLst/>
              <a:latin typeface="Arial" panose="020B0604020202020204" pitchFamily="34" charset="0"/>
              <a:ea typeface="Times New Roman" panose="02020603050405020304" pitchFamily="18" charset="0"/>
              <a:cs typeface="Comic Sans MS" panose="030F0702030302020204" pitchFamily="66" charset="0"/>
            </a:endParaRPr>
          </a:p>
          <a:p>
            <a:pPr marL="0" lvl="0" indent="0" eaLnBrk="0" fontAlgn="base" hangingPunct="0">
              <a:lnSpc>
                <a:spcPct val="100000"/>
              </a:lnSpc>
              <a:spcBef>
                <a:spcPct val="0"/>
              </a:spcBef>
              <a:spcAft>
                <a:spcPct val="0"/>
              </a:spcAft>
              <a:buFontTx/>
              <a:buChar char="•"/>
              <a:tabLst>
                <a:tab pos="2943225" algn="l"/>
              </a:tabLst>
            </a:pPr>
            <a:r>
              <a:rPr kumimoji="0" lang="pt-BR" altLang="pt-BR" sz="3600" b="0" i="0" u="none" strike="noStrike" cap="none" normalizeH="0" baseline="0" dirty="0" smtClean="0">
                <a:ln>
                  <a:noFill/>
                </a:ln>
                <a:solidFill>
                  <a:schemeClr val="tx1">
                    <a:lumMod val="95000"/>
                    <a:lumOff val="5000"/>
                  </a:schemeClr>
                </a:solidFill>
                <a:effectLst/>
                <a:latin typeface="Arial" panose="020B0604020202020204" pitchFamily="34" charset="0"/>
                <a:ea typeface="Times New Roman" panose="02020603050405020304" pitchFamily="18" charset="0"/>
                <a:cs typeface="Comic Sans MS" panose="030F0702030302020204" pitchFamily="66" charset="0"/>
              </a:rPr>
              <a:t>Ruído Impulsivo;</a:t>
            </a:r>
            <a:endParaRPr kumimoji="0" lang="pt-BR" altLang="pt-BR" sz="800" b="0" i="0" u="none" strike="noStrike" cap="none" normalizeH="0" baseline="0" dirty="0" smtClean="0">
              <a:ln>
                <a:noFill/>
              </a:ln>
              <a:solidFill>
                <a:schemeClr val="tx1">
                  <a:lumMod val="95000"/>
                  <a:lumOff val="5000"/>
                </a:schemeClr>
              </a:solidFill>
              <a:effectLst/>
              <a:latin typeface="Arial" panose="020B0604020202020204" pitchFamily="34" charset="0"/>
            </a:endParaRPr>
          </a:p>
          <a:p>
            <a:pPr marL="0" lvl="0" indent="0" eaLnBrk="0" fontAlgn="base" hangingPunct="0">
              <a:lnSpc>
                <a:spcPct val="100000"/>
              </a:lnSpc>
              <a:spcBef>
                <a:spcPct val="0"/>
              </a:spcBef>
              <a:spcAft>
                <a:spcPct val="0"/>
              </a:spcAft>
              <a:buFontTx/>
              <a:buChar char="•"/>
              <a:tabLst>
                <a:tab pos="2943225" algn="l"/>
              </a:tabLst>
            </a:pPr>
            <a:r>
              <a:rPr kumimoji="0" lang="pt-BR" altLang="pt-BR" sz="3600" b="0" i="0" u="none" strike="noStrike" cap="none" normalizeH="0" baseline="0" dirty="0" smtClean="0">
                <a:ln>
                  <a:noFill/>
                </a:ln>
                <a:solidFill>
                  <a:schemeClr val="tx1">
                    <a:lumMod val="95000"/>
                    <a:lumOff val="5000"/>
                  </a:schemeClr>
                </a:solidFill>
                <a:effectLst/>
                <a:latin typeface="Arial" panose="020B0604020202020204" pitchFamily="34" charset="0"/>
                <a:ea typeface="Times New Roman" panose="02020603050405020304" pitchFamily="18" charset="0"/>
                <a:cs typeface="Comic Sans MS" panose="030F0702030302020204" pitchFamily="66" charset="0"/>
              </a:rPr>
              <a:t>Ruído Térmico;</a:t>
            </a:r>
            <a:endParaRPr kumimoji="0" lang="pt-BR" altLang="pt-BR" sz="4800" b="0" i="0" u="none" strike="noStrike" cap="none" normalizeH="0" baseline="0" dirty="0" smtClean="0">
              <a:ln>
                <a:noFill/>
              </a:ln>
              <a:solidFill>
                <a:schemeClr val="tx1">
                  <a:lumMod val="95000"/>
                  <a:lumOff val="5000"/>
                </a:schemeClr>
              </a:solidFill>
              <a:effectLst/>
              <a:latin typeface="Arial" panose="020B0604020202020204" pitchFamily="34" charset="0"/>
              <a:ea typeface="Times New Roman" panose="02020603050405020304" pitchFamily="18" charset="0"/>
              <a:cs typeface="Comic Sans MS" panose="030F0702030302020204" pitchFamily="66" charset="0"/>
            </a:endParaRPr>
          </a:p>
          <a:p>
            <a:pPr marL="0" lvl="0" indent="0" eaLnBrk="0" fontAlgn="base" hangingPunct="0">
              <a:lnSpc>
                <a:spcPct val="100000"/>
              </a:lnSpc>
              <a:spcBef>
                <a:spcPct val="0"/>
              </a:spcBef>
              <a:spcAft>
                <a:spcPct val="0"/>
              </a:spcAft>
              <a:buFontTx/>
              <a:buChar char="•"/>
              <a:tabLst>
                <a:tab pos="2943225" algn="l"/>
              </a:tabLst>
            </a:pPr>
            <a:r>
              <a:rPr kumimoji="0" lang="pt-BR" altLang="pt-BR" sz="3600" b="0" i="0" u="none" strike="noStrike" cap="none" normalizeH="0" baseline="0" dirty="0" smtClean="0">
                <a:ln>
                  <a:noFill/>
                </a:ln>
                <a:solidFill>
                  <a:schemeClr val="tx1">
                    <a:lumMod val="95000"/>
                    <a:lumOff val="5000"/>
                  </a:schemeClr>
                </a:solidFill>
                <a:effectLst/>
                <a:latin typeface="Arial" panose="020B0604020202020204" pitchFamily="34" charset="0"/>
              </a:rPr>
              <a:t>Ruído</a:t>
            </a:r>
            <a:r>
              <a:rPr kumimoji="0" lang="pt-BR" altLang="pt-BR" sz="3600" b="0" i="0" u="none" strike="noStrike" cap="none" normalizeH="0" dirty="0" smtClean="0">
                <a:ln>
                  <a:noFill/>
                </a:ln>
                <a:solidFill>
                  <a:schemeClr val="tx1">
                    <a:lumMod val="95000"/>
                    <a:lumOff val="5000"/>
                  </a:schemeClr>
                </a:solidFill>
                <a:effectLst/>
                <a:latin typeface="Arial" panose="020B0604020202020204" pitchFamily="34" charset="0"/>
              </a:rPr>
              <a:t> </a:t>
            </a:r>
            <a:r>
              <a:rPr kumimoji="0" lang="pt-BR" altLang="pt-BR" sz="3600" b="0" i="0" u="none" strike="noStrike" cap="none" normalizeH="0" dirty="0" err="1" smtClean="0">
                <a:ln>
                  <a:noFill/>
                </a:ln>
                <a:solidFill>
                  <a:schemeClr val="tx1">
                    <a:lumMod val="95000"/>
                    <a:lumOff val="5000"/>
                  </a:schemeClr>
                </a:solidFill>
                <a:effectLst/>
                <a:latin typeface="Arial" panose="020B0604020202020204" pitchFamily="34" charset="0"/>
              </a:rPr>
              <a:t>Crosstalk</a:t>
            </a:r>
            <a:r>
              <a:rPr kumimoji="0" lang="pt-BR" altLang="pt-BR" sz="3600" b="0" i="0" u="none" strike="noStrike" cap="none" normalizeH="0" dirty="0" smtClean="0">
                <a:ln>
                  <a:noFill/>
                </a:ln>
                <a:solidFill>
                  <a:schemeClr val="tx1">
                    <a:lumMod val="95000"/>
                    <a:lumOff val="5000"/>
                  </a:schemeClr>
                </a:solidFill>
                <a:effectLst/>
                <a:latin typeface="Arial" panose="020B0604020202020204" pitchFamily="34" charset="0"/>
              </a:rPr>
              <a:t>.</a:t>
            </a:r>
            <a:endParaRPr kumimoji="0" lang="pt-BR" altLang="pt-BR" sz="2400" b="0" i="0" u="none" strike="noStrike" cap="none" normalizeH="0" baseline="0" dirty="0" smtClean="0">
              <a:ln>
                <a:noFill/>
              </a:ln>
              <a:solidFill>
                <a:schemeClr val="tx1">
                  <a:lumMod val="95000"/>
                  <a:lumOff val="5000"/>
                </a:schemeClr>
              </a:solidFill>
              <a:effectLst/>
              <a:latin typeface="Arial" panose="020B0604020202020204" pitchFamily="34" charset="0"/>
            </a:endParaRPr>
          </a:p>
          <a:p>
            <a:endParaRPr lang="pt-BR" dirty="0">
              <a:solidFill>
                <a:schemeClr val="tx1">
                  <a:lumMod val="95000"/>
                  <a:lumOff val="5000"/>
                </a:schemeClr>
              </a:solidFill>
            </a:endParaRPr>
          </a:p>
        </p:txBody>
      </p:sp>
    </p:spTree>
    <p:extLst>
      <p:ext uri="{BB962C8B-B14F-4D97-AF65-F5344CB8AC3E}">
        <p14:creationId xmlns:p14="http://schemas.microsoft.com/office/powerpoint/2010/main" val="31331537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gradFill>
            <a:gsLst>
              <a:gs pos="0">
                <a:schemeClr val="bg1"/>
              </a:gs>
              <a:gs pos="100000">
                <a:schemeClr val="bg1">
                  <a:alpha val="77000"/>
                </a:schemeClr>
              </a:gs>
            </a:gsLst>
            <a:lin ang="5400000" scaled="1"/>
          </a:gradFill>
        </p:spPr>
        <p:txBody>
          <a:bodyPr/>
          <a:lstStyle/>
          <a:p>
            <a:pPr marL="0" indent="0">
              <a:buNone/>
            </a:pPr>
            <a:r>
              <a:rPr lang="pt-BR" dirty="0">
                <a:solidFill>
                  <a:schemeClr val="tx1">
                    <a:lumMod val="95000"/>
                    <a:lumOff val="5000"/>
                  </a:schemeClr>
                </a:solidFill>
              </a:rPr>
              <a:t>O ruído impulsivo pode ser descrito como um processo caracterizado por rajadas de um ou vários pequenos pulsos sendo que a amplitude, a duração e o intervalo de tempo ocorrem aleatoriamente.</a:t>
            </a:r>
          </a:p>
          <a:p>
            <a:pPr marL="0" indent="0">
              <a:buNone/>
            </a:pPr>
            <a:endParaRPr lang="pt-BR" dirty="0">
              <a:solidFill>
                <a:schemeClr val="tx1">
                  <a:lumMod val="95000"/>
                  <a:lumOff val="5000"/>
                </a:schemeClr>
              </a:solidFill>
            </a:endParaRPr>
          </a:p>
        </p:txBody>
      </p:sp>
      <p:sp>
        <p:nvSpPr>
          <p:cNvPr id="6" name="Título 5"/>
          <p:cNvSpPr>
            <a:spLocks noGrp="1"/>
          </p:cNvSpPr>
          <p:nvPr>
            <p:ph type="title"/>
          </p:nvPr>
        </p:nvSpPr>
        <p:spPr/>
        <p:txBody>
          <a:bodyPr/>
          <a:lstStyle/>
          <a:p>
            <a:endParaRPr lang="pt-BR"/>
          </a:p>
        </p:txBody>
      </p:sp>
      <p:sp>
        <p:nvSpPr>
          <p:cNvPr id="7" name="Título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altLang="pt-BR" b="1" i="1" dirty="0" smtClean="0">
                <a:solidFill>
                  <a:srgbClr val="79610D"/>
                </a:solidFill>
                <a:latin typeface="Arial" panose="020B0604020202020204" pitchFamily="34" charset="0"/>
                <a:ea typeface="Times New Roman" panose="02020603050405020304" pitchFamily="18" charset="0"/>
                <a:cs typeface="Comic Sans MS" panose="030F0702030302020204" pitchFamily="66" charset="0"/>
              </a:rPr>
              <a:t>Ruído Impulsivo</a:t>
            </a:r>
            <a:endParaRPr lang="pt-BR" dirty="0"/>
          </a:p>
        </p:txBody>
      </p:sp>
    </p:spTree>
    <p:extLst>
      <p:ext uri="{BB962C8B-B14F-4D97-AF65-F5344CB8AC3E}">
        <p14:creationId xmlns:p14="http://schemas.microsoft.com/office/powerpoint/2010/main" val="3265108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Espaço Reservado para Conteúdo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5218" y="1690688"/>
            <a:ext cx="7477991" cy="4985327"/>
          </a:xfrm>
          <a:gradFill>
            <a:gsLst>
              <a:gs pos="0">
                <a:schemeClr val="bg1"/>
              </a:gs>
              <a:gs pos="100000">
                <a:schemeClr val="bg1">
                  <a:alpha val="77000"/>
                </a:schemeClr>
              </a:gs>
            </a:gsLst>
            <a:lin ang="5400000" scaled="1"/>
          </a:gradFill>
        </p:spPr>
      </p:pic>
      <p:sp>
        <p:nvSpPr>
          <p:cNvPr id="6" name="Título 5"/>
          <p:cNvSpPr>
            <a:spLocks noGrp="1"/>
          </p:cNvSpPr>
          <p:nvPr>
            <p:ph type="title"/>
          </p:nvPr>
        </p:nvSpPr>
        <p:spPr/>
        <p:txBody>
          <a:bodyPr/>
          <a:lstStyle/>
          <a:p>
            <a:endParaRPr lang="pt-BR"/>
          </a:p>
        </p:txBody>
      </p:sp>
      <p:sp>
        <p:nvSpPr>
          <p:cNvPr id="7" name="Título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altLang="pt-BR" b="1" i="1" dirty="0" smtClean="0">
                <a:solidFill>
                  <a:srgbClr val="79610D"/>
                </a:solidFill>
                <a:latin typeface="Arial" panose="020B0604020202020204" pitchFamily="34" charset="0"/>
                <a:ea typeface="Times New Roman" panose="02020603050405020304" pitchFamily="18" charset="0"/>
                <a:cs typeface="Comic Sans MS" panose="030F0702030302020204" pitchFamily="66" charset="0"/>
              </a:rPr>
              <a:t>Ruído Impulsivo</a:t>
            </a:r>
            <a:endParaRPr lang="pt-BR" dirty="0"/>
          </a:p>
        </p:txBody>
      </p:sp>
    </p:spTree>
    <p:extLst>
      <p:ext uri="{BB962C8B-B14F-4D97-AF65-F5344CB8AC3E}">
        <p14:creationId xmlns:p14="http://schemas.microsoft.com/office/powerpoint/2010/main" val="2778621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kumimoji="0" lang="pt-BR" altLang="pt-BR" b="1" i="1" u="none" strike="noStrike" cap="none" normalizeH="0" baseline="0" dirty="0" smtClean="0">
                <a:ln>
                  <a:noFill/>
                </a:ln>
                <a:solidFill>
                  <a:srgbClr val="79610D"/>
                </a:solidFill>
                <a:effectLst/>
                <a:latin typeface="Arial" panose="020B0604020202020204" pitchFamily="34" charset="0"/>
                <a:ea typeface="Times New Roman" panose="02020603050405020304" pitchFamily="18" charset="0"/>
                <a:cs typeface="Comic Sans MS" panose="030F0702030302020204" pitchFamily="66" charset="0"/>
              </a:rPr>
              <a:t>Ruído Térmico</a:t>
            </a:r>
            <a:endParaRPr lang="pt-BR" dirty="0"/>
          </a:p>
        </p:txBody>
      </p:sp>
      <p:sp>
        <p:nvSpPr>
          <p:cNvPr id="3" name="Espaço Reservado para Conteúdo 2"/>
          <p:cNvSpPr>
            <a:spLocks noGrp="1"/>
          </p:cNvSpPr>
          <p:nvPr>
            <p:ph idx="1"/>
          </p:nvPr>
        </p:nvSpPr>
        <p:spPr>
          <a:gradFill>
            <a:gsLst>
              <a:gs pos="0">
                <a:schemeClr val="bg1"/>
              </a:gs>
              <a:gs pos="100000">
                <a:schemeClr val="bg1">
                  <a:alpha val="77000"/>
                </a:schemeClr>
              </a:gs>
            </a:gsLst>
            <a:lin ang="5400000" scaled="1"/>
          </a:gradFill>
        </p:spPr>
        <p:txBody>
          <a:bodyPr/>
          <a:lstStyle/>
          <a:p>
            <a:pPr marL="0" indent="0">
              <a:buNone/>
            </a:pPr>
            <a:r>
              <a:rPr lang="pt-BR" dirty="0">
                <a:solidFill>
                  <a:schemeClr val="tx1">
                    <a:lumMod val="95000"/>
                    <a:lumOff val="5000"/>
                  </a:schemeClr>
                </a:solidFill>
              </a:rPr>
              <a:t>O ruído aleatório nos elementos passivos é denominado ruído térmico, pois está inteiramente associado a temperatura absoluta. O ruído térmico é uma espécie de ruído branco gerado pela movimentação dos elétrons livres em um meio condutor. Um dos casos mais característicos de ruído térmico é aquele gerado pelos resistores metálicos.</a:t>
            </a:r>
          </a:p>
          <a:p>
            <a:endParaRPr lang="pt-BR" dirty="0">
              <a:solidFill>
                <a:schemeClr val="tx1">
                  <a:lumMod val="95000"/>
                  <a:lumOff val="5000"/>
                </a:schemeClr>
              </a:solidFill>
            </a:endParaRPr>
          </a:p>
        </p:txBody>
      </p:sp>
    </p:spTree>
    <p:extLst>
      <p:ext uri="{BB962C8B-B14F-4D97-AF65-F5344CB8AC3E}">
        <p14:creationId xmlns:p14="http://schemas.microsoft.com/office/powerpoint/2010/main" val="11142614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kumimoji="0" lang="pt-BR" altLang="pt-BR" b="1" i="1" u="none" strike="noStrike" cap="none" normalizeH="0" baseline="0" dirty="0" smtClean="0">
                <a:ln>
                  <a:noFill/>
                </a:ln>
                <a:solidFill>
                  <a:srgbClr val="79610D"/>
                </a:solidFill>
                <a:effectLst/>
                <a:latin typeface="Arial" panose="020B0604020202020204" pitchFamily="34" charset="0"/>
                <a:ea typeface="Times New Roman" panose="02020603050405020304" pitchFamily="18" charset="0"/>
                <a:cs typeface="Comic Sans MS" panose="030F0702030302020204" pitchFamily="66" charset="0"/>
              </a:rPr>
              <a:t>Ruído Térmico</a:t>
            </a:r>
            <a:endParaRPr lang="pt-BR" dirty="0"/>
          </a:p>
        </p:txBody>
      </p:sp>
      <p:sp>
        <p:nvSpPr>
          <p:cNvPr id="3" name="Espaço Reservado para Conteúdo 2"/>
          <p:cNvSpPr>
            <a:spLocks noGrp="1"/>
          </p:cNvSpPr>
          <p:nvPr>
            <p:ph idx="1"/>
          </p:nvPr>
        </p:nvSpPr>
        <p:spPr>
          <a:gradFill>
            <a:gsLst>
              <a:gs pos="0">
                <a:schemeClr val="bg1"/>
              </a:gs>
              <a:gs pos="100000">
                <a:schemeClr val="bg1">
                  <a:alpha val="77000"/>
                </a:schemeClr>
              </a:gs>
            </a:gsLst>
            <a:lin ang="5400000" scaled="1"/>
          </a:gradFill>
        </p:spPr>
        <p:txBody>
          <a:bodyPr/>
          <a:lstStyle/>
          <a:p>
            <a:pPr marL="0" indent="0">
              <a:buNone/>
            </a:pPr>
            <a:r>
              <a:rPr lang="pt-BR" dirty="0">
                <a:solidFill>
                  <a:schemeClr val="tx1">
                    <a:lumMod val="95000"/>
                    <a:lumOff val="5000"/>
                  </a:schemeClr>
                </a:solidFill>
              </a:rPr>
              <a:t>As flutuações dos elétrons, em função da agitação térmica, apresentam movimento aleatório, gerando, assim, uma potência de ruído pequena, embora básica. Os elétrons, como um todo, não apresentam direção de deslocamento preferencial, embora, se este for observado em intervalos de tempo muito pequenos, pode-se notar uma pequena força resultante do deslocamento destes elétrons, que produz corrente elétrica </a:t>
            </a:r>
            <a:r>
              <a:rPr lang="pt-BR" dirty="0" smtClean="0">
                <a:solidFill>
                  <a:schemeClr val="tx1">
                    <a:lumMod val="95000"/>
                    <a:lumOff val="5000"/>
                  </a:schemeClr>
                </a:solidFill>
              </a:rPr>
              <a:t>instantânea </a:t>
            </a:r>
            <a:r>
              <a:rPr lang="pt-BR" dirty="0">
                <a:solidFill>
                  <a:schemeClr val="tx1">
                    <a:lumMod val="95000"/>
                    <a:lumOff val="5000"/>
                  </a:schemeClr>
                </a:solidFill>
              </a:rPr>
              <a:t>que apesar de muito pequena, apresenta variações. O ruído térmico apresenta aspecto praticamente constante para extensa faixa espectral para frequências de até 10.000 </a:t>
            </a:r>
            <a:r>
              <a:rPr lang="pt-BR" dirty="0" err="1">
                <a:solidFill>
                  <a:schemeClr val="tx1">
                    <a:lumMod val="95000"/>
                    <a:lumOff val="5000"/>
                  </a:schemeClr>
                </a:solidFill>
              </a:rPr>
              <a:t>Ghz</a:t>
            </a:r>
            <a:r>
              <a:rPr lang="pt-BR" dirty="0">
                <a:solidFill>
                  <a:schemeClr val="tx1">
                    <a:lumMod val="95000"/>
                    <a:lumOff val="5000"/>
                  </a:schemeClr>
                </a:solidFill>
              </a:rPr>
              <a:t>.</a:t>
            </a:r>
          </a:p>
          <a:p>
            <a:pPr marL="0" indent="0">
              <a:buNone/>
            </a:pPr>
            <a:endParaRPr lang="pt-BR" dirty="0">
              <a:solidFill>
                <a:schemeClr val="tx1">
                  <a:lumMod val="95000"/>
                  <a:lumOff val="5000"/>
                </a:schemeClr>
              </a:solidFill>
            </a:endParaRPr>
          </a:p>
        </p:txBody>
      </p:sp>
    </p:spTree>
    <p:extLst>
      <p:ext uri="{BB962C8B-B14F-4D97-AF65-F5344CB8AC3E}">
        <p14:creationId xmlns:p14="http://schemas.microsoft.com/office/powerpoint/2010/main" val="6135197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kumimoji="0" lang="pt-BR" altLang="pt-BR" b="1" i="1" u="none" strike="noStrike" cap="none" normalizeH="0" baseline="0" dirty="0" smtClean="0">
                <a:ln>
                  <a:noFill/>
                </a:ln>
                <a:solidFill>
                  <a:srgbClr val="79610D"/>
                </a:solidFill>
                <a:effectLst/>
                <a:latin typeface="Arial" panose="020B0604020202020204" pitchFamily="34" charset="0"/>
                <a:ea typeface="Times New Roman" panose="02020603050405020304" pitchFamily="18" charset="0"/>
                <a:cs typeface="Comic Sans MS" panose="030F0702030302020204" pitchFamily="66" charset="0"/>
              </a:rPr>
              <a:t>Ruído Térmico</a:t>
            </a:r>
            <a:endParaRPr lang="pt-BR" dirty="0"/>
          </a:p>
        </p:txBody>
      </p:sp>
      <p:sp>
        <p:nvSpPr>
          <p:cNvPr id="3" name="Espaço Reservado para Conteúdo 2"/>
          <p:cNvSpPr>
            <a:spLocks noGrp="1"/>
          </p:cNvSpPr>
          <p:nvPr>
            <p:ph idx="1"/>
          </p:nvPr>
        </p:nvSpPr>
        <p:spPr>
          <a:gradFill>
            <a:gsLst>
              <a:gs pos="0">
                <a:schemeClr val="bg1"/>
              </a:gs>
              <a:gs pos="100000">
                <a:schemeClr val="bg1">
                  <a:alpha val="77000"/>
                </a:schemeClr>
              </a:gs>
            </a:gsLst>
            <a:lin ang="5400000" scaled="1"/>
          </a:gradFill>
        </p:spPr>
        <p:txBody>
          <a:bodyPr/>
          <a:lstStyle/>
          <a:p>
            <a:pPr marL="0" indent="0" eaLnBrk="0" hangingPunct="0">
              <a:lnSpc>
                <a:spcPts val="3130"/>
              </a:lnSpc>
              <a:spcAft>
                <a:spcPts val="0"/>
              </a:spcAft>
              <a:buNone/>
            </a:pPr>
            <a:r>
              <a:rPr lang="pt-BR" dirty="0">
                <a:solidFill>
                  <a:schemeClr val="tx1">
                    <a:lumMod val="95000"/>
                    <a:lumOff val="5000"/>
                  </a:schemeClr>
                </a:solidFill>
                <a:ea typeface="Times New Roman" panose="02020603050405020304" pitchFamily="18" charset="0"/>
                <a:cs typeface="Constantia" panose="02030602050306030303" pitchFamily="18" charset="0"/>
              </a:rPr>
              <a:t>É um ruído gerado pela agitação térmica de cargas </a:t>
            </a:r>
            <a:r>
              <a:rPr lang="pt-BR" dirty="0" smtClean="0">
                <a:solidFill>
                  <a:schemeClr val="tx1">
                    <a:lumMod val="95000"/>
                    <a:lumOff val="5000"/>
                  </a:schemeClr>
                </a:solidFill>
                <a:ea typeface="Times New Roman" panose="02020603050405020304" pitchFamily="18" charset="0"/>
                <a:cs typeface="Constantia" panose="02030602050306030303" pitchFamily="18" charset="0"/>
              </a:rPr>
              <a:t>no interior </a:t>
            </a:r>
            <a:r>
              <a:rPr lang="pt-BR" dirty="0">
                <a:solidFill>
                  <a:schemeClr val="tx1">
                    <a:lumMod val="95000"/>
                    <a:lumOff val="5000"/>
                  </a:schemeClr>
                </a:solidFill>
                <a:ea typeface="Times New Roman" panose="02020603050405020304" pitchFamily="18" charset="0"/>
                <a:cs typeface="Constantia" panose="02030602050306030303" pitchFamily="18" charset="0"/>
              </a:rPr>
              <a:t>de um condutor elétrico em equilíbrio</a:t>
            </a:r>
            <a:r>
              <a:rPr lang="pt-BR" dirty="0" smtClean="0">
                <a:solidFill>
                  <a:schemeClr val="tx1">
                    <a:lumMod val="95000"/>
                    <a:lumOff val="5000"/>
                  </a:schemeClr>
                </a:solidFill>
                <a:ea typeface="Times New Roman" panose="02020603050405020304" pitchFamily="18" charset="0"/>
                <a:cs typeface="Constantia" panose="02030602050306030303" pitchFamily="18" charset="0"/>
              </a:rPr>
              <a:t>.</a:t>
            </a:r>
          </a:p>
          <a:p>
            <a:pPr marL="0" indent="0" eaLnBrk="0" hangingPunct="0">
              <a:lnSpc>
                <a:spcPts val="3130"/>
              </a:lnSpc>
              <a:spcAft>
                <a:spcPts val="0"/>
              </a:spcAft>
              <a:buNone/>
            </a:pPr>
            <a:endParaRPr lang="pt-BR" dirty="0">
              <a:solidFill>
                <a:schemeClr val="tx1">
                  <a:lumMod val="95000"/>
                  <a:lumOff val="5000"/>
                </a:schemeClr>
              </a:solidFill>
              <a:ea typeface="Times New Roman" panose="02020603050405020304" pitchFamily="18" charset="0"/>
              <a:cs typeface="Comic Sans MS" panose="030F0702030302020204" pitchFamily="66" charset="0"/>
            </a:endParaRPr>
          </a:p>
          <a:p>
            <a:pPr marL="139700" indent="0" eaLnBrk="0" hangingPunct="0">
              <a:lnSpc>
                <a:spcPct val="97000"/>
              </a:lnSpc>
              <a:spcBef>
                <a:spcPts val="595"/>
              </a:spcBef>
              <a:spcAft>
                <a:spcPts val="0"/>
              </a:spcAft>
              <a:buNone/>
            </a:pPr>
            <a:r>
              <a:rPr lang="pt-BR" dirty="0">
                <a:solidFill>
                  <a:schemeClr val="tx1">
                    <a:lumMod val="95000"/>
                    <a:lumOff val="5000"/>
                  </a:schemeClr>
                </a:solidFill>
                <a:ea typeface="Times New Roman" panose="02020603050405020304" pitchFamily="18" charset="0"/>
                <a:cs typeface="Constantia" panose="02030602050306030303" pitchFamily="18" charset="0"/>
              </a:rPr>
              <a:t>O</a:t>
            </a:r>
            <a:r>
              <a:rPr lang="pt-BR" spc="-55" dirty="0">
                <a:solidFill>
                  <a:schemeClr val="tx1">
                    <a:lumMod val="95000"/>
                    <a:lumOff val="5000"/>
                  </a:schemeClr>
                </a:solidFill>
                <a:ea typeface="Times New Roman" panose="02020603050405020304" pitchFamily="18" charset="0"/>
                <a:cs typeface="Constantia" panose="02030602050306030303" pitchFamily="18" charset="0"/>
              </a:rPr>
              <a:t> </a:t>
            </a:r>
            <a:r>
              <a:rPr lang="pt-BR" dirty="0">
                <a:solidFill>
                  <a:schemeClr val="tx1">
                    <a:lumMod val="95000"/>
                    <a:lumOff val="5000"/>
                  </a:schemeClr>
                </a:solidFill>
                <a:ea typeface="Times New Roman" panose="02020603050405020304" pitchFamily="18" charset="0"/>
                <a:cs typeface="Constantia" panose="02030602050306030303" pitchFamily="18" charset="0"/>
              </a:rPr>
              <a:t>ruído</a:t>
            </a:r>
            <a:r>
              <a:rPr lang="pt-BR" spc="-105" dirty="0">
                <a:solidFill>
                  <a:schemeClr val="tx1">
                    <a:lumMod val="95000"/>
                    <a:lumOff val="5000"/>
                  </a:schemeClr>
                </a:solidFill>
                <a:ea typeface="Times New Roman" panose="02020603050405020304" pitchFamily="18" charset="0"/>
                <a:cs typeface="Constantia" panose="02030602050306030303" pitchFamily="18" charset="0"/>
              </a:rPr>
              <a:t> </a:t>
            </a:r>
            <a:r>
              <a:rPr lang="pt-BR" spc="-20" dirty="0">
                <a:solidFill>
                  <a:schemeClr val="tx1">
                    <a:lumMod val="95000"/>
                    <a:lumOff val="5000"/>
                  </a:schemeClr>
                </a:solidFill>
                <a:ea typeface="Times New Roman" panose="02020603050405020304" pitchFamily="18" charset="0"/>
                <a:cs typeface="Constantia" panose="02030602050306030303" pitchFamily="18" charset="0"/>
              </a:rPr>
              <a:t>térmico</a:t>
            </a:r>
            <a:r>
              <a:rPr lang="pt-BR" spc="-150" dirty="0">
                <a:solidFill>
                  <a:schemeClr val="tx1">
                    <a:lumMod val="95000"/>
                    <a:lumOff val="5000"/>
                  </a:schemeClr>
                </a:solidFill>
                <a:ea typeface="Times New Roman" panose="02020603050405020304" pitchFamily="18" charset="0"/>
                <a:cs typeface="Constantia" panose="02030602050306030303" pitchFamily="18" charset="0"/>
              </a:rPr>
              <a:t> </a:t>
            </a:r>
            <a:r>
              <a:rPr lang="pt-BR" dirty="0">
                <a:solidFill>
                  <a:schemeClr val="tx1">
                    <a:lumMod val="95000"/>
                    <a:lumOff val="5000"/>
                  </a:schemeClr>
                </a:solidFill>
                <a:ea typeface="Times New Roman" panose="02020603050405020304" pitchFamily="18" charset="0"/>
                <a:cs typeface="Constantia" panose="02030602050306030303" pitchFamily="18" charset="0"/>
              </a:rPr>
              <a:t>é</a:t>
            </a:r>
            <a:r>
              <a:rPr lang="pt-BR" spc="-120" dirty="0">
                <a:solidFill>
                  <a:schemeClr val="tx1">
                    <a:lumMod val="95000"/>
                    <a:lumOff val="5000"/>
                  </a:schemeClr>
                </a:solidFill>
                <a:ea typeface="Times New Roman" panose="02020603050405020304" pitchFamily="18" charset="0"/>
                <a:cs typeface="Constantia" panose="02030602050306030303" pitchFamily="18" charset="0"/>
              </a:rPr>
              <a:t> </a:t>
            </a:r>
            <a:r>
              <a:rPr lang="pt-BR" spc="-15" dirty="0">
                <a:solidFill>
                  <a:schemeClr val="tx1">
                    <a:lumMod val="95000"/>
                    <a:lumOff val="5000"/>
                  </a:schemeClr>
                </a:solidFill>
                <a:ea typeface="Times New Roman" panose="02020603050405020304" pitchFamily="18" charset="0"/>
                <a:cs typeface="Constantia" panose="02030602050306030303" pitchFamily="18" charset="0"/>
              </a:rPr>
              <a:t>aproximadamente</a:t>
            </a:r>
            <a:r>
              <a:rPr lang="pt-BR" spc="-75" dirty="0">
                <a:solidFill>
                  <a:schemeClr val="tx1">
                    <a:lumMod val="95000"/>
                    <a:lumOff val="5000"/>
                  </a:schemeClr>
                </a:solidFill>
                <a:ea typeface="Times New Roman" panose="02020603050405020304" pitchFamily="18" charset="0"/>
                <a:cs typeface="Constantia" panose="02030602050306030303" pitchFamily="18" charset="0"/>
              </a:rPr>
              <a:t> </a:t>
            </a:r>
            <a:r>
              <a:rPr lang="pt-BR" dirty="0">
                <a:solidFill>
                  <a:schemeClr val="tx1">
                    <a:lumMod val="95000"/>
                    <a:lumOff val="5000"/>
                  </a:schemeClr>
                </a:solidFill>
                <a:ea typeface="Times New Roman" panose="02020603050405020304" pitchFamily="18" charset="0"/>
                <a:cs typeface="Constantia" panose="02030602050306030303" pitchFamily="18" charset="0"/>
              </a:rPr>
              <a:t>igual</a:t>
            </a:r>
            <a:r>
              <a:rPr lang="pt-BR" spc="-80" dirty="0">
                <a:solidFill>
                  <a:schemeClr val="tx1">
                    <a:lumMod val="95000"/>
                    <a:lumOff val="5000"/>
                  </a:schemeClr>
                </a:solidFill>
                <a:ea typeface="Times New Roman" panose="02020603050405020304" pitchFamily="18" charset="0"/>
                <a:cs typeface="Constantia" panose="02030602050306030303" pitchFamily="18" charset="0"/>
              </a:rPr>
              <a:t> </a:t>
            </a:r>
            <a:r>
              <a:rPr lang="pt-BR" dirty="0">
                <a:solidFill>
                  <a:schemeClr val="tx1">
                    <a:lumMod val="95000"/>
                    <a:lumOff val="5000"/>
                  </a:schemeClr>
                </a:solidFill>
                <a:ea typeface="Times New Roman" panose="02020603050405020304" pitchFamily="18" charset="0"/>
                <a:cs typeface="Constantia" panose="02030602050306030303" pitchFamily="18" charset="0"/>
              </a:rPr>
              <a:t>ao</a:t>
            </a:r>
            <a:r>
              <a:rPr lang="pt-BR" spc="-120" dirty="0">
                <a:solidFill>
                  <a:schemeClr val="tx1">
                    <a:lumMod val="95000"/>
                    <a:lumOff val="5000"/>
                  </a:schemeClr>
                </a:solidFill>
                <a:ea typeface="Times New Roman" panose="02020603050405020304" pitchFamily="18" charset="0"/>
                <a:cs typeface="Constantia" panose="02030602050306030303" pitchFamily="18" charset="0"/>
              </a:rPr>
              <a:t> </a:t>
            </a:r>
            <a:r>
              <a:rPr lang="pt-BR" dirty="0">
                <a:solidFill>
                  <a:schemeClr val="tx1">
                    <a:lumMod val="95000"/>
                    <a:lumOff val="5000"/>
                  </a:schemeClr>
                </a:solidFill>
                <a:ea typeface="Times New Roman" panose="02020603050405020304" pitchFamily="18" charset="0"/>
                <a:cs typeface="Constantia" panose="02030602050306030303" pitchFamily="18" charset="0"/>
              </a:rPr>
              <a:t>ruído </a:t>
            </a:r>
            <a:r>
              <a:rPr lang="pt-BR" spc="-30" dirty="0">
                <a:solidFill>
                  <a:schemeClr val="tx1">
                    <a:lumMod val="95000"/>
                    <a:lumOff val="5000"/>
                  </a:schemeClr>
                </a:solidFill>
                <a:ea typeface="Times New Roman" panose="02020603050405020304" pitchFamily="18" charset="0"/>
                <a:cs typeface="Constantia" panose="02030602050306030303" pitchFamily="18" charset="0"/>
              </a:rPr>
              <a:t>branco.</a:t>
            </a:r>
            <a:endParaRPr lang="pt-BR" dirty="0">
              <a:solidFill>
                <a:schemeClr val="tx1">
                  <a:lumMod val="95000"/>
                  <a:lumOff val="5000"/>
                </a:schemeClr>
              </a:solidFill>
              <a:ea typeface="Times New Roman" panose="02020603050405020304" pitchFamily="18" charset="0"/>
              <a:cs typeface="Comic Sans MS" panose="030F0702030302020204" pitchFamily="66" charset="0"/>
            </a:endParaRPr>
          </a:p>
          <a:p>
            <a:pPr marL="0" indent="0">
              <a:buNone/>
            </a:pPr>
            <a:endParaRPr lang="pt-BR" dirty="0">
              <a:solidFill>
                <a:schemeClr val="tx1">
                  <a:lumMod val="95000"/>
                  <a:lumOff val="5000"/>
                </a:schemeClr>
              </a:solidFill>
            </a:endParaRPr>
          </a:p>
        </p:txBody>
      </p:sp>
    </p:spTree>
    <p:extLst>
      <p:ext uri="{BB962C8B-B14F-4D97-AF65-F5344CB8AC3E}">
        <p14:creationId xmlns:p14="http://schemas.microsoft.com/office/powerpoint/2010/main" val="33389441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kumimoji="0" lang="pt-BR" altLang="pt-BR" b="1" i="1" u="none" strike="noStrike" cap="none" normalizeH="0" baseline="0" dirty="0" smtClean="0">
                <a:ln>
                  <a:noFill/>
                </a:ln>
                <a:solidFill>
                  <a:srgbClr val="79610D"/>
                </a:solidFill>
                <a:effectLst/>
                <a:latin typeface="Arial" panose="020B0604020202020204" pitchFamily="34" charset="0"/>
                <a:ea typeface="Times New Roman" panose="02020603050405020304" pitchFamily="18" charset="0"/>
                <a:cs typeface="Comic Sans MS" panose="030F0702030302020204" pitchFamily="66" charset="0"/>
              </a:rPr>
              <a:t>Ruído Térmico</a:t>
            </a:r>
            <a:endParaRPr lang="pt-BR" dirty="0"/>
          </a:p>
        </p:txBody>
      </p:sp>
      <p:pic>
        <p:nvPicPr>
          <p:cNvPr id="5" name="Espaço Reservado para Conteúdo 4"/>
          <p:cNvPicPr>
            <a:picLocks noGrp="1" noChangeAspect="1"/>
          </p:cNvPicPr>
          <p:nvPr>
            <p:ph idx="1"/>
          </p:nvPr>
        </p:nvPicPr>
        <p:blipFill>
          <a:blip r:embed="rId2"/>
          <a:stretch>
            <a:fillRect/>
          </a:stretch>
        </p:blipFill>
        <p:spPr>
          <a:xfrm>
            <a:off x="2951019" y="2223551"/>
            <a:ext cx="5805920" cy="3784487"/>
          </a:xfrm>
          <a:prstGeom prst="rect">
            <a:avLst/>
          </a:prstGeom>
        </p:spPr>
      </p:pic>
    </p:spTree>
    <p:extLst>
      <p:ext uri="{BB962C8B-B14F-4D97-AF65-F5344CB8AC3E}">
        <p14:creationId xmlns:p14="http://schemas.microsoft.com/office/powerpoint/2010/main" val="83615129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50</TotalTime>
  <Words>364</Words>
  <Application>Microsoft Office PowerPoint</Application>
  <PresentationFormat>Widescreen</PresentationFormat>
  <Paragraphs>38</Paragraphs>
  <Slides>13</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13</vt:i4>
      </vt:variant>
    </vt:vector>
  </HeadingPairs>
  <TitlesOfParts>
    <vt:vector size="20" baseType="lpstr">
      <vt:lpstr>Arial</vt:lpstr>
      <vt:lpstr>Calibri</vt:lpstr>
      <vt:lpstr>Calibri Light</vt:lpstr>
      <vt:lpstr>Comic Sans MS</vt:lpstr>
      <vt:lpstr>Constantia</vt:lpstr>
      <vt:lpstr>Times New Roman</vt:lpstr>
      <vt:lpstr>Tema do Office</vt:lpstr>
      <vt:lpstr>Tipos de Ruídos</vt:lpstr>
      <vt:lpstr>O que é um ruído nas Redes de Computadores</vt:lpstr>
      <vt:lpstr>Formas de Ruído </vt:lpstr>
      <vt:lpstr>Apresentação do PowerPoint</vt:lpstr>
      <vt:lpstr>Apresentação do PowerPoint</vt:lpstr>
      <vt:lpstr>Ruído Térmico</vt:lpstr>
      <vt:lpstr>Ruído Térmico</vt:lpstr>
      <vt:lpstr>Ruído Térmico</vt:lpstr>
      <vt:lpstr>Ruído Térmico</vt:lpstr>
      <vt:lpstr>Ruído Crosstalk</vt:lpstr>
      <vt:lpstr>Ruído Crosstalk</vt:lpstr>
      <vt:lpstr>Ruído Crosstalk</vt:lpstr>
      <vt:lpstr>Referências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aluno0415</dc:creator>
  <cp:lastModifiedBy>Aluno0317</cp:lastModifiedBy>
  <cp:revision>9</cp:revision>
  <dcterms:created xsi:type="dcterms:W3CDTF">2018-04-18T22:11:04Z</dcterms:created>
  <dcterms:modified xsi:type="dcterms:W3CDTF">2018-04-24T22:46:34Z</dcterms:modified>
</cp:coreProperties>
</file>