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9" r:id="rId7"/>
    <p:sldId id="270" r:id="rId8"/>
    <p:sldId id="261" r:id="rId9"/>
    <p:sldId id="267" r:id="rId10"/>
    <p:sldId id="266" r:id="rId11"/>
    <p:sldId id="262" r:id="rId12"/>
    <p:sldId id="264" r:id="rId13"/>
    <p:sldId id="265" r:id="rId14"/>
    <p:sldId id="263"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34967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202357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415880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328793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249883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D832175-C0F1-4C3D-89AD-A6EE219BD78A}" type="datetimeFigureOut">
              <a:rPr lang="pt-BR" smtClean="0"/>
              <a:t>22/04/2018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386661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D832175-C0F1-4C3D-89AD-A6EE219BD78A}" type="datetimeFigureOut">
              <a:rPr lang="pt-BR" smtClean="0"/>
              <a:t>22/04/2018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403796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D832175-C0F1-4C3D-89AD-A6EE219BD78A}" type="datetimeFigureOut">
              <a:rPr lang="pt-BR" smtClean="0"/>
              <a:t>22/04/2018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74998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D832175-C0F1-4C3D-89AD-A6EE219BD78A}" type="datetimeFigureOut">
              <a:rPr lang="pt-BR" smtClean="0"/>
              <a:t>22/04/2018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235403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D832175-C0F1-4C3D-89AD-A6EE219BD78A}" type="datetimeFigureOut">
              <a:rPr lang="pt-BR" smtClean="0"/>
              <a:t>22/04/2018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46359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D832175-C0F1-4C3D-89AD-A6EE219BD78A}" type="datetimeFigureOut">
              <a:rPr lang="pt-BR" smtClean="0"/>
              <a:t>22/04/2018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1A927B3-C1D7-40A2-8DFE-5826A48A1C8C}" type="slidenum">
              <a:rPr lang="pt-BR" smtClean="0"/>
              <a:t>‹nº›</a:t>
            </a:fld>
            <a:endParaRPr lang="pt-BR"/>
          </a:p>
        </p:txBody>
      </p:sp>
    </p:spTree>
    <p:extLst>
      <p:ext uri="{BB962C8B-B14F-4D97-AF65-F5344CB8AC3E}">
        <p14:creationId xmlns:p14="http://schemas.microsoft.com/office/powerpoint/2010/main" val="190427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32175-C0F1-4C3D-89AD-A6EE219BD78A}" type="datetimeFigureOut">
              <a:rPr lang="pt-BR" smtClean="0"/>
              <a:t>22/04/2018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927B3-C1D7-40A2-8DFE-5826A48A1C8C}" type="slidenum">
              <a:rPr lang="pt-BR" smtClean="0"/>
              <a:t>‹nº›</a:t>
            </a:fld>
            <a:endParaRPr lang="pt-BR"/>
          </a:p>
        </p:txBody>
      </p:sp>
    </p:spTree>
    <p:extLst>
      <p:ext uri="{BB962C8B-B14F-4D97-AF65-F5344CB8AC3E}">
        <p14:creationId xmlns:p14="http://schemas.microsoft.com/office/powerpoint/2010/main" val="164429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t.wikipedia.org/wiki/Crosstalk" TargetMode="External"/><Relationship Id="rId2" Type="http://schemas.openxmlformats.org/officeDocument/2006/relationships/hyperlink" Target="http://penta2.ufrgs.br/Antonio/termico.html" TargetMode="External"/><Relationship Id="rId1" Type="http://schemas.openxmlformats.org/officeDocument/2006/relationships/slideLayout" Target="../slideLayouts/slideLayout2.xml"/><Relationship Id="rId4" Type="http://schemas.openxmlformats.org/officeDocument/2006/relationships/hyperlink" Target="https://pt.linkedin.com/pulse/como-minimizar-ru%C3%ADdos-por-crosstalk-nas-instala%C3%A7%C3%B5es-redes-cassiolat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53217"/>
            <a:ext cx="9144000" cy="1062185"/>
          </a:xfrm>
        </p:spPr>
        <p:txBody>
          <a:bodyPr/>
          <a:lstStyle/>
          <a:p>
            <a:r>
              <a:rPr lang="pt-BR" i="1" dirty="0" smtClean="0">
                <a:solidFill>
                  <a:schemeClr val="bg1"/>
                </a:solidFill>
                <a:latin typeface="Times New Roman" panose="02020603050405020304" pitchFamily="18" charset="0"/>
                <a:cs typeface="Times New Roman" panose="02020603050405020304" pitchFamily="18" charset="0"/>
              </a:rPr>
              <a:t>Tipos de Ruídos</a:t>
            </a:r>
            <a:endParaRPr lang="pt-BR" i="1" dirty="0">
              <a:solidFill>
                <a:schemeClr val="bg1"/>
              </a:solidFill>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a:xfrm>
            <a:off x="1186374" y="4249153"/>
            <a:ext cx="9144000" cy="1655762"/>
          </a:xfrm>
        </p:spPr>
        <p:txBody>
          <a:bodyPr>
            <a:noAutofit/>
          </a:bodyPr>
          <a:lstStyle/>
          <a:p>
            <a:r>
              <a:rPr lang="pt-BR" sz="2800" i="1" dirty="0" smtClean="0">
                <a:solidFill>
                  <a:schemeClr val="bg1"/>
                </a:solidFill>
                <a:latin typeface="Times New Roman" panose="02020603050405020304" pitchFamily="18" charset="0"/>
                <a:cs typeface="Times New Roman" panose="02020603050405020304" pitchFamily="18" charset="0"/>
              </a:rPr>
              <a:t>Equipe</a:t>
            </a:r>
          </a:p>
          <a:p>
            <a:r>
              <a:rPr lang="pt-BR" sz="2800" i="1" dirty="0" smtClean="0">
                <a:solidFill>
                  <a:schemeClr val="bg1"/>
                </a:solidFill>
                <a:latin typeface="Times New Roman" panose="02020603050405020304" pitchFamily="18" charset="0"/>
                <a:cs typeface="Times New Roman" panose="02020603050405020304" pitchFamily="18" charset="0"/>
              </a:rPr>
              <a:t>Diego Henrique Nogueira</a:t>
            </a:r>
          </a:p>
          <a:p>
            <a:r>
              <a:rPr lang="pt-BR" sz="2800" i="1" dirty="0" smtClean="0">
                <a:solidFill>
                  <a:schemeClr val="bg1"/>
                </a:solidFill>
                <a:latin typeface="Times New Roman" panose="02020603050405020304" pitchFamily="18" charset="0"/>
                <a:cs typeface="Times New Roman" panose="02020603050405020304" pitchFamily="18" charset="0"/>
              </a:rPr>
              <a:t>Diego Santos Castro</a:t>
            </a:r>
          </a:p>
          <a:p>
            <a:r>
              <a:rPr lang="pt-BR" sz="2800" i="1" dirty="0" err="1" smtClean="0">
                <a:solidFill>
                  <a:schemeClr val="bg1"/>
                </a:solidFill>
                <a:latin typeface="Times New Roman" panose="02020603050405020304" pitchFamily="18" charset="0"/>
                <a:cs typeface="Times New Roman" panose="02020603050405020304" pitchFamily="18" charset="0"/>
              </a:rPr>
              <a:t>Jhonatan</a:t>
            </a:r>
            <a:r>
              <a:rPr lang="pt-BR" sz="2800" i="1" dirty="0" smtClean="0">
                <a:solidFill>
                  <a:schemeClr val="bg1"/>
                </a:solidFill>
                <a:latin typeface="Times New Roman" panose="02020603050405020304" pitchFamily="18" charset="0"/>
                <a:cs typeface="Times New Roman" panose="02020603050405020304" pitchFamily="18" charset="0"/>
              </a:rPr>
              <a:t> P Damas</a:t>
            </a:r>
          </a:p>
          <a:p>
            <a:r>
              <a:rPr lang="pt-BR" sz="2800" i="1" dirty="0" smtClean="0">
                <a:solidFill>
                  <a:schemeClr val="bg1"/>
                </a:solidFill>
                <a:latin typeface="Times New Roman" panose="02020603050405020304" pitchFamily="18" charset="0"/>
                <a:cs typeface="Times New Roman" panose="02020603050405020304" pitchFamily="18" charset="0"/>
              </a:rPr>
              <a:t>Bruno Moreira Machado</a:t>
            </a:r>
          </a:p>
        </p:txBody>
      </p:sp>
    </p:spTree>
    <p:extLst>
      <p:ext uri="{BB962C8B-B14F-4D97-AF65-F5344CB8AC3E}">
        <p14:creationId xmlns:p14="http://schemas.microsoft.com/office/powerpoint/2010/main" val="6785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sp>
        <p:nvSpPr>
          <p:cNvPr id="3" name="Espaço Reservado para Conteúdo 2"/>
          <p:cNvSpPr>
            <a:spLocks noGrp="1"/>
          </p:cNvSpPr>
          <p:nvPr>
            <p:ph idx="1"/>
          </p:nvPr>
        </p:nvSpPr>
        <p:spPr/>
        <p:txBody>
          <a:bodyPr/>
          <a:lstStyle/>
          <a:p>
            <a:pPr marL="0" indent="0" eaLnBrk="0" hangingPunct="0">
              <a:lnSpc>
                <a:spcPts val="3130"/>
              </a:lnSpc>
              <a:spcAft>
                <a:spcPts val="0"/>
              </a:spcAft>
              <a:buNone/>
            </a:pP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É um ruído gerado pela agitação térmica de cargas </a:t>
            </a:r>
            <a:r>
              <a:rPr lang="pt-BR" dirty="0" smtClean="0">
                <a:solidFill>
                  <a:srgbClr val="FFFFFF"/>
                </a:solidFill>
                <a:latin typeface="Constantia" panose="02030602050306030303" pitchFamily="18" charset="0"/>
                <a:ea typeface="Times New Roman" panose="02020603050405020304" pitchFamily="18" charset="0"/>
                <a:cs typeface="Constantia" panose="02030602050306030303" pitchFamily="18" charset="0"/>
              </a:rPr>
              <a:t>no</a:t>
            </a:r>
            <a:r>
              <a:rPr lang="pt-BR" dirty="0" smtClean="0">
                <a:latin typeface="Comic Sans MS" panose="030F0702030302020204" pitchFamily="66" charset="0"/>
                <a:ea typeface="Times New Roman" panose="02020603050405020304" pitchFamily="18" charset="0"/>
                <a:cs typeface="Constantia" panose="02030602050306030303" pitchFamily="18" charset="0"/>
              </a:rPr>
              <a:t> </a:t>
            </a:r>
            <a:r>
              <a:rPr lang="pt-BR" dirty="0" smtClean="0">
                <a:solidFill>
                  <a:srgbClr val="FFFFFF"/>
                </a:solidFill>
                <a:latin typeface="Constantia" panose="02030602050306030303" pitchFamily="18" charset="0"/>
                <a:ea typeface="Times New Roman" panose="02020603050405020304" pitchFamily="18" charset="0"/>
                <a:cs typeface="Constantia" panose="02030602050306030303" pitchFamily="18" charset="0"/>
              </a:rPr>
              <a:t>interior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de um condutor elétrico em equilíbrio</a:t>
            </a:r>
            <a:r>
              <a:rPr lang="pt-BR" dirty="0" smtClean="0">
                <a:solidFill>
                  <a:srgbClr val="FFFFFF"/>
                </a:solidFill>
                <a:latin typeface="Constantia" panose="02030602050306030303" pitchFamily="18" charset="0"/>
                <a:ea typeface="Times New Roman" panose="02020603050405020304" pitchFamily="18" charset="0"/>
                <a:cs typeface="Constantia" panose="02030602050306030303" pitchFamily="18" charset="0"/>
              </a:rPr>
              <a:t>.</a:t>
            </a:r>
          </a:p>
          <a:p>
            <a:pPr marL="0" indent="0" eaLnBrk="0" hangingPunct="0">
              <a:lnSpc>
                <a:spcPts val="3130"/>
              </a:lnSpc>
              <a:spcAft>
                <a:spcPts val="0"/>
              </a:spcAft>
              <a:buNone/>
            </a:pPr>
            <a:endParaRPr lang="pt-BR" dirty="0">
              <a:latin typeface="Comic Sans MS" panose="030F0702030302020204" pitchFamily="66" charset="0"/>
              <a:ea typeface="Times New Roman" panose="02020603050405020304" pitchFamily="18" charset="0"/>
              <a:cs typeface="Comic Sans MS" panose="030F0702030302020204" pitchFamily="66" charset="0"/>
            </a:endParaRPr>
          </a:p>
          <a:p>
            <a:pPr marL="139700" indent="0" eaLnBrk="0" hangingPunct="0">
              <a:lnSpc>
                <a:spcPct val="97000"/>
              </a:lnSpc>
              <a:spcBef>
                <a:spcPts val="595"/>
              </a:spcBef>
              <a:spcAft>
                <a:spcPts val="0"/>
              </a:spcAft>
              <a:buNone/>
            </a:pP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O</a:t>
            </a:r>
            <a:r>
              <a:rPr lang="pt-BR" spc="-55"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ruído</a:t>
            </a:r>
            <a:r>
              <a:rPr lang="pt-BR" spc="-105"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spc="-2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térmico</a:t>
            </a:r>
            <a:r>
              <a:rPr lang="pt-BR" spc="-15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é</a:t>
            </a:r>
            <a:r>
              <a:rPr lang="pt-BR" spc="-12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spc="-15"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aproximadamente</a:t>
            </a:r>
            <a:r>
              <a:rPr lang="pt-BR" spc="-75"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igual</a:t>
            </a:r>
            <a:r>
              <a:rPr lang="pt-BR" spc="-8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ao</a:t>
            </a:r>
            <a:r>
              <a:rPr lang="pt-BR" spc="-12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 </a:t>
            </a:r>
            <a:r>
              <a:rPr lang="pt-BR"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ruído </a:t>
            </a:r>
            <a:r>
              <a:rPr lang="pt-BR" spc="-30" dirty="0">
                <a:solidFill>
                  <a:srgbClr val="FFFFFF"/>
                </a:solidFill>
                <a:latin typeface="Constantia" panose="02030602050306030303" pitchFamily="18" charset="0"/>
                <a:ea typeface="Times New Roman" panose="02020603050405020304" pitchFamily="18" charset="0"/>
                <a:cs typeface="Constantia" panose="02030602050306030303" pitchFamily="18" charset="0"/>
              </a:rPr>
              <a:t>branco.</a:t>
            </a:r>
            <a:endParaRPr lang="pt-BR" dirty="0">
              <a:latin typeface="Comic Sans MS" panose="030F0702030302020204" pitchFamily="66" charset="0"/>
              <a:ea typeface="Times New Roman" panose="02020603050405020304" pitchFamily="18" charset="0"/>
              <a:cs typeface="Comic Sans MS" panose="030F0702030302020204" pitchFamily="66" charset="0"/>
            </a:endParaRPr>
          </a:p>
          <a:p>
            <a:pPr marL="0" indent="0">
              <a:buNone/>
            </a:pPr>
            <a:endParaRPr lang="pt-BR" dirty="0"/>
          </a:p>
        </p:txBody>
      </p:sp>
      <p:pic>
        <p:nvPicPr>
          <p:cNvPr id="4" name="Imagem 3"/>
          <p:cNvPicPr>
            <a:picLocks noChangeAspect="1"/>
          </p:cNvPicPr>
          <p:nvPr/>
        </p:nvPicPr>
        <p:blipFill>
          <a:blip r:embed="rId2"/>
          <a:stretch>
            <a:fillRect/>
          </a:stretch>
        </p:blipFill>
        <p:spPr>
          <a:xfrm>
            <a:off x="3878373" y="3805238"/>
            <a:ext cx="3638550" cy="2371725"/>
          </a:xfrm>
          <a:prstGeom prst="rect">
            <a:avLst/>
          </a:prstGeom>
        </p:spPr>
      </p:pic>
    </p:spTree>
    <p:extLst>
      <p:ext uri="{BB962C8B-B14F-4D97-AF65-F5344CB8AC3E}">
        <p14:creationId xmlns:p14="http://schemas.microsoft.com/office/powerpoint/2010/main" val="3338944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a:t>
            </a:r>
            <a:r>
              <a:rPr kumimoji="0" lang="pt-BR" altLang="pt-BR" b="1" i="1" u="none" strike="noStrike" cap="none" normalizeH="0" baseline="0" dirty="0" err="1"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Crosstalk</a:t>
            </a:r>
            <a:endParaRPr lang="pt-BR" dirty="0"/>
          </a:p>
        </p:txBody>
      </p:sp>
      <p:sp>
        <p:nvSpPr>
          <p:cNvPr id="3" name="Espaço Reservado para Conteúdo 2"/>
          <p:cNvSpPr>
            <a:spLocks noGrp="1"/>
          </p:cNvSpPr>
          <p:nvPr>
            <p:ph idx="1"/>
          </p:nvPr>
        </p:nvSpPr>
        <p:spPr/>
        <p:txBody>
          <a:bodyPr/>
          <a:lstStyle/>
          <a:p>
            <a:r>
              <a:rPr lang="pt-BR" sz="3200" b="1" dirty="0" err="1" smtClean="0">
                <a:solidFill>
                  <a:schemeClr val="bg1"/>
                </a:solidFill>
              </a:rPr>
              <a:t>Crosstalk</a:t>
            </a:r>
            <a:r>
              <a:rPr lang="pt-BR" sz="3200" dirty="0">
                <a:solidFill>
                  <a:schemeClr val="bg1"/>
                </a:solidFill>
              </a:rPr>
              <a:t> ou </a:t>
            </a:r>
            <a:r>
              <a:rPr lang="pt-BR" sz="3200" dirty="0" err="1">
                <a:solidFill>
                  <a:schemeClr val="bg1"/>
                </a:solidFill>
              </a:rPr>
              <a:t>diafonia</a:t>
            </a:r>
            <a:r>
              <a:rPr lang="pt-BR" sz="3200" dirty="0">
                <a:solidFill>
                  <a:schemeClr val="bg1"/>
                </a:solidFill>
              </a:rPr>
              <a:t> é a </a:t>
            </a:r>
            <a:r>
              <a:rPr lang="pt-BR" sz="3200" dirty="0" smtClean="0">
                <a:solidFill>
                  <a:schemeClr val="bg1"/>
                </a:solidFill>
              </a:rPr>
              <a:t>interferência </a:t>
            </a:r>
            <a:r>
              <a:rPr lang="pt-BR" sz="3200" dirty="0">
                <a:solidFill>
                  <a:schemeClr val="bg1"/>
                </a:solidFill>
              </a:rPr>
              <a:t> indesejada que um canal de transmissão causa em outro. Foi observado pela primeira vez durante a </a:t>
            </a:r>
            <a:r>
              <a:rPr lang="pt-BR" sz="3200" dirty="0" smtClean="0">
                <a:solidFill>
                  <a:schemeClr val="bg1"/>
                </a:solidFill>
              </a:rPr>
              <a:t>Segunda Guerra Mundial, </a:t>
            </a:r>
            <a:r>
              <a:rPr lang="pt-BR" sz="3200" dirty="0">
                <a:solidFill>
                  <a:schemeClr val="bg1"/>
                </a:solidFill>
              </a:rPr>
              <a:t>devido à grande quantidade de transmissões que eram feitas na </a:t>
            </a:r>
            <a:r>
              <a:rPr lang="pt-BR" sz="3200" dirty="0" smtClean="0">
                <a:solidFill>
                  <a:schemeClr val="bg1"/>
                </a:solidFill>
              </a:rPr>
              <a:t>época. Essa </a:t>
            </a:r>
            <a:r>
              <a:rPr lang="pt-BR" sz="3200" dirty="0">
                <a:solidFill>
                  <a:schemeClr val="bg1"/>
                </a:solidFill>
              </a:rPr>
              <a:t>interferência é criada por um </a:t>
            </a:r>
            <a:r>
              <a:rPr lang="pt-BR" sz="3200" dirty="0" smtClean="0">
                <a:solidFill>
                  <a:schemeClr val="bg1"/>
                </a:solidFill>
              </a:rPr>
              <a:t>curto-circuito</a:t>
            </a:r>
            <a:r>
              <a:rPr lang="pt-BR" sz="3200" dirty="0">
                <a:solidFill>
                  <a:schemeClr val="bg1"/>
                </a:solidFill>
              </a:rPr>
              <a:t> ou a junção indutiva entre essas duas linhas independentes.</a:t>
            </a:r>
          </a:p>
          <a:p>
            <a:endParaRPr lang="pt-BR" dirty="0"/>
          </a:p>
        </p:txBody>
      </p:sp>
    </p:spTree>
    <p:extLst>
      <p:ext uri="{BB962C8B-B14F-4D97-AF65-F5344CB8AC3E}">
        <p14:creationId xmlns:p14="http://schemas.microsoft.com/office/powerpoint/2010/main" val="2812375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a:t>
            </a:r>
            <a:r>
              <a:rPr kumimoji="0" lang="pt-BR" altLang="pt-BR" b="1" i="1" u="none" strike="noStrike" cap="none" normalizeH="0" baseline="0" dirty="0" err="1"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Crosstalk</a:t>
            </a:r>
            <a:endParaRPr lang="pt-BR" dirty="0"/>
          </a:p>
        </p:txBody>
      </p:sp>
      <p:sp>
        <p:nvSpPr>
          <p:cNvPr id="3" name="Espaço Reservado para Conteúdo 2"/>
          <p:cNvSpPr>
            <a:spLocks noGrp="1"/>
          </p:cNvSpPr>
          <p:nvPr>
            <p:ph idx="1"/>
          </p:nvPr>
        </p:nvSpPr>
        <p:spPr/>
        <p:txBody>
          <a:bodyPr/>
          <a:lstStyle/>
          <a:p>
            <a:r>
              <a:rPr lang="pt-BR" sz="3600" dirty="0">
                <a:solidFill>
                  <a:schemeClr val="bg1"/>
                </a:solidFill>
              </a:rPr>
              <a:t>Em </a:t>
            </a:r>
            <a:r>
              <a:rPr lang="pt-BR" sz="3600" dirty="0" smtClean="0">
                <a:solidFill>
                  <a:schemeClr val="bg1"/>
                </a:solidFill>
              </a:rPr>
              <a:t>eletrônica,</a:t>
            </a:r>
            <a:r>
              <a:rPr lang="pt-BR" sz="3600" dirty="0">
                <a:solidFill>
                  <a:schemeClr val="bg1"/>
                </a:solidFill>
              </a:rPr>
              <a:t> </a:t>
            </a:r>
            <a:r>
              <a:rPr lang="pt-BR" sz="3600" i="1" dirty="0" err="1">
                <a:solidFill>
                  <a:schemeClr val="bg1"/>
                </a:solidFill>
              </a:rPr>
              <a:t>crosstalk</a:t>
            </a:r>
            <a:r>
              <a:rPr lang="pt-BR" sz="3600" dirty="0">
                <a:solidFill>
                  <a:schemeClr val="bg1"/>
                </a:solidFill>
              </a:rPr>
              <a:t> é qualquer fenômeno em que um sinal transmitido em um circuito ou canal de um sistema de transmissão cria um efeito indesejado em outro circuito ou canal. </a:t>
            </a:r>
            <a:r>
              <a:rPr lang="pt-BR" sz="3600" i="1" dirty="0" err="1">
                <a:solidFill>
                  <a:schemeClr val="bg1"/>
                </a:solidFill>
              </a:rPr>
              <a:t>Crosstalk</a:t>
            </a:r>
            <a:r>
              <a:rPr lang="pt-BR" sz="3600" dirty="0">
                <a:solidFill>
                  <a:schemeClr val="bg1"/>
                </a:solidFill>
              </a:rPr>
              <a:t> é normalmente causado por capacitâncias, indutâncias ou conexão condutiva com um circuito ou canal — todas indesejadas.</a:t>
            </a:r>
          </a:p>
          <a:p>
            <a:endParaRPr lang="pt-BR" dirty="0"/>
          </a:p>
        </p:txBody>
      </p:sp>
    </p:spTree>
    <p:extLst>
      <p:ext uri="{BB962C8B-B14F-4D97-AF65-F5344CB8AC3E}">
        <p14:creationId xmlns:p14="http://schemas.microsoft.com/office/powerpoint/2010/main" val="1745089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a:t>
            </a:r>
            <a:r>
              <a:rPr kumimoji="0" lang="pt-BR" altLang="pt-BR" b="1" i="1" u="none" strike="noStrike" cap="none" normalizeH="0" baseline="0" dirty="0" err="1"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Crosstalk</a:t>
            </a:r>
            <a:endParaRPr lang="pt-BR" dirty="0"/>
          </a:p>
        </p:txBody>
      </p:sp>
      <p:pic>
        <p:nvPicPr>
          <p:cNvPr id="4" name="Espaço Reservado para Conteúdo 3" descr="https://media.licdn.com/dms/image/C4E12AQHmj2xR6anxEQ/article-inline_image-shrink_1000_1488/0?e=2123290800&amp;v=beta&amp;t=dN55d5cgWj0Kd37HoNyxxcCXdXVeKACj8kQqhr1GhY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061" y="1690688"/>
            <a:ext cx="9854685" cy="4791593"/>
          </a:xfrm>
          <a:prstGeom prst="rect">
            <a:avLst/>
          </a:prstGeom>
          <a:noFill/>
          <a:ln>
            <a:noFill/>
          </a:ln>
        </p:spPr>
      </p:pic>
    </p:spTree>
    <p:extLst>
      <p:ext uri="{BB962C8B-B14F-4D97-AF65-F5344CB8AC3E}">
        <p14:creationId xmlns:p14="http://schemas.microsoft.com/office/powerpoint/2010/main" val="2649363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i="1" dirty="0" smtClean="0">
                <a:solidFill>
                  <a:srgbClr val="79610D"/>
                </a:solidFill>
                <a:latin typeface="Arial" panose="020B0604020202020204" pitchFamily="34" charset="0"/>
              </a:rPr>
              <a:t>Referências</a:t>
            </a:r>
            <a:endParaRPr lang="pt-BR" dirty="0"/>
          </a:p>
        </p:txBody>
      </p:sp>
      <p:sp>
        <p:nvSpPr>
          <p:cNvPr id="3" name="Espaço Reservado para Conteúdo 2"/>
          <p:cNvSpPr>
            <a:spLocks noGrp="1"/>
          </p:cNvSpPr>
          <p:nvPr>
            <p:ph idx="1"/>
          </p:nvPr>
        </p:nvSpPr>
        <p:spPr>
          <a:xfrm>
            <a:off x="1676400" y="2124390"/>
            <a:ext cx="10515600" cy="4351338"/>
          </a:xfrm>
        </p:spPr>
        <p:txBody>
          <a:bodyPr/>
          <a:lstStyle/>
          <a:p>
            <a:r>
              <a:rPr lang="pt-BR" u="sng" dirty="0">
                <a:solidFill>
                  <a:schemeClr val="bg1"/>
                </a:solidFill>
                <a:hlinkClick r:id="rId2"/>
              </a:rPr>
              <a:t>http://penta2.ufrgs.br/Antonio/termico.html</a:t>
            </a:r>
            <a:endParaRPr lang="pt-BR" dirty="0">
              <a:solidFill>
                <a:schemeClr val="bg1"/>
              </a:solidFill>
            </a:endParaRPr>
          </a:p>
          <a:p>
            <a:r>
              <a:rPr lang="pt-BR" u="sng" dirty="0">
                <a:solidFill>
                  <a:schemeClr val="bg1"/>
                </a:solidFill>
                <a:hlinkClick r:id="rId3"/>
              </a:rPr>
              <a:t>https://pt.wikipedia.org/wiki/Crosstalk</a:t>
            </a:r>
            <a:endParaRPr lang="pt-BR" dirty="0">
              <a:solidFill>
                <a:schemeClr val="bg1"/>
              </a:solidFill>
            </a:endParaRPr>
          </a:p>
          <a:p>
            <a:r>
              <a:rPr lang="pt-BR" u="sng" dirty="0">
                <a:solidFill>
                  <a:schemeClr val="bg1"/>
                </a:solidFill>
                <a:hlinkClick r:id="rId4"/>
              </a:rPr>
              <a:t>https://pt.linkedin.com/pulse/como-minimizar-ru%C3%ADdos-por-crosstalk-nas-instala%C3%A7%C3%B5es-redes-cassiolato</a:t>
            </a:r>
            <a:endParaRPr lang="pt-BR" dirty="0">
              <a:solidFill>
                <a:schemeClr val="bg1"/>
              </a:solidFill>
            </a:endParaRPr>
          </a:p>
          <a:p>
            <a:pPr marL="0" indent="0">
              <a:buNone/>
            </a:pPr>
            <a:endParaRPr lang="pt-BR" dirty="0"/>
          </a:p>
        </p:txBody>
      </p:sp>
    </p:spTree>
    <p:extLst>
      <p:ext uri="{BB962C8B-B14F-4D97-AF65-F5344CB8AC3E}">
        <p14:creationId xmlns:p14="http://schemas.microsoft.com/office/powerpoint/2010/main" val="2269853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kumimoji="0" lang="pt-BR" altLang="pt-BR" sz="3600"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O que é um ruído nas Redes de Computadores</a:t>
            </a:r>
            <a:endParaRPr lang="pt-BR" sz="3600" dirty="0"/>
          </a:p>
        </p:txBody>
      </p:sp>
      <p:sp>
        <p:nvSpPr>
          <p:cNvPr id="3" name="Espaço Reservado para Conteúdo 2"/>
          <p:cNvSpPr>
            <a:spLocks noGrp="1"/>
          </p:cNvSpPr>
          <p:nvPr>
            <p:ph idx="1"/>
          </p:nvPr>
        </p:nvSpPr>
        <p:spPr/>
        <p:txBody>
          <a:bodyPr/>
          <a:lstStyle/>
          <a:p>
            <a:pPr marL="0" lvl="0" indent="0" eaLnBrk="0" fontAlgn="base" hangingPunct="0">
              <a:lnSpc>
                <a:spcPct val="100000"/>
              </a:lnSpc>
              <a:spcBef>
                <a:spcPct val="0"/>
              </a:spcBef>
              <a:spcAft>
                <a:spcPct val="0"/>
              </a:spcAft>
              <a:buNone/>
            </a:pPr>
            <a:r>
              <a:rPr kumimoji="0" lang="pt-BR" altLang="pt-BR" b="0" i="0" u="none" strike="noStrike" cap="none" normalizeH="0" baseline="0" dirty="0" smtClean="0">
                <a:ln>
                  <a:noFill/>
                </a:ln>
                <a:solidFill>
                  <a:srgbClr val="FFFFFF"/>
                </a:solidFill>
                <a:effectLst/>
                <a:latin typeface="Arial" panose="020B0604020202020204" pitchFamily="34" charset="0"/>
                <a:ea typeface="Times New Roman" panose="02020603050405020304" pitchFamily="18" charset="0"/>
                <a:cs typeface="Comic Sans MS" panose="030F0702030302020204" pitchFamily="66" charset="0"/>
              </a:rPr>
              <a:t>Todos os sinais elétricos ao propagarem-se por um meio de transmissão  podem sofrer alguns tipos de perturbações ou degradações ,a isso dá-se o nome de ruído. Os ruídos gerados pelas falhas no sistemas </a:t>
            </a:r>
          </a:p>
          <a:p>
            <a:pPr marL="0" lvl="0" indent="0" eaLnBrk="0" fontAlgn="base" hangingPunct="0">
              <a:lnSpc>
                <a:spcPct val="100000"/>
              </a:lnSpc>
              <a:spcBef>
                <a:spcPct val="0"/>
              </a:spcBef>
              <a:spcAft>
                <a:spcPct val="0"/>
              </a:spcAft>
              <a:buNone/>
            </a:pPr>
            <a:r>
              <a:rPr kumimoji="0" lang="pt-BR" altLang="pt-BR" b="0" i="0" u="none" strike="noStrike" cap="none" normalizeH="0" baseline="0" dirty="0" smtClean="0">
                <a:ln>
                  <a:noFill/>
                </a:ln>
                <a:solidFill>
                  <a:srgbClr val="FFFFFF"/>
                </a:solidFill>
                <a:effectLst/>
                <a:latin typeface="Arial" panose="020B0604020202020204" pitchFamily="34" charset="0"/>
                <a:ea typeface="Times New Roman" panose="02020603050405020304" pitchFamily="18" charset="0"/>
                <a:cs typeface="Comic Sans MS" panose="030F0702030302020204" pitchFamily="66" charset="0"/>
              </a:rPr>
              <a:t>de energia elétrica são os que causam maiores defeitos em redes de computadores , o que pode resultar de defeitos de </a:t>
            </a:r>
            <a:r>
              <a:rPr kumimoji="0" lang="pt-BR" altLang="pt-BR" b="1" i="1" u="sng"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hardware</a:t>
            </a:r>
            <a:r>
              <a:rPr kumimoji="0" lang="pt-BR" altLang="pt-BR" b="1"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Comic Sans MS" panose="030F0702030302020204" pitchFamily="66" charset="0"/>
              </a:rPr>
              <a:t> </a:t>
            </a:r>
            <a:r>
              <a:rPr kumimoji="0" lang="pt-BR" altLang="pt-BR" b="0" i="0" u="none" strike="noStrike" cap="none" normalizeH="0" baseline="0" dirty="0" smtClean="0">
                <a:ln>
                  <a:noFill/>
                </a:ln>
                <a:solidFill>
                  <a:srgbClr val="FFFFFF"/>
                </a:solidFill>
                <a:effectLst/>
                <a:latin typeface="Arial" panose="020B0604020202020204" pitchFamily="34" charset="0"/>
                <a:ea typeface="Times New Roman" panose="02020603050405020304" pitchFamily="18" charset="0"/>
                <a:cs typeface="Comic Sans MS" panose="030F0702030302020204" pitchFamily="66" charset="0"/>
              </a:rPr>
              <a:t>e mesmo perda de dados e erros em programas que podem ser executados </a:t>
            </a:r>
            <a:r>
              <a:rPr kumimoji="0" lang="pt-BR" altLang="pt-BR" b="1" i="1" u="sng"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software</a:t>
            </a:r>
            <a:r>
              <a:rPr kumimoji="0" lang="pt-BR" altLang="pt-BR" sz="700" b="0" i="0" u="none" strike="noStrike" cap="none" normalizeH="0" baseline="0" dirty="0" smtClean="0">
                <a:ln>
                  <a:noFill/>
                </a:ln>
                <a:solidFill>
                  <a:schemeClr val="bg1"/>
                </a:solidFill>
                <a:effectLst/>
                <a:latin typeface="Arial" panose="020B0604020202020204" pitchFamily="34" charset="0"/>
              </a:rPr>
              <a:t> </a:t>
            </a:r>
            <a:endParaRPr kumimoji="0" lang="pt-BR" altLang="pt-BR" b="0" i="0" u="none" strike="noStrike" cap="none" normalizeH="0" baseline="0" dirty="0" smtClean="0">
              <a:ln>
                <a:noFill/>
              </a:ln>
              <a:solidFill>
                <a:schemeClr val="bg1"/>
              </a:solidFill>
              <a:effectLst/>
              <a:latin typeface="Arial" panose="020B0604020202020204" pitchFamily="34" charset="0"/>
            </a:endParaRPr>
          </a:p>
          <a:p>
            <a:endParaRPr lang="pt-BR" dirty="0"/>
          </a:p>
        </p:txBody>
      </p:sp>
    </p:spTree>
    <p:extLst>
      <p:ext uri="{BB962C8B-B14F-4D97-AF65-F5344CB8AC3E}">
        <p14:creationId xmlns:p14="http://schemas.microsoft.com/office/powerpoint/2010/main" val="2443728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Formas de Ruído</a:t>
            </a:r>
            <a:r>
              <a:rPr kumimoji="0" lang="pt-BR" altLang="pt-BR" sz="700" b="1" i="1" u="none" strike="noStrike" cap="none" normalizeH="0" baseline="0" dirty="0" smtClean="0">
                <a:ln>
                  <a:noFill/>
                </a:ln>
                <a:solidFill>
                  <a:schemeClr val="tx1"/>
                </a:solidFill>
                <a:effectLst/>
                <a:latin typeface="Arial" panose="020B0604020202020204" pitchFamily="34" charset="0"/>
              </a:rPr>
              <a:t/>
            </a:r>
            <a:br>
              <a:rPr kumimoji="0" lang="pt-BR" altLang="pt-BR" sz="700" b="1" i="1" u="none" strike="noStrike" cap="none" normalizeH="0" baseline="0" dirty="0" smtClean="0">
                <a:ln>
                  <a:noFill/>
                </a:ln>
                <a:solidFill>
                  <a:schemeClr val="tx1"/>
                </a:solidFill>
                <a:effectLst/>
                <a:latin typeface="Arial" panose="020B0604020202020204" pitchFamily="34" charset="0"/>
              </a:rPr>
            </a:br>
            <a:endParaRPr lang="pt-BR" b="1" i="1" dirty="0"/>
          </a:p>
        </p:txBody>
      </p:sp>
      <p:sp>
        <p:nvSpPr>
          <p:cNvPr id="3" name="Espaço Reservado para Conteúdo 2"/>
          <p:cNvSpPr>
            <a:spLocks noGrp="1"/>
          </p:cNvSpPr>
          <p:nvPr>
            <p:ph idx="1"/>
          </p:nvPr>
        </p:nvSpPr>
        <p:spPr>
          <a:xfrm>
            <a:off x="838200" y="1924099"/>
            <a:ext cx="10515600" cy="4351338"/>
          </a:xfrm>
        </p:spPr>
        <p:txBody>
          <a:bodyPr/>
          <a:lstStyle/>
          <a:p>
            <a:pPr marL="0" lvl="0" indent="0" eaLnBrk="0" fontAlgn="base" hangingPunct="0">
              <a:lnSpc>
                <a:spcPct val="100000"/>
              </a:lnSpc>
              <a:spcBef>
                <a:spcPct val="0"/>
              </a:spcBef>
              <a:spcAft>
                <a:spcPct val="0"/>
              </a:spcAft>
              <a:buNone/>
              <a:tabLst>
                <a:tab pos="2943225" algn="l"/>
              </a:tabLst>
            </a:pPr>
            <a:r>
              <a:rPr kumimoji="0" lang="pt-BR" altLang="pt-BR"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Existem três formatos básicos de ruídos que afetam as redes de comunicação:</a:t>
            </a:r>
            <a:endParaRPr kumimoji="0" lang="pt-BR" altLang="pt-BR" sz="3600" b="0" i="0" u="none" strike="noStrike" cap="none" normalizeH="0" baseline="0" dirty="0" smtClean="0">
              <a:ln>
                <a:noFill/>
              </a:ln>
              <a:solidFill>
                <a:schemeClr val="bg1"/>
              </a:solidFill>
              <a:effectLst/>
              <a:latin typeface="Arial" panose="020B0604020202020204" pitchFamily="34" charset="0"/>
              <a:cs typeface="Comic Sans MS" panose="030F0702030302020204" pitchFamily="66" charset="0"/>
            </a:endParaRPr>
          </a:p>
          <a:p>
            <a:pPr marL="0" lvl="0" indent="0" eaLnBrk="0" fontAlgn="base" hangingPunct="0">
              <a:lnSpc>
                <a:spcPct val="100000"/>
              </a:lnSpc>
              <a:spcBef>
                <a:spcPct val="0"/>
              </a:spcBef>
              <a:spcAft>
                <a:spcPct val="0"/>
              </a:spcAft>
              <a:buFontTx/>
              <a:buChar char="•"/>
              <a:tabLst>
                <a:tab pos="2943225" algn="l"/>
              </a:tabLst>
            </a:pPr>
            <a:endParaRPr kumimoji="0" lang="pt-BR" altLang="pt-BR" sz="36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endParaRPr>
          </a:p>
          <a:p>
            <a:pPr marL="0" lvl="0" indent="0" eaLnBrk="0" fontAlgn="base" hangingPunct="0">
              <a:lnSpc>
                <a:spcPct val="100000"/>
              </a:lnSpc>
              <a:spcBef>
                <a:spcPct val="0"/>
              </a:spcBef>
              <a:spcAft>
                <a:spcPct val="0"/>
              </a:spcAft>
              <a:buFontTx/>
              <a:buChar char="•"/>
              <a:tabLst>
                <a:tab pos="2943225" algn="l"/>
              </a:tabLst>
            </a:pPr>
            <a:r>
              <a:rPr kumimoji="0" lang="pt-BR" altLang="pt-BR" sz="36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Ruído Impulsivo;</a:t>
            </a:r>
            <a:endParaRPr kumimoji="0" lang="pt-BR" altLang="pt-BR" sz="800" b="0" i="0" u="none" strike="noStrike" cap="none" normalizeH="0" baseline="0" dirty="0" smtClean="0">
              <a:ln>
                <a:noFill/>
              </a:ln>
              <a:solidFill>
                <a:schemeClr val="bg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tabLst>
                <a:tab pos="2943225" algn="l"/>
              </a:tabLst>
            </a:pPr>
            <a:r>
              <a:rPr kumimoji="0" lang="pt-BR" altLang="pt-BR" sz="36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kumimoji="0" lang="pt-BR" altLang="pt-BR" sz="4800" b="0" i="0" u="none" strike="noStrike" cap="none" normalizeH="0" baseline="0" dirty="0" smtClean="0">
              <a:ln>
                <a:noFill/>
              </a:ln>
              <a:solidFill>
                <a:schemeClr val="bg1"/>
              </a:solidFill>
              <a:effectLst/>
              <a:latin typeface="Arial" panose="020B0604020202020204" pitchFamily="34" charset="0"/>
              <a:ea typeface="Times New Roman" panose="02020603050405020304" pitchFamily="18" charset="0"/>
              <a:cs typeface="Comic Sans MS" panose="030F0702030302020204" pitchFamily="66" charset="0"/>
            </a:endParaRPr>
          </a:p>
          <a:p>
            <a:pPr marL="0" lvl="0" indent="0" eaLnBrk="0" fontAlgn="base" hangingPunct="0">
              <a:lnSpc>
                <a:spcPct val="100000"/>
              </a:lnSpc>
              <a:spcBef>
                <a:spcPct val="0"/>
              </a:spcBef>
              <a:spcAft>
                <a:spcPct val="0"/>
              </a:spcAft>
              <a:buFontTx/>
              <a:buChar char="•"/>
              <a:tabLst>
                <a:tab pos="2943225" algn="l"/>
              </a:tabLst>
            </a:pPr>
            <a:r>
              <a:rPr kumimoji="0" lang="pt-BR" altLang="pt-BR" sz="3600" b="0" i="0" u="none" strike="noStrike" cap="none" normalizeH="0" baseline="0" dirty="0" smtClean="0">
                <a:ln>
                  <a:noFill/>
                </a:ln>
                <a:solidFill>
                  <a:schemeClr val="bg1"/>
                </a:solidFill>
                <a:effectLst/>
                <a:latin typeface="Arial" panose="020B0604020202020204" pitchFamily="34" charset="0"/>
              </a:rPr>
              <a:t>Ruído</a:t>
            </a:r>
            <a:r>
              <a:rPr kumimoji="0" lang="pt-BR" altLang="pt-BR" sz="3600" b="0" i="0" u="none" strike="noStrike" cap="none" normalizeH="0" dirty="0" smtClean="0">
                <a:ln>
                  <a:noFill/>
                </a:ln>
                <a:solidFill>
                  <a:schemeClr val="bg1"/>
                </a:solidFill>
                <a:effectLst/>
                <a:latin typeface="Arial" panose="020B0604020202020204" pitchFamily="34" charset="0"/>
              </a:rPr>
              <a:t> </a:t>
            </a:r>
            <a:r>
              <a:rPr kumimoji="0" lang="pt-BR" altLang="pt-BR" sz="3600" b="0" i="0" u="none" strike="noStrike" cap="none" normalizeH="0" dirty="0" err="1" smtClean="0">
                <a:ln>
                  <a:noFill/>
                </a:ln>
                <a:solidFill>
                  <a:schemeClr val="bg1"/>
                </a:solidFill>
                <a:effectLst/>
                <a:latin typeface="Arial" panose="020B0604020202020204" pitchFamily="34" charset="0"/>
              </a:rPr>
              <a:t>Crosstalk</a:t>
            </a:r>
            <a:r>
              <a:rPr kumimoji="0" lang="pt-BR" altLang="pt-BR" sz="3600" b="0" i="0" u="none" strike="noStrike" cap="none" normalizeH="0" dirty="0" smtClean="0">
                <a:ln>
                  <a:noFill/>
                </a:ln>
                <a:solidFill>
                  <a:schemeClr val="bg1"/>
                </a:solidFill>
                <a:effectLst/>
                <a:latin typeface="Arial" panose="020B0604020202020204" pitchFamily="34" charset="0"/>
              </a:rPr>
              <a:t>.</a:t>
            </a:r>
            <a:endParaRPr kumimoji="0" lang="pt-BR" altLang="pt-BR" sz="2400" b="0" i="0" u="none" strike="noStrike" cap="none" normalizeH="0" baseline="0" dirty="0" smtClean="0">
              <a:ln>
                <a:noFill/>
              </a:ln>
              <a:solidFill>
                <a:schemeClr val="bg1"/>
              </a:solidFill>
              <a:effectLst/>
              <a:latin typeface="Arial" panose="020B0604020202020204" pitchFamily="34" charset="0"/>
            </a:endParaRPr>
          </a:p>
          <a:p>
            <a:endParaRPr lang="pt-BR" dirty="0"/>
          </a:p>
        </p:txBody>
      </p:sp>
    </p:spTree>
    <p:extLst>
      <p:ext uri="{BB962C8B-B14F-4D97-AF65-F5344CB8AC3E}">
        <p14:creationId xmlns:p14="http://schemas.microsoft.com/office/powerpoint/2010/main" val="3133153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marL="0" indent="0">
              <a:buNone/>
            </a:pPr>
            <a:r>
              <a:rPr lang="pt-BR" dirty="0">
                <a:solidFill>
                  <a:schemeClr val="bg1"/>
                </a:solidFill>
              </a:rPr>
              <a:t>O ruído impulsivo pode ser descrito como um processo caracterizado por rajadas de um ou vários pequenos pulsos sendo que a amplitude, a duração e o intervalo de tempo ocorrem aleatoriamente.</a:t>
            </a:r>
          </a:p>
          <a:p>
            <a:pPr marL="0" indent="0">
              <a:buNone/>
            </a:pPr>
            <a:endParaRPr lang="pt-BR" dirty="0"/>
          </a:p>
        </p:txBody>
      </p:sp>
      <p:sp>
        <p:nvSpPr>
          <p:cNvPr id="6" name="Título 5"/>
          <p:cNvSpPr>
            <a:spLocks noGrp="1"/>
          </p:cNvSpPr>
          <p:nvPr>
            <p:ph type="title"/>
          </p:nvPr>
        </p:nvSpPr>
        <p:spPr/>
        <p:txBody>
          <a:bodyPr/>
          <a:lstStyle/>
          <a:p>
            <a:endParaRPr lang="pt-BR"/>
          </a:p>
        </p:txBody>
      </p:sp>
      <p:sp>
        <p:nvSpPr>
          <p:cNvPr id="7" name="Título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altLang="pt-BR" b="1" i="1" dirty="0" smtClean="0">
                <a:solidFill>
                  <a:srgbClr val="79610D"/>
                </a:solidFill>
                <a:latin typeface="Arial" panose="020B0604020202020204" pitchFamily="34" charset="0"/>
                <a:ea typeface="Times New Roman" panose="02020603050405020304" pitchFamily="18" charset="0"/>
                <a:cs typeface="Comic Sans MS" panose="030F0702030302020204" pitchFamily="66" charset="0"/>
              </a:rPr>
              <a:t>Ruído Impulsivo</a:t>
            </a:r>
            <a:endParaRPr lang="pt-BR" dirty="0"/>
          </a:p>
        </p:txBody>
      </p:sp>
    </p:spTree>
    <p:extLst>
      <p:ext uri="{BB962C8B-B14F-4D97-AF65-F5344CB8AC3E}">
        <p14:creationId xmlns:p14="http://schemas.microsoft.com/office/powerpoint/2010/main" val="3265108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marL="0" indent="0">
              <a:buNone/>
            </a:pPr>
            <a:r>
              <a:rPr lang="pt-BR" dirty="0">
                <a:solidFill>
                  <a:schemeClr val="bg1"/>
                </a:solidFill>
              </a:rPr>
              <a:t>Funciona em forma de impulsos irregulares de grande amplitude, o que torna difícil a prevenção. A duração desses impulsos pode variar de alguns até centenas de mil segundos. É provocado por distúrbios elétricos externos ou por falhas em equipamentos. </a:t>
            </a:r>
          </a:p>
          <a:p>
            <a:pPr marL="0" indent="0">
              <a:buNone/>
            </a:pPr>
            <a:endParaRPr lang="pt-BR" dirty="0"/>
          </a:p>
        </p:txBody>
      </p:sp>
      <p:sp>
        <p:nvSpPr>
          <p:cNvPr id="6" name="Título 5"/>
          <p:cNvSpPr>
            <a:spLocks noGrp="1"/>
          </p:cNvSpPr>
          <p:nvPr>
            <p:ph type="title"/>
          </p:nvPr>
        </p:nvSpPr>
        <p:spPr/>
        <p:txBody>
          <a:bodyPr/>
          <a:lstStyle/>
          <a:p>
            <a:endParaRPr lang="pt-BR"/>
          </a:p>
        </p:txBody>
      </p:sp>
      <p:sp>
        <p:nvSpPr>
          <p:cNvPr id="7" name="Título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altLang="pt-BR" b="1" i="1" dirty="0" smtClean="0">
                <a:solidFill>
                  <a:srgbClr val="79610D"/>
                </a:solidFill>
                <a:latin typeface="Arial" panose="020B0604020202020204" pitchFamily="34" charset="0"/>
                <a:ea typeface="Times New Roman" panose="02020603050405020304" pitchFamily="18" charset="0"/>
                <a:cs typeface="Comic Sans MS" panose="030F0702030302020204" pitchFamily="66" charset="0"/>
              </a:rPr>
              <a:t>Ruído Impulsivo</a:t>
            </a:r>
            <a:endParaRPr lang="pt-BR" dirty="0"/>
          </a:p>
        </p:txBody>
      </p:sp>
    </p:spTree>
    <p:extLst>
      <p:ext uri="{BB962C8B-B14F-4D97-AF65-F5344CB8AC3E}">
        <p14:creationId xmlns:p14="http://schemas.microsoft.com/office/powerpoint/2010/main" val="277862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0" indent="0">
              <a:buNone/>
            </a:pPr>
            <a:r>
              <a:rPr lang="pt-BR" dirty="0">
                <a:solidFill>
                  <a:schemeClr val="bg1"/>
                </a:solidFill>
              </a:rPr>
              <a:t>Os efeitos do ruído impulsivo podem afetar consideravelmente o desempenho dos sistemas de comunicações e seu comportamento não estacionário faz com que seja mais difícil analisa-lo. As fontes geradoras desse tipo de ruído são numerosas e diferem de uma situação para outra. O ruído impulsivo pode ser natural, devido a fenômenos atmosféricos, como descargas de raios, ou artificial. </a:t>
            </a:r>
            <a:endParaRPr lang="pt-BR" dirty="0"/>
          </a:p>
        </p:txBody>
      </p:sp>
      <p:sp>
        <p:nvSpPr>
          <p:cNvPr id="6" name="Título 5"/>
          <p:cNvSpPr>
            <a:spLocks noGrp="1"/>
          </p:cNvSpPr>
          <p:nvPr>
            <p:ph type="title"/>
          </p:nvPr>
        </p:nvSpPr>
        <p:spPr/>
        <p:txBody>
          <a:bodyPr/>
          <a:lstStyle/>
          <a:p>
            <a:endParaRPr lang="pt-BR"/>
          </a:p>
        </p:txBody>
      </p:sp>
      <p:sp>
        <p:nvSpPr>
          <p:cNvPr id="7" name="Título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altLang="pt-BR" b="1" i="1" dirty="0" smtClean="0">
                <a:solidFill>
                  <a:srgbClr val="79610D"/>
                </a:solidFill>
                <a:latin typeface="Arial" panose="020B0604020202020204" pitchFamily="34" charset="0"/>
                <a:ea typeface="Times New Roman" panose="02020603050405020304" pitchFamily="18" charset="0"/>
                <a:cs typeface="Comic Sans MS" panose="030F0702030302020204" pitchFamily="66" charset="0"/>
              </a:rPr>
              <a:t>Ruído Impulsivo</a:t>
            </a:r>
            <a:endParaRPr lang="pt-BR" dirty="0"/>
          </a:p>
        </p:txBody>
      </p:sp>
    </p:spTree>
    <p:extLst>
      <p:ext uri="{BB962C8B-B14F-4D97-AF65-F5344CB8AC3E}">
        <p14:creationId xmlns:p14="http://schemas.microsoft.com/office/powerpoint/2010/main" val="3050985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0" indent="0">
              <a:buNone/>
            </a:pPr>
            <a:r>
              <a:rPr lang="pt-BR" dirty="0">
                <a:solidFill>
                  <a:schemeClr val="bg1"/>
                </a:solidFill>
              </a:rPr>
              <a:t>Ruídos ocasionados por equipamentos elétricos em ambientes fabris, lâmpadas fluorescentes e incandescentes, interruptores sendo acionados, ruídos de sistemas de ignição de automóveis, descargas eletrostáticas e transientes geradas pelas operações de comutação causados por reles analógicos em redes telefônicas, por exemplo, são de natureza impulsiva. </a:t>
            </a:r>
            <a:endParaRPr lang="pt-BR" dirty="0">
              <a:solidFill>
                <a:schemeClr val="bg1"/>
              </a:solidFill>
            </a:endParaRPr>
          </a:p>
        </p:txBody>
      </p:sp>
      <p:sp>
        <p:nvSpPr>
          <p:cNvPr id="6" name="Título 5"/>
          <p:cNvSpPr>
            <a:spLocks noGrp="1"/>
          </p:cNvSpPr>
          <p:nvPr>
            <p:ph type="title"/>
          </p:nvPr>
        </p:nvSpPr>
        <p:spPr/>
        <p:txBody>
          <a:bodyPr/>
          <a:lstStyle/>
          <a:p>
            <a:endParaRPr lang="pt-BR"/>
          </a:p>
        </p:txBody>
      </p:sp>
      <p:sp>
        <p:nvSpPr>
          <p:cNvPr id="7" name="Título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altLang="pt-BR" b="1" i="1" dirty="0" smtClean="0">
                <a:solidFill>
                  <a:srgbClr val="79610D"/>
                </a:solidFill>
                <a:latin typeface="Arial" panose="020B0604020202020204" pitchFamily="34" charset="0"/>
                <a:ea typeface="Times New Roman" panose="02020603050405020304" pitchFamily="18" charset="0"/>
                <a:cs typeface="Comic Sans MS" panose="030F0702030302020204" pitchFamily="66" charset="0"/>
              </a:rPr>
              <a:t>Ruído Impulsivo</a:t>
            </a:r>
            <a:endParaRPr lang="pt-BR" dirty="0"/>
          </a:p>
        </p:txBody>
      </p:sp>
    </p:spTree>
    <p:extLst>
      <p:ext uri="{BB962C8B-B14F-4D97-AF65-F5344CB8AC3E}">
        <p14:creationId xmlns:p14="http://schemas.microsoft.com/office/powerpoint/2010/main" val="2874600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sp>
        <p:nvSpPr>
          <p:cNvPr id="3" name="Espaço Reservado para Conteúdo 2"/>
          <p:cNvSpPr>
            <a:spLocks noGrp="1"/>
          </p:cNvSpPr>
          <p:nvPr>
            <p:ph idx="1"/>
          </p:nvPr>
        </p:nvSpPr>
        <p:spPr/>
        <p:txBody>
          <a:bodyPr/>
          <a:lstStyle/>
          <a:p>
            <a:pPr marL="0" indent="0">
              <a:buNone/>
            </a:pPr>
            <a:r>
              <a:rPr lang="pt-BR" dirty="0">
                <a:solidFill>
                  <a:schemeClr val="bg1"/>
                </a:solidFill>
              </a:rPr>
              <a:t>O ruído aleatório nos elementos passivos é denominado ruído térmico, pois está inteiramente associado a temperatura absoluta. O ruído térmico é uma espécie de ruído branco gerado pela movimentação dos elétrons livres em um meio condutor. Um dos casos mais característicos de ruído térmico é aquele gerado pelos resistores metálicos.</a:t>
            </a:r>
          </a:p>
          <a:p>
            <a:endParaRPr lang="pt-BR" dirty="0"/>
          </a:p>
        </p:txBody>
      </p:sp>
    </p:spTree>
    <p:extLst>
      <p:ext uri="{BB962C8B-B14F-4D97-AF65-F5344CB8AC3E}">
        <p14:creationId xmlns:p14="http://schemas.microsoft.com/office/powerpoint/2010/main" val="1114261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kumimoji="0" lang="pt-BR" altLang="pt-BR" b="1" i="1" u="none" strike="noStrike" cap="none" normalizeH="0" baseline="0" dirty="0" smtClean="0">
                <a:ln>
                  <a:noFill/>
                </a:ln>
                <a:solidFill>
                  <a:srgbClr val="79610D"/>
                </a:solidFill>
                <a:effectLst/>
                <a:latin typeface="Arial" panose="020B0604020202020204" pitchFamily="34" charset="0"/>
                <a:ea typeface="Times New Roman" panose="02020603050405020304" pitchFamily="18" charset="0"/>
                <a:cs typeface="Comic Sans MS" panose="030F0702030302020204" pitchFamily="66" charset="0"/>
              </a:rPr>
              <a:t>Ruído Térmico</a:t>
            </a:r>
            <a:endParaRPr lang="pt-BR" dirty="0"/>
          </a:p>
        </p:txBody>
      </p:sp>
      <p:sp>
        <p:nvSpPr>
          <p:cNvPr id="3" name="Espaço Reservado para Conteúdo 2"/>
          <p:cNvSpPr>
            <a:spLocks noGrp="1"/>
          </p:cNvSpPr>
          <p:nvPr>
            <p:ph idx="1"/>
          </p:nvPr>
        </p:nvSpPr>
        <p:spPr/>
        <p:txBody>
          <a:bodyPr/>
          <a:lstStyle/>
          <a:p>
            <a:pPr marL="0" indent="0">
              <a:buNone/>
            </a:pPr>
            <a:r>
              <a:rPr lang="pt-BR" dirty="0">
                <a:solidFill>
                  <a:schemeClr val="bg1"/>
                </a:solidFill>
              </a:rPr>
              <a:t>As flutuações dos elétrons, em função da agitação térmica, apresentam movimento aleatório, gerando, assim, uma potência de ruído pequena, embora básica. Os elétrons, como um todo, não apresentam direção de deslocamento preferencial, embora, se este for observado em intervalos de tempo muito pequenos, pode-se notar uma pequena força resultante do deslocamento destes elétrons, que produz corrente elétrica </a:t>
            </a:r>
            <a:r>
              <a:rPr lang="pt-BR" dirty="0" err="1">
                <a:solidFill>
                  <a:schemeClr val="bg1"/>
                </a:solidFill>
              </a:rPr>
              <a:t>instântanea</a:t>
            </a:r>
            <a:r>
              <a:rPr lang="pt-BR" dirty="0">
                <a:solidFill>
                  <a:schemeClr val="bg1"/>
                </a:solidFill>
              </a:rPr>
              <a:t> que apesar de muito pequena, apresenta variações. O ruído térmico apresenta aspecto praticamente constante para extensa faixa espectral para frequências de até 10.000 </a:t>
            </a:r>
            <a:r>
              <a:rPr lang="pt-BR" dirty="0" err="1">
                <a:solidFill>
                  <a:schemeClr val="bg1"/>
                </a:solidFill>
              </a:rPr>
              <a:t>Ghz</a:t>
            </a:r>
            <a:r>
              <a:rPr lang="pt-BR" dirty="0">
                <a:solidFill>
                  <a:schemeClr val="bg1"/>
                </a:solidFill>
              </a:rPr>
              <a:t>.</a:t>
            </a:r>
          </a:p>
          <a:p>
            <a:pPr marL="0" indent="0">
              <a:buNone/>
            </a:pPr>
            <a:endParaRPr lang="pt-BR" dirty="0"/>
          </a:p>
        </p:txBody>
      </p:sp>
    </p:spTree>
    <p:extLst>
      <p:ext uri="{BB962C8B-B14F-4D97-AF65-F5344CB8AC3E}">
        <p14:creationId xmlns:p14="http://schemas.microsoft.com/office/powerpoint/2010/main" val="613519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TotalTime>
  <Words>524</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14</vt:i4>
      </vt:variant>
    </vt:vector>
  </HeadingPairs>
  <TitlesOfParts>
    <vt:vector size="21" baseType="lpstr">
      <vt:lpstr>Arial</vt:lpstr>
      <vt:lpstr>Calibri</vt:lpstr>
      <vt:lpstr>Calibri Light</vt:lpstr>
      <vt:lpstr>Comic Sans MS</vt:lpstr>
      <vt:lpstr>Constantia</vt:lpstr>
      <vt:lpstr>Times New Roman</vt:lpstr>
      <vt:lpstr>Tema do Office</vt:lpstr>
      <vt:lpstr>Tipos de Ruídos</vt:lpstr>
      <vt:lpstr>O que é um ruído nas Redes de Computadores</vt:lpstr>
      <vt:lpstr>Formas de Ruído </vt:lpstr>
      <vt:lpstr>Apresentação do PowerPoint</vt:lpstr>
      <vt:lpstr>Apresentação do PowerPoint</vt:lpstr>
      <vt:lpstr>Apresentação do PowerPoint</vt:lpstr>
      <vt:lpstr>Apresentação do PowerPoint</vt:lpstr>
      <vt:lpstr>Ruído Térmico</vt:lpstr>
      <vt:lpstr>Ruído Térmico</vt:lpstr>
      <vt:lpstr>Ruído Térmico</vt:lpstr>
      <vt:lpstr>Ruído Crosstalk</vt:lpstr>
      <vt:lpstr>Ruído Crosstalk</vt:lpstr>
      <vt:lpstr>Ruído Crosstalk</vt:lpstr>
      <vt:lpstr>Referências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aluno0415</dc:creator>
  <cp:lastModifiedBy>-Diego</cp:lastModifiedBy>
  <cp:revision>6</cp:revision>
  <dcterms:created xsi:type="dcterms:W3CDTF">2018-04-18T22:11:04Z</dcterms:created>
  <dcterms:modified xsi:type="dcterms:W3CDTF">2018-04-22T22:20:43Z</dcterms:modified>
</cp:coreProperties>
</file>