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openpay.mx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137105" y="264090"/>
            <a:ext cx="1717332" cy="6185801"/>
            <a:chOff x="845353" y="3443"/>
            <a:chExt cx="1717332" cy="6185801"/>
          </a:xfrm>
        </p:grpSpPr>
        <p:sp>
          <p:nvSpPr>
            <p:cNvPr id="85" name="Shape 85"/>
            <p:cNvSpPr/>
            <p:nvPr/>
          </p:nvSpPr>
          <p:spPr>
            <a:xfrm>
              <a:off x="845353" y="2237676"/>
              <a:ext cx="1717332" cy="1717332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1096850" y="2489174"/>
              <a:ext cx="1214338" cy="1214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rIns="10150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Administrador</a:t>
              </a: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1445568" y="1933874"/>
              <a:ext cx="516901" cy="90702"/>
            </a:xfrm>
            <a:custGeom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 rot="-5400000">
              <a:off x="1691097" y="1966304"/>
              <a:ext cx="25845" cy="25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845353" y="3443"/>
              <a:ext cx="1717332" cy="1717332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1096850" y="254939"/>
              <a:ext cx="1214338" cy="1214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rIns="13325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Guardias</a:t>
              </a:r>
            </a:p>
          </p:txBody>
        </p:sp>
        <p:sp>
          <p:nvSpPr>
            <p:cNvPr id="91" name="Shape 91"/>
            <p:cNvSpPr/>
            <p:nvPr/>
          </p:nvSpPr>
          <p:spPr>
            <a:xfrm rot="5400000">
              <a:off x="1445569" y="4168109"/>
              <a:ext cx="516901" cy="90702"/>
            </a:xfrm>
            <a:custGeom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 txBox="1"/>
            <p:nvPr/>
          </p:nvSpPr>
          <p:spPr>
            <a:xfrm rot="5400000">
              <a:off x="1691096" y="4200537"/>
              <a:ext cx="25845" cy="25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845353" y="4471912"/>
              <a:ext cx="1717332" cy="1717332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1096850" y="4723408"/>
              <a:ext cx="1214338" cy="1214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rIns="13325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Residentes</a:t>
              </a:r>
            </a:p>
          </p:txBody>
        </p:sp>
      </p:grpSp>
      <p:grpSp>
        <p:nvGrpSpPr>
          <p:cNvPr id="95" name="Shape 95"/>
          <p:cNvGrpSpPr/>
          <p:nvPr/>
        </p:nvGrpSpPr>
        <p:grpSpPr>
          <a:xfrm>
            <a:off x="1981106" y="152533"/>
            <a:ext cx="4461705" cy="1656387"/>
            <a:chOff x="1394" y="683972"/>
            <a:chExt cx="4461705" cy="1656387"/>
          </a:xfrm>
        </p:grpSpPr>
        <p:sp>
          <p:nvSpPr>
            <p:cNvPr id="96" name="Shape 96"/>
            <p:cNvSpPr/>
            <p:nvPr/>
          </p:nvSpPr>
          <p:spPr>
            <a:xfrm>
              <a:off x="1394" y="683972"/>
              <a:ext cx="1360276" cy="46986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1394" y="683972"/>
              <a:ext cx="1360276" cy="469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2825" lIns="92450" rIns="92450" tIns="52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Registro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1394" y="1124741"/>
              <a:ext cx="1360276" cy="1186526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1394" y="1124741"/>
              <a:ext cx="1360276" cy="1186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000" lIns="69325" rIns="92450" tIns="69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Visitantes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Repartidores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Taxis/Uber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Paqueterías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552108" y="683972"/>
              <a:ext cx="1360276" cy="46986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1552108" y="683972"/>
              <a:ext cx="1360276" cy="469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2825" lIns="92450" rIns="92450" tIns="52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 de asistencia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1552108" y="1153834"/>
              <a:ext cx="1360276" cy="1186526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1552108" y="1153834"/>
              <a:ext cx="1360276" cy="1186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000" lIns="69325" rIns="92450" tIns="69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Hora 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Salida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Rol/Calendario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Turno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3102824" y="683972"/>
              <a:ext cx="1360276" cy="46986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3102824" y="683972"/>
              <a:ext cx="1360276" cy="469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2825" lIns="92450" rIns="92450" tIns="52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Bitácora 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3102824" y="1153834"/>
              <a:ext cx="1360276" cy="1186526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3102824" y="1153834"/>
              <a:ext cx="1360276" cy="1186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000" lIns="69325" rIns="92450" tIns="69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Incidentes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Rondines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Quejas de visitantes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Repartidores</a:t>
              </a: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989609" y="1943571"/>
            <a:ext cx="6967934" cy="1969245"/>
            <a:chOff x="9812" y="2256385"/>
            <a:chExt cx="6965148" cy="1364499"/>
          </a:xfrm>
        </p:grpSpPr>
        <p:sp>
          <p:nvSpPr>
            <p:cNvPr id="109" name="Shape 109"/>
            <p:cNvSpPr/>
            <p:nvPr/>
          </p:nvSpPr>
          <p:spPr>
            <a:xfrm>
              <a:off x="9812" y="2256385"/>
              <a:ext cx="888411" cy="35571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9812" y="2256385"/>
              <a:ext cx="888411" cy="355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rIns="78225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Usuarios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9812" y="2612098"/>
              <a:ext cx="888411" cy="1008787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9812" y="2612098"/>
              <a:ext cx="888411" cy="100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rIns="78225" tIns="58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s-MX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tas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Bajas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Cabios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1022601" y="2256385"/>
              <a:ext cx="888411" cy="35571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1022601" y="2256385"/>
              <a:ext cx="888411" cy="355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rIns="78225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Administración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1022601" y="2612098"/>
              <a:ext cx="888411" cy="1008787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1022601" y="2612098"/>
              <a:ext cx="888411" cy="100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rIns="78225" tIns="58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Pagos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Gastos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Servicios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Proveedores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2035391" y="2256385"/>
              <a:ext cx="888411" cy="35571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2035391" y="2256385"/>
              <a:ext cx="888411" cy="355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rIns="78225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 de acceso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2035391" y="2612098"/>
              <a:ext cx="888411" cy="1008787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2035391" y="2612098"/>
              <a:ext cx="888411" cy="100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rIns="78225" tIns="58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Residentes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Activos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Inactivos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3048182" y="2256385"/>
              <a:ext cx="888411" cy="35571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3048182" y="2256385"/>
              <a:ext cx="888411" cy="355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rIns="78225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Adm</a:t>
              </a:r>
              <a:r>
                <a:rPr lang="es-MX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b="0" i="0" lang="es-MX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 Pagos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3048182" y="2612098"/>
              <a:ext cx="888411" cy="1008787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3048182" y="2612098"/>
              <a:ext cx="888411" cy="100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rIns="78225" tIns="58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Pagos residentes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4060971" y="2256385"/>
              <a:ext cx="888411" cy="35571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4060971" y="2256385"/>
              <a:ext cx="888411" cy="355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rIns="78225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Transparencia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4060971" y="2612098"/>
              <a:ext cx="888411" cy="1008787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073760" y="2256385"/>
              <a:ext cx="888411" cy="35571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5073760" y="2256385"/>
              <a:ext cx="888411" cy="355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rIns="78225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Reportes 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5073760" y="2612098"/>
              <a:ext cx="888411" cy="1008787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086550" y="2256385"/>
              <a:ext cx="888411" cy="35571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6086550" y="2256385"/>
              <a:ext cx="888411" cy="355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rIns="78225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Administración Áreas recreativas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6086550" y="2612098"/>
              <a:ext cx="888411" cy="1008787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6086550" y="2612098"/>
              <a:ext cx="888411" cy="100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rIns="78225" tIns="58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Calendario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Costos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None/>
              </a:pPr>
              <a:r>
                <a:rPr b="0" i="0" lang="es-MX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Mantenimiento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1982816" y="4496626"/>
            <a:ext cx="6618525" cy="1897192"/>
            <a:chOff x="3104" y="563570"/>
            <a:chExt cx="6618525" cy="1897192"/>
          </a:xfrm>
        </p:grpSpPr>
        <p:sp>
          <p:nvSpPr>
            <p:cNvPr id="136" name="Shape 136"/>
            <p:cNvSpPr/>
            <p:nvPr/>
          </p:nvSpPr>
          <p:spPr>
            <a:xfrm>
              <a:off x="3104" y="563570"/>
              <a:ext cx="1190381" cy="46979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3104" y="563570"/>
              <a:ext cx="1190381" cy="469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2825" lIns="92450" rIns="92450" tIns="52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Pago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3104" y="1033363"/>
              <a:ext cx="1190381" cy="1427400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3104" y="1033363"/>
              <a:ext cx="1190381" cy="14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000" lIns="69325" rIns="92450" tIns="69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Mensual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Semestral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Anual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Caseta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Pagina web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Deposito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1360141" y="563570"/>
              <a:ext cx="1190381" cy="46979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1360141" y="563570"/>
              <a:ext cx="1190381" cy="469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2825" lIns="92450" rIns="92450" tIns="52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Tickets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1360141" y="1033363"/>
              <a:ext cx="1190381" cy="1427400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1360141" y="1033363"/>
              <a:ext cx="1190381" cy="14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000" lIns="69325" rIns="92450" tIns="69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Carga de imágenes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Reportes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Mesa Redonda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Foro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2717175" y="563570"/>
              <a:ext cx="1190381" cy="46979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2717175" y="563570"/>
              <a:ext cx="1190381" cy="469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2825" lIns="92450" rIns="92450" tIns="52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Áreas recreativas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2717175" y="1033363"/>
              <a:ext cx="1190381" cy="1427400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2717175" y="1033363"/>
              <a:ext cx="1190381" cy="14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000" lIns="69325" rIns="92450" tIns="69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Agendar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Rentar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4074212" y="563570"/>
              <a:ext cx="1190381" cy="46979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4074212" y="563570"/>
              <a:ext cx="1190381" cy="469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2825" lIns="92450" rIns="92450" tIns="52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Residente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4074212" y="1033363"/>
              <a:ext cx="1190381" cy="1427400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4074212" y="1033363"/>
              <a:ext cx="1190381" cy="14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000" lIns="69325" rIns="92450" tIns="69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Organigrama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Directorio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Mascotas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Vehículos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5431248" y="563570"/>
              <a:ext cx="1190381" cy="46979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5431248" y="563570"/>
              <a:ext cx="1190381" cy="469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2825" lIns="92450" rIns="92450" tIns="52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MX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Comité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5431248" y="1033363"/>
              <a:ext cx="1190381" cy="1427400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5431248" y="1033363"/>
              <a:ext cx="1190381" cy="14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000" lIns="69325" rIns="92450" tIns="69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Organigrama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s-MX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Datos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MX"/>
              <a:t>Eventos	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03200">
              <a:spcBef>
                <a:spcPts val="0"/>
              </a:spcBef>
              <a:buNone/>
            </a:pPr>
            <a:r>
              <a:rPr lang="es-MX"/>
              <a:t>Registro de los eventos en las </a:t>
            </a:r>
            <a:r>
              <a:rPr lang="es-MX"/>
              <a:t>área</a:t>
            </a:r>
            <a:r>
              <a:rPr lang="es-MX"/>
              <a:t> </a:t>
            </a:r>
            <a:r>
              <a:rPr lang="es-MX"/>
              <a:t>recreativas</a:t>
            </a:r>
            <a:r>
              <a:rPr lang="es-MX"/>
              <a:t> de la residencia en donde su </a:t>
            </a:r>
            <a:r>
              <a:rPr lang="es-MX"/>
              <a:t>puede</a:t>
            </a:r>
            <a:r>
              <a:rPr lang="es-MX"/>
              <a:t> </a:t>
            </a:r>
            <a:r>
              <a:rPr lang="es-MX"/>
              <a:t>separar</a:t>
            </a:r>
            <a:r>
              <a:rPr lang="es-MX"/>
              <a:t> un antelacion para una fiesta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Pagos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MX"/>
              <a:t>Pagos que cubren el mantenimiento y seguridad de la residencia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Provedor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MX"/>
              <a:t>Empresa encargada de dar un servicio dentro de la residencia el </a:t>
            </a:r>
            <a:r>
              <a:rPr lang="es-MX"/>
              <a:t>proveedor</a:t>
            </a:r>
            <a:r>
              <a:rPr lang="es-MX"/>
              <a:t> debe de ser aprobado por el </a:t>
            </a:r>
            <a:r>
              <a:rPr lang="es-MX"/>
              <a:t>Comité</a:t>
            </a:r>
            <a:r>
              <a:rPr lang="es-MX"/>
              <a:t> Directivo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Comité</a:t>
            </a:r>
            <a:r>
              <a:rPr lang="es-MX"/>
              <a:t> Directivo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MX"/>
              <a:t>Grupo de residentes encargados de </a:t>
            </a:r>
            <a:r>
              <a:rPr lang="es-MX"/>
              <a:t>mantener</a:t>
            </a:r>
            <a:r>
              <a:rPr lang="es-MX"/>
              <a:t> en forma la residencia y comprobar el buen estado de las cosas que </a:t>
            </a:r>
            <a:r>
              <a:rPr lang="es-MX"/>
              <a:t>haya</a:t>
            </a:r>
            <a:r>
              <a:rPr lang="es-MX"/>
              <a:t> de la residencia, mesas asadores, etc.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MX"/>
              <a:t>Dependiendo</a:t>
            </a:r>
            <a:r>
              <a:rPr lang="es-MX"/>
              <a:t> del rol son las acciones que pueden llevar </a:t>
            </a:r>
            <a:r>
              <a:rPr lang="es-MX"/>
              <a:t>a cabo</a:t>
            </a:r>
            <a:r>
              <a:rPr lang="es-MX"/>
              <a:t> dentro de la </a:t>
            </a:r>
            <a:r>
              <a:rPr lang="es-MX"/>
              <a:t>aplicación.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Compañía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MX"/>
              <a:t>Entidad encargada de </a:t>
            </a:r>
            <a:r>
              <a:rPr lang="es-MX"/>
              <a:t>mantener</a:t>
            </a:r>
            <a:r>
              <a:rPr lang="es-MX"/>
              <a:t> la </a:t>
            </a:r>
            <a:r>
              <a:rPr lang="es-MX"/>
              <a:t>relación</a:t>
            </a:r>
            <a:r>
              <a:rPr lang="es-MX"/>
              <a:t> entre los objetos de la </a:t>
            </a:r>
            <a:r>
              <a:rPr lang="es-MX"/>
              <a:t>residencia</a:t>
            </a:r>
            <a:r>
              <a:rPr lang="es-MX"/>
              <a:t> esto para permitir tener </a:t>
            </a:r>
            <a:r>
              <a:rPr lang="es-MX"/>
              <a:t>más</a:t>
            </a:r>
            <a:r>
              <a:rPr lang="es-MX"/>
              <a:t> de una empresa dentro de la </a:t>
            </a:r>
            <a:r>
              <a:rPr lang="es-MX"/>
              <a:t>aplicación</a:t>
            </a:r>
            <a:r>
              <a:rPr lang="es-MX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Reportes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MX" sz="3000"/>
              <a:t>Los reportes desplegados por la </a:t>
            </a:r>
            <a:r>
              <a:rPr lang="es-MX" sz="3000"/>
              <a:t>aplicación</a:t>
            </a:r>
            <a:r>
              <a:rPr lang="es-MX" sz="3000"/>
              <a:t> sirven para poder ver la </a:t>
            </a:r>
            <a:r>
              <a:rPr lang="es-MX" sz="3000"/>
              <a:t>información de los pagos realizados por los residentes comprobar el control de acceso y de asistencia y el Organigrama del comité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buNone/>
            </a:pPr>
            <a:r>
              <a:rPr lang="es-MX" sz="3000"/>
              <a:t>El Residente puede ver el Organigrama del comité y en que se ha gastado la cuata de la residencia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Plataforma para el pago 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MX" u="sng">
                <a:solidFill>
                  <a:schemeClr val="hlink"/>
                </a:solidFill>
                <a:hlinkClick r:id="rId3"/>
              </a:rPr>
              <a:t>http://www.openpay.mx/</a:t>
            </a:r>
            <a:r>
              <a:rPr lang="es-MX"/>
              <a:t>  es una de las api buscadas que cumple con los requisitos con un costo por transacción de 2.9% + $2.5 MXN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MX"/>
              <a:t>Las ventajas que ofrece es una sólida documentación y la posibilidad de pagar en tiendas de conveniencia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s-MX"/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MX" sz="3200"/>
              <a:t>Usuarios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Tipos:</a:t>
            </a:r>
          </a:p>
          <a:p>
            <a:pPr indent="-228600" lvl="0" marL="457200">
              <a:spcBef>
                <a:spcPts val="0"/>
              </a:spcBef>
            </a:pPr>
            <a:r>
              <a:rPr lang="es-MX"/>
              <a:t>Residente</a:t>
            </a:r>
          </a:p>
          <a:p>
            <a:pPr indent="-228600" lvl="0" marL="457200">
              <a:spcBef>
                <a:spcPts val="0"/>
              </a:spcBef>
            </a:pPr>
            <a:r>
              <a:rPr lang="es-MX"/>
              <a:t>Admin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MX"/>
              <a:t>Guardia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MX"/>
              <a:t>Miembro Comite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Áreas</a:t>
            </a:r>
            <a:r>
              <a:rPr lang="es-MX"/>
              <a:t> </a:t>
            </a:r>
            <a:r>
              <a:rPr lang="es-MX"/>
              <a:t>Recreativas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Tipos:</a:t>
            </a:r>
          </a:p>
          <a:p>
            <a:pPr indent="-228600" lvl="0" marL="457200">
              <a:spcBef>
                <a:spcPts val="0"/>
              </a:spcBef>
            </a:pPr>
            <a:r>
              <a:rPr lang="es-MX"/>
              <a:t>Palapa</a:t>
            </a:r>
          </a:p>
          <a:p>
            <a:pPr indent="-228600" lvl="0" marL="457200">
              <a:spcBef>
                <a:spcPts val="0"/>
              </a:spcBef>
            </a:pPr>
            <a:r>
              <a:rPr lang="es-MX"/>
              <a:t>Alberca</a:t>
            </a:r>
          </a:p>
          <a:p>
            <a:pPr indent="-228600" lvl="0" marL="457200">
              <a:spcBef>
                <a:spcPts val="0"/>
              </a:spcBef>
            </a:pPr>
            <a:r>
              <a:rPr lang="es-MX"/>
              <a:t>Area Verde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Eventualidades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Tipos:</a:t>
            </a:r>
          </a:p>
          <a:p>
            <a:pPr indent="-228600" lvl="0" marL="457200">
              <a:spcBef>
                <a:spcPts val="0"/>
              </a:spcBef>
            </a:pPr>
            <a:r>
              <a:rPr lang="es-MX"/>
              <a:t>Pasto </a:t>
            </a:r>
            <a:r>
              <a:rPr lang="es-MX"/>
              <a:t>crecido</a:t>
            </a:r>
          </a:p>
          <a:p>
            <a:pPr indent="-228600" lvl="0" marL="457200">
              <a:spcBef>
                <a:spcPts val="0"/>
              </a:spcBef>
            </a:pPr>
            <a:r>
              <a:rPr lang="es-MX"/>
              <a:t>Plaga</a:t>
            </a:r>
          </a:p>
          <a:p>
            <a:pPr indent="-228600" lvl="0" marL="457200">
              <a:spcBef>
                <a:spcPts val="0"/>
              </a:spcBef>
            </a:pPr>
            <a:r>
              <a:rPr lang="es-MX"/>
              <a:t>Baches</a:t>
            </a:r>
          </a:p>
          <a:p>
            <a:pPr indent="-228600" lvl="0" marL="457200">
              <a:spcBef>
                <a:spcPts val="0"/>
              </a:spcBef>
            </a:pPr>
            <a:r>
              <a:rPr lang="es-MX"/>
              <a:t>Robo</a:t>
            </a:r>
          </a:p>
          <a:p>
            <a:pPr indent="0" lvl="0" marL="20320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Tipo Vistas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Tipo</a:t>
            </a:r>
          </a:p>
          <a:p>
            <a:pPr indent="-228600" lvl="0" marL="457200">
              <a:spcBef>
                <a:spcPts val="0"/>
              </a:spcBef>
            </a:pPr>
            <a:r>
              <a:rPr lang="es-MX"/>
              <a:t>Taxi/Uber</a:t>
            </a:r>
          </a:p>
          <a:p>
            <a:pPr indent="-228600" lvl="0" marL="457200">
              <a:spcBef>
                <a:spcPts val="0"/>
              </a:spcBef>
            </a:pPr>
            <a:r>
              <a:rPr lang="es-MX"/>
              <a:t>Paqueteria</a:t>
            </a:r>
          </a:p>
          <a:p>
            <a:pPr indent="-228600" lvl="0" marL="457200">
              <a:spcBef>
                <a:spcPts val="0"/>
              </a:spcBef>
            </a:pPr>
            <a:r>
              <a:rPr lang="es-MX"/>
              <a:t>Vista</a:t>
            </a:r>
          </a:p>
          <a:p>
            <a:pPr indent="-228600" lvl="0" marL="457200">
              <a:spcBef>
                <a:spcPts val="0"/>
              </a:spcBef>
            </a:pPr>
            <a:r>
              <a:rPr lang="es-MX"/>
              <a:t>Repartidores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MX"/>
              <a:t>Rol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MX"/>
              <a:t>Tipo: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MX"/>
              <a:t>Presidente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MX"/>
              <a:t>Secretario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MX"/>
              <a:t>Tesorero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MX"/>
              <a:t>Usuario Permisos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MX"/>
              <a:t>Admin: Dar de alta residentes, </a:t>
            </a:r>
            <a:r>
              <a:rPr lang="es-MX"/>
              <a:t>usuarios </a:t>
            </a:r>
            <a:r>
              <a:rPr lang="es-MX"/>
              <a:t>controlar la mesa </a:t>
            </a:r>
            <a:r>
              <a:rPr lang="es-MX"/>
              <a:t>directiva</a:t>
            </a:r>
            <a:r>
              <a:rPr lang="es-MX"/>
              <a:t> ver reportes de los pagos, </a:t>
            </a:r>
            <a:r>
              <a:rPr lang="es-MX"/>
              <a:t>ticket</a:t>
            </a:r>
            <a:r>
              <a:rPr lang="es-MX"/>
              <a:t>, asistencia, eventos.  </a:t>
            </a:r>
            <a:r>
              <a:rPr lang="es-MX"/>
              <a:t>Modificar</a:t>
            </a:r>
            <a:r>
              <a:rPr lang="es-MX"/>
              <a:t> la lista de los </a:t>
            </a:r>
            <a:r>
              <a:rPr lang="es-MX"/>
              <a:t>proveedores. Aceptar un evento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s-MX"/>
              <a:t>Residente:  ver sus pagos ver en que se a gastado el dinero, dar de alta un ticket, evento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MX"/>
              <a:t>Guardias: Dar de alta su asistencia </a:t>
            </a:r>
            <a:r>
              <a:rPr lang="es-MX"/>
              <a:t>ticket</a:t>
            </a:r>
            <a:r>
              <a:rPr lang="es-MX"/>
              <a:t> </a:t>
            </a:r>
            <a:r>
              <a:rPr lang="es-MX"/>
              <a:t>control</a:t>
            </a:r>
            <a:r>
              <a:rPr lang="es-MX"/>
              <a:t> de acceso a la residencia, rondines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s-MX"/>
              <a:t>Miembro </a:t>
            </a:r>
            <a:r>
              <a:rPr lang="es-MX"/>
              <a:t>Comité</a:t>
            </a:r>
            <a:r>
              <a:rPr lang="es-MX"/>
              <a:t>: Aceptar un evento, contactar </a:t>
            </a:r>
            <a:r>
              <a:rPr lang="es-MX"/>
              <a:t>proveedor</a:t>
            </a:r>
            <a:r>
              <a:rPr lang="es-MX"/>
              <a:t> externo ver reportes de las usarios activos y comprobar sus pagos </a:t>
            </a:r>
            <a:r>
              <a:rPr lang="es-MX"/>
              <a:t>control</a:t>
            </a:r>
            <a:r>
              <a:rPr lang="es-MX"/>
              <a:t> de la </a:t>
            </a:r>
            <a:r>
              <a:rPr lang="es-MX"/>
              <a:t>tesorería</a:t>
            </a:r>
            <a:r>
              <a:rPr lang="es-MX"/>
              <a:t> de la residencia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Ticket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MX"/>
              <a:t>Darle seguimiento a una eventualidad que </a:t>
            </a:r>
            <a:r>
              <a:rPr lang="es-MX"/>
              <a:t>haya</a:t>
            </a:r>
            <a:r>
              <a:rPr lang="es-MX"/>
              <a:t> dentro de la residencia si se ocupa  un </a:t>
            </a:r>
            <a:r>
              <a:rPr lang="es-MX"/>
              <a:t>proveedor</a:t>
            </a:r>
            <a:r>
              <a:rPr lang="es-MX"/>
              <a:t> se hace el </a:t>
            </a:r>
            <a:r>
              <a:rPr lang="es-MX"/>
              <a:t>contacto</a:t>
            </a:r>
            <a:r>
              <a:rPr lang="es-MX"/>
              <a:t> por medio de la mesa directiva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