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8" r:id="rId11"/>
    <p:sldId id="266" r:id="rId12"/>
    <p:sldId id="267" r:id="rId13"/>
    <p:sldId id="269" r:id="rId14"/>
    <p:sldId id="270" r:id="rId15"/>
    <p:sldId id="273" r:id="rId16"/>
    <p:sldId id="271" r:id="rId17"/>
    <p:sldId id="272" r:id="rId18"/>
    <p:sldId id="274" r:id="rId19"/>
    <p:sldId id="275" r:id="rId20"/>
    <p:sldId id="276" r:id="rId21"/>
    <p:sldId id="277" r:id="rId2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24F24-2DB8-A147-3D96-8AF5B0FAC58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5922941-6FAB-01EE-04F4-C2394317B0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02E0987-5C4A-69EC-0D1A-251E4F75DFC8}"/>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BCCA010B-5BC5-0717-CB04-C574B9FA781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87FB520-A495-EA7B-1506-9CA3B0FA7336}"/>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849284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33BC2A-AB08-1627-CFEA-0B9F0363F06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E7CEB73-1C20-A8D8-2C1D-1F963C6E7B4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1A23372-7F49-75E1-34B3-ABFEF5D43AAB}"/>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DD980AE8-D114-B143-AEED-B78E54CA8F3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E34E9C2-33B9-E47F-C4F9-CF281A452B6B}"/>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1616156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E7E54FA-FBA1-9BEB-230F-2677761A60F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389996B8-EF98-E5E1-1555-59EC05927E2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DF56FD9-E23C-DC8D-0DEB-32436F8157C7}"/>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93CCA566-71AE-494A-A35C-86AF1FBC707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D71C917-E114-FFAE-094A-9D87058A488D}"/>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58446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D6A07D-2756-7E5F-2FD4-F4205384AB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6880A8F-0D6C-1493-A2B6-2D24515ABB3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77387E8-561C-FF3C-7696-57BE8B4397BB}"/>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E5459E74-4A46-07AC-D220-13E1489DB08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5D52F2C-D1A4-2FA8-EDE3-D489094153DE}"/>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279974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57D23-60AF-160F-AFF9-96509A50108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F4A5C42-1F91-60A2-88BA-8D580BBD1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2A481D0-0A04-3777-C686-AD48B22E5E22}"/>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BF59A942-D5D6-D8BF-035A-6134B8E7478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FE4ECEE-B5BD-BE68-040D-C27EB35E6035}"/>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167657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C0DC08-EE9A-D078-C9E9-73AE4D8BB91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B45AABD-3A7A-12EA-A42D-5F5CE0CA778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5D1057E-4955-7112-6710-BEBE60F7D05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7B27648B-D9BB-DE0F-2C8C-2CDB1ED4BA48}"/>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6" name="Marcador de pie de página 5">
            <a:extLst>
              <a:ext uri="{FF2B5EF4-FFF2-40B4-BE49-F238E27FC236}">
                <a16:creationId xmlns:a16="http://schemas.microsoft.com/office/drawing/2014/main" id="{40B655D1-16F3-B112-EA82-AC7293D2883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2828CB3-2F6C-99D9-A54F-D2B3DD7CC032}"/>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381150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82513-8CBB-2A42-9738-2E416E3347C2}"/>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9CD6833-C279-784A-C5EC-84D94E6C62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735AA49-9640-E444-23D5-36629492E6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F86781A-F875-0268-2209-134EEFC380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690C77B-63E1-6BAB-1517-043553B079B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3249B27-9B7E-D49E-6BE0-ABE4A655BEED}"/>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8" name="Marcador de pie de página 7">
            <a:extLst>
              <a:ext uri="{FF2B5EF4-FFF2-40B4-BE49-F238E27FC236}">
                <a16:creationId xmlns:a16="http://schemas.microsoft.com/office/drawing/2014/main" id="{1F164D34-2FD2-F61F-5D82-2DF19DC0096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4D992DAF-20D0-FB72-2199-5F1E6AD4B82E}"/>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226034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BE302-9692-D183-B944-BEC9C71A4DB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AA409F7D-E881-371F-C4CC-6BC7FC3283E6}"/>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4" name="Marcador de pie de página 3">
            <a:extLst>
              <a:ext uri="{FF2B5EF4-FFF2-40B4-BE49-F238E27FC236}">
                <a16:creationId xmlns:a16="http://schemas.microsoft.com/office/drawing/2014/main" id="{79858BAE-5488-FDE8-FDBB-E08542406C9B}"/>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6F7E43D6-2546-DFCB-C125-4300B133C313}"/>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1619980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051C63B-EBB9-81CC-7E57-E44893B92C4E}"/>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3" name="Marcador de pie de página 2">
            <a:extLst>
              <a:ext uri="{FF2B5EF4-FFF2-40B4-BE49-F238E27FC236}">
                <a16:creationId xmlns:a16="http://schemas.microsoft.com/office/drawing/2014/main" id="{66BD4CBC-D6DB-6449-FA46-79455D74D134}"/>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E2A81FF7-9733-DA8F-8429-36628EA1052C}"/>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395166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835C5-9525-C05E-77C8-69FEB2B0C91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514ED6E-2353-B509-3308-0340362F10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6D4CAA4-1EB6-E67B-0BAB-452D613DF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E21A17-38FA-B278-C371-6900C7A3135C}"/>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6" name="Marcador de pie de página 5">
            <a:extLst>
              <a:ext uri="{FF2B5EF4-FFF2-40B4-BE49-F238E27FC236}">
                <a16:creationId xmlns:a16="http://schemas.microsoft.com/office/drawing/2014/main" id="{A9C7183C-7256-7247-A65B-A48814421B3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22924B0-79D3-E27C-58A7-BBC4A2A13853}"/>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3807203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372B4-9923-B1AA-7ED5-D4FE7009B7B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349C694-C56B-CD8E-A7EC-DC6345A0E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5EF7C44B-A4D6-EA5A-C7F5-285E629CD1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A59EC22-EB19-EFA9-4AAF-97977DD0DB24}"/>
              </a:ext>
            </a:extLst>
          </p:cNvPr>
          <p:cNvSpPr>
            <a:spLocks noGrp="1"/>
          </p:cNvSpPr>
          <p:nvPr>
            <p:ph type="dt" sz="half" idx="10"/>
          </p:nvPr>
        </p:nvSpPr>
        <p:spPr/>
        <p:txBody>
          <a:bodyPr/>
          <a:lstStyle/>
          <a:p>
            <a:fld id="{ABC579D9-17F2-4C1B-BC84-1D0B45AA753A}" type="datetimeFigureOut">
              <a:rPr lang="es-ES" smtClean="0"/>
              <a:t>13/11/2023</a:t>
            </a:fld>
            <a:endParaRPr lang="es-ES"/>
          </a:p>
        </p:txBody>
      </p:sp>
      <p:sp>
        <p:nvSpPr>
          <p:cNvPr id="6" name="Marcador de pie de página 5">
            <a:extLst>
              <a:ext uri="{FF2B5EF4-FFF2-40B4-BE49-F238E27FC236}">
                <a16:creationId xmlns:a16="http://schemas.microsoft.com/office/drawing/2014/main" id="{54C4F584-027F-A0DC-65AE-6AAF15956CE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933B048-367F-7B4E-28B2-81781A8A62B4}"/>
              </a:ext>
            </a:extLst>
          </p:cNvPr>
          <p:cNvSpPr>
            <a:spLocks noGrp="1"/>
          </p:cNvSpPr>
          <p:nvPr>
            <p:ph type="sldNum" sz="quarter" idx="12"/>
          </p:nvPr>
        </p:nvSpPr>
        <p:spPr/>
        <p:txBody>
          <a:bodyPr/>
          <a:lstStyle/>
          <a:p>
            <a:fld id="{B870053B-071B-4E98-9958-CF949D0BE505}" type="slidenum">
              <a:rPr lang="es-ES" smtClean="0"/>
              <a:t>‹Nº›</a:t>
            </a:fld>
            <a:endParaRPr lang="es-ES"/>
          </a:p>
        </p:txBody>
      </p:sp>
    </p:spTree>
    <p:extLst>
      <p:ext uri="{BB962C8B-B14F-4D97-AF65-F5344CB8AC3E}">
        <p14:creationId xmlns:p14="http://schemas.microsoft.com/office/powerpoint/2010/main" val="2473123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0ED78E2-1EC7-E365-17B7-0A4288576B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FC6E229-0138-8E45-6C1B-3846712FB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28B2915-FFCD-9562-A98D-185EA52C2F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579D9-17F2-4C1B-BC84-1D0B45AA753A}" type="datetimeFigureOut">
              <a:rPr lang="es-ES" smtClean="0"/>
              <a:t>13/11/2023</a:t>
            </a:fld>
            <a:endParaRPr lang="es-ES"/>
          </a:p>
        </p:txBody>
      </p:sp>
      <p:sp>
        <p:nvSpPr>
          <p:cNvPr id="5" name="Marcador de pie de página 4">
            <a:extLst>
              <a:ext uri="{FF2B5EF4-FFF2-40B4-BE49-F238E27FC236}">
                <a16:creationId xmlns:a16="http://schemas.microsoft.com/office/drawing/2014/main" id="{C47CD979-7EDC-7D4B-D705-F61FC4DE4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7C36A7A-3D27-5B9E-80F3-11B855DAA0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70053B-071B-4E98-9958-CF949D0BE505}" type="slidenum">
              <a:rPr lang="es-ES" smtClean="0"/>
              <a:t>‹Nº›</a:t>
            </a:fld>
            <a:endParaRPr lang="es-ES"/>
          </a:p>
        </p:txBody>
      </p:sp>
    </p:spTree>
    <p:extLst>
      <p:ext uri="{BB962C8B-B14F-4D97-AF65-F5344CB8AC3E}">
        <p14:creationId xmlns:p14="http://schemas.microsoft.com/office/powerpoint/2010/main" val="2515396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766E72-A59C-7AD1-1FB7-E2EDFA4A5A66}"/>
              </a:ext>
            </a:extLst>
          </p:cNvPr>
          <p:cNvSpPr>
            <a:spLocks noGrp="1"/>
          </p:cNvSpPr>
          <p:nvPr>
            <p:ph type="ctrTitle"/>
          </p:nvPr>
        </p:nvSpPr>
        <p:spPr>
          <a:xfrm>
            <a:off x="4987636" y="572655"/>
            <a:ext cx="6714836" cy="1293236"/>
          </a:xfrm>
        </p:spPr>
        <p:txBody>
          <a:bodyPr>
            <a:normAutofit/>
          </a:bodyPr>
          <a:lstStyle/>
          <a:p>
            <a:r>
              <a:rPr lang="es-ES" sz="4400" dirty="0"/>
              <a:t>PEC 2 Visualización de datos</a:t>
            </a:r>
          </a:p>
        </p:txBody>
      </p:sp>
      <p:sp>
        <p:nvSpPr>
          <p:cNvPr id="3" name="Subtítulo 2">
            <a:extLst>
              <a:ext uri="{FF2B5EF4-FFF2-40B4-BE49-F238E27FC236}">
                <a16:creationId xmlns:a16="http://schemas.microsoft.com/office/drawing/2014/main" id="{5CB50057-BB76-A47A-7300-7201FFC4E3FC}"/>
              </a:ext>
            </a:extLst>
          </p:cNvPr>
          <p:cNvSpPr>
            <a:spLocks noGrp="1"/>
          </p:cNvSpPr>
          <p:nvPr>
            <p:ph type="subTitle" idx="1"/>
          </p:nvPr>
        </p:nvSpPr>
        <p:spPr>
          <a:xfrm>
            <a:off x="5163125" y="2392218"/>
            <a:ext cx="5551055" cy="630382"/>
          </a:xfrm>
        </p:spPr>
        <p:txBody>
          <a:bodyPr/>
          <a:lstStyle/>
          <a:p>
            <a:r>
              <a:rPr lang="es-ES" dirty="0"/>
              <a:t>Alumno: Diego Sánchez de la Fuente</a:t>
            </a:r>
          </a:p>
        </p:txBody>
      </p:sp>
      <p:pic>
        <p:nvPicPr>
          <p:cNvPr id="4" name="Imagen 3" descr="Una imagen que contiene edificio, sentado, banco, lateral&#10;&#10;Descripción generada automáticamente">
            <a:extLst>
              <a:ext uri="{FF2B5EF4-FFF2-40B4-BE49-F238E27FC236}">
                <a16:creationId xmlns:a16="http://schemas.microsoft.com/office/drawing/2014/main" id="{23414511-A6D1-B279-2266-FE673AA3F5BC}"/>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22126172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03298-B71B-3C26-3886-A088FB7F0129}"/>
              </a:ext>
            </a:extLst>
          </p:cNvPr>
          <p:cNvSpPr>
            <a:spLocks noGrp="1"/>
          </p:cNvSpPr>
          <p:nvPr>
            <p:ph type="title"/>
          </p:nvPr>
        </p:nvSpPr>
        <p:spPr/>
        <p:txBody>
          <a:bodyPr/>
          <a:lstStyle/>
          <a:p>
            <a:r>
              <a:rPr lang="es-ES" dirty="0">
                <a:latin typeface="Lao UI" panose="020B0502040204020203" pitchFamily="34" charset="0"/>
                <a:cs typeface="Lao UI" panose="020B0502040204020203" pitchFamily="34" charset="0"/>
              </a:rPr>
              <a:t>Divorcios y separaciones en Euskadi</a:t>
            </a:r>
          </a:p>
        </p:txBody>
      </p:sp>
      <p:sp>
        <p:nvSpPr>
          <p:cNvPr id="5" name="CuadroTexto 4">
            <a:extLst>
              <a:ext uri="{FF2B5EF4-FFF2-40B4-BE49-F238E27FC236}">
                <a16:creationId xmlns:a16="http://schemas.microsoft.com/office/drawing/2014/main" id="{0A63F52A-1510-8F9F-5368-14AFEBCB3F0C}"/>
              </a:ext>
            </a:extLst>
          </p:cNvPr>
          <p:cNvSpPr txBox="1"/>
          <p:nvPr/>
        </p:nvSpPr>
        <p:spPr>
          <a:xfrm>
            <a:off x="985566" y="1690688"/>
            <a:ext cx="10073497" cy="1477328"/>
          </a:xfrm>
          <a:prstGeom prst="rect">
            <a:avLst/>
          </a:prstGeom>
          <a:noFill/>
        </p:spPr>
        <p:txBody>
          <a:bodyPr wrap="square">
            <a:spAutoFit/>
          </a:bodyPr>
          <a:lstStyle/>
          <a:p>
            <a:r>
              <a:rPr lang="es-ES" dirty="0"/>
              <a:t>El dataset que vamos a estudiar contiene información sobre los divorcios y separaciones en Euskadi, junto con el tiempo en meses que tardan en resolverse.</a:t>
            </a:r>
          </a:p>
          <a:p>
            <a:endParaRPr lang="es-ES" dirty="0"/>
          </a:p>
          <a:p>
            <a:r>
              <a:rPr lang="es-ES" dirty="0"/>
              <a:t>Es decir, el tiempo en meses indica, desde que se inicia el trámite de separación/divorcio hasta que este finaliza con las dos partes separadas.</a:t>
            </a:r>
          </a:p>
        </p:txBody>
      </p:sp>
    </p:spTree>
    <p:extLst>
      <p:ext uri="{BB962C8B-B14F-4D97-AF65-F5344CB8AC3E}">
        <p14:creationId xmlns:p14="http://schemas.microsoft.com/office/powerpoint/2010/main" val="73323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66270-FAFE-51A9-75F9-9ECBEEADB3F7}"/>
              </a:ext>
            </a:extLst>
          </p:cNvPr>
          <p:cNvSpPr>
            <a:spLocks noGrp="1"/>
          </p:cNvSpPr>
          <p:nvPr>
            <p:ph type="title"/>
          </p:nvPr>
        </p:nvSpPr>
        <p:spPr>
          <a:xfrm>
            <a:off x="838200" y="365126"/>
            <a:ext cx="10515600" cy="678584"/>
          </a:xfrm>
        </p:spPr>
        <p:txBody>
          <a:bodyPr>
            <a:normAutofit/>
          </a:bodyPr>
          <a:lstStyle/>
          <a:p>
            <a:r>
              <a:rPr lang="es-ES" sz="2800" dirty="0"/>
              <a:t>Dataset:</a:t>
            </a:r>
          </a:p>
        </p:txBody>
      </p:sp>
      <p:graphicFrame>
        <p:nvGraphicFramePr>
          <p:cNvPr id="5" name="Tabla 4">
            <a:extLst>
              <a:ext uri="{FF2B5EF4-FFF2-40B4-BE49-F238E27FC236}">
                <a16:creationId xmlns:a16="http://schemas.microsoft.com/office/drawing/2014/main" id="{227FFE44-3E0B-F4DD-BC17-3DF92F3F1745}"/>
              </a:ext>
            </a:extLst>
          </p:cNvPr>
          <p:cNvGraphicFramePr>
            <a:graphicFrameLocks noGrp="1"/>
          </p:cNvGraphicFramePr>
          <p:nvPr>
            <p:extLst>
              <p:ext uri="{D42A27DB-BD31-4B8C-83A1-F6EECF244321}">
                <p14:modId xmlns:p14="http://schemas.microsoft.com/office/powerpoint/2010/main" val="991123847"/>
              </p:ext>
            </p:extLst>
          </p:nvPr>
        </p:nvGraphicFramePr>
        <p:xfrm>
          <a:off x="838200" y="1316666"/>
          <a:ext cx="8935785" cy="4351340"/>
        </p:xfrm>
        <a:graphic>
          <a:graphicData uri="http://schemas.openxmlformats.org/drawingml/2006/table">
            <a:tbl>
              <a:tblPr>
                <a:tableStyleId>{BC89EF96-8CEA-46FF-86C4-4CE0E7609802}</a:tableStyleId>
              </a:tblPr>
              <a:tblGrid>
                <a:gridCol w="1787157">
                  <a:extLst>
                    <a:ext uri="{9D8B030D-6E8A-4147-A177-3AD203B41FA5}">
                      <a16:colId xmlns:a16="http://schemas.microsoft.com/office/drawing/2014/main" val="3157797939"/>
                    </a:ext>
                  </a:extLst>
                </a:gridCol>
                <a:gridCol w="1787157">
                  <a:extLst>
                    <a:ext uri="{9D8B030D-6E8A-4147-A177-3AD203B41FA5}">
                      <a16:colId xmlns:a16="http://schemas.microsoft.com/office/drawing/2014/main" val="303530076"/>
                    </a:ext>
                  </a:extLst>
                </a:gridCol>
                <a:gridCol w="1787157">
                  <a:extLst>
                    <a:ext uri="{9D8B030D-6E8A-4147-A177-3AD203B41FA5}">
                      <a16:colId xmlns:a16="http://schemas.microsoft.com/office/drawing/2014/main" val="2843224957"/>
                    </a:ext>
                  </a:extLst>
                </a:gridCol>
                <a:gridCol w="1787157">
                  <a:extLst>
                    <a:ext uri="{9D8B030D-6E8A-4147-A177-3AD203B41FA5}">
                      <a16:colId xmlns:a16="http://schemas.microsoft.com/office/drawing/2014/main" val="3943816455"/>
                    </a:ext>
                  </a:extLst>
                </a:gridCol>
                <a:gridCol w="1787157">
                  <a:extLst>
                    <a:ext uri="{9D8B030D-6E8A-4147-A177-3AD203B41FA5}">
                      <a16:colId xmlns:a16="http://schemas.microsoft.com/office/drawing/2014/main" val="2501628806"/>
                    </a:ext>
                  </a:extLst>
                </a:gridCol>
              </a:tblGrid>
              <a:tr h="310810">
                <a:tc>
                  <a:txBody>
                    <a:bodyPr/>
                    <a:lstStyle/>
                    <a:p>
                      <a:pPr algn="r" fontAlgn="ctr"/>
                      <a:endParaRPr lang="es-ES" sz="1500" b="1" dirty="0">
                        <a:effectLst/>
                      </a:endParaRPr>
                    </a:p>
                  </a:txBody>
                  <a:tcPr marL="77702" marR="77702" marT="38851" marB="38851" anchor="ctr">
                    <a:solidFill>
                      <a:schemeClr val="accent6">
                        <a:lumMod val="20000"/>
                        <a:lumOff val="80000"/>
                      </a:schemeClr>
                    </a:solidFill>
                  </a:tcPr>
                </a:tc>
                <a:tc>
                  <a:txBody>
                    <a:bodyPr/>
                    <a:lstStyle/>
                    <a:p>
                      <a:pPr algn="r" fontAlgn="ctr"/>
                      <a:r>
                        <a:rPr lang="es-ES" sz="1500" b="1" dirty="0">
                          <a:effectLst/>
                        </a:rPr>
                        <a:t>Meses</a:t>
                      </a:r>
                    </a:p>
                  </a:txBody>
                  <a:tcPr marL="77702" marR="77702" marT="38851" marB="38851" anchor="ctr">
                    <a:solidFill>
                      <a:schemeClr val="accent6">
                        <a:lumMod val="20000"/>
                        <a:lumOff val="80000"/>
                      </a:schemeClr>
                    </a:solidFill>
                  </a:tcPr>
                </a:tc>
                <a:tc>
                  <a:txBody>
                    <a:bodyPr/>
                    <a:lstStyle/>
                    <a:p>
                      <a:pPr algn="r" fontAlgn="ctr"/>
                      <a:r>
                        <a:rPr lang="es-ES" sz="1500" b="1" dirty="0">
                          <a:effectLst/>
                        </a:rPr>
                        <a:t>Total</a:t>
                      </a:r>
                    </a:p>
                  </a:txBody>
                  <a:tcPr marL="77702" marR="77702" marT="38851" marB="38851" anchor="ctr">
                    <a:solidFill>
                      <a:schemeClr val="accent6">
                        <a:lumMod val="20000"/>
                        <a:lumOff val="80000"/>
                      </a:schemeClr>
                    </a:solidFill>
                  </a:tcPr>
                </a:tc>
                <a:tc>
                  <a:txBody>
                    <a:bodyPr/>
                    <a:lstStyle/>
                    <a:p>
                      <a:pPr algn="r" fontAlgn="ctr"/>
                      <a:r>
                        <a:rPr lang="es-ES" sz="1500" b="1" dirty="0">
                          <a:effectLst/>
                        </a:rPr>
                        <a:t>Divorcios directos</a:t>
                      </a:r>
                    </a:p>
                  </a:txBody>
                  <a:tcPr marL="77702" marR="77702" marT="38851" marB="38851" anchor="ctr">
                    <a:solidFill>
                      <a:schemeClr val="accent6">
                        <a:lumMod val="20000"/>
                        <a:lumOff val="80000"/>
                      </a:schemeClr>
                    </a:solidFill>
                  </a:tcPr>
                </a:tc>
                <a:tc>
                  <a:txBody>
                    <a:bodyPr/>
                    <a:lstStyle/>
                    <a:p>
                      <a:pPr algn="r" fontAlgn="ctr"/>
                      <a:r>
                        <a:rPr lang="es-ES" sz="1500" b="1" dirty="0">
                          <a:effectLst/>
                        </a:rPr>
                        <a:t>Separaciones</a:t>
                      </a:r>
                    </a:p>
                  </a:txBody>
                  <a:tcPr marL="77702" marR="77702" marT="38851" marB="38851" anchor="ctr">
                    <a:solidFill>
                      <a:schemeClr val="accent6">
                        <a:lumMod val="20000"/>
                        <a:lumOff val="80000"/>
                      </a:schemeClr>
                    </a:solidFill>
                  </a:tcPr>
                </a:tc>
                <a:extLst>
                  <a:ext uri="{0D108BD9-81ED-4DB2-BD59-A6C34878D82A}">
                    <a16:rowId xmlns:a16="http://schemas.microsoft.com/office/drawing/2014/main" val="207704250"/>
                  </a:ext>
                </a:extLst>
              </a:tr>
              <a:tr h="310810">
                <a:tc>
                  <a:txBody>
                    <a:bodyPr/>
                    <a:lstStyle/>
                    <a:p>
                      <a:pPr algn="r" fontAlgn="ctr"/>
                      <a:r>
                        <a:rPr lang="es-ES" sz="1500" b="1" dirty="0">
                          <a:effectLst/>
                        </a:rPr>
                        <a:t>1</a:t>
                      </a:r>
                    </a:p>
                  </a:txBody>
                  <a:tcPr marL="77702" marR="77702" marT="38851" marB="38851" anchor="ctr"/>
                </a:tc>
                <a:tc>
                  <a:txBody>
                    <a:bodyPr/>
                    <a:lstStyle/>
                    <a:p>
                      <a:pPr algn="r" fontAlgn="ctr"/>
                      <a:r>
                        <a:rPr lang="es-ES" sz="1500" dirty="0">
                          <a:effectLst/>
                        </a:rPr>
                        <a:t>0</a:t>
                      </a:r>
                    </a:p>
                  </a:txBody>
                  <a:tcPr marL="77702" marR="77702" marT="38851" marB="38851" anchor="ctr"/>
                </a:tc>
                <a:tc>
                  <a:txBody>
                    <a:bodyPr/>
                    <a:lstStyle/>
                    <a:p>
                      <a:pPr algn="r" fontAlgn="ctr"/>
                      <a:r>
                        <a:rPr lang="es-ES" sz="1500" dirty="0">
                          <a:effectLst/>
                        </a:rPr>
                        <a:t>651</a:t>
                      </a:r>
                    </a:p>
                  </a:txBody>
                  <a:tcPr marL="77702" marR="77702" marT="38851" marB="38851" anchor="ctr"/>
                </a:tc>
                <a:tc>
                  <a:txBody>
                    <a:bodyPr/>
                    <a:lstStyle/>
                    <a:p>
                      <a:pPr algn="r" fontAlgn="ctr"/>
                      <a:r>
                        <a:rPr lang="es-ES" sz="1500" dirty="0">
                          <a:effectLst/>
                        </a:rPr>
                        <a:t>619</a:t>
                      </a:r>
                    </a:p>
                  </a:txBody>
                  <a:tcPr marL="77702" marR="77702" marT="38851" marB="38851" anchor="ctr"/>
                </a:tc>
                <a:tc>
                  <a:txBody>
                    <a:bodyPr/>
                    <a:lstStyle/>
                    <a:p>
                      <a:pPr algn="r" fontAlgn="ctr"/>
                      <a:r>
                        <a:rPr lang="es-ES" sz="1500" dirty="0">
                          <a:effectLst/>
                        </a:rPr>
                        <a:t>32</a:t>
                      </a:r>
                    </a:p>
                  </a:txBody>
                  <a:tcPr marL="77702" marR="77702" marT="38851" marB="38851" anchor="ctr"/>
                </a:tc>
                <a:extLst>
                  <a:ext uri="{0D108BD9-81ED-4DB2-BD59-A6C34878D82A}">
                    <a16:rowId xmlns:a16="http://schemas.microsoft.com/office/drawing/2014/main" val="1211981041"/>
                  </a:ext>
                </a:extLst>
              </a:tr>
              <a:tr h="310810">
                <a:tc>
                  <a:txBody>
                    <a:bodyPr/>
                    <a:lstStyle/>
                    <a:p>
                      <a:pPr algn="r" fontAlgn="ctr"/>
                      <a:r>
                        <a:rPr lang="es-ES" sz="1500" b="1">
                          <a:effectLst/>
                        </a:rPr>
                        <a:t>2</a:t>
                      </a:r>
                    </a:p>
                  </a:txBody>
                  <a:tcPr marL="77702" marR="77702" marT="38851" marB="38851" anchor="ctr"/>
                </a:tc>
                <a:tc>
                  <a:txBody>
                    <a:bodyPr/>
                    <a:lstStyle/>
                    <a:p>
                      <a:pPr algn="r" fontAlgn="ctr"/>
                      <a:r>
                        <a:rPr lang="es-ES" sz="1500">
                          <a:effectLst/>
                        </a:rPr>
                        <a:t>1</a:t>
                      </a:r>
                    </a:p>
                  </a:txBody>
                  <a:tcPr marL="77702" marR="77702" marT="38851" marB="38851" anchor="ctr"/>
                </a:tc>
                <a:tc>
                  <a:txBody>
                    <a:bodyPr/>
                    <a:lstStyle/>
                    <a:p>
                      <a:pPr algn="r" fontAlgn="ctr"/>
                      <a:r>
                        <a:rPr lang="es-ES" sz="1500" dirty="0">
                          <a:effectLst/>
                        </a:rPr>
                        <a:t>973</a:t>
                      </a:r>
                    </a:p>
                  </a:txBody>
                  <a:tcPr marL="77702" marR="77702" marT="38851" marB="38851" anchor="ctr"/>
                </a:tc>
                <a:tc>
                  <a:txBody>
                    <a:bodyPr/>
                    <a:lstStyle/>
                    <a:p>
                      <a:pPr algn="r" fontAlgn="ctr"/>
                      <a:r>
                        <a:rPr lang="es-ES" sz="1500">
                          <a:effectLst/>
                        </a:rPr>
                        <a:t>933</a:t>
                      </a:r>
                    </a:p>
                  </a:txBody>
                  <a:tcPr marL="77702" marR="77702" marT="38851" marB="38851" anchor="ctr"/>
                </a:tc>
                <a:tc>
                  <a:txBody>
                    <a:bodyPr/>
                    <a:lstStyle/>
                    <a:p>
                      <a:pPr algn="r" fontAlgn="ctr"/>
                      <a:r>
                        <a:rPr lang="es-ES" sz="1500">
                          <a:effectLst/>
                        </a:rPr>
                        <a:t>40</a:t>
                      </a:r>
                    </a:p>
                  </a:txBody>
                  <a:tcPr marL="77702" marR="77702" marT="38851" marB="38851" anchor="ctr"/>
                </a:tc>
                <a:extLst>
                  <a:ext uri="{0D108BD9-81ED-4DB2-BD59-A6C34878D82A}">
                    <a16:rowId xmlns:a16="http://schemas.microsoft.com/office/drawing/2014/main" val="519581824"/>
                  </a:ext>
                </a:extLst>
              </a:tr>
              <a:tr h="310810">
                <a:tc>
                  <a:txBody>
                    <a:bodyPr/>
                    <a:lstStyle/>
                    <a:p>
                      <a:pPr algn="r" fontAlgn="ctr"/>
                      <a:r>
                        <a:rPr lang="es-ES" sz="1500" b="1">
                          <a:effectLst/>
                        </a:rPr>
                        <a:t>3</a:t>
                      </a:r>
                    </a:p>
                  </a:txBody>
                  <a:tcPr marL="77702" marR="77702" marT="38851" marB="38851" anchor="ctr"/>
                </a:tc>
                <a:tc>
                  <a:txBody>
                    <a:bodyPr/>
                    <a:lstStyle/>
                    <a:p>
                      <a:pPr algn="r" fontAlgn="ctr"/>
                      <a:r>
                        <a:rPr lang="es-ES" sz="1500">
                          <a:effectLst/>
                        </a:rPr>
                        <a:t>2</a:t>
                      </a:r>
                    </a:p>
                  </a:txBody>
                  <a:tcPr marL="77702" marR="77702" marT="38851" marB="38851" anchor="ctr"/>
                </a:tc>
                <a:tc>
                  <a:txBody>
                    <a:bodyPr/>
                    <a:lstStyle/>
                    <a:p>
                      <a:pPr algn="r" fontAlgn="ctr"/>
                      <a:r>
                        <a:rPr lang="es-ES" sz="1500">
                          <a:effectLst/>
                        </a:rPr>
                        <a:t>494</a:t>
                      </a:r>
                    </a:p>
                  </a:txBody>
                  <a:tcPr marL="77702" marR="77702" marT="38851" marB="38851" anchor="ctr"/>
                </a:tc>
                <a:tc>
                  <a:txBody>
                    <a:bodyPr/>
                    <a:lstStyle/>
                    <a:p>
                      <a:pPr algn="r" fontAlgn="ctr"/>
                      <a:r>
                        <a:rPr lang="es-ES" sz="1500">
                          <a:effectLst/>
                        </a:rPr>
                        <a:t>482</a:t>
                      </a:r>
                    </a:p>
                  </a:txBody>
                  <a:tcPr marL="77702" marR="77702" marT="38851" marB="38851" anchor="ctr"/>
                </a:tc>
                <a:tc>
                  <a:txBody>
                    <a:bodyPr/>
                    <a:lstStyle/>
                    <a:p>
                      <a:pPr algn="r" fontAlgn="ctr"/>
                      <a:r>
                        <a:rPr lang="es-ES" sz="1500">
                          <a:effectLst/>
                        </a:rPr>
                        <a:t>12</a:t>
                      </a:r>
                    </a:p>
                  </a:txBody>
                  <a:tcPr marL="77702" marR="77702" marT="38851" marB="38851" anchor="ctr"/>
                </a:tc>
                <a:extLst>
                  <a:ext uri="{0D108BD9-81ED-4DB2-BD59-A6C34878D82A}">
                    <a16:rowId xmlns:a16="http://schemas.microsoft.com/office/drawing/2014/main" val="774850570"/>
                  </a:ext>
                </a:extLst>
              </a:tr>
              <a:tr h="310810">
                <a:tc>
                  <a:txBody>
                    <a:bodyPr/>
                    <a:lstStyle/>
                    <a:p>
                      <a:pPr algn="r" fontAlgn="ctr"/>
                      <a:r>
                        <a:rPr lang="es-ES" sz="1500" b="1">
                          <a:effectLst/>
                        </a:rPr>
                        <a:t>4</a:t>
                      </a:r>
                    </a:p>
                  </a:txBody>
                  <a:tcPr marL="77702" marR="77702" marT="38851" marB="38851" anchor="ctr"/>
                </a:tc>
                <a:tc>
                  <a:txBody>
                    <a:bodyPr/>
                    <a:lstStyle/>
                    <a:p>
                      <a:pPr algn="r" fontAlgn="ctr"/>
                      <a:r>
                        <a:rPr lang="es-ES" sz="1500">
                          <a:effectLst/>
                        </a:rPr>
                        <a:t>3</a:t>
                      </a:r>
                    </a:p>
                  </a:txBody>
                  <a:tcPr marL="77702" marR="77702" marT="38851" marB="38851" anchor="ctr"/>
                </a:tc>
                <a:tc>
                  <a:txBody>
                    <a:bodyPr/>
                    <a:lstStyle/>
                    <a:p>
                      <a:pPr algn="r" fontAlgn="ctr"/>
                      <a:r>
                        <a:rPr lang="es-ES" sz="1500">
                          <a:effectLst/>
                        </a:rPr>
                        <a:t>229</a:t>
                      </a:r>
                    </a:p>
                  </a:txBody>
                  <a:tcPr marL="77702" marR="77702" marT="38851" marB="38851" anchor="ctr"/>
                </a:tc>
                <a:tc>
                  <a:txBody>
                    <a:bodyPr/>
                    <a:lstStyle/>
                    <a:p>
                      <a:pPr algn="r" fontAlgn="ctr"/>
                      <a:r>
                        <a:rPr lang="es-ES" sz="1500">
                          <a:effectLst/>
                        </a:rPr>
                        <a:t>222</a:t>
                      </a:r>
                    </a:p>
                  </a:txBody>
                  <a:tcPr marL="77702" marR="77702" marT="38851" marB="38851" anchor="ctr"/>
                </a:tc>
                <a:tc>
                  <a:txBody>
                    <a:bodyPr/>
                    <a:lstStyle/>
                    <a:p>
                      <a:pPr algn="r" fontAlgn="ctr"/>
                      <a:r>
                        <a:rPr lang="es-ES" sz="1500">
                          <a:effectLst/>
                        </a:rPr>
                        <a:t>7</a:t>
                      </a:r>
                    </a:p>
                  </a:txBody>
                  <a:tcPr marL="77702" marR="77702" marT="38851" marB="38851" anchor="ctr"/>
                </a:tc>
                <a:extLst>
                  <a:ext uri="{0D108BD9-81ED-4DB2-BD59-A6C34878D82A}">
                    <a16:rowId xmlns:a16="http://schemas.microsoft.com/office/drawing/2014/main" val="2981429943"/>
                  </a:ext>
                </a:extLst>
              </a:tr>
              <a:tr h="310810">
                <a:tc>
                  <a:txBody>
                    <a:bodyPr/>
                    <a:lstStyle/>
                    <a:p>
                      <a:pPr algn="r" fontAlgn="ctr"/>
                      <a:r>
                        <a:rPr lang="es-ES" sz="1500" b="1">
                          <a:effectLst/>
                        </a:rPr>
                        <a:t>5</a:t>
                      </a:r>
                    </a:p>
                  </a:txBody>
                  <a:tcPr marL="77702" marR="77702" marT="38851" marB="38851" anchor="ctr"/>
                </a:tc>
                <a:tc>
                  <a:txBody>
                    <a:bodyPr/>
                    <a:lstStyle/>
                    <a:p>
                      <a:pPr algn="r" fontAlgn="ctr"/>
                      <a:r>
                        <a:rPr lang="es-ES" sz="1500">
                          <a:effectLst/>
                        </a:rPr>
                        <a:t>4</a:t>
                      </a:r>
                    </a:p>
                  </a:txBody>
                  <a:tcPr marL="77702" marR="77702" marT="38851" marB="38851" anchor="ctr"/>
                </a:tc>
                <a:tc>
                  <a:txBody>
                    <a:bodyPr/>
                    <a:lstStyle/>
                    <a:p>
                      <a:pPr algn="r" fontAlgn="ctr"/>
                      <a:r>
                        <a:rPr lang="es-ES" sz="1500">
                          <a:effectLst/>
                        </a:rPr>
                        <a:t>130</a:t>
                      </a:r>
                    </a:p>
                  </a:txBody>
                  <a:tcPr marL="77702" marR="77702" marT="38851" marB="38851" anchor="ctr"/>
                </a:tc>
                <a:tc>
                  <a:txBody>
                    <a:bodyPr/>
                    <a:lstStyle/>
                    <a:p>
                      <a:pPr algn="r" fontAlgn="ctr"/>
                      <a:r>
                        <a:rPr lang="es-ES" sz="1500" dirty="0">
                          <a:effectLst/>
                        </a:rPr>
                        <a:t>124</a:t>
                      </a:r>
                    </a:p>
                  </a:txBody>
                  <a:tcPr marL="77702" marR="77702" marT="38851" marB="38851" anchor="ctr"/>
                </a:tc>
                <a:tc>
                  <a:txBody>
                    <a:bodyPr/>
                    <a:lstStyle/>
                    <a:p>
                      <a:pPr algn="r" fontAlgn="ctr"/>
                      <a:r>
                        <a:rPr lang="es-ES" sz="1500">
                          <a:effectLst/>
                        </a:rPr>
                        <a:t>6</a:t>
                      </a:r>
                    </a:p>
                  </a:txBody>
                  <a:tcPr marL="77702" marR="77702" marT="38851" marB="38851" anchor="ctr"/>
                </a:tc>
                <a:extLst>
                  <a:ext uri="{0D108BD9-81ED-4DB2-BD59-A6C34878D82A}">
                    <a16:rowId xmlns:a16="http://schemas.microsoft.com/office/drawing/2014/main" val="2631496406"/>
                  </a:ext>
                </a:extLst>
              </a:tr>
              <a:tr h="310810">
                <a:tc>
                  <a:txBody>
                    <a:bodyPr/>
                    <a:lstStyle/>
                    <a:p>
                      <a:pPr algn="r" fontAlgn="ctr"/>
                      <a:r>
                        <a:rPr lang="es-ES" sz="1500" b="1">
                          <a:effectLst/>
                        </a:rPr>
                        <a:t>6</a:t>
                      </a:r>
                    </a:p>
                  </a:txBody>
                  <a:tcPr marL="77702" marR="77702" marT="38851" marB="38851" anchor="ctr"/>
                </a:tc>
                <a:tc>
                  <a:txBody>
                    <a:bodyPr/>
                    <a:lstStyle/>
                    <a:p>
                      <a:pPr algn="r" fontAlgn="ctr"/>
                      <a:r>
                        <a:rPr lang="es-ES" sz="1500">
                          <a:effectLst/>
                        </a:rPr>
                        <a:t>5</a:t>
                      </a:r>
                    </a:p>
                  </a:txBody>
                  <a:tcPr marL="77702" marR="77702" marT="38851" marB="38851" anchor="ctr"/>
                </a:tc>
                <a:tc>
                  <a:txBody>
                    <a:bodyPr/>
                    <a:lstStyle/>
                    <a:p>
                      <a:pPr algn="r" fontAlgn="ctr"/>
                      <a:r>
                        <a:rPr lang="es-ES" sz="1500">
                          <a:effectLst/>
                        </a:rPr>
                        <a:t>105</a:t>
                      </a:r>
                    </a:p>
                  </a:txBody>
                  <a:tcPr marL="77702" marR="77702" marT="38851" marB="38851" anchor="ctr"/>
                </a:tc>
                <a:tc>
                  <a:txBody>
                    <a:bodyPr/>
                    <a:lstStyle/>
                    <a:p>
                      <a:pPr algn="r" fontAlgn="ctr"/>
                      <a:r>
                        <a:rPr lang="es-ES" sz="1500">
                          <a:effectLst/>
                        </a:rPr>
                        <a:t>96</a:t>
                      </a:r>
                    </a:p>
                  </a:txBody>
                  <a:tcPr marL="77702" marR="77702" marT="38851" marB="38851" anchor="ctr"/>
                </a:tc>
                <a:tc>
                  <a:txBody>
                    <a:bodyPr/>
                    <a:lstStyle/>
                    <a:p>
                      <a:pPr algn="r" fontAlgn="ctr"/>
                      <a:r>
                        <a:rPr lang="es-ES" sz="1500">
                          <a:effectLst/>
                        </a:rPr>
                        <a:t>8</a:t>
                      </a:r>
                    </a:p>
                  </a:txBody>
                  <a:tcPr marL="77702" marR="77702" marT="38851" marB="38851" anchor="ctr"/>
                </a:tc>
                <a:extLst>
                  <a:ext uri="{0D108BD9-81ED-4DB2-BD59-A6C34878D82A}">
                    <a16:rowId xmlns:a16="http://schemas.microsoft.com/office/drawing/2014/main" val="826079792"/>
                  </a:ext>
                </a:extLst>
              </a:tr>
              <a:tr h="310810">
                <a:tc>
                  <a:txBody>
                    <a:bodyPr/>
                    <a:lstStyle/>
                    <a:p>
                      <a:pPr algn="r" fontAlgn="ctr"/>
                      <a:r>
                        <a:rPr lang="es-ES" sz="1500" b="1">
                          <a:effectLst/>
                        </a:rPr>
                        <a:t>7</a:t>
                      </a:r>
                    </a:p>
                  </a:txBody>
                  <a:tcPr marL="77702" marR="77702" marT="38851" marB="38851" anchor="ctr"/>
                </a:tc>
                <a:tc>
                  <a:txBody>
                    <a:bodyPr/>
                    <a:lstStyle/>
                    <a:p>
                      <a:pPr algn="r" fontAlgn="ctr"/>
                      <a:r>
                        <a:rPr lang="es-ES" sz="1500">
                          <a:effectLst/>
                        </a:rPr>
                        <a:t>6</a:t>
                      </a:r>
                    </a:p>
                  </a:txBody>
                  <a:tcPr marL="77702" marR="77702" marT="38851" marB="38851" anchor="ctr"/>
                </a:tc>
                <a:tc>
                  <a:txBody>
                    <a:bodyPr/>
                    <a:lstStyle/>
                    <a:p>
                      <a:pPr algn="r" fontAlgn="ctr"/>
                      <a:r>
                        <a:rPr lang="es-ES" sz="1500">
                          <a:effectLst/>
                        </a:rPr>
                        <a:t>112</a:t>
                      </a:r>
                    </a:p>
                  </a:txBody>
                  <a:tcPr marL="77702" marR="77702" marT="38851" marB="38851" anchor="ctr"/>
                </a:tc>
                <a:tc>
                  <a:txBody>
                    <a:bodyPr/>
                    <a:lstStyle/>
                    <a:p>
                      <a:pPr algn="r" fontAlgn="ctr"/>
                      <a:r>
                        <a:rPr lang="es-ES" sz="1500" dirty="0">
                          <a:effectLst/>
                        </a:rPr>
                        <a:t>108</a:t>
                      </a:r>
                    </a:p>
                  </a:txBody>
                  <a:tcPr marL="77702" marR="77702" marT="38851" marB="38851" anchor="ctr"/>
                </a:tc>
                <a:tc>
                  <a:txBody>
                    <a:bodyPr/>
                    <a:lstStyle/>
                    <a:p>
                      <a:pPr algn="r" fontAlgn="ctr"/>
                      <a:r>
                        <a:rPr lang="es-ES" sz="1500">
                          <a:effectLst/>
                        </a:rPr>
                        <a:t>4</a:t>
                      </a:r>
                    </a:p>
                  </a:txBody>
                  <a:tcPr marL="77702" marR="77702" marT="38851" marB="38851" anchor="ctr"/>
                </a:tc>
                <a:extLst>
                  <a:ext uri="{0D108BD9-81ED-4DB2-BD59-A6C34878D82A}">
                    <a16:rowId xmlns:a16="http://schemas.microsoft.com/office/drawing/2014/main" val="3687254315"/>
                  </a:ext>
                </a:extLst>
              </a:tr>
              <a:tr h="310810">
                <a:tc>
                  <a:txBody>
                    <a:bodyPr/>
                    <a:lstStyle/>
                    <a:p>
                      <a:pPr algn="r" fontAlgn="ctr"/>
                      <a:r>
                        <a:rPr lang="es-ES" sz="1500" b="1">
                          <a:effectLst/>
                        </a:rPr>
                        <a:t>8</a:t>
                      </a:r>
                    </a:p>
                  </a:txBody>
                  <a:tcPr marL="77702" marR="77702" marT="38851" marB="38851" anchor="ctr"/>
                </a:tc>
                <a:tc>
                  <a:txBody>
                    <a:bodyPr/>
                    <a:lstStyle/>
                    <a:p>
                      <a:pPr algn="r" fontAlgn="ctr"/>
                      <a:r>
                        <a:rPr lang="es-ES" sz="1500">
                          <a:effectLst/>
                        </a:rPr>
                        <a:t>7</a:t>
                      </a:r>
                    </a:p>
                  </a:txBody>
                  <a:tcPr marL="77702" marR="77702" marT="38851" marB="38851" anchor="ctr"/>
                </a:tc>
                <a:tc>
                  <a:txBody>
                    <a:bodyPr/>
                    <a:lstStyle/>
                    <a:p>
                      <a:pPr algn="r" fontAlgn="ctr"/>
                      <a:r>
                        <a:rPr lang="es-ES" sz="1500">
                          <a:effectLst/>
                        </a:rPr>
                        <a:t>81</a:t>
                      </a:r>
                    </a:p>
                  </a:txBody>
                  <a:tcPr marL="77702" marR="77702" marT="38851" marB="38851" anchor="ctr"/>
                </a:tc>
                <a:tc>
                  <a:txBody>
                    <a:bodyPr/>
                    <a:lstStyle/>
                    <a:p>
                      <a:pPr algn="r" fontAlgn="ctr"/>
                      <a:r>
                        <a:rPr lang="es-ES" sz="1500" dirty="0">
                          <a:effectLst/>
                        </a:rPr>
                        <a:t>78</a:t>
                      </a:r>
                    </a:p>
                  </a:txBody>
                  <a:tcPr marL="77702" marR="77702" marT="38851" marB="38851" anchor="ctr"/>
                </a:tc>
                <a:tc>
                  <a:txBody>
                    <a:bodyPr/>
                    <a:lstStyle/>
                    <a:p>
                      <a:pPr algn="r" fontAlgn="ctr"/>
                      <a:r>
                        <a:rPr lang="es-ES" sz="1500">
                          <a:effectLst/>
                        </a:rPr>
                        <a:t>3</a:t>
                      </a:r>
                    </a:p>
                  </a:txBody>
                  <a:tcPr marL="77702" marR="77702" marT="38851" marB="38851" anchor="ctr"/>
                </a:tc>
                <a:extLst>
                  <a:ext uri="{0D108BD9-81ED-4DB2-BD59-A6C34878D82A}">
                    <a16:rowId xmlns:a16="http://schemas.microsoft.com/office/drawing/2014/main" val="269961028"/>
                  </a:ext>
                </a:extLst>
              </a:tr>
              <a:tr h="310810">
                <a:tc>
                  <a:txBody>
                    <a:bodyPr/>
                    <a:lstStyle/>
                    <a:p>
                      <a:pPr algn="r" fontAlgn="ctr"/>
                      <a:r>
                        <a:rPr lang="es-ES" sz="1500" b="1">
                          <a:effectLst/>
                        </a:rPr>
                        <a:t>9</a:t>
                      </a:r>
                    </a:p>
                  </a:txBody>
                  <a:tcPr marL="77702" marR="77702" marT="38851" marB="38851" anchor="ctr"/>
                </a:tc>
                <a:tc>
                  <a:txBody>
                    <a:bodyPr/>
                    <a:lstStyle/>
                    <a:p>
                      <a:pPr algn="r" fontAlgn="ctr"/>
                      <a:r>
                        <a:rPr lang="es-ES" sz="1500">
                          <a:effectLst/>
                        </a:rPr>
                        <a:t>8</a:t>
                      </a:r>
                    </a:p>
                  </a:txBody>
                  <a:tcPr marL="77702" marR="77702" marT="38851" marB="38851" anchor="ctr"/>
                </a:tc>
                <a:tc>
                  <a:txBody>
                    <a:bodyPr/>
                    <a:lstStyle/>
                    <a:p>
                      <a:pPr algn="r" fontAlgn="ctr"/>
                      <a:r>
                        <a:rPr lang="es-ES" sz="1500">
                          <a:effectLst/>
                        </a:rPr>
                        <a:t>87</a:t>
                      </a:r>
                    </a:p>
                  </a:txBody>
                  <a:tcPr marL="77702" marR="77702" marT="38851" marB="38851" anchor="ctr"/>
                </a:tc>
                <a:tc>
                  <a:txBody>
                    <a:bodyPr/>
                    <a:lstStyle/>
                    <a:p>
                      <a:pPr algn="r" fontAlgn="ctr"/>
                      <a:r>
                        <a:rPr lang="es-ES" sz="1500">
                          <a:effectLst/>
                        </a:rPr>
                        <a:t>86</a:t>
                      </a:r>
                    </a:p>
                  </a:txBody>
                  <a:tcPr marL="77702" marR="77702" marT="38851" marB="38851" anchor="ctr"/>
                </a:tc>
                <a:tc>
                  <a:txBody>
                    <a:bodyPr/>
                    <a:lstStyle/>
                    <a:p>
                      <a:pPr algn="r" fontAlgn="ctr"/>
                      <a:r>
                        <a:rPr lang="es-ES" sz="1500">
                          <a:effectLst/>
                        </a:rPr>
                        <a:t>1</a:t>
                      </a:r>
                    </a:p>
                  </a:txBody>
                  <a:tcPr marL="77702" marR="77702" marT="38851" marB="38851" anchor="ctr"/>
                </a:tc>
                <a:extLst>
                  <a:ext uri="{0D108BD9-81ED-4DB2-BD59-A6C34878D82A}">
                    <a16:rowId xmlns:a16="http://schemas.microsoft.com/office/drawing/2014/main" val="2932156232"/>
                  </a:ext>
                </a:extLst>
              </a:tr>
              <a:tr h="310810">
                <a:tc>
                  <a:txBody>
                    <a:bodyPr/>
                    <a:lstStyle/>
                    <a:p>
                      <a:pPr algn="r" fontAlgn="ctr"/>
                      <a:r>
                        <a:rPr lang="es-ES" sz="1500" b="1">
                          <a:effectLst/>
                        </a:rPr>
                        <a:t>10</a:t>
                      </a:r>
                    </a:p>
                  </a:txBody>
                  <a:tcPr marL="77702" marR="77702" marT="38851" marB="38851" anchor="ctr"/>
                </a:tc>
                <a:tc>
                  <a:txBody>
                    <a:bodyPr/>
                    <a:lstStyle/>
                    <a:p>
                      <a:pPr algn="r" fontAlgn="ctr"/>
                      <a:r>
                        <a:rPr lang="es-ES" sz="1500">
                          <a:effectLst/>
                        </a:rPr>
                        <a:t>9</a:t>
                      </a:r>
                    </a:p>
                  </a:txBody>
                  <a:tcPr marL="77702" marR="77702" marT="38851" marB="38851" anchor="ctr"/>
                </a:tc>
                <a:tc>
                  <a:txBody>
                    <a:bodyPr/>
                    <a:lstStyle/>
                    <a:p>
                      <a:pPr algn="r" fontAlgn="ctr"/>
                      <a:r>
                        <a:rPr lang="es-ES" sz="1500">
                          <a:effectLst/>
                        </a:rPr>
                        <a:t>53</a:t>
                      </a:r>
                    </a:p>
                  </a:txBody>
                  <a:tcPr marL="77702" marR="77702" marT="38851" marB="38851" anchor="ctr"/>
                </a:tc>
                <a:tc>
                  <a:txBody>
                    <a:bodyPr/>
                    <a:lstStyle/>
                    <a:p>
                      <a:pPr algn="r" fontAlgn="ctr"/>
                      <a:r>
                        <a:rPr lang="es-ES" sz="1500" dirty="0">
                          <a:effectLst/>
                        </a:rPr>
                        <a:t>53</a:t>
                      </a:r>
                    </a:p>
                  </a:txBody>
                  <a:tcPr marL="77702" marR="77702" marT="38851" marB="38851" anchor="ctr"/>
                </a:tc>
                <a:tc>
                  <a:txBody>
                    <a:bodyPr/>
                    <a:lstStyle/>
                    <a:p>
                      <a:pPr algn="r" fontAlgn="ctr"/>
                      <a:r>
                        <a:rPr lang="es-ES" sz="1500">
                          <a:effectLst/>
                        </a:rPr>
                        <a:t>0</a:t>
                      </a:r>
                    </a:p>
                  </a:txBody>
                  <a:tcPr marL="77702" marR="77702" marT="38851" marB="38851" anchor="ctr"/>
                </a:tc>
                <a:extLst>
                  <a:ext uri="{0D108BD9-81ED-4DB2-BD59-A6C34878D82A}">
                    <a16:rowId xmlns:a16="http://schemas.microsoft.com/office/drawing/2014/main" val="3596370500"/>
                  </a:ext>
                </a:extLst>
              </a:tr>
              <a:tr h="310810">
                <a:tc>
                  <a:txBody>
                    <a:bodyPr/>
                    <a:lstStyle/>
                    <a:p>
                      <a:pPr algn="r" fontAlgn="ctr"/>
                      <a:r>
                        <a:rPr lang="es-ES" sz="1500" b="1">
                          <a:effectLst/>
                        </a:rPr>
                        <a:t>11</a:t>
                      </a:r>
                    </a:p>
                  </a:txBody>
                  <a:tcPr marL="77702" marR="77702" marT="38851" marB="38851" anchor="ctr"/>
                </a:tc>
                <a:tc>
                  <a:txBody>
                    <a:bodyPr/>
                    <a:lstStyle/>
                    <a:p>
                      <a:pPr algn="r" fontAlgn="ctr"/>
                      <a:r>
                        <a:rPr lang="es-ES" sz="1500">
                          <a:effectLst/>
                        </a:rPr>
                        <a:t>10</a:t>
                      </a:r>
                    </a:p>
                  </a:txBody>
                  <a:tcPr marL="77702" marR="77702" marT="38851" marB="38851" anchor="ctr"/>
                </a:tc>
                <a:tc>
                  <a:txBody>
                    <a:bodyPr/>
                    <a:lstStyle/>
                    <a:p>
                      <a:pPr algn="r" fontAlgn="ctr"/>
                      <a:r>
                        <a:rPr lang="es-ES" sz="1500">
                          <a:effectLst/>
                        </a:rPr>
                        <a:t>53</a:t>
                      </a:r>
                    </a:p>
                  </a:txBody>
                  <a:tcPr marL="77702" marR="77702" marT="38851" marB="38851" anchor="ctr"/>
                </a:tc>
                <a:tc>
                  <a:txBody>
                    <a:bodyPr/>
                    <a:lstStyle/>
                    <a:p>
                      <a:pPr algn="r" fontAlgn="ctr"/>
                      <a:r>
                        <a:rPr lang="es-ES" sz="1500">
                          <a:effectLst/>
                        </a:rPr>
                        <a:t>52</a:t>
                      </a:r>
                    </a:p>
                  </a:txBody>
                  <a:tcPr marL="77702" marR="77702" marT="38851" marB="38851" anchor="ctr"/>
                </a:tc>
                <a:tc>
                  <a:txBody>
                    <a:bodyPr/>
                    <a:lstStyle/>
                    <a:p>
                      <a:pPr algn="r" fontAlgn="ctr"/>
                      <a:r>
                        <a:rPr lang="es-ES" sz="1500" dirty="0">
                          <a:effectLst/>
                        </a:rPr>
                        <a:t>1</a:t>
                      </a:r>
                    </a:p>
                  </a:txBody>
                  <a:tcPr marL="77702" marR="77702" marT="38851" marB="38851" anchor="ctr"/>
                </a:tc>
                <a:extLst>
                  <a:ext uri="{0D108BD9-81ED-4DB2-BD59-A6C34878D82A}">
                    <a16:rowId xmlns:a16="http://schemas.microsoft.com/office/drawing/2014/main" val="2130904868"/>
                  </a:ext>
                </a:extLst>
              </a:tr>
              <a:tr h="310810">
                <a:tc>
                  <a:txBody>
                    <a:bodyPr/>
                    <a:lstStyle/>
                    <a:p>
                      <a:pPr algn="r" fontAlgn="ctr"/>
                      <a:r>
                        <a:rPr lang="es-ES" sz="1500" b="1">
                          <a:effectLst/>
                        </a:rPr>
                        <a:t>12</a:t>
                      </a:r>
                    </a:p>
                  </a:txBody>
                  <a:tcPr marL="77702" marR="77702" marT="38851" marB="38851" anchor="ctr"/>
                </a:tc>
                <a:tc>
                  <a:txBody>
                    <a:bodyPr/>
                    <a:lstStyle/>
                    <a:p>
                      <a:pPr algn="r" fontAlgn="ctr"/>
                      <a:r>
                        <a:rPr lang="es-ES" sz="1500">
                          <a:effectLst/>
                        </a:rPr>
                        <a:t>11</a:t>
                      </a:r>
                    </a:p>
                  </a:txBody>
                  <a:tcPr marL="77702" marR="77702" marT="38851" marB="38851" anchor="ctr"/>
                </a:tc>
                <a:tc>
                  <a:txBody>
                    <a:bodyPr/>
                    <a:lstStyle/>
                    <a:p>
                      <a:pPr algn="r" fontAlgn="ctr"/>
                      <a:r>
                        <a:rPr lang="es-ES" sz="1500">
                          <a:effectLst/>
                        </a:rPr>
                        <a:t>45</a:t>
                      </a:r>
                    </a:p>
                  </a:txBody>
                  <a:tcPr marL="77702" marR="77702" marT="38851" marB="38851" anchor="ctr"/>
                </a:tc>
                <a:tc>
                  <a:txBody>
                    <a:bodyPr/>
                    <a:lstStyle/>
                    <a:p>
                      <a:pPr algn="r" fontAlgn="ctr"/>
                      <a:r>
                        <a:rPr lang="es-ES" sz="1500">
                          <a:effectLst/>
                        </a:rPr>
                        <a:t>41</a:t>
                      </a:r>
                    </a:p>
                  </a:txBody>
                  <a:tcPr marL="77702" marR="77702" marT="38851" marB="38851" anchor="ctr"/>
                </a:tc>
                <a:tc>
                  <a:txBody>
                    <a:bodyPr/>
                    <a:lstStyle/>
                    <a:p>
                      <a:pPr algn="r" fontAlgn="ctr"/>
                      <a:r>
                        <a:rPr lang="es-ES" sz="1500" dirty="0">
                          <a:effectLst/>
                        </a:rPr>
                        <a:t>4</a:t>
                      </a:r>
                    </a:p>
                  </a:txBody>
                  <a:tcPr marL="77702" marR="77702" marT="38851" marB="38851" anchor="ctr"/>
                </a:tc>
                <a:extLst>
                  <a:ext uri="{0D108BD9-81ED-4DB2-BD59-A6C34878D82A}">
                    <a16:rowId xmlns:a16="http://schemas.microsoft.com/office/drawing/2014/main" val="1301730642"/>
                  </a:ext>
                </a:extLst>
              </a:tr>
              <a:tr h="310810">
                <a:tc>
                  <a:txBody>
                    <a:bodyPr/>
                    <a:lstStyle/>
                    <a:p>
                      <a:pPr algn="r" fontAlgn="ctr"/>
                      <a:r>
                        <a:rPr lang="es-ES" sz="1500" b="1">
                          <a:effectLst/>
                        </a:rPr>
                        <a:t>13</a:t>
                      </a:r>
                    </a:p>
                  </a:txBody>
                  <a:tcPr marL="77702" marR="77702" marT="38851" marB="38851" anchor="ctr"/>
                </a:tc>
                <a:tc>
                  <a:txBody>
                    <a:bodyPr/>
                    <a:lstStyle/>
                    <a:p>
                      <a:pPr algn="r" fontAlgn="ctr"/>
                      <a:r>
                        <a:rPr lang="es-ES" sz="1500">
                          <a:effectLst/>
                        </a:rPr>
                        <a:t>12 y más</a:t>
                      </a:r>
                    </a:p>
                  </a:txBody>
                  <a:tcPr marL="77702" marR="77702" marT="38851" marB="38851" anchor="ctr"/>
                </a:tc>
                <a:tc>
                  <a:txBody>
                    <a:bodyPr/>
                    <a:lstStyle/>
                    <a:p>
                      <a:pPr algn="r" fontAlgn="ctr"/>
                      <a:r>
                        <a:rPr lang="es-ES" sz="1500">
                          <a:effectLst/>
                        </a:rPr>
                        <a:t>330</a:t>
                      </a:r>
                    </a:p>
                  </a:txBody>
                  <a:tcPr marL="77702" marR="77702" marT="38851" marB="38851" anchor="ctr"/>
                </a:tc>
                <a:tc>
                  <a:txBody>
                    <a:bodyPr/>
                    <a:lstStyle/>
                    <a:p>
                      <a:pPr algn="r" fontAlgn="ctr"/>
                      <a:r>
                        <a:rPr lang="es-ES" sz="1500">
                          <a:effectLst/>
                        </a:rPr>
                        <a:t>316</a:t>
                      </a:r>
                    </a:p>
                  </a:txBody>
                  <a:tcPr marL="77702" marR="77702" marT="38851" marB="38851" anchor="ctr"/>
                </a:tc>
                <a:tc>
                  <a:txBody>
                    <a:bodyPr/>
                    <a:lstStyle/>
                    <a:p>
                      <a:pPr algn="r" fontAlgn="ctr"/>
                      <a:r>
                        <a:rPr lang="es-ES" sz="1500" dirty="0">
                          <a:effectLst/>
                        </a:rPr>
                        <a:t>14</a:t>
                      </a:r>
                    </a:p>
                  </a:txBody>
                  <a:tcPr marL="77702" marR="77702" marT="38851" marB="38851" anchor="ctr"/>
                </a:tc>
                <a:extLst>
                  <a:ext uri="{0D108BD9-81ED-4DB2-BD59-A6C34878D82A}">
                    <a16:rowId xmlns:a16="http://schemas.microsoft.com/office/drawing/2014/main" val="3393752827"/>
                  </a:ext>
                </a:extLst>
              </a:tr>
            </a:tbl>
          </a:graphicData>
        </a:graphic>
      </p:graphicFrame>
    </p:spTree>
    <p:extLst>
      <p:ext uri="{BB962C8B-B14F-4D97-AF65-F5344CB8AC3E}">
        <p14:creationId xmlns:p14="http://schemas.microsoft.com/office/powerpoint/2010/main" val="2349276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897D4D4-F48A-AA27-92D8-F5114ACB7FBB}"/>
              </a:ext>
            </a:extLst>
          </p:cNvPr>
          <p:cNvSpPr>
            <a:spLocks noGrp="1"/>
          </p:cNvSpPr>
          <p:nvPr>
            <p:ph type="title"/>
          </p:nvPr>
        </p:nvSpPr>
        <p:spPr>
          <a:xfrm>
            <a:off x="838200" y="365126"/>
            <a:ext cx="10515600" cy="678584"/>
          </a:xfrm>
        </p:spPr>
        <p:txBody>
          <a:bodyPr>
            <a:normAutofit/>
          </a:bodyPr>
          <a:lstStyle/>
          <a:p>
            <a:r>
              <a:rPr lang="es-ES" sz="2800" dirty="0"/>
              <a:t>Estadísticas:</a:t>
            </a:r>
          </a:p>
        </p:txBody>
      </p:sp>
      <p:graphicFrame>
        <p:nvGraphicFramePr>
          <p:cNvPr id="5" name="Tabla 4">
            <a:extLst>
              <a:ext uri="{FF2B5EF4-FFF2-40B4-BE49-F238E27FC236}">
                <a16:creationId xmlns:a16="http://schemas.microsoft.com/office/drawing/2014/main" id="{9287B8F8-1324-3C8F-356A-C0B97AFB155B}"/>
              </a:ext>
            </a:extLst>
          </p:cNvPr>
          <p:cNvGraphicFramePr>
            <a:graphicFrameLocks noGrp="1"/>
          </p:cNvGraphicFramePr>
          <p:nvPr>
            <p:extLst>
              <p:ext uri="{D42A27DB-BD31-4B8C-83A1-F6EECF244321}">
                <p14:modId xmlns:p14="http://schemas.microsoft.com/office/powerpoint/2010/main" val="695771768"/>
              </p:ext>
            </p:extLst>
          </p:nvPr>
        </p:nvGraphicFramePr>
        <p:xfrm>
          <a:off x="838200" y="1233940"/>
          <a:ext cx="10515600" cy="3291840"/>
        </p:xfrm>
        <a:graphic>
          <a:graphicData uri="http://schemas.openxmlformats.org/drawingml/2006/table">
            <a:tbl>
              <a:tblPr>
                <a:tableStyleId>{BC89EF96-8CEA-46FF-86C4-4CE0E7609802}</a:tableStyleId>
              </a:tblPr>
              <a:tblGrid>
                <a:gridCol w="2628900">
                  <a:extLst>
                    <a:ext uri="{9D8B030D-6E8A-4147-A177-3AD203B41FA5}">
                      <a16:colId xmlns:a16="http://schemas.microsoft.com/office/drawing/2014/main" val="2519311944"/>
                    </a:ext>
                  </a:extLst>
                </a:gridCol>
                <a:gridCol w="2628900">
                  <a:extLst>
                    <a:ext uri="{9D8B030D-6E8A-4147-A177-3AD203B41FA5}">
                      <a16:colId xmlns:a16="http://schemas.microsoft.com/office/drawing/2014/main" val="755002422"/>
                    </a:ext>
                  </a:extLst>
                </a:gridCol>
                <a:gridCol w="2628900">
                  <a:extLst>
                    <a:ext uri="{9D8B030D-6E8A-4147-A177-3AD203B41FA5}">
                      <a16:colId xmlns:a16="http://schemas.microsoft.com/office/drawing/2014/main" val="4133791775"/>
                    </a:ext>
                  </a:extLst>
                </a:gridCol>
                <a:gridCol w="2628900">
                  <a:extLst>
                    <a:ext uri="{9D8B030D-6E8A-4147-A177-3AD203B41FA5}">
                      <a16:colId xmlns:a16="http://schemas.microsoft.com/office/drawing/2014/main" val="246861848"/>
                    </a:ext>
                  </a:extLst>
                </a:gridCol>
              </a:tblGrid>
              <a:tr h="0">
                <a:tc>
                  <a:txBody>
                    <a:bodyPr/>
                    <a:lstStyle/>
                    <a:p>
                      <a:pPr algn="r" fontAlgn="ctr"/>
                      <a:endParaRPr lang="es-ES" b="1" dirty="0">
                        <a:effectLst/>
                      </a:endParaRPr>
                    </a:p>
                  </a:txBody>
                  <a:tcPr anchor="ctr">
                    <a:solidFill>
                      <a:schemeClr val="accent6">
                        <a:lumMod val="20000"/>
                        <a:lumOff val="80000"/>
                      </a:schemeClr>
                    </a:solidFill>
                  </a:tcPr>
                </a:tc>
                <a:tc>
                  <a:txBody>
                    <a:bodyPr/>
                    <a:lstStyle/>
                    <a:p>
                      <a:pPr algn="r" fontAlgn="ctr"/>
                      <a:r>
                        <a:rPr lang="es-ES" b="1" dirty="0">
                          <a:effectLst/>
                        </a:rPr>
                        <a:t>Total</a:t>
                      </a:r>
                    </a:p>
                  </a:txBody>
                  <a:tcPr anchor="ctr">
                    <a:solidFill>
                      <a:schemeClr val="accent6">
                        <a:lumMod val="20000"/>
                        <a:lumOff val="80000"/>
                      </a:schemeClr>
                    </a:solidFill>
                  </a:tcPr>
                </a:tc>
                <a:tc>
                  <a:txBody>
                    <a:bodyPr/>
                    <a:lstStyle/>
                    <a:p>
                      <a:pPr algn="r" fontAlgn="ctr"/>
                      <a:r>
                        <a:rPr lang="es-ES" b="1" dirty="0">
                          <a:effectLst/>
                        </a:rPr>
                        <a:t>Divorcios directos</a:t>
                      </a:r>
                    </a:p>
                  </a:txBody>
                  <a:tcPr anchor="ctr">
                    <a:solidFill>
                      <a:schemeClr val="accent6">
                        <a:lumMod val="20000"/>
                        <a:lumOff val="80000"/>
                      </a:schemeClr>
                    </a:solidFill>
                  </a:tcPr>
                </a:tc>
                <a:tc>
                  <a:txBody>
                    <a:bodyPr/>
                    <a:lstStyle/>
                    <a:p>
                      <a:pPr algn="r" fontAlgn="ctr"/>
                      <a:r>
                        <a:rPr lang="es-ES" b="1" dirty="0">
                          <a:effectLst/>
                        </a:rPr>
                        <a:t>Separaciones</a:t>
                      </a:r>
                    </a:p>
                  </a:txBody>
                  <a:tcPr anchor="ctr">
                    <a:solidFill>
                      <a:schemeClr val="accent6">
                        <a:lumMod val="20000"/>
                        <a:lumOff val="80000"/>
                      </a:schemeClr>
                    </a:solidFill>
                  </a:tcPr>
                </a:tc>
                <a:extLst>
                  <a:ext uri="{0D108BD9-81ED-4DB2-BD59-A6C34878D82A}">
                    <a16:rowId xmlns:a16="http://schemas.microsoft.com/office/drawing/2014/main" val="3468160004"/>
                  </a:ext>
                </a:extLst>
              </a:tr>
              <a:tr h="0">
                <a:tc>
                  <a:txBody>
                    <a:bodyPr/>
                    <a:lstStyle/>
                    <a:p>
                      <a:pPr algn="r" fontAlgn="ctr"/>
                      <a:r>
                        <a:rPr lang="es-ES" b="1" dirty="0" err="1">
                          <a:effectLst/>
                        </a:rPr>
                        <a:t>count</a:t>
                      </a:r>
                      <a:endParaRPr lang="es-ES" b="1" dirty="0">
                        <a:effectLst/>
                      </a:endParaRPr>
                    </a:p>
                  </a:txBody>
                  <a:tcPr anchor="ctr"/>
                </a:tc>
                <a:tc>
                  <a:txBody>
                    <a:bodyPr/>
                    <a:lstStyle/>
                    <a:p>
                      <a:pPr algn="r" fontAlgn="ctr"/>
                      <a:r>
                        <a:rPr lang="es-ES" dirty="0">
                          <a:effectLst/>
                        </a:rPr>
                        <a:t>13.000000</a:t>
                      </a:r>
                    </a:p>
                  </a:txBody>
                  <a:tcPr anchor="ctr"/>
                </a:tc>
                <a:tc>
                  <a:txBody>
                    <a:bodyPr/>
                    <a:lstStyle/>
                    <a:p>
                      <a:pPr algn="r" fontAlgn="ctr"/>
                      <a:r>
                        <a:rPr lang="es-ES" dirty="0">
                          <a:effectLst/>
                        </a:rPr>
                        <a:t>13.000000</a:t>
                      </a:r>
                    </a:p>
                  </a:txBody>
                  <a:tcPr anchor="ctr"/>
                </a:tc>
                <a:tc>
                  <a:txBody>
                    <a:bodyPr/>
                    <a:lstStyle/>
                    <a:p>
                      <a:pPr algn="r" fontAlgn="ctr"/>
                      <a:r>
                        <a:rPr lang="es-ES">
                          <a:effectLst/>
                        </a:rPr>
                        <a:t>13.000000</a:t>
                      </a:r>
                    </a:p>
                  </a:txBody>
                  <a:tcPr anchor="ctr"/>
                </a:tc>
                <a:extLst>
                  <a:ext uri="{0D108BD9-81ED-4DB2-BD59-A6C34878D82A}">
                    <a16:rowId xmlns:a16="http://schemas.microsoft.com/office/drawing/2014/main" val="2302992570"/>
                  </a:ext>
                </a:extLst>
              </a:tr>
              <a:tr h="0">
                <a:tc>
                  <a:txBody>
                    <a:bodyPr/>
                    <a:lstStyle/>
                    <a:p>
                      <a:pPr algn="r" fontAlgn="ctr"/>
                      <a:r>
                        <a:rPr lang="es-ES" b="1">
                          <a:effectLst/>
                        </a:rPr>
                        <a:t>mean</a:t>
                      </a:r>
                    </a:p>
                  </a:txBody>
                  <a:tcPr anchor="ctr"/>
                </a:tc>
                <a:tc>
                  <a:txBody>
                    <a:bodyPr/>
                    <a:lstStyle/>
                    <a:p>
                      <a:pPr algn="r" fontAlgn="ctr"/>
                      <a:r>
                        <a:rPr lang="es-ES">
                          <a:effectLst/>
                        </a:rPr>
                        <a:t>257.153846</a:t>
                      </a:r>
                    </a:p>
                  </a:txBody>
                  <a:tcPr anchor="ctr"/>
                </a:tc>
                <a:tc>
                  <a:txBody>
                    <a:bodyPr/>
                    <a:lstStyle/>
                    <a:p>
                      <a:pPr algn="r" fontAlgn="ctr"/>
                      <a:r>
                        <a:rPr lang="es-ES">
                          <a:effectLst/>
                        </a:rPr>
                        <a:t>246.923077</a:t>
                      </a:r>
                    </a:p>
                  </a:txBody>
                  <a:tcPr anchor="ctr"/>
                </a:tc>
                <a:tc>
                  <a:txBody>
                    <a:bodyPr/>
                    <a:lstStyle/>
                    <a:p>
                      <a:pPr algn="r" fontAlgn="ctr"/>
                      <a:r>
                        <a:rPr lang="es-ES">
                          <a:effectLst/>
                        </a:rPr>
                        <a:t>10.153846</a:t>
                      </a:r>
                    </a:p>
                  </a:txBody>
                  <a:tcPr anchor="ctr"/>
                </a:tc>
                <a:extLst>
                  <a:ext uri="{0D108BD9-81ED-4DB2-BD59-A6C34878D82A}">
                    <a16:rowId xmlns:a16="http://schemas.microsoft.com/office/drawing/2014/main" val="2524946497"/>
                  </a:ext>
                </a:extLst>
              </a:tr>
              <a:tr h="0">
                <a:tc>
                  <a:txBody>
                    <a:bodyPr/>
                    <a:lstStyle/>
                    <a:p>
                      <a:pPr algn="r" fontAlgn="ctr"/>
                      <a:r>
                        <a:rPr lang="es-ES" b="1">
                          <a:effectLst/>
                        </a:rPr>
                        <a:t>std</a:t>
                      </a:r>
                    </a:p>
                  </a:txBody>
                  <a:tcPr anchor="ctr"/>
                </a:tc>
                <a:tc>
                  <a:txBody>
                    <a:bodyPr/>
                    <a:lstStyle/>
                    <a:p>
                      <a:pPr algn="r" fontAlgn="ctr"/>
                      <a:r>
                        <a:rPr lang="es-ES">
                          <a:effectLst/>
                        </a:rPr>
                        <a:t>285.552636</a:t>
                      </a:r>
                    </a:p>
                  </a:txBody>
                  <a:tcPr anchor="ctr"/>
                </a:tc>
                <a:tc>
                  <a:txBody>
                    <a:bodyPr/>
                    <a:lstStyle/>
                    <a:p>
                      <a:pPr algn="r" fontAlgn="ctr"/>
                      <a:r>
                        <a:rPr lang="es-ES">
                          <a:effectLst/>
                        </a:rPr>
                        <a:t>273.773161</a:t>
                      </a:r>
                    </a:p>
                  </a:txBody>
                  <a:tcPr anchor="ctr"/>
                </a:tc>
                <a:tc>
                  <a:txBody>
                    <a:bodyPr/>
                    <a:lstStyle/>
                    <a:p>
                      <a:pPr algn="r" fontAlgn="ctr"/>
                      <a:r>
                        <a:rPr lang="es-ES">
                          <a:effectLst/>
                        </a:rPr>
                        <a:t>12.300719</a:t>
                      </a:r>
                    </a:p>
                  </a:txBody>
                  <a:tcPr anchor="ctr"/>
                </a:tc>
                <a:extLst>
                  <a:ext uri="{0D108BD9-81ED-4DB2-BD59-A6C34878D82A}">
                    <a16:rowId xmlns:a16="http://schemas.microsoft.com/office/drawing/2014/main" val="3848875655"/>
                  </a:ext>
                </a:extLst>
              </a:tr>
              <a:tr h="0">
                <a:tc>
                  <a:txBody>
                    <a:bodyPr/>
                    <a:lstStyle/>
                    <a:p>
                      <a:pPr algn="r" fontAlgn="ctr"/>
                      <a:r>
                        <a:rPr lang="es-ES" b="1">
                          <a:effectLst/>
                        </a:rPr>
                        <a:t>min</a:t>
                      </a:r>
                    </a:p>
                  </a:txBody>
                  <a:tcPr anchor="ctr"/>
                </a:tc>
                <a:tc>
                  <a:txBody>
                    <a:bodyPr/>
                    <a:lstStyle/>
                    <a:p>
                      <a:pPr algn="r" fontAlgn="ctr"/>
                      <a:r>
                        <a:rPr lang="es-ES">
                          <a:effectLst/>
                        </a:rPr>
                        <a:t>45.000000</a:t>
                      </a:r>
                    </a:p>
                  </a:txBody>
                  <a:tcPr anchor="ctr"/>
                </a:tc>
                <a:tc>
                  <a:txBody>
                    <a:bodyPr/>
                    <a:lstStyle/>
                    <a:p>
                      <a:pPr algn="r" fontAlgn="ctr"/>
                      <a:r>
                        <a:rPr lang="es-ES">
                          <a:effectLst/>
                        </a:rPr>
                        <a:t>41.000000</a:t>
                      </a:r>
                    </a:p>
                  </a:txBody>
                  <a:tcPr anchor="ctr"/>
                </a:tc>
                <a:tc>
                  <a:txBody>
                    <a:bodyPr/>
                    <a:lstStyle/>
                    <a:p>
                      <a:pPr algn="r" fontAlgn="ctr"/>
                      <a:r>
                        <a:rPr lang="es-ES">
                          <a:effectLst/>
                        </a:rPr>
                        <a:t>0.000000</a:t>
                      </a:r>
                    </a:p>
                  </a:txBody>
                  <a:tcPr anchor="ctr"/>
                </a:tc>
                <a:extLst>
                  <a:ext uri="{0D108BD9-81ED-4DB2-BD59-A6C34878D82A}">
                    <a16:rowId xmlns:a16="http://schemas.microsoft.com/office/drawing/2014/main" val="3858145076"/>
                  </a:ext>
                </a:extLst>
              </a:tr>
              <a:tr h="0">
                <a:tc>
                  <a:txBody>
                    <a:bodyPr/>
                    <a:lstStyle/>
                    <a:p>
                      <a:pPr algn="r" fontAlgn="ctr"/>
                      <a:r>
                        <a:rPr lang="es-ES" b="1">
                          <a:effectLst/>
                        </a:rPr>
                        <a:t>25%</a:t>
                      </a:r>
                    </a:p>
                  </a:txBody>
                  <a:tcPr anchor="ctr"/>
                </a:tc>
                <a:tc>
                  <a:txBody>
                    <a:bodyPr/>
                    <a:lstStyle/>
                    <a:p>
                      <a:pPr algn="r" fontAlgn="ctr"/>
                      <a:r>
                        <a:rPr lang="es-ES">
                          <a:effectLst/>
                        </a:rPr>
                        <a:t>81.000000</a:t>
                      </a:r>
                    </a:p>
                  </a:txBody>
                  <a:tcPr anchor="ctr"/>
                </a:tc>
                <a:tc>
                  <a:txBody>
                    <a:bodyPr/>
                    <a:lstStyle/>
                    <a:p>
                      <a:pPr algn="r" fontAlgn="ctr"/>
                      <a:r>
                        <a:rPr lang="es-ES">
                          <a:effectLst/>
                        </a:rPr>
                        <a:t>78.000000</a:t>
                      </a:r>
                    </a:p>
                  </a:txBody>
                  <a:tcPr anchor="ctr"/>
                </a:tc>
                <a:tc>
                  <a:txBody>
                    <a:bodyPr/>
                    <a:lstStyle/>
                    <a:p>
                      <a:pPr algn="r" fontAlgn="ctr"/>
                      <a:r>
                        <a:rPr lang="es-ES">
                          <a:effectLst/>
                        </a:rPr>
                        <a:t>3.000000</a:t>
                      </a:r>
                    </a:p>
                  </a:txBody>
                  <a:tcPr anchor="ctr"/>
                </a:tc>
                <a:extLst>
                  <a:ext uri="{0D108BD9-81ED-4DB2-BD59-A6C34878D82A}">
                    <a16:rowId xmlns:a16="http://schemas.microsoft.com/office/drawing/2014/main" val="1993719471"/>
                  </a:ext>
                </a:extLst>
              </a:tr>
              <a:tr h="0">
                <a:tc>
                  <a:txBody>
                    <a:bodyPr/>
                    <a:lstStyle/>
                    <a:p>
                      <a:pPr algn="r" fontAlgn="ctr"/>
                      <a:r>
                        <a:rPr lang="es-ES" b="1">
                          <a:effectLst/>
                        </a:rPr>
                        <a:t>50%</a:t>
                      </a:r>
                    </a:p>
                  </a:txBody>
                  <a:tcPr anchor="ctr"/>
                </a:tc>
                <a:tc>
                  <a:txBody>
                    <a:bodyPr/>
                    <a:lstStyle/>
                    <a:p>
                      <a:pPr algn="r" fontAlgn="ctr"/>
                      <a:r>
                        <a:rPr lang="es-ES">
                          <a:effectLst/>
                        </a:rPr>
                        <a:t>112.000000</a:t>
                      </a:r>
                    </a:p>
                  </a:txBody>
                  <a:tcPr anchor="ctr"/>
                </a:tc>
                <a:tc>
                  <a:txBody>
                    <a:bodyPr/>
                    <a:lstStyle/>
                    <a:p>
                      <a:pPr algn="r" fontAlgn="ctr"/>
                      <a:r>
                        <a:rPr lang="es-ES">
                          <a:effectLst/>
                        </a:rPr>
                        <a:t>108.000000</a:t>
                      </a:r>
                    </a:p>
                  </a:txBody>
                  <a:tcPr anchor="ctr"/>
                </a:tc>
                <a:tc>
                  <a:txBody>
                    <a:bodyPr/>
                    <a:lstStyle/>
                    <a:p>
                      <a:pPr algn="r" fontAlgn="ctr"/>
                      <a:r>
                        <a:rPr lang="es-ES">
                          <a:effectLst/>
                        </a:rPr>
                        <a:t>6.000000</a:t>
                      </a:r>
                    </a:p>
                  </a:txBody>
                  <a:tcPr anchor="ctr"/>
                </a:tc>
                <a:extLst>
                  <a:ext uri="{0D108BD9-81ED-4DB2-BD59-A6C34878D82A}">
                    <a16:rowId xmlns:a16="http://schemas.microsoft.com/office/drawing/2014/main" val="2138519017"/>
                  </a:ext>
                </a:extLst>
              </a:tr>
              <a:tr h="0">
                <a:tc>
                  <a:txBody>
                    <a:bodyPr/>
                    <a:lstStyle/>
                    <a:p>
                      <a:pPr algn="r" fontAlgn="ctr"/>
                      <a:r>
                        <a:rPr lang="es-ES" b="1">
                          <a:effectLst/>
                        </a:rPr>
                        <a:t>75%</a:t>
                      </a:r>
                    </a:p>
                  </a:txBody>
                  <a:tcPr anchor="ctr"/>
                </a:tc>
                <a:tc>
                  <a:txBody>
                    <a:bodyPr/>
                    <a:lstStyle/>
                    <a:p>
                      <a:pPr algn="r" fontAlgn="ctr"/>
                      <a:r>
                        <a:rPr lang="es-ES">
                          <a:effectLst/>
                        </a:rPr>
                        <a:t>330.000000</a:t>
                      </a:r>
                    </a:p>
                  </a:txBody>
                  <a:tcPr anchor="ctr"/>
                </a:tc>
                <a:tc>
                  <a:txBody>
                    <a:bodyPr/>
                    <a:lstStyle/>
                    <a:p>
                      <a:pPr algn="r" fontAlgn="ctr"/>
                      <a:r>
                        <a:rPr lang="es-ES">
                          <a:effectLst/>
                        </a:rPr>
                        <a:t>316.000000</a:t>
                      </a:r>
                    </a:p>
                  </a:txBody>
                  <a:tcPr anchor="ctr"/>
                </a:tc>
                <a:tc>
                  <a:txBody>
                    <a:bodyPr/>
                    <a:lstStyle/>
                    <a:p>
                      <a:pPr algn="r" fontAlgn="ctr"/>
                      <a:r>
                        <a:rPr lang="es-ES">
                          <a:effectLst/>
                        </a:rPr>
                        <a:t>12.000000</a:t>
                      </a:r>
                    </a:p>
                  </a:txBody>
                  <a:tcPr anchor="ctr"/>
                </a:tc>
                <a:extLst>
                  <a:ext uri="{0D108BD9-81ED-4DB2-BD59-A6C34878D82A}">
                    <a16:rowId xmlns:a16="http://schemas.microsoft.com/office/drawing/2014/main" val="3397929456"/>
                  </a:ext>
                </a:extLst>
              </a:tr>
              <a:tr h="0">
                <a:tc>
                  <a:txBody>
                    <a:bodyPr/>
                    <a:lstStyle/>
                    <a:p>
                      <a:pPr algn="r" fontAlgn="ctr"/>
                      <a:r>
                        <a:rPr lang="es-ES" b="1">
                          <a:effectLst/>
                        </a:rPr>
                        <a:t>max</a:t>
                      </a:r>
                    </a:p>
                  </a:txBody>
                  <a:tcPr anchor="ctr"/>
                </a:tc>
                <a:tc>
                  <a:txBody>
                    <a:bodyPr/>
                    <a:lstStyle/>
                    <a:p>
                      <a:pPr algn="r" fontAlgn="ctr"/>
                      <a:r>
                        <a:rPr lang="es-ES">
                          <a:effectLst/>
                        </a:rPr>
                        <a:t>973.000000</a:t>
                      </a:r>
                    </a:p>
                  </a:txBody>
                  <a:tcPr anchor="ctr"/>
                </a:tc>
                <a:tc>
                  <a:txBody>
                    <a:bodyPr/>
                    <a:lstStyle/>
                    <a:p>
                      <a:pPr algn="r" fontAlgn="ctr"/>
                      <a:r>
                        <a:rPr lang="es-ES">
                          <a:effectLst/>
                        </a:rPr>
                        <a:t>933.000000</a:t>
                      </a:r>
                    </a:p>
                  </a:txBody>
                  <a:tcPr anchor="ctr"/>
                </a:tc>
                <a:tc>
                  <a:txBody>
                    <a:bodyPr/>
                    <a:lstStyle/>
                    <a:p>
                      <a:pPr algn="r" fontAlgn="ctr"/>
                      <a:r>
                        <a:rPr lang="es-ES" dirty="0">
                          <a:effectLst/>
                        </a:rPr>
                        <a:t>40.000000</a:t>
                      </a:r>
                    </a:p>
                  </a:txBody>
                  <a:tcPr anchor="ctr"/>
                </a:tc>
                <a:extLst>
                  <a:ext uri="{0D108BD9-81ED-4DB2-BD59-A6C34878D82A}">
                    <a16:rowId xmlns:a16="http://schemas.microsoft.com/office/drawing/2014/main" val="556588644"/>
                  </a:ext>
                </a:extLst>
              </a:tr>
            </a:tbl>
          </a:graphicData>
        </a:graphic>
      </p:graphicFrame>
    </p:spTree>
    <p:extLst>
      <p:ext uri="{BB962C8B-B14F-4D97-AF65-F5344CB8AC3E}">
        <p14:creationId xmlns:p14="http://schemas.microsoft.com/office/powerpoint/2010/main" val="547940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897D4D4-F48A-AA27-92D8-F5114ACB7FBB}"/>
              </a:ext>
            </a:extLst>
          </p:cNvPr>
          <p:cNvSpPr>
            <a:spLocks noGrp="1"/>
          </p:cNvSpPr>
          <p:nvPr>
            <p:ph type="title"/>
          </p:nvPr>
        </p:nvSpPr>
        <p:spPr>
          <a:xfrm>
            <a:off x="838200" y="365126"/>
            <a:ext cx="10515600" cy="790814"/>
          </a:xfrm>
        </p:spPr>
        <p:txBody>
          <a:bodyPr>
            <a:normAutofit/>
          </a:bodyPr>
          <a:lstStyle/>
          <a:p>
            <a:r>
              <a:rPr lang="es-ES" sz="4000" dirty="0"/>
              <a:t>Gráfico:</a:t>
            </a:r>
          </a:p>
        </p:txBody>
      </p:sp>
      <p:pic>
        <p:nvPicPr>
          <p:cNvPr id="2050" name="Picture 2">
            <a:extLst>
              <a:ext uri="{FF2B5EF4-FFF2-40B4-BE49-F238E27FC236}">
                <a16:creationId xmlns:a16="http://schemas.microsoft.com/office/drawing/2014/main" id="{91F16855-E9AF-7003-DD4F-FC51C5A7E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4144" y="365126"/>
            <a:ext cx="5881538" cy="5992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406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03298-B71B-3C26-3886-A088FB7F0129}"/>
              </a:ext>
            </a:extLst>
          </p:cNvPr>
          <p:cNvSpPr>
            <a:spLocks noGrp="1"/>
          </p:cNvSpPr>
          <p:nvPr>
            <p:ph type="title"/>
          </p:nvPr>
        </p:nvSpPr>
        <p:spPr/>
        <p:txBody>
          <a:bodyPr/>
          <a:lstStyle/>
          <a:p>
            <a:r>
              <a:rPr lang="es-ES" dirty="0">
                <a:latin typeface="Lao UI" panose="020B0502040204020203" pitchFamily="34" charset="0"/>
                <a:cs typeface="Lao UI" panose="020B0502040204020203" pitchFamily="34" charset="0"/>
              </a:rPr>
              <a:t>Conclusiones:</a:t>
            </a:r>
          </a:p>
        </p:txBody>
      </p:sp>
      <p:sp>
        <p:nvSpPr>
          <p:cNvPr id="5" name="CuadroTexto 4">
            <a:extLst>
              <a:ext uri="{FF2B5EF4-FFF2-40B4-BE49-F238E27FC236}">
                <a16:creationId xmlns:a16="http://schemas.microsoft.com/office/drawing/2014/main" id="{0A63F52A-1510-8F9F-5368-14AFEBCB3F0C}"/>
              </a:ext>
            </a:extLst>
          </p:cNvPr>
          <p:cNvSpPr txBox="1"/>
          <p:nvPr/>
        </p:nvSpPr>
        <p:spPr>
          <a:xfrm>
            <a:off x="985566" y="1690688"/>
            <a:ext cx="10073497" cy="2862322"/>
          </a:xfrm>
          <a:prstGeom prst="rect">
            <a:avLst/>
          </a:prstGeom>
          <a:noFill/>
        </p:spPr>
        <p:txBody>
          <a:bodyPr wrap="square">
            <a:spAutoFit/>
          </a:bodyPr>
          <a:lstStyle/>
          <a:p>
            <a:r>
              <a:rPr lang="es-ES" dirty="0"/>
              <a:t>Como podemos apreciar en el diagrama de rosa de Nightingale, que se ha pintado con una escala de colores pálidos de la misma gama, para no centrar la atención del lector en exceso.</a:t>
            </a:r>
          </a:p>
          <a:p>
            <a:endParaRPr lang="es-ES" dirty="0"/>
          </a:p>
          <a:p>
            <a:r>
              <a:rPr lang="es-ES" dirty="0"/>
              <a:t>La mayor cantidad de tinta se acumula en la parte central (derecha) del gráfico, dando a entender que la mayoría de los casos de separación y de divorcio en Euskadi, se resuelven en un plazo de entre 0 y 5 meses.</a:t>
            </a:r>
          </a:p>
          <a:p>
            <a:endParaRPr lang="es-ES" dirty="0"/>
          </a:p>
          <a:p>
            <a:r>
              <a:rPr lang="es-ES" dirty="0"/>
              <a:t>Por otro lado, del gráfico de rosa de Nightingale deducimos también que el número de separaciones frente al número de divorcios es casi despreciable en Euskadi, y que estos se distribuyen de manera casi uniforme entre los distintos meses de duración del trámite.</a:t>
            </a:r>
          </a:p>
        </p:txBody>
      </p:sp>
    </p:spTree>
    <p:extLst>
      <p:ext uri="{BB962C8B-B14F-4D97-AF65-F5344CB8AC3E}">
        <p14:creationId xmlns:p14="http://schemas.microsoft.com/office/powerpoint/2010/main" val="3716274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897D4D4-F48A-AA27-92D8-F5114ACB7FBB}"/>
              </a:ext>
            </a:extLst>
          </p:cNvPr>
          <p:cNvSpPr>
            <a:spLocks noGrp="1"/>
          </p:cNvSpPr>
          <p:nvPr>
            <p:ph type="title"/>
          </p:nvPr>
        </p:nvSpPr>
        <p:spPr>
          <a:xfrm>
            <a:off x="838200" y="365126"/>
            <a:ext cx="10515600" cy="790814"/>
          </a:xfrm>
        </p:spPr>
        <p:txBody>
          <a:bodyPr>
            <a:normAutofit/>
          </a:bodyPr>
          <a:lstStyle/>
          <a:p>
            <a:r>
              <a:rPr lang="es-ES" sz="4000" dirty="0"/>
              <a:t>Datos:</a:t>
            </a:r>
          </a:p>
        </p:txBody>
      </p:sp>
      <p:sp>
        <p:nvSpPr>
          <p:cNvPr id="3" name="CuadroTexto 2">
            <a:extLst>
              <a:ext uri="{FF2B5EF4-FFF2-40B4-BE49-F238E27FC236}">
                <a16:creationId xmlns:a16="http://schemas.microsoft.com/office/drawing/2014/main" id="{1BA07F30-01B5-CEA2-6F34-0D8AEBA22B43}"/>
              </a:ext>
            </a:extLst>
          </p:cNvPr>
          <p:cNvSpPr txBox="1"/>
          <p:nvPr/>
        </p:nvSpPr>
        <p:spPr>
          <a:xfrm>
            <a:off x="838200" y="1155940"/>
            <a:ext cx="9794240" cy="1200329"/>
          </a:xfrm>
          <a:prstGeom prst="rect">
            <a:avLst/>
          </a:prstGeom>
          <a:noFill/>
        </p:spPr>
        <p:txBody>
          <a:bodyPr wrap="square">
            <a:spAutoFit/>
          </a:bodyPr>
          <a:lstStyle/>
          <a:p>
            <a:r>
              <a:rPr lang="es-ES" dirty="0"/>
              <a:t>https://datos.gob.es/es/catalogo/a16003011-duracion-media-de-los-primeros-matrimonios-ya-disueltos-por-sexo-de-los-conyuges-ano-de-disolucion-y-causa2</a:t>
            </a:r>
          </a:p>
          <a:p>
            <a:r>
              <a:rPr lang="es-ES" dirty="0"/>
              <a:t>https://datos.gob.es/es/catalogo/a16003011-rupturas-matrimoniales-de-la-c-a-de-euskadi-por-duracion-del-proceso-judicial-meses-segun-provincia-judicial-y-tipo-de-ruptura</a:t>
            </a:r>
          </a:p>
        </p:txBody>
      </p:sp>
    </p:spTree>
    <p:extLst>
      <p:ext uri="{BB962C8B-B14F-4D97-AF65-F5344CB8AC3E}">
        <p14:creationId xmlns:p14="http://schemas.microsoft.com/office/powerpoint/2010/main" val="187982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lstStyle/>
          <a:p>
            <a:r>
              <a:rPr lang="es-ES" dirty="0">
                <a:latin typeface="Lao UI" panose="020B0502040204020203" pitchFamily="34" charset="0"/>
                <a:cs typeface="Lao UI" panose="020B0502040204020203" pitchFamily="34" charset="0"/>
              </a:rPr>
              <a:t>Gráfica </a:t>
            </a:r>
            <a:r>
              <a:rPr lang="es-ES" dirty="0" err="1">
                <a:latin typeface="Lao UI" panose="020B0502040204020203" pitchFamily="34" charset="0"/>
                <a:cs typeface="Lao UI" panose="020B0502040204020203" pitchFamily="34" charset="0"/>
              </a:rPr>
              <a:t>Beeswarm</a:t>
            </a:r>
            <a:endParaRPr lang="es-ES" dirty="0">
              <a:latin typeface="Lao UI" panose="020B0502040204020203" pitchFamily="34" charset="0"/>
              <a:cs typeface="Lao UI" panose="020B0502040204020203" pitchFamily="34" charset="0"/>
            </a:endParaRPr>
          </a:p>
        </p:txBody>
      </p:sp>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838200" y="1825624"/>
            <a:ext cx="10515600" cy="4454405"/>
          </a:xfrm>
        </p:spPr>
        <p:txBody>
          <a:bodyPr>
            <a:normAutofit fontScale="92500" lnSpcReduction="20000"/>
          </a:bodyPr>
          <a:lstStyle/>
          <a:p>
            <a:pPr marL="0" indent="0" algn="l">
              <a:buNone/>
            </a:pPr>
            <a:r>
              <a:rPr lang="es-ES" b="0" i="0" dirty="0">
                <a:solidFill>
                  <a:srgbClr val="000000"/>
                </a:solidFill>
                <a:effectLst/>
                <a:latin typeface="Lao UI" panose="020B0502040204020203" pitchFamily="34" charset="0"/>
                <a:cs typeface="Lao UI" panose="020B0502040204020203" pitchFamily="34" charset="0"/>
              </a:rPr>
              <a:t>Usamos la gráfica de </a:t>
            </a:r>
            <a:r>
              <a:rPr lang="es-ES" dirty="0" err="1">
                <a:latin typeface="Lao UI" panose="020B0502040204020203" pitchFamily="34" charset="0"/>
                <a:cs typeface="Lao UI" panose="020B0502040204020203" pitchFamily="34" charset="0"/>
              </a:rPr>
              <a:t>Beeswarm</a:t>
            </a:r>
            <a:r>
              <a:rPr lang="es-ES" dirty="0">
                <a:latin typeface="Lao UI" panose="020B0502040204020203" pitchFamily="34" charset="0"/>
                <a:cs typeface="Lao UI" panose="020B0502040204020203" pitchFamily="34" charset="0"/>
              </a:rPr>
              <a:t> (o de enjambre de abejas), para analizar datos de 3 o más dimensiones de una manera más legible.</a:t>
            </a: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marL="0" indent="0" algn="l">
              <a:buNone/>
            </a:pPr>
            <a:r>
              <a:rPr lang="es-ES" dirty="0">
                <a:solidFill>
                  <a:srgbClr val="000000"/>
                </a:solidFill>
                <a:latin typeface="Lao UI" panose="020B0502040204020203" pitchFamily="34" charset="0"/>
                <a:cs typeface="Lao UI" panose="020B0502040204020203" pitchFamily="34" charset="0"/>
              </a:rPr>
              <a:t>Por ejemplo, graficando las siguientes variables:</a:t>
            </a: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marL="0" indent="0" algn="l">
              <a:buNone/>
            </a:pPr>
            <a:r>
              <a:rPr lang="es-ES" dirty="0">
                <a:solidFill>
                  <a:srgbClr val="000000"/>
                </a:solidFill>
                <a:latin typeface="Lao UI" panose="020B0502040204020203" pitchFamily="34" charset="0"/>
                <a:cs typeface="Lao UI" panose="020B0502040204020203" pitchFamily="34" charset="0"/>
              </a:rPr>
              <a:t>- X: Frecuencias de sucesos</a:t>
            </a:r>
          </a:p>
          <a:p>
            <a:pPr marL="0" indent="0" algn="l">
              <a:buNone/>
            </a:pPr>
            <a:r>
              <a:rPr lang="es-ES" b="0" i="0" dirty="0">
                <a:solidFill>
                  <a:srgbClr val="000000"/>
                </a:solidFill>
                <a:effectLst/>
                <a:latin typeface="Lao UI" panose="020B0502040204020203" pitchFamily="34" charset="0"/>
                <a:cs typeface="Lao UI" panose="020B0502040204020203" pitchFamily="34" charset="0"/>
              </a:rPr>
              <a:t>- Y: Tiempos</a:t>
            </a:r>
          </a:p>
          <a:p>
            <a:pPr marL="0" indent="0" algn="l">
              <a:buNone/>
            </a:pPr>
            <a:r>
              <a:rPr lang="es-ES" dirty="0">
                <a:solidFill>
                  <a:srgbClr val="000000"/>
                </a:solidFill>
                <a:latin typeface="Lao UI" panose="020B0502040204020203" pitchFamily="34" charset="0"/>
                <a:cs typeface="Lao UI" panose="020B0502040204020203" pitchFamily="34" charset="0"/>
              </a:rPr>
              <a:t>- Z: Categorías de sucesos</a:t>
            </a:r>
          </a:p>
          <a:p>
            <a:pPr marL="0" indent="0" algn="l">
              <a:buNone/>
            </a:pPr>
            <a:endParaRPr lang="es-ES" dirty="0">
              <a:solidFill>
                <a:srgbClr val="000000"/>
              </a:solidFill>
              <a:latin typeface="Lao UI" panose="020B0502040204020203" pitchFamily="34" charset="0"/>
              <a:cs typeface="Lao UI" panose="020B0502040204020203" pitchFamily="34" charset="0"/>
            </a:endParaRPr>
          </a:p>
          <a:p>
            <a:pPr marL="0" indent="0" algn="l">
              <a:buNone/>
            </a:pPr>
            <a:r>
              <a:rPr lang="es-ES" dirty="0">
                <a:solidFill>
                  <a:srgbClr val="000000"/>
                </a:solidFill>
                <a:latin typeface="Lao UI" panose="020B0502040204020203" pitchFamily="34" charset="0"/>
                <a:cs typeface="Lao UI" panose="020B0502040204020203" pitchFamily="34" charset="0"/>
              </a:rPr>
              <a:t>En un gráfico bidimensional, dando mayor facilidad al lector para su comprensión.</a:t>
            </a:r>
            <a:endParaRPr lang="es-ES" b="0" i="0" dirty="0">
              <a:solidFill>
                <a:srgbClr val="000000"/>
              </a:solidFill>
              <a:effectLst/>
              <a:latin typeface="Lao UI" panose="020B0502040204020203" pitchFamily="34" charset="0"/>
              <a:cs typeface="Lao UI" panose="020B0502040204020203" pitchFamily="34" charset="0"/>
            </a:endParaRP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algn="l">
              <a:buFont typeface="Arial" panose="020B0604020202020204" pitchFamily="34" charset="0"/>
              <a:buChar char="•"/>
            </a:pPr>
            <a:endParaRPr lang="es-ES" b="0" i="0" dirty="0">
              <a:solidFill>
                <a:srgbClr val="000000"/>
              </a:solidFill>
              <a:effectLst/>
              <a:latin typeface="Helvetica Neue"/>
            </a:endParaRPr>
          </a:p>
        </p:txBody>
      </p:sp>
    </p:spTree>
    <p:extLst>
      <p:ext uri="{BB962C8B-B14F-4D97-AF65-F5344CB8AC3E}">
        <p14:creationId xmlns:p14="http://schemas.microsoft.com/office/powerpoint/2010/main" val="3706126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normAutofit/>
          </a:bodyPr>
          <a:lstStyle/>
          <a:p>
            <a:r>
              <a:rPr lang="es-ES" sz="3600" dirty="0">
                <a:latin typeface="Lao UI" panose="020B0502040204020203" pitchFamily="34" charset="0"/>
                <a:cs typeface="Lao UI" panose="020B0502040204020203" pitchFamily="34" charset="0"/>
              </a:rPr>
              <a:t>Caso de Número viviendas obra nueva Aragón:</a:t>
            </a:r>
          </a:p>
        </p:txBody>
      </p:sp>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838200" y="1825624"/>
            <a:ext cx="10515600" cy="4454405"/>
          </a:xfrm>
        </p:spPr>
        <p:txBody>
          <a:bodyPr>
            <a:normAutofit/>
          </a:bodyPr>
          <a:lstStyle/>
          <a:p>
            <a:pPr marL="0" indent="0" algn="l">
              <a:buNone/>
            </a:pPr>
            <a:r>
              <a:rPr lang="es-ES" b="0" i="0" dirty="0">
                <a:solidFill>
                  <a:srgbClr val="000000"/>
                </a:solidFill>
                <a:effectLst/>
                <a:latin typeface="Lao UI" panose="020B0502040204020203" pitchFamily="34" charset="0"/>
                <a:cs typeface="Lao UI" panose="020B0502040204020203" pitchFamily="34" charset="0"/>
              </a:rPr>
              <a:t>Realizamos el diagrama del nú</a:t>
            </a:r>
            <a:r>
              <a:rPr lang="es-ES" dirty="0">
                <a:solidFill>
                  <a:srgbClr val="000000"/>
                </a:solidFill>
                <a:latin typeface="Lao UI" panose="020B0502040204020203" pitchFamily="34" charset="0"/>
                <a:cs typeface="Lao UI" panose="020B0502040204020203" pitchFamily="34" charset="0"/>
              </a:rPr>
              <a:t>mero de viviendas de obra nueva construidas en el territorio de Aragón.</a:t>
            </a:r>
            <a:endParaRPr lang="es-ES" b="0" i="0" dirty="0">
              <a:solidFill>
                <a:srgbClr val="000000"/>
              </a:solidFill>
              <a:effectLst/>
              <a:latin typeface="Lao UI" panose="020B0502040204020203" pitchFamily="34" charset="0"/>
              <a:cs typeface="Lao UI" panose="020B0502040204020203" pitchFamily="34" charset="0"/>
            </a:endParaRPr>
          </a:p>
          <a:p>
            <a:pPr algn="l">
              <a:buFont typeface="Arial" panose="020B0604020202020204" pitchFamily="34" charset="0"/>
              <a:buChar char="•"/>
            </a:pPr>
            <a:endParaRPr lang="es-ES" b="0" i="0" dirty="0">
              <a:solidFill>
                <a:srgbClr val="000000"/>
              </a:solidFill>
              <a:effectLst/>
              <a:latin typeface="Helvetica Neue"/>
            </a:endParaRPr>
          </a:p>
        </p:txBody>
      </p:sp>
    </p:spTree>
    <p:extLst>
      <p:ext uri="{BB962C8B-B14F-4D97-AF65-F5344CB8AC3E}">
        <p14:creationId xmlns:p14="http://schemas.microsoft.com/office/powerpoint/2010/main" val="16824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normAutofit/>
          </a:bodyPr>
          <a:lstStyle/>
          <a:p>
            <a:r>
              <a:rPr lang="es-ES" sz="3600" dirty="0">
                <a:latin typeface="Lao UI" panose="020B0502040204020203" pitchFamily="34" charset="0"/>
                <a:cs typeface="Lao UI" panose="020B0502040204020203" pitchFamily="34" charset="0"/>
              </a:rPr>
              <a:t>Dataset:</a:t>
            </a:r>
          </a:p>
        </p:txBody>
      </p:sp>
      <p:graphicFrame>
        <p:nvGraphicFramePr>
          <p:cNvPr id="3" name="Tabla 2">
            <a:extLst>
              <a:ext uri="{FF2B5EF4-FFF2-40B4-BE49-F238E27FC236}">
                <a16:creationId xmlns:a16="http://schemas.microsoft.com/office/drawing/2014/main" id="{4E4BFA39-5C8E-3656-24DB-7B03072471DB}"/>
              </a:ext>
            </a:extLst>
          </p:cNvPr>
          <p:cNvGraphicFramePr>
            <a:graphicFrameLocks noGrp="1"/>
          </p:cNvGraphicFramePr>
          <p:nvPr>
            <p:extLst>
              <p:ext uri="{D42A27DB-BD31-4B8C-83A1-F6EECF244321}">
                <p14:modId xmlns:p14="http://schemas.microsoft.com/office/powerpoint/2010/main" val="70688101"/>
              </p:ext>
            </p:extLst>
          </p:nvPr>
        </p:nvGraphicFramePr>
        <p:xfrm>
          <a:off x="838200" y="1965460"/>
          <a:ext cx="10515600" cy="2743200"/>
        </p:xfrm>
        <a:graphic>
          <a:graphicData uri="http://schemas.openxmlformats.org/drawingml/2006/table">
            <a:tbl>
              <a:tblPr>
                <a:tableStyleId>{BC89EF96-8CEA-46FF-86C4-4CE0E7609802}</a:tableStyleId>
              </a:tblPr>
              <a:tblGrid>
                <a:gridCol w="1752600">
                  <a:extLst>
                    <a:ext uri="{9D8B030D-6E8A-4147-A177-3AD203B41FA5}">
                      <a16:colId xmlns:a16="http://schemas.microsoft.com/office/drawing/2014/main" val="2229188646"/>
                    </a:ext>
                  </a:extLst>
                </a:gridCol>
                <a:gridCol w="1752600">
                  <a:extLst>
                    <a:ext uri="{9D8B030D-6E8A-4147-A177-3AD203B41FA5}">
                      <a16:colId xmlns:a16="http://schemas.microsoft.com/office/drawing/2014/main" val="1637458696"/>
                    </a:ext>
                  </a:extLst>
                </a:gridCol>
                <a:gridCol w="1752600">
                  <a:extLst>
                    <a:ext uri="{9D8B030D-6E8A-4147-A177-3AD203B41FA5}">
                      <a16:colId xmlns:a16="http://schemas.microsoft.com/office/drawing/2014/main" val="3534934252"/>
                    </a:ext>
                  </a:extLst>
                </a:gridCol>
                <a:gridCol w="1752600">
                  <a:extLst>
                    <a:ext uri="{9D8B030D-6E8A-4147-A177-3AD203B41FA5}">
                      <a16:colId xmlns:a16="http://schemas.microsoft.com/office/drawing/2014/main" val="4170161245"/>
                    </a:ext>
                  </a:extLst>
                </a:gridCol>
                <a:gridCol w="1752600">
                  <a:extLst>
                    <a:ext uri="{9D8B030D-6E8A-4147-A177-3AD203B41FA5}">
                      <a16:colId xmlns:a16="http://schemas.microsoft.com/office/drawing/2014/main" val="284164000"/>
                    </a:ext>
                  </a:extLst>
                </a:gridCol>
                <a:gridCol w="1752600">
                  <a:extLst>
                    <a:ext uri="{9D8B030D-6E8A-4147-A177-3AD203B41FA5}">
                      <a16:colId xmlns:a16="http://schemas.microsoft.com/office/drawing/2014/main" val="1819040556"/>
                    </a:ext>
                  </a:extLst>
                </a:gridCol>
              </a:tblGrid>
              <a:tr h="0">
                <a:tc>
                  <a:txBody>
                    <a:bodyPr/>
                    <a:lstStyle/>
                    <a:p>
                      <a:pPr algn="r" fontAlgn="ctr"/>
                      <a:endParaRPr lang="es-ES" b="1" dirty="0">
                        <a:effectLst/>
                      </a:endParaRPr>
                    </a:p>
                  </a:txBody>
                  <a:tcPr anchor="ctr">
                    <a:solidFill>
                      <a:schemeClr val="accent6">
                        <a:lumMod val="20000"/>
                        <a:lumOff val="80000"/>
                      </a:schemeClr>
                    </a:solidFill>
                  </a:tcPr>
                </a:tc>
                <a:tc>
                  <a:txBody>
                    <a:bodyPr/>
                    <a:lstStyle/>
                    <a:p>
                      <a:pPr algn="r" fontAlgn="ctr"/>
                      <a:br>
                        <a:rPr lang="es-ES" b="1" dirty="0">
                          <a:effectLst/>
                        </a:rPr>
                      </a:br>
                      <a:r>
                        <a:rPr lang="es-ES" b="1" dirty="0">
                          <a:effectLst/>
                        </a:rPr>
                        <a:t>Municipios</a:t>
                      </a:r>
                    </a:p>
                  </a:txBody>
                  <a:tcPr anchor="ctr">
                    <a:solidFill>
                      <a:schemeClr val="accent6">
                        <a:lumMod val="20000"/>
                        <a:lumOff val="80000"/>
                      </a:schemeClr>
                    </a:solidFill>
                  </a:tcPr>
                </a:tc>
                <a:tc>
                  <a:txBody>
                    <a:bodyPr/>
                    <a:lstStyle/>
                    <a:p>
                      <a:pPr algn="r" fontAlgn="ctr"/>
                      <a:r>
                        <a:rPr lang="es-ES" b="1" dirty="0">
                          <a:effectLst/>
                        </a:rPr>
                        <a:t>Edificaciones</a:t>
                      </a:r>
                    </a:p>
                  </a:txBody>
                  <a:tcPr anchor="ctr">
                    <a:solidFill>
                      <a:schemeClr val="accent6">
                        <a:lumMod val="20000"/>
                        <a:lumOff val="80000"/>
                      </a:schemeClr>
                    </a:solidFill>
                  </a:tcPr>
                </a:tc>
                <a:tc>
                  <a:txBody>
                    <a:bodyPr/>
                    <a:lstStyle/>
                    <a:p>
                      <a:pPr algn="r" fontAlgn="ctr"/>
                      <a:r>
                        <a:rPr lang="es-ES" b="1" dirty="0" err="1">
                          <a:effectLst/>
                        </a:rPr>
                        <a:t>Codigo</a:t>
                      </a:r>
                      <a:endParaRPr lang="es-ES" b="1" dirty="0">
                        <a:effectLst/>
                      </a:endParaRPr>
                    </a:p>
                  </a:txBody>
                  <a:tcPr anchor="ctr">
                    <a:solidFill>
                      <a:schemeClr val="accent6">
                        <a:lumMod val="20000"/>
                        <a:lumOff val="80000"/>
                      </a:schemeClr>
                    </a:solidFill>
                  </a:tcPr>
                </a:tc>
                <a:tc>
                  <a:txBody>
                    <a:bodyPr/>
                    <a:lstStyle/>
                    <a:p>
                      <a:pPr algn="r" fontAlgn="ctr"/>
                      <a:r>
                        <a:rPr lang="es-ES" b="1" dirty="0">
                          <a:effectLst/>
                        </a:rPr>
                        <a:t>Ciudad</a:t>
                      </a:r>
                    </a:p>
                  </a:txBody>
                  <a:tcPr anchor="ctr">
                    <a:solidFill>
                      <a:schemeClr val="accent6">
                        <a:lumMod val="20000"/>
                        <a:lumOff val="80000"/>
                      </a:schemeClr>
                    </a:solidFill>
                  </a:tcPr>
                </a:tc>
                <a:tc>
                  <a:txBody>
                    <a:bodyPr/>
                    <a:lstStyle/>
                    <a:p>
                      <a:pPr algn="r" fontAlgn="ctr"/>
                      <a:r>
                        <a:rPr lang="es-ES" b="1" dirty="0">
                          <a:effectLst/>
                        </a:rPr>
                        <a:t>Renta</a:t>
                      </a:r>
                    </a:p>
                  </a:txBody>
                  <a:tcPr anchor="ctr">
                    <a:solidFill>
                      <a:schemeClr val="accent6">
                        <a:lumMod val="20000"/>
                        <a:lumOff val="80000"/>
                      </a:schemeClr>
                    </a:solidFill>
                  </a:tcPr>
                </a:tc>
                <a:extLst>
                  <a:ext uri="{0D108BD9-81ED-4DB2-BD59-A6C34878D82A}">
                    <a16:rowId xmlns:a16="http://schemas.microsoft.com/office/drawing/2014/main" val="3884153012"/>
                  </a:ext>
                </a:extLst>
              </a:tr>
              <a:tr h="0">
                <a:tc>
                  <a:txBody>
                    <a:bodyPr/>
                    <a:lstStyle/>
                    <a:p>
                      <a:pPr algn="r" fontAlgn="ctr"/>
                      <a:r>
                        <a:rPr lang="es-ES" b="1">
                          <a:effectLst/>
                        </a:rPr>
                        <a:t>0</a:t>
                      </a:r>
                    </a:p>
                  </a:txBody>
                  <a:tcPr anchor="ctr"/>
                </a:tc>
                <a:tc>
                  <a:txBody>
                    <a:bodyPr/>
                    <a:lstStyle/>
                    <a:p>
                      <a:pPr algn="r" fontAlgn="ctr"/>
                      <a:r>
                        <a:rPr lang="es-ES">
                          <a:effectLst/>
                        </a:rPr>
                        <a:t>Abiego</a:t>
                      </a:r>
                    </a:p>
                  </a:txBody>
                  <a:tcPr anchor="ctr"/>
                </a:tc>
                <a:tc>
                  <a:txBody>
                    <a:bodyPr/>
                    <a:lstStyle/>
                    <a:p>
                      <a:pPr algn="r" fontAlgn="ctr"/>
                      <a:r>
                        <a:rPr lang="es-ES">
                          <a:effectLst/>
                        </a:rPr>
                        <a:t>0,0</a:t>
                      </a:r>
                    </a:p>
                  </a:txBody>
                  <a:tcPr anchor="ctr"/>
                </a:tc>
                <a:tc>
                  <a:txBody>
                    <a:bodyPr/>
                    <a:lstStyle/>
                    <a:p>
                      <a:pPr algn="r" fontAlgn="ctr"/>
                      <a:r>
                        <a:rPr lang="es-ES">
                          <a:effectLst/>
                        </a:rPr>
                        <a:t>22001</a:t>
                      </a:r>
                    </a:p>
                  </a:txBody>
                  <a:tcPr anchor="ctr"/>
                </a:tc>
                <a:tc>
                  <a:txBody>
                    <a:bodyPr/>
                    <a:lstStyle/>
                    <a:p>
                      <a:pPr algn="r" fontAlgn="ctr"/>
                      <a:r>
                        <a:rPr lang="es-ES">
                          <a:effectLst/>
                        </a:rPr>
                        <a:t>Huesca</a:t>
                      </a:r>
                    </a:p>
                  </a:txBody>
                  <a:tcPr anchor="ctr"/>
                </a:tc>
                <a:tc>
                  <a:txBody>
                    <a:bodyPr/>
                    <a:lstStyle/>
                    <a:p>
                      <a:pPr algn="r" fontAlgn="ctr"/>
                      <a:r>
                        <a:rPr lang="es-ES">
                          <a:effectLst/>
                        </a:rPr>
                        <a:t>5.0</a:t>
                      </a:r>
                    </a:p>
                  </a:txBody>
                  <a:tcPr anchor="ctr"/>
                </a:tc>
                <a:extLst>
                  <a:ext uri="{0D108BD9-81ED-4DB2-BD59-A6C34878D82A}">
                    <a16:rowId xmlns:a16="http://schemas.microsoft.com/office/drawing/2014/main" val="87946147"/>
                  </a:ext>
                </a:extLst>
              </a:tr>
              <a:tr h="0">
                <a:tc>
                  <a:txBody>
                    <a:bodyPr/>
                    <a:lstStyle/>
                    <a:p>
                      <a:pPr algn="r" fontAlgn="ctr"/>
                      <a:r>
                        <a:rPr lang="es-ES" b="1">
                          <a:effectLst/>
                        </a:rPr>
                        <a:t>1</a:t>
                      </a:r>
                    </a:p>
                  </a:txBody>
                  <a:tcPr anchor="ctr"/>
                </a:tc>
                <a:tc>
                  <a:txBody>
                    <a:bodyPr/>
                    <a:lstStyle/>
                    <a:p>
                      <a:pPr algn="r" fontAlgn="ctr"/>
                      <a:r>
                        <a:rPr lang="es-ES">
                          <a:effectLst/>
                        </a:rPr>
                        <a:t>Abizanda</a:t>
                      </a:r>
                    </a:p>
                  </a:txBody>
                  <a:tcPr anchor="ctr"/>
                </a:tc>
                <a:tc>
                  <a:txBody>
                    <a:bodyPr/>
                    <a:lstStyle/>
                    <a:p>
                      <a:pPr algn="r" fontAlgn="ctr"/>
                      <a:r>
                        <a:rPr lang="es-ES">
                          <a:effectLst/>
                        </a:rPr>
                        <a:t>3,0</a:t>
                      </a:r>
                    </a:p>
                  </a:txBody>
                  <a:tcPr anchor="ctr"/>
                </a:tc>
                <a:tc>
                  <a:txBody>
                    <a:bodyPr/>
                    <a:lstStyle/>
                    <a:p>
                      <a:pPr algn="r" fontAlgn="ctr"/>
                      <a:r>
                        <a:rPr lang="es-ES">
                          <a:effectLst/>
                        </a:rPr>
                        <a:t>22002</a:t>
                      </a:r>
                    </a:p>
                  </a:txBody>
                  <a:tcPr anchor="ctr"/>
                </a:tc>
                <a:tc>
                  <a:txBody>
                    <a:bodyPr/>
                    <a:lstStyle/>
                    <a:p>
                      <a:pPr algn="r" fontAlgn="ctr"/>
                      <a:r>
                        <a:rPr lang="es-ES">
                          <a:effectLst/>
                        </a:rPr>
                        <a:t>Huesca</a:t>
                      </a:r>
                    </a:p>
                  </a:txBody>
                  <a:tcPr anchor="ctr"/>
                </a:tc>
                <a:tc>
                  <a:txBody>
                    <a:bodyPr/>
                    <a:lstStyle/>
                    <a:p>
                      <a:pPr algn="r" fontAlgn="ctr"/>
                      <a:r>
                        <a:rPr lang="es-ES">
                          <a:effectLst/>
                        </a:rPr>
                        <a:t>6.0</a:t>
                      </a:r>
                    </a:p>
                  </a:txBody>
                  <a:tcPr anchor="ctr"/>
                </a:tc>
                <a:extLst>
                  <a:ext uri="{0D108BD9-81ED-4DB2-BD59-A6C34878D82A}">
                    <a16:rowId xmlns:a16="http://schemas.microsoft.com/office/drawing/2014/main" val="1129877418"/>
                  </a:ext>
                </a:extLst>
              </a:tr>
              <a:tr h="0">
                <a:tc>
                  <a:txBody>
                    <a:bodyPr/>
                    <a:lstStyle/>
                    <a:p>
                      <a:pPr algn="r" fontAlgn="ctr"/>
                      <a:r>
                        <a:rPr lang="es-ES" b="1">
                          <a:effectLst/>
                        </a:rPr>
                        <a:t>2</a:t>
                      </a:r>
                    </a:p>
                  </a:txBody>
                  <a:tcPr anchor="ctr"/>
                </a:tc>
                <a:tc>
                  <a:txBody>
                    <a:bodyPr/>
                    <a:lstStyle/>
                    <a:p>
                      <a:pPr algn="r" fontAlgn="ctr"/>
                      <a:r>
                        <a:rPr lang="es-ES">
                          <a:effectLst/>
                        </a:rPr>
                        <a:t>Adahuesca</a:t>
                      </a:r>
                    </a:p>
                  </a:txBody>
                  <a:tcPr anchor="ctr"/>
                </a:tc>
                <a:tc>
                  <a:txBody>
                    <a:bodyPr/>
                    <a:lstStyle/>
                    <a:p>
                      <a:pPr algn="r" fontAlgn="ctr"/>
                      <a:r>
                        <a:rPr lang="es-ES">
                          <a:effectLst/>
                        </a:rPr>
                        <a:t>3,0</a:t>
                      </a:r>
                    </a:p>
                  </a:txBody>
                  <a:tcPr anchor="ctr"/>
                </a:tc>
                <a:tc>
                  <a:txBody>
                    <a:bodyPr/>
                    <a:lstStyle/>
                    <a:p>
                      <a:pPr algn="r" fontAlgn="ctr"/>
                      <a:r>
                        <a:rPr lang="es-ES">
                          <a:effectLst/>
                        </a:rPr>
                        <a:t>22003</a:t>
                      </a:r>
                    </a:p>
                  </a:txBody>
                  <a:tcPr anchor="ctr"/>
                </a:tc>
                <a:tc>
                  <a:txBody>
                    <a:bodyPr/>
                    <a:lstStyle/>
                    <a:p>
                      <a:pPr algn="r" fontAlgn="ctr"/>
                      <a:r>
                        <a:rPr lang="es-ES">
                          <a:effectLst/>
                        </a:rPr>
                        <a:t>Huesca</a:t>
                      </a:r>
                    </a:p>
                  </a:txBody>
                  <a:tcPr anchor="ctr"/>
                </a:tc>
                <a:tc>
                  <a:txBody>
                    <a:bodyPr/>
                    <a:lstStyle/>
                    <a:p>
                      <a:pPr algn="r" fontAlgn="ctr"/>
                      <a:r>
                        <a:rPr lang="es-ES">
                          <a:effectLst/>
                        </a:rPr>
                        <a:t>4.0</a:t>
                      </a:r>
                    </a:p>
                  </a:txBody>
                  <a:tcPr anchor="ctr"/>
                </a:tc>
                <a:extLst>
                  <a:ext uri="{0D108BD9-81ED-4DB2-BD59-A6C34878D82A}">
                    <a16:rowId xmlns:a16="http://schemas.microsoft.com/office/drawing/2014/main" val="1618201495"/>
                  </a:ext>
                </a:extLst>
              </a:tr>
              <a:tr h="0">
                <a:tc>
                  <a:txBody>
                    <a:bodyPr/>
                    <a:lstStyle/>
                    <a:p>
                      <a:pPr algn="r" fontAlgn="ctr"/>
                      <a:r>
                        <a:rPr lang="es-ES" b="1">
                          <a:effectLst/>
                        </a:rPr>
                        <a:t>5</a:t>
                      </a:r>
                    </a:p>
                  </a:txBody>
                  <a:tcPr anchor="ctr"/>
                </a:tc>
                <a:tc>
                  <a:txBody>
                    <a:bodyPr/>
                    <a:lstStyle/>
                    <a:p>
                      <a:pPr algn="r" fontAlgn="ctr"/>
                      <a:r>
                        <a:rPr lang="es-ES">
                          <a:effectLst/>
                        </a:rPr>
                        <a:t>Albalate de Cinca</a:t>
                      </a:r>
                    </a:p>
                  </a:txBody>
                  <a:tcPr anchor="ctr"/>
                </a:tc>
                <a:tc>
                  <a:txBody>
                    <a:bodyPr/>
                    <a:lstStyle/>
                    <a:p>
                      <a:pPr algn="r" fontAlgn="ctr"/>
                      <a:r>
                        <a:rPr lang="es-ES">
                          <a:effectLst/>
                        </a:rPr>
                        <a:t>4,0</a:t>
                      </a:r>
                    </a:p>
                  </a:txBody>
                  <a:tcPr anchor="ctr"/>
                </a:tc>
                <a:tc>
                  <a:txBody>
                    <a:bodyPr/>
                    <a:lstStyle/>
                    <a:p>
                      <a:pPr algn="r" fontAlgn="ctr"/>
                      <a:r>
                        <a:rPr lang="es-ES">
                          <a:effectLst/>
                        </a:rPr>
                        <a:t>22007</a:t>
                      </a:r>
                    </a:p>
                  </a:txBody>
                  <a:tcPr anchor="ctr"/>
                </a:tc>
                <a:tc>
                  <a:txBody>
                    <a:bodyPr/>
                    <a:lstStyle/>
                    <a:p>
                      <a:pPr algn="r" fontAlgn="ctr"/>
                      <a:r>
                        <a:rPr lang="es-ES">
                          <a:effectLst/>
                        </a:rPr>
                        <a:t>Huesca</a:t>
                      </a:r>
                    </a:p>
                  </a:txBody>
                  <a:tcPr anchor="ctr"/>
                </a:tc>
                <a:tc>
                  <a:txBody>
                    <a:bodyPr/>
                    <a:lstStyle/>
                    <a:p>
                      <a:pPr algn="r" fontAlgn="ctr"/>
                      <a:r>
                        <a:rPr lang="es-ES">
                          <a:effectLst/>
                        </a:rPr>
                        <a:t>3.0</a:t>
                      </a:r>
                    </a:p>
                  </a:txBody>
                  <a:tcPr anchor="ctr"/>
                </a:tc>
                <a:extLst>
                  <a:ext uri="{0D108BD9-81ED-4DB2-BD59-A6C34878D82A}">
                    <a16:rowId xmlns:a16="http://schemas.microsoft.com/office/drawing/2014/main" val="1609555677"/>
                  </a:ext>
                </a:extLst>
              </a:tr>
              <a:tr h="0">
                <a:tc>
                  <a:txBody>
                    <a:bodyPr/>
                    <a:lstStyle/>
                    <a:p>
                      <a:pPr algn="r" fontAlgn="ctr"/>
                      <a:r>
                        <a:rPr lang="es-ES" b="1">
                          <a:effectLst/>
                        </a:rPr>
                        <a:t>7</a:t>
                      </a:r>
                    </a:p>
                  </a:txBody>
                  <a:tcPr anchor="ctr"/>
                </a:tc>
                <a:tc>
                  <a:txBody>
                    <a:bodyPr/>
                    <a:lstStyle/>
                    <a:p>
                      <a:pPr algn="r" fontAlgn="ctr"/>
                      <a:r>
                        <a:rPr lang="es-ES">
                          <a:effectLst/>
                        </a:rPr>
                        <a:t>Albelda</a:t>
                      </a:r>
                    </a:p>
                  </a:txBody>
                  <a:tcPr anchor="ctr"/>
                </a:tc>
                <a:tc>
                  <a:txBody>
                    <a:bodyPr/>
                    <a:lstStyle/>
                    <a:p>
                      <a:pPr algn="r" fontAlgn="ctr"/>
                      <a:r>
                        <a:rPr lang="es-ES">
                          <a:effectLst/>
                        </a:rPr>
                        <a:t>11,0</a:t>
                      </a:r>
                    </a:p>
                  </a:txBody>
                  <a:tcPr anchor="ctr"/>
                </a:tc>
                <a:tc>
                  <a:txBody>
                    <a:bodyPr/>
                    <a:lstStyle/>
                    <a:p>
                      <a:pPr algn="r" fontAlgn="ctr"/>
                      <a:r>
                        <a:rPr lang="es-ES">
                          <a:effectLst/>
                        </a:rPr>
                        <a:t>22009</a:t>
                      </a:r>
                    </a:p>
                  </a:txBody>
                  <a:tcPr anchor="ctr"/>
                </a:tc>
                <a:tc>
                  <a:txBody>
                    <a:bodyPr/>
                    <a:lstStyle/>
                    <a:p>
                      <a:pPr algn="r" fontAlgn="ctr"/>
                      <a:r>
                        <a:rPr lang="es-ES">
                          <a:effectLst/>
                        </a:rPr>
                        <a:t>Huesca</a:t>
                      </a:r>
                    </a:p>
                  </a:txBody>
                  <a:tcPr anchor="ctr"/>
                </a:tc>
                <a:tc>
                  <a:txBody>
                    <a:bodyPr/>
                    <a:lstStyle/>
                    <a:p>
                      <a:pPr algn="r" fontAlgn="ctr"/>
                      <a:r>
                        <a:rPr lang="es-ES" dirty="0">
                          <a:effectLst/>
                        </a:rPr>
                        <a:t>3.0</a:t>
                      </a:r>
                    </a:p>
                  </a:txBody>
                  <a:tcPr anchor="ctr"/>
                </a:tc>
                <a:extLst>
                  <a:ext uri="{0D108BD9-81ED-4DB2-BD59-A6C34878D82A}">
                    <a16:rowId xmlns:a16="http://schemas.microsoft.com/office/drawing/2014/main" val="226178441"/>
                  </a:ext>
                </a:extLst>
              </a:tr>
            </a:tbl>
          </a:graphicData>
        </a:graphic>
      </p:graphicFrame>
    </p:spTree>
    <p:extLst>
      <p:ext uri="{BB962C8B-B14F-4D97-AF65-F5344CB8AC3E}">
        <p14:creationId xmlns:p14="http://schemas.microsoft.com/office/powerpoint/2010/main" val="2775266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normAutofit/>
          </a:bodyPr>
          <a:lstStyle/>
          <a:p>
            <a:r>
              <a:rPr lang="es-ES" sz="3600" dirty="0">
                <a:latin typeface="Lao UI" panose="020B0502040204020203" pitchFamily="34" charset="0"/>
                <a:cs typeface="Lao UI" panose="020B0502040204020203" pitchFamily="34" charset="0"/>
              </a:rPr>
              <a:t>Gráfica:</a:t>
            </a:r>
          </a:p>
        </p:txBody>
      </p:sp>
      <p:pic>
        <p:nvPicPr>
          <p:cNvPr id="1026" name="Picture 2">
            <a:extLst>
              <a:ext uri="{FF2B5EF4-FFF2-40B4-BE49-F238E27FC236}">
                <a16:creationId xmlns:a16="http://schemas.microsoft.com/office/drawing/2014/main" id="{5374AA7C-C041-5AF4-31E4-5ADBCD64B8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560" y="1175408"/>
            <a:ext cx="6807200" cy="4917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06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lstStyle/>
          <a:p>
            <a:r>
              <a:rPr lang="es-ES" dirty="0">
                <a:latin typeface="Lao UI" panose="020B0502040204020203" pitchFamily="34" charset="0"/>
                <a:cs typeface="Lao UI" panose="020B0502040204020203" pitchFamily="34" charset="0"/>
              </a:rPr>
              <a:t>Área Chart</a:t>
            </a:r>
          </a:p>
        </p:txBody>
      </p:sp>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838200" y="1825624"/>
            <a:ext cx="10515600" cy="4454405"/>
          </a:xfrm>
        </p:spPr>
        <p:txBody>
          <a:bodyPr>
            <a:normAutofit/>
          </a:bodyPr>
          <a:lstStyle/>
          <a:p>
            <a:pPr marL="0" indent="0" algn="l">
              <a:buNone/>
            </a:pPr>
            <a:r>
              <a:rPr lang="es-ES" b="0" i="0" dirty="0">
                <a:solidFill>
                  <a:srgbClr val="000000"/>
                </a:solidFill>
                <a:effectLst/>
                <a:latin typeface="Lao UI" panose="020B0502040204020203" pitchFamily="34" charset="0"/>
                <a:cs typeface="Lao UI" panose="020B0502040204020203" pitchFamily="34" charset="0"/>
              </a:rPr>
              <a:t>Usamos el Área Chart para comparar cantidades dando importancia a las diferencias (áreas) entre las líneas que indican los valores de cada serie a comparar.</a:t>
            </a:r>
          </a:p>
          <a:p>
            <a:pPr marL="0" indent="0" algn="l">
              <a:buNone/>
            </a:pPr>
            <a:r>
              <a:rPr lang="es-ES" b="0" i="0" dirty="0">
                <a:solidFill>
                  <a:srgbClr val="000000"/>
                </a:solidFill>
                <a:effectLst/>
                <a:latin typeface="Lao UI" panose="020B0502040204020203" pitchFamily="34" charset="0"/>
                <a:cs typeface="Lao UI" panose="020B0502040204020203" pitchFamily="34" charset="0"/>
              </a:rPr>
              <a:t>Ejemplo de uso:</a:t>
            </a: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algn="l">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Comparar distintas series temporales como poblaciones o índices bursátiles.</a:t>
            </a: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algn="l">
              <a:buFont typeface="Arial" panose="020B0604020202020204" pitchFamily="34" charset="0"/>
              <a:buChar char="•"/>
            </a:pPr>
            <a:endParaRPr lang="es-ES" b="0" i="0" dirty="0">
              <a:solidFill>
                <a:srgbClr val="000000"/>
              </a:solidFill>
              <a:effectLst/>
              <a:latin typeface="Helvetica Neue"/>
            </a:endParaRPr>
          </a:p>
        </p:txBody>
      </p:sp>
    </p:spTree>
    <p:extLst>
      <p:ext uri="{BB962C8B-B14F-4D97-AF65-F5344CB8AC3E}">
        <p14:creationId xmlns:p14="http://schemas.microsoft.com/office/powerpoint/2010/main" val="251255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normAutofit/>
          </a:bodyPr>
          <a:lstStyle/>
          <a:p>
            <a:r>
              <a:rPr lang="es-ES" sz="3600" dirty="0">
                <a:latin typeface="Lao UI" panose="020B0502040204020203" pitchFamily="34" charset="0"/>
                <a:cs typeface="Lao UI" panose="020B0502040204020203" pitchFamily="34" charset="0"/>
              </a:rPr>
              <a:t>Conclusiones:</a:t>
            </a:r>
          </a:p>
        </p:txBody>
      </p:sp>
      <p:sp>
        <p:nvSpPr>
          <p:cNvPr id="4" name="CuadroTexto 3">
            <a:extLst>
              <a:ext uri="{FF2B5EF4-FFF2-40B4-BE49-F238E27FC236}">
                <a16:creationId xmlns:a16="http://schemas.microsoft.com/office/drawing/2014/main" id="{91DFC7F4-D20D-5306-717E-5337A3E01428}"/>
              </a:ext>
            </a:extLst>
          </p:cNvPr>
          <p:cNvSpPr txBox="1"/>
          <p:nvPr/>
        </p:nvSpPr>
        <p:spPr>
          <a:xfrm>
            <a:off x="838200" y="1574800"/>
            <a:ext cx="10652760" cy="923330"/>
          </a:xfrm>
          <a:prstGeom prst="rect">
            <a:avLst/>
          </a:prstGeom>
          <a:noFill/>
        </p:spPr>
        <p:txBody>
          <a:bodyPr wrap="square">
            <a:spAutoFit/>
          </a:bodyPr>
          <a:lstStyle/>
          <a:p>
            <a:pPr algn="l"/>
            <a:r>
              <a:rPr lang="es-ES" b="0" i="0" dirty="0">
                <a:solidFill>
                  <a:srgbClr val="000000"/>
                </a:solidFill>
                <a:effectLst/>
                <a:latin typeface="Helvetica Neue"/>
              </a:rPr>
              <a:t>Observamos que en los municipios con renta per cápita media en sus valores medios se construye más obra nueva que en los de renta per cápita baja y que en lo de renta per cápita alta.</a:t>
            </a:r>
          </a:p>
          <a:p>
            <a:pPr algn="l"/>
            <a:r>
              <a:rPr lang="es-ES" b="0" i="0" dirty="0">
                <a:solidFill>
                  <a:srgbClr val="000000"/>
                </a:solidFill>
                <a:effectLst/>
                <a:latin typeface="Helvetica Neue"/>
              </a:rPr>
              <a:t>En los municipios con renta per cápita alta se construye muy poca obra nueva.</a:t>
            </a:r>
          </a:p>
        </p:txBody>
      </p:sp>
      <p:sp>
        <p:nvSpPr>
          <p:cNvPr id="6" name="CuadroTexto 5">
            <a:extLst>
              <a:ext uri="{FF2B5EF4-FFF2-40B4-BE49-F238E27FC236}">
                <a16:creationId xmlns:a16="http://schemas.microsoft.com/office/drawing/2014/main" id="{EA883DB7-275C-8D5A-5F13-B22F78640050}"/>
              </a:ext>
            </a:extLst>
          </p:cNvPr>
          <p:cNvSpPr txBox="1"/>
          <p:nvPr/>
        </p:nvSpPr>
        <p:spPr>
          <a:xfrm>
            <a:off x="838200" y="3533616"/>
            <a:ext cx="10256520" cy="1477328"/>
          </a:xfrm>
          <a:prstGeom prst="rect">
            <a:avLst/>
          </a:prstGeom>
          <a:noFill/>
        </p:spPr>
        <p:txBody>
          <a:bodyPr wrap="square">
            <a:spAutoFit/>
          </a:bodyPr>
          <a:lstStyle/>
          <a:p>
            <a:r>
              <a:rPr lang="es-ES" b="1" u="sng" dirty="0"/>
              <a:t>Fuentes:</a:t>
            </a:r>
          </a:p>
          <a:p>
            <a:r>
              <a:rPr lang="es-ES" dirty="0"/>
              <a:t>https://datos.gob.es/es/catalogo/a02002834-edificios-superficie-y-viviendas-segun-tipo-de-obra-municipios-de-aragon</a:t>
            </a:r>
          </a:p>
          <a:p>
            <a:r>
              <a:rPr lang="es-ES" dirty="0"/>
              <a:t>https://www.ine.es/jaxiT3/Datos.htm?t=31277</a:t>
            </a:r>
          </a:p>
          <a:p>
            <a:r>
              <a:rPr lang="es-ES" dirty="0"/>
              <a:t>https://www.ine.es/jaxiT3/Tabla.htm?t=31277&amp;L=0</a:t>
            </a:r>
          </a:p>
        </p:txBody>
      </p:sp>
    </p:spTree>
    <p:extLst>
      <p:ext uri="{BB962C8B-B14F-4D97-AF65-F5344CB8AC3E}">
        <p14:creationId xmlns:p14="http://schemas.microsoft.com/office/powerpoint/2010/main" val="936944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a:xfrm>
            <a:off x="4973320" y="2478405"/>
            <a:ext cx="1711960" cy="1325563"/>
          </a:xfrm>
        </p:spPr>
        <p:txBody>
          <a:bodyPr>
            <a:normAutofit/>
          </a:bodyPr>
          <a:lstStyle/>
          <a:p>
            <a:r>
              <a:rPr lang="es-ES" sz="3600" dirty="0">
                <a:latin typeface="Lao UI" panose="020B0502040204020203" pitchFamily="34" charset="0"/>
                <a:cs typeface="Lao UI" panose="020B0502040204020203" pitchFamily="34" charset="0"/>
              </a:rPr>
              <a:t>Fin</a:t>
            </a:r>
          </a:p>
        </p:txBody>
      </p:sp>
    </p:spTree>
    <p:extLst>
      <p:ext uri="{BB962C8B-B14F-4D97-AF65-F5344CB8AC3E}">
        <p14:creationId xmlns:p14="http://schemas.microsoft.com/office/powerpoint/2010/main" val="2434654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normAutofit/>
          </a:bodyPr>
          <a:lstStyle/>
          <a:p>
            <a:r>
              <a:rPr lang="es-ES" sz="2800" dirty="0">
                <a:latin typeface="Lao UI" panose="020B0502040204020203" pitchFamily="34" charset="0"/>
                <a:cs typeface="Lao UI" panose="020B0502040204020203" pitchFamily="34" charset="0"/>
              </a:rPr>
              <a:t>Proyección incremento poblacional estado N.Y. años (2010-2040)</a:t>
            </a:r>
          </a:p>
        </p:txBody>
      </p:sp>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838200" y="1825624"/>
            <a:ext cx="10515600" cy="4454405"/>
          </a:xfrm>
        </p:spPr>
        <p:txBody>
          <a:bodyPr>
            <a:normAutofit/>
          </a:bodyPr>
          <a:lstStyle/>
          <a:p>
            <a:pPr marL="0" indent="0" algn="l">
              <a:buNone/>
            </a:pPr>
            <a:r>
              <a:rPr lang="es-ES" b="0" i="0" dirty="0">
                <a:solidFill>
                  <a:srgbClr val="000000"/>
                </a:solidFill>
                <a:effectLst/>
                <a:latin typeface="Lao UI" panose="020B0502040204020203" pitchFamily="34" charset="0"/>
                <a:cs typeface="Lao UI" panose="020B0502040204020203" pitchFamily="34" charset="0"/>
              </a:rPr>
              <a:t>Como en el gráfico de áreas no se apreciarían cambios, ya que en valores absolutos el incremento de población por década es despreciable, transformamos los datos para obtener únicamente los incrementos de población desde el 2010.</a:t>
            </a:r>
          </a:p>
          <a:p>
            <a:pPr marL="0" indent="0" algn="l">
              <a:buNone/>
            </a:pPr>
            <a:endParaRPr lang="es-ES" dirty="0">
              <a:solidFill>
                <a:srgbClr val="000000"/>
              </a:solidFill>
              <a:latin typeface="Lao UI" panose="020B0502040204020203" pitchFamily="34" charset="0"/>
              <a:cs typeface="Lao UI" panose="020B0502040204020203" pitchFamily="34" charset="0"/>
            </a:endParaRPr>
          </a:p>
          <a:p>
            <a:pPr marL="0" indent="0" algn="l">
              <a:buNone/>
            </a:pPr>
            <a:r>
              <a:rPr lang="es-ES" dirty="0">
                <a:solidFill>
                  <a:srgbClr val="000000"/>
                </a:solidFill>
                <a:latin typeface="Lao UI" panose="020B0502040204020203" pitchFamily="34" charset="0"/>
                <a:cs typeface="Lao UI" panose="020B0502040204020203" pitchFamily="34" charset="0"/>
              </a:rPr>
              <a:t>En el documento anexo en GIT (carpeta </a:t>
            </a:r>
            <a:r>
              <a:rPr lang="es-ES" dirty="0" err="1">
                <a:solidFill>
                  <a:srgbClr val="000000"/>
                </a:solidFill>
                <a:latin typeface="Lao UI" panose="020B0502040204020203" pitchFamily="34" charset="0"/>
                <a:cs typeface="Lao UI" panose="020B0502040204020203" pitchFamily="34" charset="0"/>
              </a:rPr>
              <a:t>docs</a:t>
            </a:r>
            <a:r>
              <a:rPr lang="es-ES" dirty="0">
                <a:solidFill>
                  <a:srgbClr val="000000"/>
                </a:solidFill>
                <a:latin typeface="Lao UI" panose="020B0502040204020203" pitchFamily="34" charset="0"/>
                <a:cs typeface="Lao UI" panose="020B0502040204020203" pitchFamily="34" charset="0"/>
              </a:rPr>
              <a:t>) se incluye el proceso de transformación del dataset original.</a:t>
            </a:r>
          </a:p>
          <a:p>
            <a:pPr algn="l">
              <a:buFont typeface="Arial" panose="020B0604020202020204" pitchFamily="34" charset="0"/>
              <a:buChar char="•"/>
            </a:pPr>
            <a:endParaRPr lang="es-ES" b="0" i="0" dirty="0">
              <a:solidFill>
                <a:srgbClr val="000000"/>
              </a:solidFill>
              <a:effectLst/>
              <a:latin typeface="Helvetica Neue"/>
            </a:endParaRPr>
          </a:p>
          <a:p>
            <a:pPr marL="0" indent="0" algn="l">
              <a:buNone/>
            </a:pPr>
            <a:endParaRPr lang="es-ES" b="0" i="0" dirty="0">
              <a:solidFill>
                <a:srgbClr val="000000"/>
              </a:solidFill>
              <a:effectLst/>
              <a:latin typeface="Lao UI" panose="020B0502040204020203" pitchFamily="34" charset="0"/>
              <a:cs typeface="Lao UI" panose="020B0502040204020203" pitchFamily="34" charset="0"/>
            </a:endParaRPr>
          </a:p>
          <a:p>
            <a:pPr algn="l">
              <a:buFont typeface="Arial" panose="020B0604020202020204" pitchFamily="34" charset="0"/>
              <a:buChar char="•"/>
            </a:pPr>
            <a:endParaRPr lang="es-ES" b="0" i="0" dirty="0">
              <a:solidFill>
                <a:srgbClr val="000000"/>
              </a:solidFill>
              <a:effectLst/>
              <a:latin typeface="Helvetica Neue"/>
            </a:endParaRPr>
          </a:p>
        </p:txBody>
      </p:sp>
    </p:spTree>
    <p:extLst>
      <p:ext uri="{BB962C8B-B14F-4D97-AF65-F5344CB8AC3E}">
        <p14:creationId xmlns:p14="http://schemas.microsoft.com/office/powerpoint/2010/main" val="1439117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a:xfrm>
            <a:off x="838200" y="365126"/>
            <a:ext cx="10515600" cy="475384"/>
          </a:xfrm>
        </p:spPr>
        <p:txBody>
          <a:bodyPr>
            <a:normAutofit fontScale="90000"/>
          </a:bodyPr>
          <a:lstStyle/>
          <a:p>
            <a:r>
              <a:rPr lang="es-ES" sz="2800" dirty="0">
                <a:latin typeface="Lao UI" panose="020B0502040204020203" pitchFamily="34" charset="0"/>
                <a:cs typeface="Lao UI" panose="020B0502040204020203" pitchFamily="34" charset="0"/>
              </a:rPr>
              <a:t>Dataset transformado:</a:t>
            </a:r>
          </a:p>
        </p:txBody>
      </p:sp>
      <p:sp>
        <p:nvSpPr>
          <p:cNvPr id="8" name="Título 1">
            <a:extLst>
              <a:ext uri="{FF2B5EF4-FFF2-40B4-BE49-F238E27FC236}">
                <a16:creationId xmlns:a16="http://schemas.microsoft.com/office/drawing/2014/main" id="{0471780C-D7F3-D875-BD20-15DE1FC727C4}"/>
              </a:ext>
            </a:extLst>
          </p:cNvPr>
          <p:cNvSpPr txBox="1">
            <a:spLocks/>
          </p:cNvSpPr>
          <p:nvPr/>
        </p:nvSpPr>
        <p:spPr>
          <a:xfrm>
            <a:off x="838200" y="3479555"/>
            <a:ext cx="10515600" cy="47538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2800" dirty="0">
                <a:latin typeface="Lao UI" panose="020B0502040204020203" pitchFamily="34" charset="0"/>
                <a:cs typeface="Lao UI" panose="020B0502040204020203" pitchFamily="34" charset="0"/>
              </a:rPr>
              <a:t>Estadísticos:</a:t>
            </a:r>
          </a:p>
        </p:txBody>
      </p:sp>
      <p:graphicFrame>
        <p:nvGraphicFramePr>
          <p:cNvPr id="11" name="Tabla 10">
            <a:extLst>
              <a:ext uri="{FF2B5EF4-FFF2-40B4-BE49-F238E27FC236}">
                <a16:creationId xmlns:a16="http://schemas.microsoft.com/office/drawing/2014/main" id="{7A4C71AF-2BBB-D8F9-B111-467D9006B302}"/>
              </a:ext>
            </a:extLst>
          </p:cNvPr>
          <p:cNvGraphicFramePr>
            <a:graphicFrameLocks noGrp="1"/>
          </p:cNvGraphicFramePr>
          <p:nvPr>
            <p:extLst>
              <p:ext uri="{D42A27DB-BD31-4B8C-83A1-F6EECF244321}">
                <p14:modId xmlns:p14="http://schemas.microsoft.com/office/powerpoint/2010/main" val="1782360369"/>
              </p:ext>
            </p:extLst>
          </p:nvPr>
        </p:nvGraphicFramePr>
        <p:xfrm>
          <a:off x="912091" y="958057"/>
          <a:ext cx="10515600" cy="2103120"/>
        </p:xfrm>
        <a:graphic>
          <a:graphicData uri="http://schemas.openxmlformats.org/drawingml/2006/table">
            <a:tbl>
              <a:tblPr>
                <a:tableStyleId>{BC89EF96-8CEA-46FF-86C4-4CE0E7609802}</a:tableStyleId>
              </a:tblPr>
              <a:tblGrid>
                <a:gridCol w="1314450">
                  <a:extLst>
                    <a:ext uri="{9D8B030D-6E8A-4147-A177-3AD203B41FA5}">
                      <a16:colId xmlns:a16="http://schemas.microsoft.com/office/drawing/2014/main" val="2213386322"/>
                    </a:ext>
                  </a:extLst>
                </a:gridCol>
                <a:gridCol w="1314450">
                  <a:extLst>
                    <a:ext uri="{9D8B030D-6E8A-4147-A177-3AD203B41FA5}">
                      <a16:colId xmlns:a16="http://schemas.microsoft.com/office/drawing/2014/main" val="133666989"/>
                    </a:ext>
                  </a:extLst>
                </a:gridCol>
                <a:gridCol w="1314450">
                  <a:extLst>
                    <a:ext uri="{9D8B030D-6E8A-4147-A177-3AD203B41FA5}">
                      <a16:colId xmlns:a16="http://schemas.microsoft.com/office/drawing/2014/main" val="488651679"/>
                    </a:ext>
                  </a:extLst>
                </a:gridCol>
                <a:gridCol w="1314450">
                  <a:extLst>
                    <a:ext uri="{9D8B030D-6E8A-4147-A177-3AD203B41FA5}">
                      <a16:colId xmlns:a16="http://schemas.microsoft.com/office/drawing/2014/main" val="987073721"/>
                    </a:ext>
                  </a:extLst>
                </a:gridCol>
                <a:gridCol w="1314450">
                  <a:extLst>
                    <a:ext uri="{9D8B030D-6E8A-4147-A177-3AD203B41FA5}">
                      <a16:colId xmlns:a16="http://schemas.microsoft.com/office/drawing/2014/main" val="2557624333"/>
                    </a:ext>
                  </a:extLst>
                </a:gridCol>
                <a:gridCol w="1314450">
                  <a:extLst>
                    <a:ext uri="{9D8B030D-6E8A-4147-A177-3AD203B41FA5}">
                      <a16:colId xmlns:a16="http://schemas.microsoft.com/office/drawing/2014/main" val="2702372607"/>
                    </a:ext>
                  </a:extLst>
                </a:gridCol>
                <a:gridCol w="1314450">
                  <a:extLst>
                    <a:ext uri="{9D8B030D-6E8A-4147-A177-3AD203B41FA5}">
                      <a16:colId xmlns:a16="http://schemas.microsoft.com/office/drawing/2014/main" val="2164313692"/>
                    </a:ext>
                  </a:extLst>
                </a:gridCol>
                <a:gridCol w="1314450">
                  <a:extLst>
                    <a:ext uri="{9D8B030D-6E8A-4147-A177-3AD203B41FA5}">
                      <a16:colId xmlns:a16="http://schemas.microsoft.com/office/drawing/2014/main" val="130044524"/>
                    </a:ext>
                  </a:extLst>
                </a:gridCol>
              </a:tblGrid>
              <a:tr h="0">
                <a:tc>
                  <a:txBody>
                    <a:bodyPr/>
                    <a:lstStyle/>
                    <a:p>
                      <a:pPr algn="r" fontAlgn="ctr"/>
                      <a:endParaRPr lang="es-ES" b="1" dirty="0">
                        <a:effectLst/>
                      </a:endParaRPr>
                    </a:p>
                  </a:txBody>
                  <a:tcPr anchor="ctr">
                    <a:solidFill>
                      <a:schemeClr val="accent6">
                        <a:lumMod val="20000"/>
                        <a:lumOff val="80000"/>
                      </a:schemeClr>
                    </a:solidFill>
                  </a:tcPr>
                </a:tc>
                <a:tc>
                  <a:txBody>
                    <a:bodyPr/>
                    <a:lstStyle/>
                    <a:p>
                      <a:pPr algn="r" fontAlgn="ctr"/>
                      <a:r>
                        <a:rPr lang="es-ES" b="1" dirty="0" err="1">
                          <a:effectLst/>
                        </a:rPr>
                        <a:t>Year</a:t>
                      </a:r>
                      <a:endParaRPr lang="es-ES" b="1" dirty="0">
                        <a:effectLst/>
                      </a:endParaRPr>
                    </a:p>
                  </a:txBody>
                  <a:tcPr anchor="ctr">
                    <a:solidFill>
                      <a:schemeClr val="accent6">
                        <a:lumMod val="20000"/>
                        <a:lumOff val="80000"/>
                      </a:schemeClr>
                    </a:solidFill>
                  </a:tcPr>
                </a:tc>
                <a:tc>
                  <a:txBody>
                    <a:bodyPr/>
                    <a:lstStyle/>
                    <a:p>
                      <a:pPr algn="r" fontAlgn="ctr"/>
                      <a:r>
                        <a:rPr lang="es-ES" b="1" dirty="0">
                          <a:effectLst/>
                        </a:rPr>
                        <a:t>New York City</a:t>
                      </a:r>
                    </a:p>
                  </a:txBody>
                  <a:tcPr anchor="ctr">
                    <a:solidFill>
                      <a:schemeClr val="accent6">
                        <a:lumMod val="20000"/>
                        <a:lumOff val="80000"/>
                      </a:schemeClr>
                    </a:solidFill>
                  </a:tcPr>
                </a:tc>
                <a:tc>
                  <a:txBody>
                    <a:bodyPr/>
                    <a:lstStyle/>
                    <a:p>
                      <a:pPr algn="r" fontAlgn="ctr"/>
                      <a:r>
                        <a:rPr lang="es-ES" b="1" dirty="0">
                          <a:effectLst/>
                        </a:rPr>
                        <a:t>Bronx</a:t>
                      </a:r>
                    </a:p>
                  </a:txBody>
                  <a:tcPr anchor="ctr">
                    <a:solidFill>
                      <a:schemeClr val="accent6">
                        <a:lumMod val="20000"/>
                        <a:lumOff val="80000"/>
                      </a:schemeClr>
                    </a:solidFill>
                  </a:tcPr>
                </a:tc>
                <a:tc>
                  <a:txBody>
                    <a:bodyPr/>
                    <a:lstStyle/>
                    <a:p>
                      <a:pPr algn="r" fontAlgn="ctr"/>
                      <a:r>
                        <a:rPr lang="es-ES" b="1" dirty="0">
                          <a:effectLst/>
                        </a:rPr>
                        <a:t>Brooklyn</a:t>
                      </a:r>
                    </a:p>
                  </a:txBody>
                  <a:tcPr anchor="ctr">
                    <a:solidFill>
                      <a:schemeClr val="accent6">
                        <a:lumMod val="20000"/>
                        <a:lumOff val="80000"/>
                      </a:schemeClr>
                    </a:solidFill>
                  </a:tcPr>
                </a:tc>
                <a:tc>
                  <a:txBody>
                    <a:bodyPr/>
                    <a:lstStyle/>
                    <a:p>
                      <a:pPr algn="r" fontAlgn="ctr"/>
                      <a:r>
                        <a:rPr lang="es-ES" b="1" dirty="0">
                          <a:effectLst/>
                        </a:rPr>
                        <a:t>Manhattan</a:t>
                      </a:r>
                    </a:p>
                  </a:txBody>
                  <a:tcPr anchor="ctr">
                    <a:solidFill>
                      <a:schemeClr val="accent6">
                        <a:lumMod val="20000"/>
                        <a:lumOff val="80000"/>
                      </a:schemeClr>
                    </a:solidFill>
                  </a:tcPr>
                </a:tc>
                <a:tc>
                  <a:txBody>
                    <a:bodyPr/>
                    <a:lstStyle/>
                    <a:p>
                      <a:pPr algn="r" fontAlgn="ctr"/>
                      <a:r>
                        <a:rPr lang="es-ES" b="1" dirty="0">
                          <a:effectLst/>
                        </a:rPr>
                        <a:t>Queens</a:t>
                      </a:r>
                    </a:p>
                  </a:txBody>
                  <a:tcPr anchor="ctr">
                    <a:solidFill>
                      <a:schemeClr val="accent6">
                        <a:lumMod val="20000"/>
                        <a:lumOff val="80000"/>
                      </a:schemeClr>
                    </a:solidFill>
                  </a:tcPr>
                </a:tc>
                <a:tc>
                  <a:txBody>
                    <a:bodyPr/>
                    <a:lstStyle/>
                    <a:p>
                      <a:pPr algn="r" fontAlgn="ctr"/>
                      <a:r>
                        <a:rPr lang="es-ES" b="1" dirty="0" err="1">
                          <a:effectLst/>
                        </a:rPr>
                        <a:t>Staten</a:t>
                      </a:r>
                      <a:r>
                        <a:rPr lang="es-ES" b="1" dirty="0">
                          <a:effectLst/>
                        </a:rPr>
                        <a:t> Island</a:t>
                      </a:r>
                    </a:p>
                  </a:txBody>
                  <a:tcPr anchor="ctr">
                    <a:solidFill>
                      <a:schemeClr val="accent6">
                        <a:lumMod val="20000"/>
                        <a:lumOff val="80000"/>
                      </a:schemeClr>
                    </a:solidFill>
                  </a:tcPr>
                </a:tc>
                <a:extLst>
                  <a:ext uri="{0D108BD9-81ED-4DB2-BD59-A6C34878D82A}">
                    <a16:rowId xmlns:a16="http://schemas.microsoft.com/office/drawing/2014/main" val="2460384571"/>
                  </a:ext>
                </a:extLst>
              </a:tr>
              <a:tr h="0">
                <a:tc>
                  <a:txBody>
                    <a:bodyPr/>
                    <a:lstStyle/>
                    <a:p>
                      <a:pPr algn="r" fontAlgn="ctr"/>
                      <a:r>
                        <a:rPr lang="es-ES" b="1">
                          <a:effectLst/>
                        </a:rPr>
                        <a:t>0</a:t>
                      </a:r>
                    </a:p>
                  </a:txBody>
                  <a:tcPr anchor="ctr"/>
                </a:tc>
                <a:tc>
                  <a:txBody>
                    <a:bodyPr/>
                    <a:lstStyle/>
                    <a:p>
                      <a:pPr algn="r" fontAlgn="ctr"/>
                      <a:r>
                        <a:rPr lang="es-ES">
                          <a:effectLst/>
                        </a:rPr>
                        <a:t>2010</a:t>
                      </a:r>
                    </a:p>
                  </a:txBody>
                  <a:tcPr anchor="ctr"/>
                </a:tc>
                <a:tc>
                  <a:txBody>
                    <a:bodyPr/>
                    <a:lstStyle/>
                    <a:p>
                      <a:pPr algn="r" fontAlgn="ctr"/>
                      <a:r>
                        <a:rPr lang="es-ES">
                          <a:effectLst/>
                        </a:rPr>
                        <a:t>0</a:t>
                      </a:r>
                    </a:p>
                  </a:txBody>
                  <a:tcPr anchor="ctr"/>
                </a:tc>
                <a:tc>
                  <a:txBody>
                    <a:bodyPr/>
                    <a:lstStyle/>
                    <a:p>
                      <a:pPr algn="r" fontAlgn="ctr"/>
                      <a:r>
                        <a:rPr lang="es-ES">
                          <a:effectLst/>
                        </a:rPr>
                        <a:t>0</a:t>
                      </a:r>
                    </a:p>
                  </a:txBody>
                  <a:tcPr anchor="ctr"/>
                </a:tc>
                <a:tc>
                  <a:txBody>
                    <a:bodyPr/>
                    <a:lstStyle/>
                    <a:p>
                      <a:pPr algn="r" fontAlgn="ctr"/>
                      <a:r>
                        <a:rPr lang="es-ES">
                          <a:effectLst/>
                        </a:rPr>
                        <a:t>0</a:t>
                      </a:r>
                    </a:p>
                  </a:txBody>
                  <a:tcPr anchor="ctr"/>
                </a:tc>
                <a:tc>
                  <a:txBody>
                    <a:bodyPr/>
                    <a:lstStyle/>
                    <a:p>
                      <a:pPr algn="r" fontAlgn="ctr"/>
                      <a:r>
                        <a:rPr lang="es-ES">
                          <a:effectLst/>
                        </a:rPr>
                        <a:t>0</a:t>
                      </a:r>
                    </a:p>
                  </a:txBody>
                  <a:tcPr anchor="ctr"/>
                </a:tc>
                <a:tc>
                  <a:txBody>
                    <a:bodyPr/>
                    <a:lstStyle/>
                    <a:p>
                      <a:pPr algn="r" fontAlgn="ctr"/>
                      <a:r>
                        <a:rPr lang="es-ES">
                          <a:effectLst/>
                        </a:rPr>
                        <a:t>0</a:t>
                      </a:r>
                    </a:p>
                  </a:txBody>
                  <a:tcPr anchor="ctr"/>
                </a:tc>
                <a:tc>
                  <a:txBody>
                    <a:bodyPr/>
                    <a:lstStyle/>
                    <a:p>
                      <a:pPr algn="r" fontAlgn="ctr"/>
                      <a:r>
                        <a:rPr lang="es-ES">
                          <a:effectLst/>
                        </a:rPr>
                        <a:t>0</a:t>
                      </a:r>
                    </a:p>
                  </a:txBody>
                  <a:tcPr anchor="ctr"/>
                </a:tc>
                <a:extLst>
                  <a:ext uri="{0D108BD9-81ED-4DB2-BD59-A6C34878D82A}">
                    <a16:rowId xmlns:a16="http://schemas.microsoft.com/office/drawing/2014/main" val="3004491716"/>
                  </a:ext>
                </a:extLst>
              </a:tr>
              <a:tr h="0">
                <a:tc>
                  <a:txBody>
                    <a:bodyPr/>
                    <a:lstStyle/>
                    <a:p>
                      <a:pPr algn="r" fontAlgn="ctr"/>
                      <a:r>
                        <a:rPr lang="es-ES" b="1">
                          <a:effectLst/>
                        </a:rPr>
                        <a:t>1</a:t>
                      </a:r>
                    </a:p>
                  </a:txBody>
                  <a:tcPr anchor="ctr"/>
                </a:tc>
                <a:tc>
                  <a:txBody>
                    <a:bodyPr/>
                    <a:lstStyle/>
                    <a:p>
                      <a:pPr algn="r" fontAlgn="ctr"/>
                      <a:r>
                        <a:rPr lang="es-ES">
                          <a:effectLst/>
                        </a:rPr>
                        <a:t>2020</a:t>
                      </a:r>
                    </a:p>
                  </a:txBody>
                  <a:tcPr anchor="ctr"/>
                </a:tc>
                <a:tc>
                  <a:txBody>
                    <a:bodyPr/>
                    <a:lstStyle/>
                    <a:p>
                      <a:pPr algn="r" fontAlgn="ctr"/>
                      <a:r>
                        <a:rPr lang="es-ES">
                          <a:effectLst/>
                        </a:rPr>
                        <a:t>308347</a:t>
                      </a:r>
                    </a:p>
                  </a:txBody>
                  <a:tcPr anchor="ctr"/>
                </a:tc>
                <a:tc>
                  <a:txBody>
                    <a:bodyPr/>
                    <a:lstStyle/>
                    <a:p>
                      <a:pPr algn="r" fontAlgn="ctr"/>
                      <a:r>
                        <a:rPr lang="es-ES">
                          <a:effectLst/>
                        </a:rPr>
                        <a:t>61680</a:t>
                      </a:r>
                    </a:p>
                  </a:txBody>
                  <a:tcPr anchor="ctr"/>
                </a:tc>
                <a:tc>
                  <a:txBody>
                    <a:bodyPr/>
                    <a:lstStyle/>
                    <a:p>
                      <a:pPr algn="r" fontAlgn="ctr"/>
                      <a:r>
                        <a:rPr lang="es-ES">
                          <a:effectLst/>
                        </a:rPr>
                        <a:t>95541</a:t>
                      </a:r>
                    </a:p>
                  </a:txBody>
                  <a:tcPr anchor="ctr"/>
                </a:tc>
                <a:tc>
                  <a:txBody>
                    <a:bodyPr/>
                    <a:lstStyle/>
                    <a:p>
                      <a:pPr algn="r" fontAlgn="ctr"/>
                      <a:r>
                        <a:rPr lang="es-ES">
                          <a:effectLst/>
                        </a:rPr>
                        <a:t>52408</a:t>
                      </a:r>
                    </a:p>
                  </a:txBody>
                  <a:tcPr anchor="ctr"/>
                </a:tc>
                <a:tc>
                  <a:txBody>
                    <a:bodyPr/>
                    <a:lstStyle/>
                    <a:p>
                      <a:pPr algn="r" fontAlgn="ctr"/>
                      <a:r>
                        <a:rPr lang="es-ES">
                          <a:effectLst/>
                        </a:rPr>
                        <a:t>80293</a:t>
                      </a:r>
                    </a:p>
                  </a:txBody>
                  <a:tcPr anchor="ctr"/>
                </a:tc>
                <a:tc>
                  <a:txBody>
                    <a:bodyPr/>
                    <a:lstStyle/>
                    <a:p>
                      <a:pPr algn="r" fontAlgn="ctr"/>
                      <a:r>
                        <a:rPr lang="es-ES">
                          <a:effectLst/>
                        </a:rPr>
                        <a:t>18425</a:t>
                      </a:r>
                    </a:p>
                  </a:txBody>
                  <a:tcPr anchor="ctr"/>
                </a:tc>
                <a:extLst>
                  <a:ext uri="{0D108BD9-81ED-4DB2-BD59-A6C34878D82A}">
                    <a16:rowId xmlns:a16="http://schemas.microsoft.com/office/drawing/2014/main" val="2092572003"/>
                  </a:ext>
                </a:extLst>
              </a:tr>
              <a:tr h="0">
                <a:tc>
                  <a:txBody>
                    <a:bodyPr/>
                    <a:lstStyle/>
                    <a:p>
                      <a:pPr algn="r" fontAlgn="ctr"/>
                      <a:r>
                        <a:rPr lang="es-ES" b="1">
                          <a:effectLst/>
                        </a:rPr>
                        <a:t>2</a:t>
                      </a:r>
                    </a:p>
                  </a:txBody>
                  <a:tcPr anchor="ctr"/>
                </a:tc>
                <a:tc>
                  <a:txBody>
                    <a:bodyPr/>
                    <a:lstStyle/>
                    <a:p>
                      <a:pPr algn="r" fontAlgn="ctr"/>
                      <a:r>
                        <a:rPr lang="es-ES">
                          <a:effectLst/>
                        </a:rPr>
                        <a:t>2030</a:t>
                      </a:r>
                    </a:p>
                  </a:txBody>
                  <a:tcPr anchor="ctr"/>
                </a:tc>
                <a:tc>
                  <a:txBody>
                    <a:bodyPr/>
                    <a:lstStyle/>
                    <a:p>
                      <a:pPr algn="r" fontAlgn="ctr"/>
                      <a:r>
                        <a:rPr lang="es-ES">
                          <a:effectLst/>
                        </a:rPr>
                        <a:t>578403</a:t>
                      </a:r>
                    </a:p>
                  </a:txBody>
                  <a:tcPr anchor="ctr"/>
                </a:tc>
                <a:tc>
                  <a:txBody>
                    <a:bodyPr/>
                    <a:lstStyle/>
                    <a:p>
                      <a:pPr algn="r" fontAlgn="ctr"/>
                      <a:r>
                        <a:rPr lang="es-ES">
                          <a:effectLst/>
                        </a:rPr>
                        <a:t>133890</a:t>
                      </a:r>
                    </a:p>
                  </a:txBody>
                  <a:tcPr anchor="ctr"/>
                </a:tc>
                <a:tc>
                  <a:txBody>
                    <a:bodyPr/>
                    <a:lstStyle/>
                    <a:p>
                      <a:pPr algn="r" fontAlgn="ctr"/>
                      <a:r>
                        <a:rPr lang="es-ES">
                          <a:effectLst/>
                        </a:rPr>
                        <a:t>201098</a:t>
                      </a:r>
                    </a:p>
                  </a:txBody>
                  <a:tcPr anchor="ctr"/>
                </a:tc>
                <a:tc>
                  <a:txBody>
                    <a:bodyPr/>
                    <a:lstStyle/>
                    <a:p>
                      <a:pPr algn="r" fontAlgn="ctr"/>
                      <a:r>
                        <a:rPr lang="es-ES">
                          <a:effectLst/>
                        </a:rPr>
                        <a:t>90847</a:t>
                      </a:r>
                    </a:p>
                  </a:txBody>
                  <a:tcPr anchor="ctr"/>
                </a:tc>
                <a:tc>
                  <a:txBody>
                    <a:bodyPr/>
                    <a:lstStyle/>
                    <a:p>
                      <a:pPr algn="r" fontAlgn="ctr"/>
                      <a:r>
                        <a:rPr lang="es-ES">
                          <a:effectLst/>
                        </a:rPr>
                        <a:t>123549</a:t>
                      </a:r>
                    </a:p>
                  </a:txBody>
                  <a:tcPr anchor="ctr"/>
                </a:tc>
                <a:tc>
                  <a:txBody>
                    <a:bodyPr/>
                    <a:lstStyle/>
                    <a:p>
                      <a:pPr algn="r" fontAlgn="ctr"/>
                      <a:r>
                        <a:rPr lang="es-ES">
                          <a:effectLst/>
                        </a:rPr>
                        <a:t>29019</a:t>
                      </a:r>
                    </a:p>
                  </a:txBody>
                  <a:tcPr anchor="ctr"/>
                </a:tc>
                <a:extLst>
                  <a:ext uri="{0D108BD9-81ED-4DB2-BD59-A6C34878D82A}">
                    <a16:rowId xmlns:a16="http://schemas.microsoft.com/office/drawing/2014/main" val="798841242"/>
                  </a:ext>
                </a:extLst>
              </a:tr>
              <a:tr h="0">
                <a:tc>
                  <a:txBody>
                    <a:bodyPr/>
                    <a:lstStyle/>
                    <a:p>
                      <a:pPr algn="r" fontAlgn="ctr"/>
                      <a:r>
                        <a:rPr lang="es-ES" b="1" dirty="0">
                          <a:effectLst/>
                        </a:rPr>
                        <a:t>3</a:t>
                      </a:r>
                    </a:p>
                  </a:txBody>
                  <a:tcPr anchor="ctr"/>
                </a:tc>
                <a:tc>
                  <a:txBody>
                    <a:bodyPr/>
                    <a:lstStyle/>
                    <a:p>
                      <a:pPr algn="r" fontAlgn="ctr"/>
                      <a:r>
                        <a:rPr lang="es-ES">
                          <a:effectLst/>
                        </a:rPr>
                        <a:t>2040</a:t>
                      </a:r>
                    </a:p>
                  </a:txBody>
                  <a:tcPr anchor="ctr"/>
                </a:tc>
                <a:tc>
                  <a:txBody>
                    <a:bodyPr/>
                    <a:lstStyle/>
                    <a:p>
                      <a:pPr algn="r" fontAlgn="ctr"/>
                      <a:r>
                        <a:rPr lang="es-ES">
                          <a:effectLst/>
                        </a:rPr>
                        <a:t>782521</a:t>
                      </a:r>
                    </a:p>
                  </a:txBody>
                  <a:tcPr anchor="ctr"/>
                </a:tc>
                <a:tc>
                  <a:txBody>
                    <a:bodyPr/>
                    <a:lstStyle/>
                    <a:p>
                      <a:pPr algn="r" fontAlgn="ctr"/>
                      <a:r>
                        <a:rPr lang="es-ES">
                          <a:effectLst/>
                        </a:rPr>
                        <a:t>194137</a:t>
                      </a:r>
                    </a:p>
                  </a:txBody>
                  <a:tcPr anchor="ctr"/>
                </a:tc>
                <a:tc>
                  <a:txBody>
                    <a:bodyPr/>
                    <a:lstStyle/>
                    <a:p>
                      <a:pPr algn="r" fontAlgn="ctr"/>
                      <a:r>
                        <a:rPr lang="es-ES">
                          <a:effectLst/>
                        </a:rPr>
                        <a:t>287614</a:t>
                      </a:r>
                    </a:p>
                  </a:txBody>
                  <a:tcPr anchor="ctr"/>
                </a:tc>
                <a:tc>
                  <a:txBody>
                    <a:bodyPr/>
                    <a:lstStyle/>
                    <a:p>
                      <a:pPr algn="r" fontAlgn="ctr"/>
                      <a:r>
                        <a:rPr lang="es-ES">
                          <a:effectLst/>
                        </a:rPr>
                        <a:t>105744</a:t>
                      </a:r>
                    </a:p>
                  </a:txBody>
                  <a:tcPr anchor="ctr"/>
                </a:tc>
                <a:tc>
                  <a:txBody>
                    <a:bodyPr/>
                    <a:lstStyle/>
                    <a:p>
                      <a:pPr algn="r" fontAlgn="ctr"/>
                      <a:r>
                        <a:rPr lang="es-ES">
                          <a:effectLst/>
                        </a:rPr>
                        <a:t>162647</a:t>
                      </a:r>
                    </a:p>
                  </a:txBody>
                  <a:tcPr anchor="ctr"/>
                </a:tc>
                <a:tc>
                  <a:txBody>
                    <a:bodyPr/>
                    <a:lstStyle/>
                    <a:p>
                      <a:pPr algn="r" fontAlgn="ctr"/>
                      <a:r>
                        <a:rPr lang="es-ES" dirty="0">
                          <a:effectLst/>
                        </a:rPr>
                        <a:t>32379</a:t>
                      </a:r>
                    </a:p>
                  </a:txBody>
                  <a:tcPr anchor="ctr"/>
                </a:tc>
                <a:extLst>
                  <a:ext uri="{0D108BD9-81ED-4DB2-BD59-A6C34878D82A}">
                    <a16:rowId xmlns:a16="http://schemas.microsoft.com/office/drawing/2014/main" val="3562744210"/>
                  </a:ext>
                </a:extLst>
              </a:tr>
            </a:tbl>
          </a:graphicData>
        </a:graphic>
      </p:graphicFrame>
      <p:graphicFrame>
        <p:nvGraphicFramePr>
          <p:cNvPr id="13" name="Tabla 12">
            <a:extLst>
              <a:ext uri="{FF2B5EF4-FFF2-40B4-BE49-F238E27FC236}">
                <a16:creationId xmlns:a16="http://schemas.microsoft.com/office/drawing/2014/main" id="{A1903A72-023F-2B95-2F6A-387ECD53BBF4}"/>
              </a:ext>
            </a:extLst>
          </p:cNvPr>
          <p:cNvGraphicFramePr>
            <a:graphicFrameLocks noGrp="1"/>
          </p:cNvGraphicFramePr>
          <p:nvPr>
            <p:extLst>
              <p:ext uri="{D42A27DB-BD31-4B8C-83A1-F6EECF244321}">
                <p14:modId xmlns:p14="http://schemas.microsoft.com/office/powerpoint/2010/main" val="3570708408"/>
              </p:ext>
            </p:extLst>
          </p:nvPr>
        </p:nvGraphicFramePr>
        <p:xfrm>
          <a:off x="4551843" y="3630144"/>
          <a:ext cx="6875848" cy="2949698"/>
        </p:xfrm>
        <a:graphic>
          <a:graphicData uri="http://schemas.openxmlformats.org/drawingml/2006/table">
            <a:tbl>
              <a:tblPr>
                <a:tableStyleId>{BC89EF96-8CEA-46FF-86C4-4CE0E7609802}</a:tableStyleId>
              </a:tblPr>
              <a:tblGrid>
                <a:gridCol w="859481">
                  <a:extLst>
                    <a:ext uri="{9D8B030D-6E8A-4147-A177-3AD203B41FA5}">
                      <a16:colId xmlns:a16="http://schemas.microsoft.com/office/drawing/2014/main" val="2852078994"/>
                    </a:ext>
                  </a:extLst>
                </a:gridCol>
                <a:gridCol w="859481">
                  <a:extLst>
                    <a:ext uri="{9D8B030D-6E8A-4147-A177-3AD203B41FA5}">
                      <a16:colId xmlns:a16="http://schemas.microsoft.com/office/drawing/2014/main" val="2657254127"/>
                    </a:ext>
                  </a:extLst>
                </a:gridCol>
                <a:gridCol w="859481">
                  <a:extLst>
                    <a:ext uri="{9D8B030D-6E8A-4147-A177-3AD203B41FA5}">
                      <a16:colId xmlns:a16="http://schemas.microsoft.com/office/drawing/2014/main" val="4197058477"/>
                    </a:ext>
                  </a:extLst>
                </a:gridCol>
                <a:gridCol w="859481">
                  <a:extLst>
                    <a:ext uri="{9D8B030D-6E8A-4147-A177-3AD203B41FA5}">
                      <a16:colId xmlns:a16="http://schemas.microsoft.com/office/drawing/2014/main" val="3421910700"/>
                    </a:ext>
                  </a:extLst>
                </a:gridCol>
                <a:gridCol w="859481">
                  <a:extLst>
                    <a:ext uri="{9D8B030D-6E8A-4147-A177-3AD203B41FA5}">
                      <a16:colId xmlns:a16="http://schemas.microsoft.com/office/drawing/2014/main" val="2790026222"/>
                    </a:ext>
                  </a:extLst>
                </a:gridCol>
                <a:gridCol w="859481">
                  <a:extLst>
                    <a:ext uri="{9D8B030D-6E8A-4147-A177-3AD203B41FA5}">
                      <a16:colId xmlns:a16="http://schemas.microsoft.com/office/drawing/2014/main" val="1519525658"/>
                    </a:ext>
                  </a:extLst>
                </a:gridCol>
                <a:gridCol w="859481">
                  <a:extLst>
                    <a:ext uri="{9D8B030D-6E8A-4147-A177-3AD203B41FA5}">
                      <a16:colId xmlns:a16="http://schemas.microsoft.com/office/drawing/2014/main" val="4214337974"/>
                    </a:ext>
                  </a:extLst>
                </a:gridCol>
                <a:gridCol w="859481">
                  <a:extLst>
                    <a:ext uri="{9D8B030D-6E8A-4147-A177-3AD203B41FA5}">
                      <a16:colId xmlns:a16="http://schemas.microsoft.com/office/drawing/2014/main" val="2102565939"/>
                    </a:ext>
                  </a:extLst>
                </a:gridCol>
              </a:tblGrid>
              <a:tr h="346502">
                <a:tc>
                  <a:txBody>
                    <a:bodyPr/>
                    <a:lstStyle/>
                    <a:p>
                      <a:pPr algn="r" fontAlgn="ctr"/>
                      <a:r>
                        <a:rPr lang="es-ES" sz="900" b="1" dirty="0" err="1">
                          <a:effectLst/>
                        </a:rPr>
                        <a:t>Year</a:t>
                      </a:r>
                      <a:endParaRPr lang="es-ES" sz="900" b="1" dirty="0">
                        <a:effectLst/>
                      </a:endParaRPr>
                    </a:p>
                  </a:txBody>
                  <a:tcPr marL="72522" marR="72522" marT="36261" marB="36261" anchor="ctr">
                    <a:solidFill>
                      <a:schemeClr val="accent6">
                        <a:lumMod val="20000"/>
                        <a:lumOff val="80000"/>
                      </a:schemeClr>
                    </a:solidFill>
                  </a:tcPr>
                </a:tc>
                <a:tc>
                  <a:txBody>
                    <a:bodyPr/>
                    <a:lstStyle/>
                    <a:p>
                      <a:pPr algn="r" fontAlgn="ctr"/>
                      <a:r>
                        <a:rPr lang="es-ES" sz="900" b="1" dirty="0">
                          <a:effectLst/>
                        </a:rPr>
                        <a:t>New York City</a:t>
                      </a:r>
                    </a:p>
                  </a:txBody>
                  <a:tcPr marL="72522" marR="72522" marT="36261" marB="36261" anchor="ctr">
                    <a:solidFill>
                      <a:schemeClr val="accent6">
                        <a:lumMod val="20000"/>
                        <a:lumOff val="80000"/>
                      </a:schemeClr>
                    </a:solidFill>
                  </a:tcPr>
                </a:tc>
                <a:tc>
                  <a:txBody>
                    <a:bodyPr/>
                    <a:lstStyle/>
                    <a:p>
                      <a:pPr algn="r" fontAlgn="ctr"/>
                      <a:r>
                        <a:rPr lang="es-ES" sz="900" b="1" dirty="0">
                          <a:effectLst/>
                        </a:rPr>
                        <a:t>Bronx</a:t>
                      </a:r>
                    </a:p>
                  </a:txBody>
                  <a:tcPr marL="72522" marR="72522" marT="36261" marB="36261" anchor="ctr">
                    <a:solidFill>
                      <a:schemeClr val="accent6">
                        <a:lumMod val="20000"/>
                        <a:lumOff val="80000"/>
                      </a:schemeClr>
                    </a:solidFill>
                  </a:tcPr>
                </a:tc>
                <a:tc>
                  <a:txBody>
                    <a:bodyPr/>
                    <a:lstStyle/>
                    <a:p>
                      <a:pPr algn="r" fontAlgn="ctr"/>
                      <a:r>
                        <a:rPr lang="es-ES" sz="900" b="1" dirty="0">
                          <a:effectLst/>
                        </a:rPr>
                        <a:t>Brooklyn</a:t>
                      </a:r>
                    </a:p>
                  </a:txBody>
                  <a:tcPr marL="72522" marR="72522" marT="36261" marB="36261" anchor="ctr">
                    <a:solidFill>
                      <a:schemeClr val="accent6">
                        <a:lumMod val="20000"/>
                        <a:lumOff val="80000"/>
                      </a:schemeClr>
                    </a:solidFill>
                  </a:tcPr>
                </a:tc>
                <a:tc>
                  <a:txBody>
                    <a:bodyPr/>
                    <a:lstStyle/>
                    <a:p>
                      <a:pPr algn="r" fontAlgn="ctr"/>
                      <a:r>
                        <a:rPr lang="es-ES" sz="900" b="1" dirty="0">
                          <a:effectLst/>
                        </a:rPr>
                        <a:t>Manhattan</a:t>
                      </a:r>
                    </a:p>
                  </a:txBody>
                  <a:tcPr marL="72522" marR="72522" marT="36261" marB="36261" anchor="ctr">
                    <a:solidFill>
                      <a:schemeClr val="accent6">
                        <a:lumMod val="20000"/>
                        <a:lumOff val="80000"/>
                      </a:schemeClr>
                    </a:solidFill>
                  </a:tcPr>
                </a:tc>
                <a:tc>
                  <a:txBody>
                    <a:bodyPr/>
                    <a:lstStyle/>
                    <a:p>
                      <a:pPr algn="r" fontAlgn="ctr"/>
                      <a:r>
                        <a:rPr lang="es-ES" sz="900" b="1" dirty="0">
                          <a:effectLst/>
                        </a:rPr>
                        <a:t>Queens</a:t>
                      </a:r>
                    </a:p>
                  </a:txBody>
                  <a:tcPr marL="72522" marR="72522" marT="36261" marB="36261" anchor="ctr">
                    <a:solidFill>
                      <a:schemeClr val="accent6">
                        <a:lumMod val="20000"/>
                        <a:lumOff val="80000"/>
                      </a:schemeClr>
                    </a:solidFill>
                  </a:tcPr>
                </a:tc>
                <a:tc>
                  <a:txBody>
                    <a:bodyPr/>
                    <a:lstStyle/>
                    <a:p>
                      <a:pPr algn="r" fontAlgn="ctr"/>
                      <a:r>
                        <a:rPr lang="es-ES" sz="900" b="1" dirty="0" err="1">
                          <a:effectLst/>
                        </a:rPr>
                        <a:t>Staten</a:t>
                      </a:r>
                      <a:r>
                        <a:rPr lang="es-ES" sz="900" b="1" dirty="0">
                          <a:effectLst/>
                        </a:rPr>
                        <a:t> Island</a:t>
                      </a:r>
                    </a:p>
                  </a:txBody>
                  <a:tcPr marL="72522" marR="72522" marT="36261" marB="36261" anchor="ctr">
                    <a:solidFill>
                      <a:schemeClr val="accent6">
                        <a:lumMod val="20000"/>
                        <a:lumOff val="80000"/>
                      </a:schemeClr>
                    </a:solidFill>
                  </a:tcPr>
                </a:tc>
                <a:tc>
                  <a:txBody>
                    <a:bodyPr/>
                    <a:lstStyle/>
                    <a:p>
                      <a:endParaRPr lang="es-ES" sz="900" dirty="0"/>
                    </a:p>
                  </a:txBody>
                  <a:tcPr marL="72522" marR="72522" marT="36261" marB="36261">
                    <a:solidFill>
                      <a:schemeClr val="accent6">
                        <a:lumMod val="20000"/>
                        <a:lumOff val="80000"/>
                      </a:schemeClr>
                    </a:solidFill>
                  </a:tcPr>
                </a:tc>
                <a:extLst>
                  <a:ext uri="{0D108BD9-81ED-4DB2-BD59-A6C34878D82A}">
                    <a16:rowId xmlns:a16="http://schemas.microsoft.com/office/drawing/2014/main" val="404744438"/>
                  </a:ext>
                </a:extLst>
              </a:tr>
              <a:tr h="209476">
                <a:tc>
                  <a:txBody>
                    <a:bodyPr/>
                    <a:lstStyle/>
                    <a:p>
                      <a:pPr algn="r" fontAlgn="ctr"/>
                      <a:r>
                        <a:rPr lang="es-ES" sz="900" b="1">
                          <a:effectLst/>
                        </a:rPr>
                        <a:t>count</a:t>
                      </a:r>
                    </a:p>
                  </a:txBody>
                  <a:tcPr marL="72522" marR="72522" marT="36261" marB="36261" anchor="ctr"/>
                </a:tc>
                <a:tc>
                  <a:txBody>
                    <a:bodyPr/>
                    <a:lstStyle/>
                    <a:p>
                      <a:pPr algn="r" fontAlgn="ctr"/>
                      <a:r>
                        <a:rPr lang="es-ES" sz="900" dirty="0">
                          <a:effectLst/>
                        </a:rPr>
                        <a:t>4.000000</a:t>
                      </a:r>
                    </a:p>
                  </a:txBody>
                  <a:tcPr marL="72522" marR="72522" marT="36261" marB="36261" anchor="ctr"/>
                </a:tc>
                <a:tc>
                  <a:txBody>
                    <a:bodyPr/>
                    <a:lstStyle/>
                    <a:p>
                      <a:pPr algn="r" fontAlgn="ctr"/>
                      <a:r>
                        <a:rPr lang="es-ES" sz="900">
                          <a:effectLst/>
                        </a:rPr>
                        <a:t>4.000000</a:t>
                      </a:r>
                    </a:p>
                  </a:txBody>
                  <a:tcPr marL="72522" marR="72522" marT="36261" marB="36261" anchor="ctr"/>
                </a:tc>
                <a:tc>
                  <a:txBody>
                    <a:bodyPr/>
                    <a:lstStyle/>
                    <a:p>
                      <a:pPr algn="r" fontAlgn="ctr"/>
                      <a:r>
                        <a:rPr lang="es-ES" sz="900">
                          <a:effectLst/>
                        </a:rPr>
                        <a:t>4.000000</a:t>
                      </a:r>
                    </a:p>
                  </a:txBody>
                  <a:tcPr marL="72522" marR="72522" marT="36261" marB="36261" anchor="ctr"/>
                </a:tc>
                <a:tc>
                  <a:txBody>
                    <a:bodyPr/>
                    <a:lstStyle/>
                    <a:p>
                      <a:pPr algn="r" fontAlgn="ctr"/>
                      <a:r>
                        <a:rPr lang="es-ES" sz="900">
                          <a:effectLst/>
                        </a:rPr>
                        <a:t>4.000000</a:t>
                      </a:r>
                    </a:p>
                  </a:txBody>
                  <a:tcPr marL="72522" marR="72522" marT="36261" marB="36261" anchor="ctr"/>
                </a:tc>
                <a:tc>
                  <a:txBody>
                    <a:bodyPr/>
                    <a:lstStyle/>
                    <a:p>
                      <a:pPr algn="r" fontAlgn="ctr"/>
                      <a:r>
                        <a:rPr lang="es-ES" sz="900">
                          <a:effectLst/>
                        </a:rPr>
                        <a:t>4.0000</a:t>
                      </a:r>
                    </a:p>
                  </a:txBody>
                  <a:tcPr marL="72522" marR="72522" marT="36261" marB="36261" anchor="ctr"/>
                </a:tc>
                <a:tc>
                  <a:txBody>
                    <a:bodyPr/>
                    <a:lstStyle/>
                    <a:p>
                      <a:pPr algn="r" fontAlgn="ctr"/>
                      <a:r>
                        <a:rPr lang="es-ES" sz="900">
                          <a:effectLst/>
                        </a:rPr>
                        <a:t>4.000000</a:t>
                      </a:r>
                    </a:p>
                  </a:txBody>
                  <a:tcPr marL="72522" marR="72522" marT="36261" marB="36261" anchor="ctr"/>
                </a:tc>
                <a:tc>
                  <a:txBody>
                    <a:bodyPr/>
                    <a:lstStyle/>
                    <a:p>
                      <a:pPr algn="r" fontAlgn="ctr"/>
                      <a:r>
                        <a:rPr lang="es-ES" sz="900">
                          <a:effectLst/>
                        </a:rPr>
                        <a:t>4.00000</a:t>
                      </a:r>
                    </a:p>
                  </a:txBody>
                  <a:tcPr marL="72522" marR="72522" marT="36261" marB="36261" anchor="ctr"/>
                </a:tc>
                <a:extLst>
                  <a:ext uri="{0D108BD9-81ED-4DB2-BD59-A6C34878D82A}">
                    <a16:rowId xmlns:a16="http://schemas.microsoft.com/office/drawing/2014/main" val="2018052332"/>
                  </a:ext>
                </a:extLst>
              </a:tr>
              <a:tr h="346502">
                <a:tc>
                  <a:txBody>
                    <a:bodyPr/>
                    <a:lstStyle/>
                    <a:p>
                      <a:pPr algn="r" fontAlgn="ctr"/>
                      <a:r>
                        <a:rPr lang="es-ES" sz="900" b="1">
                          <a:effectLst/>
                        </a:rPr>
                        <a:t>mean</a:t>
                      </a:r>
                    </a:p>
                  </a:txBody>
                  <a:tcPr marL="72522" marR="72522" marT="36261" marB="36261" anchor="ctr"/>
                </a:tc>
                <a:tc>
                  <a:txBody>
                    <a:bodyPr/>
                    <a:lstStyle/>
                    <a:p>
                      <a:pPr algn="r" fontAlgn="ctr"/>
                      <a:r>
                        <a:rPr lang="es-ES" sz="900">
                          <a:effectLst/>
                        </a:rPr>
                        <a:t>2025.000000</a:t>
                      </a:r>
                    </a:p>
                  </a:txBody>
                  <a:tcPr marL="72522" marR="72522" marT="36261" marB="36261" anchor="ctr"/>
                </a:tc>
                <a:tc>
                  <a:txBody>
                    <a:bodyPr/>
                    <a:lstStyle/>
                    <a:p>
                      <a:pPr algn="r" fontAlgn="ctr"/>
                      <a:r>
                        <a:rPr lang="es-ES" sz="900" dirty="0">
                          <a:effectLst/>
                        </a:rPr>
                        <a:t>417317.750000</a:t>
                      </a:r>
                    </a:p>
                  </a:txBody>
                  <a:tcPr marL="72522" marR="72522" marT="36261" marB="36261" anchor="ctr"/>
                </a:tc>
                <a:tc>
                  <a:txBody>
                    <a:bodyPr/>
                    <a:lstStyle/>
                    <a:p>
                      <a:pPr algn="r" fontAlgn="ctr"/>
                      <a:r>
                        <a:rPr lang="es-ES" sz="900" dirty="0">
                          <a:effectLst/>
                        </a:rPr>
                        <a:t>97426.750000</a:t>
                      </a:r>
                    </a:p>
                  </a:txBody>
                  <a:tcPr marL="72522" marR="72522" marT="36261" marB="36261" anchor="ctr"/>
                </a:tc>
                <a:tc>
                  <a:txBody>
                    <a:bodyPr/>
                    <a:lstStyle/>
                    <a:p>
                      <a:pPr algn="r" fontAlgn="ctr"/>
                      <a:r>
                        <a:rPr lang="es-ES" sz="900">
                          <a:effectLst/>
                        </a:rPr>
                        <a:t>146063.250000</a:t>
                      </a:r>
                    </a:p>
                  </a:txBody>
                  <a:tcPr marL="72522" marR="72522" marT="36261" marB="36261" anchor="ctr"/>
                </a:tc>
                <a:tc>
                  <a:txBody>
                    <a:bodyPr/>
                    <a:lstStyle/>
                    <a:p>
                      <a:pPr algn="r" fontAlgn="ctr"/>
                      <a:r>
                        <a:rPr lang="es-ES" sz="900">
                          <a:effectLst/>
                        </a:rPr>
                        <a:t>62249.7500</a:t>
                      </a:r>
                    </a:p>
                  </a:txBody>
                  <a:tcPr marL="72522" marR="72522" marT="36261" marB="36261" anchor="ctr"/>
                </a:tc>
                <a:tc>
                  <a:txBody>
                    <a:bodyPr/>
                    <a:lstStyle/>
                    <a:p>
                      <a:pPr algn="r" fontAlgn="ctr"/>
                      <a:r>
                        <a:rPr lang="es-ES" sz="900">
                          <a:effectLst/>
                        </a:rPr>
                        <a:t>91622.250000</a:t>
                      </a:r>
                    </a:p>
                  </a:txBody>
                  <a:tcPr marL="72522" marR="72522" marT="36261" marB="36261" anchor="ctr"/>
                </a:tc>
                <a:tc>
                  <a:txBody>
                    <a:bodyPr/>
                    <a:lstStyle/>
                    <a:p>
                      <a:pPr algn="r" fontAlgn="ctr"/>
                      <a:r>
                        <a:rPr lang="es-ES" sz="900">
                          <a:effectLst/>
                        </a:rPr>
                        <a:t>19955.75000</a:t>
                      </a:r>
                    </a:p>
                  </a:txBody>
                  <a:tcPr marL="72522" marR="72522" marT="36261" marB="36261" anchor="ctr"/>
                </a:tc>
                <a:extLst>
                  <a:ext uri="{0D108BD9-81ED-4DB2-BD59-A6C34878D82A}">
                    <a16:rowId xmlns:a16="http://schemas.microsoft.com/office/drawing/2014/main" val="55469199"/>
                  </a:ext>
                </a:extLst>
              </a:tr>
              <a:tr h="346502">
                <a:tc>
                  <a:txBody>
                    <a:bodyPr/>
                    <a:lstStyle/>
                    <a:p>
                      <a:pPr algn="r" fontAlgn="ctr"/>
                      <a:r>
                        <a:rPr lang="es-ES" sz="900" b="1">
                          <a:effectLst/>
                        </a:rPr>
                        <a:t>std</a:t>
                      </a:r>
                    </a:p>
                  </a:txBody>
                  <a:tcPr marL="72522" marR="72522" marT="36261" marB="36261" anchor="ctr"/>
                </a:tc>
                <a:tc>
                  <a:txBody>
                    <a:bodyPr/>
                    <a:lstStyle/>
                    <a:p>
                      <a:pPr algn="r" fontAlgn="ctr"/>
                      <a:r>
                        <a:rPr lang="es-ES" sz="900">
                          <a:effectLst/>
                        </a:rPr>
                        <a:t>12.909944</a:t>
                      </a:r>
                    </a:p>
                  </a:txBody>
                  <a:tcPr marL="72522" marR="72522" marT="36261" marB="36261" anchor="ctr"/>
                </a:tc>
                <a:tc>
                  <a:txBody>
                    <a:bodyPr/>
                    <a:lstStyle/>
                    <a:p>
                      <a:pPr algn="r" fontAlgn="ctr"/>
                      <a:r>
                        <a:rPr lang="es-ES" sz="900">
                          <a:effectLst/>
                        </a:rPr>
                        <a:t>339288.766097</a:t>
                      </a:r>
                    </a:p>
                  </a:txBody>
                  <a:tcPr marL="72522" marR="72522" marT="36261" marB="36261" anchor="ctr"/>
                </a:tc>
                <a:tc>
                  <a:txBody>
                    <a:bodyPr/>
                    <a:lstStyle/>
                    <a:p>
                      <a:pPr algn="r" fontAlgn="ctr"/>
                      <a:r>
                        <a:rPr lang="es-ES" sz="900" dirty="0">
                          <a:effectLst/>
                        </a:rPr>
                        <a:t>84562.093176</a:t>
                      </a:r>
                    </a:p>
                  </a:txBody>
                  <a:tcPr marL="72522" marR="72522" marT="36261" marB="36261" anchor="ctr"/>
                </a:tc>
                <a:tc>
                  <a:txBody>
                    <a:bodyPr/>
                    <a:lstStyle/>
                    <a:p>
                      <a:pPr algn="r" fontAlgn="ctr"/>
                      <a:r>
                        <a:rPr lang="es-ES" sz="900">
                          <a:effectLst/>
                        </a:rPr>
                        <a:t>125103.169796</a:t>
                      </a:r>
                    </a:p>
                  </a:txBody>
                  <a:tcPr marL="72522" marR="72522" marT="36261" marB="36261" anchor="ctr"/>
                </a:tc>
                <a:tc>
                  <a:txBody>
                    <a:bodyPr/>
                    <a:lstStyle/>
                    <a:p>
                      <a:pPr algn="r" fontAlgn="ctr"/>
                      <a:r>
                        <a:rPr lang="es-ES" sz="900">
                          <a:effectLst/>
                        </a:rPr>
                        <a:t>47192.6686</a:t>
                      </a:r>
                    </a:p>
                  </a:txBody>
                  <a:tcPr marL="72522" marR="72522" marT="36261" marB="36261" anchor="ctr"/>
                </a:tc>
                <a:tc>
                  <a:txBody>
                    <a:bodyPr/>
                    <a:lstStyle/>
                    <a:p>
                      <a:pPr algn="r" fontAlgn="ctr"/>
                      <a:r>
                        <a:rPr lang="es-ES" sz="900">
                          <a:effectLst/>
                        </a:rPr>
                        <a:t>69730.005686</a:t>
                      </a:r>
                    </a:p>
                  </a:txBody>
                  <a:tcPr marL="72522" marR="72522" marT="36261" marB="36261" anchor="ctr"/>
                </a:tc>
                <a:tc>
                  <a:txBody>
                    <a:bodyPr/>
                    <a:lstStyle/>
                    <a:p>
                      <a:pPr algn="r" fontAlgn="ctr"/>
                      <a:r>
                        <a:rPr lang="es-ES" sz="900">
                          <a:effectLst/>
                        </a:rPr>
                        <a:t>14572.28871</a:t>
                      </a:r>
                    </a:p>
                  </a:txBody>
                  <a:tcPr marL="72522" marR="72522" marT="36261" marB="36261" anchor="ctr"/>
                </a:tc>
                <a:extLst>
                  <a:ext uri="{0D108BD9-81ED-4DB2-BD59-A6C34878D82A}">
                    <a16:rowId xmlns:a16="http://schemas.microsoft.com/office/drawing/2014/main" val="4135884817"/>
                  </a:ext>
                </a:extLst>
              </a:tr>
              <a:tr h="314502">
                <a:tc>
                  <a:txBody>
                    <a:bodyPr/>
                    <a:lstStyle/>
                    <a:p>
                      <a:pPr algn="r" fontAlgn="ctr"/>
                      <a:r>
                        <a:rPr lang="es-ES" sz="900" b="1">
                          <a:effectLst/>
                        </a:rPr>
                        <a:t>min</a:t>
                      </a:r>
                    </a:p>
                  </a:txBody>
                  <a:tcPr marL="72522" marR="72522" marT="36261" marB="36261" anchor="ctr"/>
                </a:tc>
                <a:tc>
                  <a:txBody>
                    <a:bodyPr/>
                    <a:lstStyle/>
                    <a:p>
                      <a:pPr algn="r" fontAlgn="ctr"/>
                      <a:r>
                        <a:rPr lang="es-ES" sz="900">
                          <a:effectLst/>
                        </a:rPr>
                        <a:t>2010.000000</a:t>
                      </a:r>
                    </a:p>
                  </a:txBody>
                  <a:tcPr marL="72522" marR="72522" marT="36261" marB="36261" anchor="ctr"/>
                </a:tc>
                <a:tc>
                  <a:txBody>
                    <a:bodyPr/>
                    <a:lstStyle/>
                    <a:p>
                      <a:pPr algn="r" fontAlgn="ctr"/>
                      <a:r>
                        <a:rPr lang="es-ES" sz="900">
                          <a:effectLst/>
                        </a:rPr>
                        <a:t>0.000000</a:t>
                      </a:r>
                    </a:p>
                  </a:txBody>
                  <a:tcPr marL="72522" marR="72522" marT="36261" marB="36261" anchor="ctr"/>
                </a:tc>
                <a:tc>
                  <a:txBody>
                    <a:bodyPr/>
                    <a:lstStyle/>
                    <a:p>
                      <a:pPr algn="r" fontAlgn="ctr"/>
                      <a:r>
                        <a:rPr lang="es-ES" sz="900" dirty="0">
                          <a:effectLst/>
                        </a:rPr>
                        <a:t>0.000000</a:t>
                      </a:r>
                    </a:p>
                  </a:txBody>
                  <a:tcPr marL="72522" marR="72522" marT="36261" marB="36261" anchor="ctr"/>
                </a:tc>
                <a:tc>
                  <a:txBody>
                    <a:bodyPr/>
                    <a:lstStyle/>
                    <a:p>
                      <a:pPr algn="r" fontAlgn="ctr"/>
                      <a:r>
                        <a:rPr lang="es-ES" sz="900">
                          <a:effectLst/>
                        </a:rPr>
                        <a:t>0.000000</a:t>
                      </a:r>
                    </a:p>
                  </a:txBody>
                  <a:tcPr marL="72522" marR="72522" marT="36261" marB="36261" anchor="ctr"/>
                </a:tc>
                <a:tc>
                  <a:txBody>
                    <a:bodyPr/>
                    <a:lstStyle/>
                    <a:p>
                      <a:pPr algn="r" fontAlgn="ctr"/>
                      <a:r>
                        <a:rPr lang="es-ES" sz="900">
                          <a:effectLst/>
                        </a:rPr>
                        <a:t>0.0000</a:t>
                      </a:r>
                    </a:p>
                  </a:txBody>
                  <a:tcPr marL="72522" marR="72522" marT="36261" marB="36261" anchor="ctr"/>
                </a:tc>
                <a:tc>
                  <a:txBody>
                    <a:bodyPr/>
                    <a:lstStyle/>
                    <a:p>
                      <a:pPr algn="r" fontAlgn="ctr"/>
                      <a:r>
                        <a:rPr lang="es-ES" sz="900">
                          <a:effectLst/>
                        </a:rPr>
                        <a:t>0.000000</a:t>
                      </a:r>
                    </a:p>
                  </a:txBody>
                  <a:tcPr marL="72522" marR="72522" marT="36261" marB="36261" anchor="ctr"/>
                </a:tc>
                <a:tc>
                  <a:txBody>
                    <a:bodyPr/>
                    <a:lstStyle/>
                    <a:p>
                      <a:pPr algn="r" fontAlgn="ctr"/>
                      <a:r>
                        <a:rPr lang="es-ES" sz="900">
                          <a:effectLst/>
                        </a:rPr>
                        <a:t>0.00000</a:t>
                      </a:r>
                    </a:p>
                  </a:txBody>
                  <a:tcPr marL="72522" marR="72522" marT="36261" marB="36261" anchor="ctr"/>
                </a:tc>
                <a:extLst>
                  <a:ext uri="{0D108BD9-81ED-4DB2-BD59-A6C34878D82A}">
                    <a16:rowId xmlns:a16="http://schemas.microsoft.com/office/drawing/2014/main" val="500610396"/>
                  </a:ext>
                </a:extLst>
              </a:tr>
              <a:tr h="346502">
                <a:tc>
                  <a:txBody>
                    <a:bodyPr/>
                    <a:lstStyle/>
                    <a:p>
                      <a:pPr algn="r" fontAlgn="ctr"/>
                      <a:r>
                        <a:rPr lang="es-ES" sz="900" b="1">
                          <a:effectLst/>
                        </a:rPr>
                        <a:t>25%</a:t>
                      </a:r>
                    </a:p>
                  </a:txBody>
                  <a:tcPr marL="72522" marR="72522" marT="36261" marB="36261" anchor="ctr"/>
                </a:tc>
                <a:tc>
                  <a:txBody>
                    <a:bodyPr/>
                    <a:lstStyle/>
                    <a:p>
                      <a:pPr algn="r" fontAlgn="ctr"/>
                      <a:r>
                        <a:rPr lang="es-ES" sz="900">
                          <a:effectLst/>
                        </a:rPr>
                        <a:t>2017.500000</a:t>
                      </a:r>
                    </a:p>
                  </a:txBody>
                  <a:tcPr marL="72522" marR="72522" marT="36261" marB="36261" anchor="ctr"/>
                </a:tc>
                <a:tc>
                  <a:txBody>
                    <a:bodyPr/>
                    <a:lstStyle/>
                    <a:p>
                      <a:pPr algn="r" fontAlgn="ctr"/>
                      <a:r>
                        <a:rPr lang="es-ES" sz="900">
                          <a:effectLst/>
                        </a:rPr>
                        <a:t>231260.250000</a:t>
                      </a:r>
                    </a:p>
                  </a:txBody>
                  <a:tcPr marL="72522" marR="72522" marT="36261" marB="36261" anchor="ctr"/>
                </a:tc>
                <a:tc>
                  <a:txBody>
                    <a:bodyPr/>
                    <a:lstStyle/>
                    <a:p>
                      <a:pPr algn="r" fontAlgn="ctr"/>
                      <a:r>
                        <a:rPr lang="es-ES" sz="900">
                          <a:effectLst/>
                        </a:rPr>
                        <a:t>46260.000000</a:t>
                      </a:r>
                    </a:p>
                  </a:txBody>
                  <a:tcPr marL="72522" marR="72522" marT="36261" marB="36261" anchor="ctr"/>
                </a:tc>
                <a:tc>
                  <a:txBody>
                    <a:bodyPr/>
                    <a:lstStyle/>
                    <a:p>
                      <a:pPr algn="r" fontAlgn="ctr"/>
                      <a:r>
                        <a:rPr lang="es-ES" sz="900" dirty="0">
                          <a:effectLst/>
                        </a:rPr>
                        <a:t>71655.750000</a:t>
                      </a:r>
                    </a:p>
                  </a:txBody>
                  <a:tcPr marL="72522" marR="72522" marT="36261" marB="36261" anchor="ctr"/>
                </a:tc>
                <a:tc>
                  <a:txBody>
                    <a:bodyPr/>
                    <a:lstStyle/>
                    <a:p>
                      <a:pPr algn="r" fontAlgn="ctr"/>
                      <a:r>
                        <a:rPr lang="es-ES" sz="900">
                          <a:effectLst/>
                        </a:rPr>
                        <a:t>39306.0000</a:t>
                      </a:r>
                    </a:p>
                  </a:txBody>
                  <a:tcPr marL="72522" marR="72522" marT="36261" marB="36261" anchor="ctr"/>
                </a:tc>
                <a:tc>
                  <a:txBody>
                    <a:bodyPr/>
                    <a:lstStyle/>
                    <a:p>
                      <a:pPr algn="r" fontAlgn="ctr"/>
                      <a:r>
                        <a:rPr lang="es-ES" sz="900">
                          <a:effectLst/>
                        </a:rPr>
                        <a:t>60219.750000</a:t>
                      </a:r>
                    </a:p>
                  </a:txBody>
                  <a:tcPr marL="72522" marR="72522" marT="36261" marB="36261" anchor="ctr"/>
                </a:tc>
                <a:tc>
                  <a:txBody>
                    <a:bodyPr/>
                    <a:lstStyle/>
                    <a:p>
                      <a:pPr algn="r" fontAlgn="ctr"/>
                      <a:r>
                        <a:rPr lang="es-ES" sz="900">
                          <a:effectLst/>
                        </a:rPr>
                        <a:t>13818.75000</a:t>
                      </a:r>
                    </a:p>
                  </a:txBody>
                  <a:tcPr marL="72522" marR="72522" marT="36261" marB="36261" anchor="ctr"/>
                </a:tc>
                <a:extLst>
                  <a:ext uri="{0D108BD9-81ED-4DB2-BD59-A6C34878D82A}">
                    <a16:rowId xmlns:a16="http://schemas.microsoft.com/office/drawing/2014/main" val="171879084"/>
                  </a:ext>
                </a:extLst>
              </a:tr>
              <a:tr h="346502">
                <a:tc>
                  <a:txBody>
                    <a:bodyPr/>
                    <a:lstStyle/>
                    <a:p>
                      <a:pPr algn="r" fontAlgn="ctr"/>
                      <a:r>
                        <a:rPr lang="es-ES" sz="900" b="1">
                          <a:effectLst/>
                        </a:rPr>
                        <a:t>50%</a:t>
                      </a:r>
                    </a:p>
                  </a:txBody>
                  <a:tcPr marL="72522" marR="72522" marT="36261" marB="36261" anchor="ctr"/>
                </a:tc>
                <a:tc>
                  <a:txBody>
                    <a:bodyPr/>
                    <a:lstStyle/>
                    <a:p>
                      <a:pPr algn="r" fontAlgn="ctr"/>
                      <a:r>
                        <a:rPr lang="es-ES" sz="900">
                          <a:effectLst/>
                        </a:rPr>
                        <a:t>2025.000000</a:t>
                      </a:r>
                    </a:p>
                  </a:txBody>
                  <a:tcPr marL="72522" marR="72522" marT="36261" marB="36261" anchor="ctr"/>
                </a:tc>
                <a:tc>
                  <a:txBody>
                    <a:bodyPr/>
                    <a:lstStyle/>
                    <a:p>
                      <a:pPr algn="r" fontAlgn="ctr"/>
                      <a:r>
                        <a:rPr lang="es-ES" sz="900">
                          <a:effectLst/>
                        </a:rPr>
                        <a:t>443375.000000</a:t>
                      </a:r>
                    </a:p>
                  </a:txBody>
                  <a:tcPr marL="72522" marR="72522" marT="36261" marB="36261" anchor="ctr"/>
                </a:tc>
                <a:tc>
                  <a:txBody>
                    <a:bodyPr/>
                    <a:lstStyle/>
                    <a:p>
                      <a:pPr algn="r" fontAlgn="ctr"/>
                      <a:r>
                        <a:rPr lang="es-ES" sz="900">
                          <a:effectLst/>
                        </a:rPr>
                        <a:t>97785.000000</a:t>
                      </a:r>
                    </a:p>
                  </a:txBody>
                  <a:tcPr marL="72522" marR="72522" marT="36261" marB="36261" anchor="ctr"/>
                </a:tc>
                <a:tc>
                  <a:txBody>
                    <a:bodyPr/>
                    <a:lstStyle/>
                    <a:p>
                      <a:pPr algn="r" fontAlgn="ctr"/>
                      <a:r>
                        <a:rPr lang="es-ES" sz="900">
                          <a:effectLst/>
                        </a:rPr>
                        <a:t>148319.500000</a:t>
                      </a:r>
                    </a:p>
                  </a:txBody>
                  <a:tcPr marL="72522" marR="72522" marT="36261" marB="36261" anchor="ctr"/>
                </a:tc>
                <a:tc>
                  <a:txBody>
                    <a:bodyPr/>
                    <a:lstStyle/>
                    <a:p>
                      <a:pPr algn="r" fontAlgn="ctr"/>
                      <a:r>
                        <a:rPr lang="es-ES" sz="900" dirty="0">
                          <a:effectLst/>
                        </a:rPr>
                        <a:t>71627.5000</a:t>
                      </a:r>
                    </a:p>
                  </a:txBody>
                  <a:tcPr marL="72522" marR="72522" marT="36261" marB="36261" anchor="ctr"/>
                </a:tc>
                <a:tc>
                  <a:txBody>
                    <a:bodyPr/>
                    <a:lstStyle/>
                    <a:p>
                      <a:pPr algn="r" fontAlgn="ctr"/>
                      <a:r>
                        <a:rPr lang="es-ES" sz="900">
                          <a:effectLst/>
                        </a:rPr>
                        <a:t>101921.000000</a:t>
                      </a:r>
                    </a:p>
                  </a:txBody>
                  <a:tcPr marL="72522" marR="72522" marT="36261" marB="36261" anchor="ctr"/>
                </a:tc>
                <a:tc>
                  <a:txBody>
                    <a:bodyPr/>
                    <a:lstStyle/>
                    <a:p>
                      <a:pPr algn="r" fontAlgn="ctr"/>
                      <a:r>
                        <a:rPr lang="es-ES" sz="900">
                          <a:effectLst/>
                        </a:rPr>
                        <a:t>23722.00000</a:t>
                      </a:r>
                    </a:p>
                  </a:txBody>
                  <a:tcPr marL="72522" marR="72522" marT="36261" marB="36261" anchor="ctr"/>
                </a:tc>
                <a:extLst>
                  <a:ext uri="{0D108BD9-81ED-4DB2-BD59-A6C34878D82A}">
                    <a16:rowId xmlns:a16="http://schemas.microsoft.com/office/drawing/2014/main" val="215454454"/>
                  </a:ext>
                </a:extLst>
              </a:tr>
              <a:tr h="346502">
                <a:tc>
                  <a:txBody>
                    <a:bodyPr/>
                    <a:lstStyle/>
                    <a:p>
                      <a:pPr algn="r" fontAlgn="ctr"/>
                      <a:r>
                        <a:rPr lang="es-ES" sz="900" b="1">
                          <a:effectLst/>
                        </a:rPr>
                        <a:t>75%</a:t>
                      </a:r>
                    </a:p>
                  </a:txBody>
                  <a:tcPr marL="72522" marR="72522" marT="36261" marB="36261" anchor="ctr"/>
                </a:tc>
                <a:tc>
                  <a:txBody>
                    <a:bodyPr/>
                    <a:lstStyle/>
                    <a:p>
                      <a:pPr algn="r" fontAlgn="ctr"/>
                      <a:r>
                        <a:rPr lang="es-ES" sz="900">
                          <a:effectLst/>
                        </a:rPr>
                        <a:t>2032.500000</a:t>
                      </a:r>
                    </a:p>
                  </a:txBody>
                  <a:tcPr marL="72522" marR="72522" marT="36261" marB="36261" anchor="ctr"/>
                </a:tc>
                <a:tc>
                  <a:txBody>
                    <a:bodyPr/>
                    <a:lstStyle/>
                    <a:p>
                      <a:pPr algn="r" fontAlgn="ctr"/>
                      <a:r>
                        <a:rPr lang="es-ES" sz="900">
                          <a:effectLst/>
                        </a:rPr>
                        <a:t>629432.500000</a:t>
                      </a:r>
                    </a:p>
                  </a:txBody>
                  <a:tcPr marL="72522" marR="72522" marT="36261" marB="36261" anchor="ctr"/>
                </a:tc>
                <a:tc>
                  <a:txBody>
                    <a:bodyPr/>
                    <a:lstStyle/>
                    <a:p>
                      <a:pPr algn="r" fontAlgn="ctr"/>
                      <a:r>
                        <a:rPr lang="es-ES" sz="900">
                          <a:effectLst/>
                        </a:rPr>
                        <a:t>148951.750000</a:t>
                      </a:r>
                    </a:p>
                  </a:txBody>
                  <a:tcPr marL="72522" marR="72522" marT="36261" marB="36261" anchor="ctr"/>
                </a:tc>
                <a:tc>
                  <a:txBody>
                    <a:bodyPr/>
                    <a:lstStyle/>
                    <a:p>
                      <a:pPr algn="r" fontAlgn="ctr"/>
                      <a:r>
                        <a:rPr lang="es-ES" sz="900">
                          <a:effectLst/>
                        </a:rPr>
                        <a:t>222727.000000</a:t>
                      </a:r>
                    </a:p>
                  </a:txBody>
                  <a:tcPr marL="72522" marR="72522" marT="36261" marB="36261" anchor="ctr"/>
                </a:tc>
                <a:tc>
                  <a:txBody>
                    <a:bodyPr/>
                    <a:lstStyle/>
                    <a:p>
                      <a:pPr algn="r" fontAlgn="ctr"/>
                      <a:r>
                        <a:rPr lang="es-ES" sz="900">
                          <a:effectLst/>
                        </a:rPr>
                        <a:t>94571.2500</a:t>
                      </a:r>
                    </a:p>
                  </a:txBody>
                  <a:tcPr marL="72522" marR="72522" marT="36261" marB="36261" anchor="ctr"/>
                </a:tc>
                <a:tc>
                  <a:txBody>
                    <a:bodyPr/>
                    <a:lstStyle/>
                    <a:p>
                      <a:pPr algn="r" fontAlgn="ctr"/>
                      <a:r>
                        <a:rPr lang="es-ES" sz="900" dirty="0">
                          <a:effectLst/>
                        </a:rPr>
                        <a:t>133323.500000</a:t>
                      </a:r>
                    </a:p>
                  </a:txBody>
                  <a:tcPr marL="72522" marR="72522" marT="36261" marB="36261" anchor="ctr"/>
                </a:tc>
                <a:tc>
                  <a:txBody>
                    <a:bodyPr/>
                    <a:lstStyle/>
                    <a:p>
                      <a:pPr algn="r" fontAlgn="ctr"/>
                      <a:r>
                        <a:rPr lang="es-ES" sz="900">
                          <a:effectLst/>
                        </a:rPr>
                        <a:t>29859.00000</a:t>
                      </a:r>
                    </a:p>
                  </a:txBody>
                  <a:tcPr marL="72522" marR="72522" marT="36261" marB="36261" anchor="ctr"/>
                </a:tc>
                <a:extLst>
                  <a:ext uri="{0D108BD9-81ED-4DB2-BD59-A6C34878D82A}">
                    <a16:rowId xmlns:a16="http://schemas.microsoft.com/office/drawing/2014/main" val="4115128166"/>
                  </a:ext>
                </a:extLst>
              </a:tr>
              <a:tr h="346502">
                <a:tc>
                  <a:txBody>
                    <a:bodyPr/>
                    <a:lstStyle/>
                    <a:p>
                      <a:pPr algn="r" fontAlgn="ctr"/>
                      <a:r>
                        <a:rPr lang="es-ES" sz="900" b="1">
                          <a:effectLst/>
                        </a:rPr>
                        <a:t>max</a:t>
                      </a:r>
                    </a:p>
                  </a:txBody>
                  <a:tcPr marL="72522" marR="72522" marT="36261" marB="36261" anchor="ctr"/>
                </a:tc>
                <a:tc>
                  <a:txBody>
                    <a:bodyPr/>
                    <a:lstStyle/>
                    <a:p>
                      <a:pPr algn="r" fontAlgn="ctr"/>
                      <a:r>
                        <a:rPr lang="es-ES" sz="900">
                          <a:effectLst/>
                        </a:rPr>
                        <a:t>2040.000000</a:t>
                      </a:r>
                    </a:p>
                  </a:txBody>
                  <a:tcPr marL="72522" marR="72522" marT="36261" marB="36261" anchor="ctr"/>
                </a:tc>
                <a:tc>
                  <a:txBody>
                    <a:bodyPr/>
                    <a:lstStyle/>
                    <a:p>
                      <a:pPr algn="r" fontAlgn="ctr"/>
                      <a:r>
                        <a:rPr lang="es-ES" sz="900">
                          <a:effectLst/>
                        </a:rPr>
                        <a:t>782521.000000</a:t>
                      </a:r>
                    </a:p>
                  </a:txBody>
                  <a:tcPr marL="72522" marR="72522" marT="36261" marB="36261" anchor="ctr"/>
                </a:tc>
                <a:tc>
                  <a:txBody>
                    <a:bodyPr/>
                    <a:lstStyle/>
                    <a:p>
                      <a:pPr algn="r" fontAlgn="ctr"/>
                      <a:r>
                        <a:rPr lang="es-ES" sz="900">
                          <a:effectLst/>
                        </a:rPr>
                        <a:t>194137.000000</a:t>
                      </a:r>
                    </a:p>
                  </a:txBody>
                  <a:tcPr marL="72522" marR="72522" marT="36261" marB="36261" anchor="ctr"/>
                </a:tc>
                <a:tc>
                  <a:txBody>
                    <a:bodyPr/>
                    <a:lstStyle/>
                    <a:p>
                      <a:pPr algn="r" fontAlgn="ctr"/>
                      <a:r>
                        <a:rPr lang="es-ES" sz="900">
                          <a:effectLst/>
                        </a:rPr>
                        <a:t>287614.000000</a:t>
                      </a:r>
                    </a:p>
                  </a:txBody>
                  <a:tcPr marL="72522" marR="72522" marT="36261" marB="36261" anchor="ctr"/>
                </a:tc>
                <a:tc>
                  <a:txBody>
                    <a:bodyPr/>
                    <a:lstStyle/>
                    <a:p>
                      <a:pPr algn="r" fontAlgn="ctr"/>
                      <a:r>
                        <a:rPr lang="es-ES" sz="900">
                          <a:effectLst/>
                        </a:rPr>
                        <a:t>105744.0000</a:t>
                      </a:r>
                    </a:p>
                  </a:txBody>
                  <a:tcPr marL="72522" marR="72522" marT="36261" marB="36261" anchor="ctr"/>
                </a:tc>
                <a:tc>
                  <a:txBody>
                    <a:bodyPr/>
                    <a:lstStyle/>
                    <a:p>
                      <a:pPr algn="r" fontAlgn="ctr"/>
                      <a:r>
                        <a:rPr lang="es-ES" sz="900" dirty="0">
                          <a:effectLst/>
                        </a:rPr>
                        <a:t>162647.000000</a:t>
                      </a:r>
                    </a:p>
                  </a:txBody>
                  <a:tcPr marL="72522" marR="72522" marT="36261" marB="36261" anchor="ctr"/>
                </a:tc>
                <a:tc>
                  <a:txBody>
                    <a:bodyPr/>
                    <a:lstStyle/>
                    <a:p>
                      <a:pPr algn="r" fontAlgn="ctr"/>
                      <a:r>
                        <a:rPr lang="es-ES" sz="900" dirty="0">
                          <a:effectLst/>
                        </a:rPr>
                        <a:t>32379.00000</a:t>
                      </a:r>
                    </a:p>
                  </a:txBody>
                  <a:tcPr marL="72522" marR="72522" marT="36261" marB="36261" anchor="ctr"/>
                </a:tc>
                <a:extLst>
                  <a:ext uri="{0D108BD9-81ED-4DB2-BD59-A6C34878D82A}">
                    <a16:rowId xmlns:a16="http://schemas.microsoft.com/office/drawing/2014/main" val="11824862"/>
                  </a:ext>
                </a:extLst>
              </a:tr>
            </a:tbl>
          </a:graphicData>
        </a:graphic>
      </p:graphicFrame>
    </p:spTree>
    <p:extLst>
      <p:ext uri="{BB962C8B-B14F-4D97-AF65-F5344CB8AC3E}">
        <p14:creationId xmlns:p14="http://schemas.microsoft.com/office/powerpoint/2010/main" val="3379983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DF2FFAC-4EB4-5D73-BBCB-3E33A2C36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1069254"/>
            <a:ext cx="7581900" cy="5476875"/>
          </a:xfrm>
          <a:prstGeom prst="rect">
            <a:avLst/>
          </a:prstGeom>
          <a:noFill/>
          <a:extLst>
            <a:ext uri="{909E8E84-426E-40DD-AFC4-6F175D3DCCD1}">
              <a14:hiddenFill xmlns:a14="http://schemas.microsoft.com/office/drawing/2010/main">
                <a:solidFill>
                  <a:srgbClr val="FFFFFF"/>
                </a:solidFill>
              </a14:hiddenFill>
            </a:ext>
          </a:extLst>
        </p:spPr>
      </p:pic>
      <p:sp>
        <p:nvSpPr>
          <p:cNvPr id="5" name="Título 1">
            <a:extLst>
              <a:ext uri="{FF2B5EF4-FFF2-40B4-BE49-F238E27FC236}">
                <a16:creationId xmlns:a16="http://schemas.microsoft.com/office/drawing/2014/main" id="{2B0FD1A1-19B5-7939-5C9D-929BCFAF95F1}"/>
              </a:ext>
            </a:extLst>
          </p:cNvPr>
          <p:cNvSpPr>
            <a:spLocks noGrp="1"/>
          </p:cNvSpPr>
          <p:nvPr>
            <p:ph type="title"/>
          </p:nvPr>
        </p:nvSpPr>
        <p:spPr>
          <a:xfrm>
            <a:off x="838200" y="365126"/>
            <a:ext cx="10515600" cy="475384"/>
          </a:xfrm>
        </p:spPr>
        <p:txBody>
          <a:bodyPr>
            <a:normAutofit fontScale="90000"/>
          </a:bodyPr>
          <a:lstStyle/>
          <a:p>
            <a:r>
              <a:rPr lang="es-ES" sz="2800" dirty="0">
                <a:latin typeface="Lao UI" panose="020B0502040204020203" pitchFamily="34" charset="0"/>
                <a:cs typeface="Lao UI" panose="020B0502040204020203" pitchFamily="34" charset="0"/>
              </a:rPr>
              <a:t>Gráfico de Área Incremento poblacional estado N.Y.</a:t>
            </a:r>
          </a:p>
        </p:txBody>
      </p:sp>
    </p:spTree>
    <p:extLst>
      <p:ext uri="{BB962C8B-B14F-4D97-AF65-F5344CB8AC3E}">
        <p14:creationId xmlns:p14="http://schemas.microsoft.com/office/powerpoint/2010/main" val="375049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2B0FD1A1-19B5-7939-5C9D-929BCFAF95F1}"/>
              </a:ext>
            </a:extLst>
          </p:cNvPr>
          <p:cNvSpPr>
            <a:spLocks noGrp="1"/>
          </p:cNvSpPr>
          <p:nvPr>
            <p:ph type="title"/>
          </p:nvPr>
        </p:nvSpPr>
        <p:spPr>
          <a:xfrm>
            <a:off x="838200" y="365126"/>
            <a:ext cx="10515600" cy="475384"/>
          </a:xfrm>
        </p:spPr>
        <p:txBody>
          <a:bodyPr>
            <a:normAutofit fontScale="90000"/>
          </a:bodyPr>
          <a:lstStyle/>
          <a:p>
            <a:r>
              <a:rPr lang="es-ES" sz="2800" dirty="0">
                <a:latin typeface="Lao UI" panose="020B0502040204020203" pitchFamily="34" charset="0"/>
                <a:cs typeface="Lao UI" panose="020B0502040204020203" pitchFamily="34" charset="0"/>
              </a:rPr>
              <a:t>Análisis del gráfico:</a:t>
            </a:r>
          </a:p>
        </p:txBody>
      </p:sp>
      <p:sp>
        <p:nvSpPr>
          <p:cNvPr id="3" name="CuadroTexto 2">
            <a:extLst>
              <a:ext uri="{FF2B5EF4-FFF2-40B4-BE49-F238E27FC236}">
                <a16:creationId xmlns:a16="http://schemas.microsoft.com/office/drawing/2014/main" id="{582A8511-2914-71D3-F0C7-4EB8615DA3E0}"/>
              </a:ext>
            </a:extLst>
          </p:cNvPr>
          <p:cNvSpPr txBox="1"/>
          <p:nvPr/>
        </p:nvSpPr>
        <p:spPr>
          <a:xfrm>
            <a:off x="838200" y="1026436"/>
            <a:ext cx="10515600" cy="5355312"/>
          </a:xfrm>
          <a:prstGeom prst="rect">
            <a:avLst/>
          </a:prstGeom>
          <a:noFill/>
        </p:spPr>
        <p:txBody>
          <a:bodyPr wrap="square">
            <a:spAutoFit/>
          </a:bodyPr>
          <a:lstStyle/>
          <a:p>
            <a:pPr marL="285750" indent="-285750" algn="l">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Gráfico realizado con la herramienta de </a:t>
            </a:r>
            <a:r>
              <a:rPr lang="es-ES" b="0" i="0" dirty="0" err="1">
                <a:solidFill>
                  <a:srgbClr val="000000"/>
                </a:solidFill>
                <a:effectLst/>
                <a:latin typeface="Lao UI" panose="020B0502040204020203" pitchFamily="34" charset="0"/>
                <a:cs typeface="Lao UI" panose="020B0502040204020203" pitchFamily="34" charset="0"/>
              </a:rPr>
              <a:t>Florish</a:t>
            </a:r>
            <a:r>
              <a:rPr lang="es-ES" b="0" i="0" dirty="0">
                <a:solidFill>
                  <a:srgbClr val="000000"/>
                </a:solidFill>
                <a:effectLst/>
                <a:latin typeface="Lao UI" panose="020B0502040204020203" pitchFamily="34" charset="0"/>
                <a:cs typeface="Lao UI" panose="020B0502040204020203" pitchFamily="34" charset="0"/>
              </a:rPr>
              <a:t>, para ello se utiliza la gama de colores "</a:t>
            </a:r>
            <a:r>
              <a:rPr lang="es-ES" b="0" i="0" dirty="0" err="1">
                <a:solidFill>
                  <a:srgbClr val="000000"/>
                </a:solidFill>
                <a:effectLst/>
                <a:latin typeface="Lao UI" panose="020B0502040204020203" pitchFamily="34" charset="0"/>
                <a:cs typeface="Lao UI" panose="020B0502040204020203" pitchFamily="34" charset="0"/>
              </a:rPr>
              <a:t>Fluorish</a:t>
            </a:r>
            <a:r>
              <a:rPr lang="es-ES" b="0" i="0" dirty="0">
                <a:solidFill>
                  <a:srgbClr val="000000"/>
                </a:solidFill>
                <a:effectLst/>
                <a:latin typeface="Lao UI" panose="020B0502040204020203" pitchFamily="34" charset="0"/>
                <a:cs typeface="Lao UI" panose="020B0502040204020203" pitchFamily="34" charset="0"/>
              </a:rPr>
              <a:t> </a:t>
            </a:r>
            <a:r>
              <a:rPr lang="es-ES" b="0" i="0" dirty="0" err="1">
                <a:solidFill>
                  <a:srgbClr val="000000"/>
                </a:solidFill>
                <a:effectLst/>
                <a:latin typeface="Lao UI" panose="020B0502040204020203" pitchFamily="34" charset="0"/>
                <a:cs typeface="Lao UI" panose="020B0502040204020203" pitchFamily="34" charset="0"/>
              </a:rPr>
              <a:t>Hight</a:t>
            </a:r>
            <a:r>
              <a:rPr lang="es-ES" b="0" i="0" dirty="0">
                <a:solidFill>
                  <a:srgbClr val="000000"/>
                </a:solidFill>
                <a:effectLst/>
                <a:latin typeface="Lao UI" panose="020B0502040204020203" pitchFamily="34" charset="0"/>
                <a:cs typeface="Lao UI" panose="020B0502040204020203" pitchFamily="34" charset="0"/>
              </a:rPr>
              <a:t> </a:t>
            </a:r>
            <a:r>
              <a:rPr lang="es-ES" b="0" i="0" dirty="0" err="1">
                <a:solidFill>
                  <a:srgbClr val="000000"/>
                </a:solidFill>
                <a:effectLst/>
                <a:latin typeface="Lao UI" panose="020B0502040204020203" pitchFamily="34" charset="0"/>
                <a:cs typeface="Lao UI" panose="020B0502040204020203" pitchFamily="34" charset="0"/>
              </a:rPr>
              <a:t>Fire</a:t>
            </a:r>
            <a:r>
              <a:rPr lang="es-ES" b="0" i="0" dirty="0">
                <a:solidFill>
                  <a:srgbClr val="000000"/>
                </a:solidFill>
                <a:effectLst/>
                <a:latin typeface="Lao UI" panose="020B0502040204020203" pitchFamily="34" charset="0"/>
                <a:cs typeface="Lao UI" panose="020B0502040204020203" pitchFamily="34" charset="0"/>
              </a:rPr>
              <a:t>", que presenta una gama de colores que va, desde granates a amarillos oscuros, pasando por violetas, fucsias, y azul cielo. </a:t>
            </a:r>
          </a:p>
          <a:p>
            <a:pPr algn="l"/>
            <a:endParaRPr lang="es-ES" dirty="0">
              <a:solidFill>
                <a:srgbClr val="000000"/>
              </a:solidFill>
              <a:latin typeface="Lao UI" panose="020B0502040204020203" pitchFamily="34" charset="0"/>
              <a:cs typeface="Lao UI" panose="020B0502040204020203" pitchFamily="34" charset="0"/>
            </a:endParaRPr>
          </a:p>
          <a:p>
            <a:pPr marL="285750" indent="-285750" algn="l">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Estos colores con una ligera transparencia en el canal alfa dan una sensación de calma, incitan al lector a profundizar en la comprensión del gráfico.</a:t>
            </a:r>
          </a:p>
          <a:p>
            <a:pPr marL="285750" indent="-285750" algn="l">
              <a:buFont typeface="Arial" panose="020B0604020202020204" pitchFamily="34" charset="0"/>
              <a:buChar char="•"/>
            </a:pPr>
            <a:endParaRPr lang="es-ES" dirty="0">
              <a:solidFill>
                <a:srgbClr val="000000"/>
              </a:solidFill>
              <a:latin typeface="Lao UI" panose="020B0502040204020203" pitchFamily="34" charset="0"/>
              <a:cs typeface="Lao UI" panose="020B0502040204020203" pitchFamily="34" charset="0"/>
            </a:endParaRPr>
          </a:p>
          <a:p>
            <a:pPr marL="285750" indent="-285750" algn="l">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A nivel de información observamos la proyección de los datos de "incremento poblacional del Estado de NY" entre los años 2010 al 2040, observamos que dividiendo el estado en sus distritos:</a:t>
            </a:r>
          </a:p>
          <a:p>
            <a:pPr marL="285750" indent="-285750" algn="l">
              <a:buFont typeface="Arial" panose="020B0604020202020204" pitchFamily="34" charset="0"/>
              <a:buChar char="•"/>
            </a:pPr>
            <a:endParaRPr lang="es-ES" dirty="0">
              <a:solidFill>
                <a:srgbClr val="000000"/>
              </a:solidFill>
              <a:latin typeface="Lao UI" panose="020B0502040204020203" pitchFamily="34" charset="0"/>
              <a:cs typeface="Lao UI" panose="020B0502040204020203" pitchFamily="34" charset="0"/>
            </a:endParaRPr>
          </a:p>
          <a:p>
            <a:pPr marL="742950" lvl="1" indent="-285750">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La población del distrito de Nueva York (el más grande) incrementará su población en 800.000 personas en el 2040 (estimación).</a:t>
            </a:r>
          </a:p>
          <a:p>
            <a:pPr marL="742950" lvl="1" indent="-285750">
              <a:buFont typeface="Arial" panose="020B0604020202020204" pitchFamily="34" charset="0"/>
              <a:buChar char="•"/>
            </a:pPr>
            <a:endParaRPr lang="es-ES" b="0" i="0" dirty="0">
              <a:solidFill>
                <a:srgbClr val="000000"/>
              </a:solidFill>
              <a:effectLst/>
              <a:latin typeface="Lao UI" panose="020B0502040204020203" pitchFamily="34" charset="0"/>
              <a:cs typeface="Lao UI" panose="020B0502040204020203" pitchFamily="34" charset="0"/>
            </a:endParaRPr>
          </a:p>
          <a:p>
            <a:pPr marL="742950" lvl="1" indent="-285750">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Por otro lado, el distrito que menos incrementará su población será el de “</a:t>
            </a:r>
            <a:r>
              <a:rPr lang="es-ES" b="0" i="0" dirty="0" err="1">
                <a:solidFill>
                  <a:srgbClr val="000000"/>
                </a:solidFill>
                <a:effectLst/>
                <a:latin typeface="Lao UI" panose="020B0502040204020203" pitchFamily="34" charset="0"/>
                <a:cs typeface="Lao UI" panose="020B0502040204020203" pitchFamily="34" charset="0"/>
              </a:rPr>
              <a:t>Staten</a:t>
            </a:r>
            <a:r>
              <a:rPr lang="es-ES" b="0" i="0" dirty="0">
                <a:solidFill>
                  <a:srgbClr val="000000"/>
                </a:solidFill>
                <a:effectLst/>
                <a:latin typeface="Lao UI" panose="020B0502040204020203" pitchFamily="34" charset="0"/>
                <a:cs typeface="Lao UI" panose="020B0502040204020203" pitchFamily="34" charset="0"/>
              </a:rPr>
              <a:t> Island” que sólo lo hará en menos de 50.000 personas.</a:t>
            </a:r>
          </a:p>
          <a:p>
            <a:pPr marL="742950" lvl="1" indent="-285750">
              <a:buFont typeface="Arial" panose="020B0604020202020204" pitchFamily="34" charset="0"/>
              <a:buChar char="•"/>
            </a:pPr>
            <a:endParaRPr lang="es-ES" dirty="0">
              <a:solidFill>
                <a:srgbClr val="000000"/>
              </a:solidFill>
              <a:latin typeface="Lao UI" panose="020B0502040204020203" pitchFamily="34" charset="0"/>
              <a:cs typeface="Lao UI" panose="020B0502040204020203" pitchFamily="34" charset="0"/>
            </a:endParaRPr>
          </a:p>
          <a:p>
            <a:pPr marL="742950" lvl="1" indent="-285750">
              <a:buFont typeface="Arial" panose="020B0604020202020204" pitchFamily="34" charset="0"/>
              <a:buChar char="•"/>
            </a:pPr>
            <a:r>
              <a:rPr lang="es-ES" b="0" i="0" dirty="0">
                <a:solidFill>
                  <a:srgbClr val="000000"/>
                </a:solidFill>
                <a:effectLst/>
                <a:latin typeface="Lao UI" panose="020B0502040204020203" pitchFamily="34" charset="0"/>
                <a:cs typeface="Lao UI" panose="020B0502040204020203" pitchFamily="34" charset="0"/>
              </a:rPr>
              <a:t>Este gráfico es muy adecuado para comparar crecimientos, por ejemplo: entre distintas poblaciones, por ejemplo, para valores de acciones, poblaciones, activos financieros, precios de productos, etc.</a:t>
            </a:r>
          </a:p>
        </p:txBody>
      </p:sp>
    </p:spTree>
    <p:extLst>
      <p:ext uri="{BB962C8B-B14F-4D97-AF65-F5344CB8AC3E}">
        <p14:creationId xmlns:p14="http://schemas.microsoft.com/office/powerpoint/2010/main" val="47867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0DFB0F-8FE4-1064-E955-26C0B1133C46}"/>
              </a:ext>
            </a:extLst>
          </p:cNvPr>
          <p:cNvSpPr>
            <a:spLocks noGrp="1"/>
          </p:cNvSpPr>
          <p:nvPr>
            <p:ph type="title"/>
          </p:nvPr>
        </p:nvSpPr>
        <p:spPr/>
        <p:txBody>
          <a:bodyPr>
            <a:normAutofit/>
          </a:bodyPr>
          <a:lstStyle/>
          <a:p>
            <a:r>
              <a:rPr lang="es-ES" sz="3200" dirty="0"/>
              <a:t>Datos obtenidos de:</a:t>
            </a:r>
          </a:p>
        </p:txBody>
      </p:sp>
      <p:sp>
        <p:nvSpPr>
          <p:cNvPr id="3" name="Marcador de contenido 2">
            <a:extLst>
              <a:ext uri="{FF2B5EF4-FFF2-40B4-BE49-F238E27FC236}">
                <a16:creationId xmlns:a16="http://schemas.microsoft.com/office/drawing/2014/main" id="{DBF5050E-A811-4EBF-E93E-CF3B2E5E125A}"/>
              </a:ext>
            </a:extLst>
          </p:cNvPr>
          <p:cNvSpPr>
            <a:spLocks noGrp="1"/>
          </p:cNvSpPr>
          <p:nvPr>
            <p:ph idx="1"/>
          </p:nvPr>
        </p:nvSpPr>
        <p:spPr>
          <a:xfrm>
            <a:off x="838200" y="1825625"/>
            <a:ext cx="10515600" cy="2021756"/>
          </a:xfrm>
        </p:spPr>
        <p:txBody>
          <a:bodyPr>
            <a:normAutofit/>
          </a:bodyPr>
          <a:lstStyle/>
          <a:p>
            <a:pPr marL="0" indent="0">
              <a:buNone/>
            </a:pPr>
            <a:r>
              <a:rPr lang="es-ES" sz="2000" dirty="0">
                <a:latin typeface="Lao UI" panose="020B0502040204020203" pitchFamily="34" charset="0"/>
                <a:cs typeface="Lao UI" panose="020B0502040204020203" pitchFamily="34" charset="0"/>
              </a:rPr>
              <a:t>En el presente cuaderno, se realizan los pasos de preproceso, para representar la proyección de población total del estado de NY (USA), entre los años 2010-2040.</a:t>
            </a:r>
          </a:p>
          <a:p>
            <a:endParaRPr lang="es-ES" sz="2000" dirty="0">
              <a:latin typeface="Lao UI" panose="020B0502040204020203" pitchFamily="34" charset="0"/>
              <a:cs typeface="Lao UI" panose="020B0502040204020203" pitchFamily="34" charset="0"/>
            </a:endParaRPr>
          </a:p>
          <a:p>
            <a:pPr marL="0" indent="0">
              <a:buNone/>
            </a:pPr>
            <a:r>
              <a:rPr lang="es-ES" sz="2000" dirty="0">
                <a:latin typeface="Lao UI" panose="020B0502040204020203" pitchFamily="34" charset="0"/>
                <a:cs typeface="Lao UI" panose="020B0502040204020203" pitchFamily="34" charset="0"/>
              </a:rPr>
              <a:t>Los datos fueron obtenidos de: https://data.amerigeoss.org/dataset/projected-population-2010-2040-summary-5298f</a:t>
            </a:r>
          </a:p>
        </p:txBody>
      </p:sp>
    </p:spTree>
    <p:extLst>
      <p:ext uri="{BB962C8B-B14F-4D97-AF65-F5344CB8AC3E}">
        <p14:creationId xmlns:p14="http://schemas.microsoft.com/office/powerpoint/2010/main" val="3872406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7E72A1-7D09-6EB5-DFA8-A0BF489059B9}"/>
              </a:ext>
            </a:extLst>
          </p:cNvPr>
          <p:cNvSpPr>
            <a:spLocks noGrp="1"/>
          </p:cNvSpPr>
          <p:nvPr>
            <p:ph type="title"/>
          </p:nvPr>
        </p:nvSpPr>
        <p:spPr/>
        <p:txBody>
          <a:bodyPr/>
          <a:lstStyle/>
          <a:p>
            <a:r>
              <a:rPr lang="es-ES" dirty="0">
                <a:latin typeface="Lao UI" panose="020B0502040204020203" pitchFamily="34" charset="0"/>
                <a:cs typeface="Lao UI" panose="020B0502040204020203" pitchFamily="34" charset="0"/>
              </a:rPr>
              <a:t>Gráfico de Nightingale Rose:</a:t>
            </a:r>
          </a:p>
        </p:txBody>
      </p:sp>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838200" y="1825624"/>
            <a:ext cx="10515600" cy="4454405"/>
          </a:xfrm>
        </p:spPr>
        <p:txBody>
          <a:bodyPr>
            <a:normAutofit fontScale="32500" lnSpcReduction="20000"/>
          </a:bodyPr>
          <a:lstStyle/>
          <a:p>
            <a:pPr marL="0" indent="0" algn="l">
              <a:buNone/>
            </a:pPr>
            <a:r>
              <a:rPr lang="es-ES" sz="4900" b="1" i="0" u="sng" dirty="0">
                <a:solidFill>
                  <a:srgbClr val="000000"/>
                </a:solidFill>
                <a:effectLst/>
                <a:latin typeface="Lao UI" panose="020B0502040204020203" pitchFamily="34" charset="0"/>
                <a:cs typeface="Lao UI" panose="020B0502040204020203" pitchFamily="34" charset="0"/>
              </a:rPr>
              <a:t>Un poco de historia:</a:t>
            </a:r>
          </a:p>
          <a:p>
            <a:pPr marL="0" indent="0" algn="l">
              <a:buNone/>
            </a:pPr>
            <a:endParaRPr lang="es-ES" sz="4900" b="0" i="0" dirty="0">
              <a:solidFill>
                <a:srgbClr val="000000"/>
              </a:solidFill>
              <a:effectLst/>
              <a:latin typeface="Lao UI" panose="020B0502040204020203" pitchFamily="34" charset="0"/>
              <a:cs typeface="Lao UI" panose="020B0502040204020203" pitchFamily="34" charset="0"/>
            </a:endParaRPr>
          </a:p>
          <a:p>
            <a:pPr marL="0" indent="0" algn="l">
              <a:buNone/>
            </a:pPr>
            <a:r>
              <a:rPr lang="es-ES" sz="4900" b="0" i="0" dirty="0">
                <a:solidFill>
                  <a:srgbClr val="000000"/>
                </a:solidFill>
                <a:effectLst/>
                <a:latin typeface="Lao UI" panose="020B0502040204020203" pitchFamily="34" charset="0"/>
                <a:cs typeface="Lao UI" panose="020B0502040204020203" pitchFamily="34" charset="0"/>
              </a:rPr>
              <a:t>Florence Nightingale la dama de la lámpara que salvó vidas con las matemáticas</a:t>
            </a:r>
          </a:p>
          <a:p>
            <a:pPr marL="0" indent="0" algn="l">
              <a:buNone/>
            </a:pPr>
            <a:endParaRPr lang="es-ES" sz="4900" b="0" i="0" dirty="0">
              <a:solidFill>
                <a:srgbClr val="000000"/>
              </a:solidFill>
              <a:effectLst/>
              <a:latin typeface="Lao UI" panose="020B0502040204020203" pitchFamily="34" charset="0"/>
              <a:cs typeface="Lao UI" panose="020B0502040204020203" pitchFamily="34" charset="0"/>
            </a:endParaRPr>
          </a:p>
          <a:p>
            <a:pPr marL="0" indent="0" algn="just">
              <a:buNone/>
            </a:pPr>
            <a:r>
              <a:rPr lang="es-ES" sz="4900" b="0" i="0" dirty="0">
                <a:solidFill>
                  <a:srgbClr val="000000"/>
                </a:solidFill>
                <a:effectLst/>
                <a:latin typeface="Lao UI" panose="020B0502040204020203" pitchFamily="34" charset="0"/>
                <a:cs typeface="Lao UI" panose="020B0502040204020203" pitchFamily="34" charset="0"/>
              </a:rPr>
              <a:t>Florence Nightingale la segunda hija de una familia acomodada que nació en la primera mitad del siglo XIX en Florencia (Italia), siempre quiso dedicarse a la enfermería, aunque en la época a las mujeres no se les permitía ejercer profesión, sus padres quería que tuviese una vida acorde a la época, es decir dedicada a su esposo y a sus hijos, pero Florence no se conformaba a vivir así.</a:t>
            </a:r>
          </a:p>
          <a:p>
            <a:pPr marL="0" indent="0" algn="l">
              <a:buNone/>
            </a:pPr>
            <a:endParaRPr lang="es-ES" sz="4900" b="0" i="0" dirty="0">
              <a:solidFill>
                <a:srgbClr val="000000"/>
              </a:solidFill>
              <a:effectLst/>
              <a:latin typeface="Lao UI" panose="020B0502040204020203" pitchFamily="34" charset="0"/>
              <a:cs typeface="Lao UI" panose="020B0502040204020203" pitchFamily="34" charset="0"/>
            </a:endParaRPr>
          </a:p>
          <a:p>
            <a:pPr marL="0" indent="0" algn="just">
              <a:buNone/>
            </a:pPr>
            <a:r>
              <a:rPr lang="es-ES" sz="4900" b="0" i="0" dirty="0">
                <a:solidFill>
                  <a:srgbClr val="000000"/>
                </a:solidFill>
                <a:effectLst/>
                <a:latin typeface="Lao UI" panose="020B0502040204020203" pitchFamily="34" charset="0"/>
                <a:cs typeface="Lao UI" panose="020B0502040204020203" pitchFamily="34" charset="0"/>
              </a:rPr>
              <a:t>Después de convencer a sus padres que le dejaran estudiar enfermería también estudió matemáticas. Acabó destinada a un hospital militar, en ese momento la guerra de Crimea (Imperio Ruso contra los aliados) estaba sucediendo. Tan pronto como entró a trabajar, descubrió que los soldados no morían únicamente por las heridas de guerra, si no que morían por enfermedades relacionadas con la falta de higiene.</a:t>
            </a:r>
          </a:p>
          <a:p>
            <a:pPr marL="0" indent="0" algn="l">
              <a:buNone/>
            </a:pPr>
            <a:endParaRPr lang="es-ES" sz="4900" b="0" i="0" dirty="0">
              <a:solidFill>
                <a:srgbClr val="000000"/>
              </a:solidFill>
              <a:effectLst/>
              <a:latin typeface="Lao UI" panose="020B0502040204020203" pitchFamily="34" charset="0"/>
              <a:cs typeface="Lao UI" panose="020B0502040204020203" pitchFamily="34" charset="0"/>
            </a:endParaRPr>
          </a:p>
          <a:p>
            <a:pPr marL="0" indent="0" algn="just">
              <a:buNone/>
            </a:pPr>
            <a:r>
              <a:rPr lang="es-ES" sz="4900" b="0" i="0" dirty="0">
                <a:solidFill>
                  <a:srgbClr val="000000"/>
                </a:solidFill>
                <a:effectLst/>
                <a:latin typeface="Lao UI" panose="020B0502040204020203" pitchFamily="34" charset="0"/>
                <a:cs typeface="Lao UI" panose="020B0502040204020203" pitchFamily="34" charset="0"/>
              </a:rPr>
              <a:t>Tan pronto como llegó al hospital mandó limpiar todas las plantas del mismo ya que estaban llenas de heces, pero los pacientes seguían muriendo por disentería, cólera, y demás enfermedades relacionadas por la falta de higiene.</a:t>
            </a:r>
          </a:p>
          <a:p>
            <a:pPr marL="0" indent="0" algn="l">
              <a:buNone/>
            </a:pPr>
            <a:endParaRPr lang="es-ES" b="0" i="0" dirty="0">
              <a:solidFill>
                <a:srgbClr val="000000"/>
              </a:solidFill>
              <a:effectLst/>
              <a:latin typeface="Helvetica Neue"/>
            </a:endParaRPr>
          </a:p>
        </p:txBody>
      </p:sp>
    </p:spTree>
    <p:extLst>
      <p:ext uri="{BB962C8B-B14F-4D97-AF65-F5344CB8AC3E}">
        <p14:creationId xmlns:p14="http://schemas.microsoft.com/office/powerpoint/2010/main" val="326969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7B9EEBD-0E80-8B69-341A-34422427A62D}"/>
              </a:ext>
            </a:extLst>
          </p:cNvPr>
          <p:cNvSpPr>
            <a:spLocks noGrp="1"/>
          </p:cNvSpPr>
          <p:nvPr>
            <p:ph idx="1"/>
          </p:nvPr>
        </p:nvSpPr>
        <p:spPr>
          <a:xfrm>
            <a:off x="4488873" y="332508"/>
            <a:ext cx="6825673" cy="6123709"/>
          </a:xfrm>
        </p:spPr>
        <p:txBody>
          <a:bodyPr>
            <a:normAutofit fontScale="62500" lnSpcReduction="20000"/>
          </a:bodyPr>
          <a:lstStyle/>
          <a:p>
            <a:pPr marL="0" indent="0" algn="just">
              <a:buNone/>
            </a:pPr>
            <a:r>
              <a:rPr lang="es-ES" b="0" i="0" dirty="0">
                <a:solidFill>
                  <a:srgbClr val="000000"/>
                </a:solidFill>
                <a:effectLst/>
                <a:latin typeface="Lao UI" panose="020B0502040204020203" pitchFamily="34" charset="0"/>
                <a:cs typeface="Lao UI" panose="020B0502040204020203" pitchFamily="34" charset="0"/>
              </a:rPr>
              <a:t>Florence estudio cuidadosamente los casos y elaboró una estadística de las muertes y sus causas, es ahí cuando entró en juego el diagrama de rosa que lleva su mismo nombre, una forma muy sencilla de entender lo que estaba ocurriendo, lo utilizó para poner de manifiesto (comparar) las muertes por causas de heridas de guerra frente a otras causas como disentería, cólera, y demás.</a:t>
            </a:r>
          </a:p>
          <a:p>
            <a:pPr marL="0" indent="0" algn="just">
              <a:buNone/>
            </a:pPr>
            <a:endParaRPr lang="es-ES" b="0" i="0" dirty="0">
              <a:solidFill>
                <a:srgbClr val="000000"/>
              </a:solidFill>
              <a:effectLst/>
              <a:latin typeface="Lao UI" panose="020B0502040204020203" pitchFamily="34" charset="0"/>
              <a:cs typeface="Lao UI" panose="020B0502040204020203" pitchFamily="34" charset="0"/>
            </a:endParaRPr>
          </a:p>
          <a:p>
            <a:pPr marL="0" indent="0" algn="just">
              <a:buNone/>
            </a:pPr>
            <a:r>
              <a:rPr lang="es-ES" b="0" i="0" dirty="0">
                <a:solidFill>
                  <a:srgbClr val="000000"/>
                </a:solidFill>
                <a:effectLst/>
                <a:latin typeface="Lao UI" panose="020B0502040204020203" pitchFamily="34" charset="0"/>
                <a:cs typeface="Lao UI" panose="020B0502040204020203" pitchFamily="34" charset="0"/>
              </a:rPr>
              <a:t>Su trabajo fue tan importante que el Ministerio envió a los inspectores a ver que estaba ocurriendo, descubrieron que el hospital estaba construido sobre un vertedero, era tan grave que el agua que bebían los pacientes estaba contaminada, tan pronto como lo solucionaron, las muertes de soldados provocadas por disentería y cólera fueron disminuyendo. Por lo que se la consideró como un ángel de la época.</a:t>
            </a:r>
          </a:p>
          <a:p>
            <a:pPr marL="0" indent="0" algn="just">
              <a:buNone/>
            </a:pPr>
            <a:endParaRPr lang="es-ES" b="0" i="0" dirty="0">
              <a:solidFill>
                <a:srgbClr val="000000"/>
              </a:solidFill>
              <a:effectLst/>
              <a:latin typeface="Lao UI" panose="020B0502040204020203" pitchFamily="34" charset="0"/>
              <a:cs typeface="Lao UI" panose="020B0502040204020203" pitchFamily="34" charset="0"/>
            </a:endParaRPr>
          </a:p>
          <a:p>
            <a:pPr marL="0" indent="0" algn="just">
              <a:buNone/>
            </a:pPr>
            <a:r>
              <a:rPr lang="es-ES" b="0" i="0" dirty="0">
                <a:solidFill>
                  <a:srgbClr val="000000"/>
                </a:solidFill>
                <a:effectLst/>
                <a:latin typeface="Lao UI" panose="020B0502040204020203" pitchFamily="34" charset="0"/>
                <a:cs typeface="Lao UI" panose="020B0502040204020203" pitchFamily="34" charset="0"/>
              </a:rPr>
              <a:t>Todo esto junto con su costumbre de hacer rondas nocturnas con una lámpara hicieron que se la conociera como la dama de la lámpara. </a:t>
            </a:r>
          </a:p>
          <a:p>
            <a:pPr marL="0" indent="0" algn="just">
              <a:buNone/>
            </a:pPr>
            <a:endParaRPr lang="es-ES" dirty="0">
              <a:solidFill>
                <a:srgbClr val="000000"/>
              </a:solidFill>
              <a:latin typeface="Lao UI" panose="020B0502040204020203" pitchFamily="34" charset="0"/>
              <a:cs typeface="Lao UI" panose="020B0502040204020203" pitchFamily="34" charset="0"/>
            </a:endParaRPr>
          </a:p>
          <a:p>
            <a:pPr marL="0" indent="0" algn="just">
              <a:buNone/>
            </a:pPr>
            <a:r>
              <a:rPr lang="es-ES" dirty="0">
                <a:solidFill>
                  <a:srgbClr val="000000"/>
                </a:solidFill>
                <a:latin typeface="Lao UI" panose="020B0502040204020203" pitchFamily="34" charset="0"/>
                <a:cs typeface="Lao UI" panose="020B0502040204020203" pitchFamily="34" charset="0"/>
              </a:rPr>
              <a:t>D</a:t>
            </a:r>
            <a:r>
              <a:rPr lang="es-ES" b="0" i="0" dirty="0">
                <a:solidFill>
                  <a:srgbClr val="000000"/>
                </a:solidFill>
                <a:effectLst/>
                <a:latin typeface="Lao UI" panose="020B0502040204020203" pitchFamily="34" charset="0"/>
                <a:cs typeface="Lao UI" panose="020B0502040204020203" pitchFamily="34" charset="0"/>
              </a:rPr>
              <a:t>edico este pequeño trabajo a todas las mujeres que pese a las dificultades de la época consiguieron romper moldes de alguna u otra forma y dieron origen al movimiento feminista que hoy conocemos.</a:t>
            </a:r>
          </a:p>
        </p:txBody>
      </p:sp>
      <p:pic>
        <p:nvPicPr>
          <p:cNvPr id="3074" name="Picture 2">
            <a:extLst>
              <a:ext uri="{FF2B5EF4-FFF2-40B4-BE49-F238E27FC236}">
                <a16:creationId xmlns:a16="http://schemas.microsoft.com/office/drawing/2014/main" id="{DC9F307A-A899-A568-4728-75D1A4BBC7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81" y="4287846"/>
            <a:ext cx="3736865" cy="22515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l Colegio de Enfermería de Madrid exige más enfermeras para hacer frente a  los rebrotes - Noticias de enfermería y salud">
            <a:extLst>
              <a:ext uri="{FF2B5EF4-FFF2-40B4-BE49-F238E27FC236}">
                <a16:creationId xmlns:a16="http://schemas.microsoft.com/office/drawing/2014/main" id="{E237C5D2-80E3-5F03-91D8-0BBA11D35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867" y="799021"/>
            <a:ext cx="3295291" cy="185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80162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1503</Words>
  <Application>Microsoft Office PowerPoint</Application>
  <PresentationFormat>Panorámica</PresentationFormat>
  <Paragraphs>335</Paragraphs>
  <Slides>21</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Arial</vt:lpstr>
      <vt:lpstr>Calibri</vt:lpstr>
      <vt:lpstr>Calibri Light</vt:lpstr>
      <vt:lpstr>Helvetica Neue</vt:lpstr>
      <vt:lpstr>Lao UI</vt:lpstr>
      <vt:lpstr>Tema de Office</vt:lpstr>
      <vt:lpstr>PEC 2 Visualización de datos</vt:lpstr>
      <vt:lpstr>Área Chart</vt:lpstr>
      <vt:lpstr>Proyección incremento poblacional estado N.Y. años (2010-2040)</vt:lpstr>
      <vt:lpstr>Dataset transformado:</vt:lpstr>
      <vt:lpstr>Gráfico de Área Incremento poblacional estado N.Y.</vt:lpstr>
      <vt:lpstr>Análisis del gráfico:</vt:lpstr>
      <vt:lpstr>Datos obtenidos de:</vt:lpstr>
      <vt:lpstr>Gráfico de Nightingale Rose:</vt:lpstr>
      <vt:lpstr>Presentación de PowerPoint</vt:lpstr>
      <vt:lpstr>Divorcios y separaciones en Euskadi</vt:lpstr>
      <vt:lpstr>Dataset:</vt:lpstr>
      <vt:lpstr>Estadísticas:</vt:lpstr>
      <vt:lpstr>Gráfico:</vt:lpstr>
      <vt:lpstr>Conclusiones:</vt:lpstr>
      <vt:lpstr>Datos:</vt:lpstr>
      <vt:lpstr>Gráfica Beeswarm</vt:lpstr>
      <vt:lpstr>Caso de Número viviendas obra nueva Aragón:</vt:lpstr>
      <vt:lpstr>Dataset:</vt:lpstr>
      <vt:lpstr>Gráfica:</vt:lpstr>
      <vt:lpstr>Conclusiones:</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PEC 2 Visualización de datos</dc:title>
  <dc:creator>Diego Sanchez de la Fuente</dc:creator>
  <cp:lastModifiedBy>Diego Sanchez de la Fuente</cp:lastModifiedBy>
  <cp:revision>31</cp:revision>
  <dcterms:created xsi:type="dcterms:W3CDTF">2023-11-12T16:22:44Z</dcterms:created>
  <dcterms:modified xsi:type="dcterms:W3CDTF">2023-11-13T19:45:09Z</dcterms:modified>
</cp:coreProperties>
</file>