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302" r:id="rId5"/>
    <p:sldId id="289" r:id="rId6"/>
    <p:sldId id="298" r:id="rId7"/>
    <p:sldId id="285" r:id="rId8"/>
    <p:sldId id="299" r:id="rId9"/>
    <p:sldId id="286" r:id="rId10"/>
    <p:sldId id="300" r:id="rId11"/>
    <p:sldId id="287" r:id="rId12"/>
    <p:sldId id="265" r:id="rId13"/>
    <p:sldId id="303" r:id="rId14"/>
    <p:sldId id="288" r:id="rId15"/>
    <p:sldId id="305" r:id="rId16"/>
    <p:sldId id="304" r:id="rId17"/>
    <p:sldId id="306" r:id="rId18"/>
    <p:sldId id="301" r:id="rId19"/>
    <p:sldId id="307" r:id="rId20"/>
    <p:sldId id="295" r:id="rId21"/>
    <p:sldId id="280" r:id="rId22"/>
    <p:sldId id="296" r:id="rId23"/>
    <p:sldId id="282" r:id="rId24"/>
  </p:sldIdLst>
  <p:sldSz cx="9144000" cy="5143500" type="screen16x9"/>
  <p:notesSz cx="6858000" cy="9144000"/>
  <p:embeddedFontLst>
    <p:embeddedFont>
      <p:font typeface="Nixie One" panose="020B0604020202020204" charset="0"/>
      <p:regular r:id="rId26"/>
    </p:embeddedFont>
    <p:embeddedFont>
      <p:font typeface="Varela Round" panose="020B0604020202020204" charset="-79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6EE0BA-67EF-410F-89EB-996587EC2D50}">
  <a:tblStyle styleId="{B76EE0BA-67EF-410F-89EB-996587EC2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320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701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2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6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22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70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84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2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62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78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05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ytopia.com/project/articles/compsci/clipp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622548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 smtClean="0"/>
              <a:t>Liang-Barsky </a:t>
            </a:r>
            <a:endParaRPr dirty="0"/>
          </a:p>
        </p:txBody>
      </p:sp>
      <p:sp>
        <p:nvSpPr>
          <p:cNvPr id="3" name="Google Shape;195;p13"/>
          <p:cNvSpPr txBox="1">
            <a:spLocks/>
          </p:cNvSpPr>
          <p:nvPr/>
        </p:nvSpPr>
        <p:spPr>
          <a:xfrm>
            <a:off x="2255425" y="37444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CO" sz="2400" dirty="0" smtClean="0"/>
              <a:t>Daniel Salazar</a:t>
            </a:r>
          </a:p>
          <a:p>
            <a:r>
              <a:rPr lang="es-CO" sz="2400" dirty="0" smtClean="0"/>
              <a:t>María Paula León López</a:t>
            </a: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20"/>
          <p:cNvSpPr txBox="1">
            <a:spLocks noGrp="1"/>
          </p:cNvSpPr>
          <p:nvPr>
            <p:ph type="title"/>
          </p:nvPr>
        </p:nvSpPr>
        <p:spPr>
          <a:xfrm>
            <a:off x="729703" y="1632898"/>
            <a:ext cx="3501501" cy="1734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 = -DY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Q= -(LBI – </a:t>
            </a:r>
            <a:r>
              <a:rPr lang="en-US" sz="3200" b="1" dirty="0" err="1">
                <a:solidFill>
                  <a:schemeClr val="bg1"/>
                </a:solidFill>
              </a:rPr>
              <a:t>PoY</a:t>
            </a:r>
            <a:r>
              <a:rPr lang="en-US" sz="3200" b="1" dirty="0">
                <a:solidFill>
                  <a:schemeClr val="bg1"/>
                </a:solidFill>
              </a:rPr>
              <a:t>)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 = Q/P</a:t>
            </a:r>
          </a:p>
        </p:txBody>
      </p:sp>
      <p:sp>
        <p:nvSpPr>
          <p:cNvPr id="6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2" descr="http://www.skytopia.com/project/articles/compsci/cli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04" y="1197470"/>
            <a:ext cx="4912796" cy="26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Valores para la verificación del borde superior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72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256;p20"/>
          <p:cNvSpPr txBox="1">
            <a:spLocks/>
          </p:cNvSpPr>
          <p:nvPr/>
        </p:nvSpPr>
        <p:spPr>
          <a:xfrm>
            <a:off x="820836" y="1983055"/>
            <a:ext cx="3493953" cy="11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 = DY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Q= -(LBI – </a:t>
            </a:r>
            <a:r>
              <a:rPr lang="en-US" sz="3200" b="1" dirty="0" err="1" smtClean="0">
                <a:solidFill>
                  <a:schemeClr val="bg1"/>
                </a:solidFill>
              </a:rPr>
              <a:t>PoY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R = Q/P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www.skytopia.com/project/articles/compsci/clips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89" y="1302239"/>
            <a:ext cx="4829211" cy="25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827" y="2814733"/>
            <a:ext cx="3033487" cy="641100"/>
          </a:xfrm>
        </p:spPr>
        <p:txBody>
          <a:bodyPr/>
          <a:lstStyle/>
          <a:p>
            <a:pPr algn="ctr"/>
            <a:r>
              <a:rPr lang="es-CO" sz="4400" b="1" dirty="0" smtClean="0">
                <a:solidFill>
                  <a:schemeClr val="bg1"/>
                </a:solidFill>
              </a:rPr>
              <a:t>Código cuatro lados</a:t>
            </a:r>
            <a:endParaRPr lang="es-CO" sz="4400" b="1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5047" t="25250" r="18191" b="48507"/>
          <a:stretch/>
        </p:blipFill>
        <p:spPr>
          <a:xfrm>
            <a:off x="4250140" y="1465002"/>
            <a:ext cx="4893860" cy="26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Condicionales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99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15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538515" y="217714"/>
            <a:ext cx="597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</a:t>
            </a:r>
            <a:r>
              <a:rPr lang="es-CO" dirty="0"/>
              <a:t> P = 0 Y Q &lt;0 , </a:t>
            </a:r>
            <a:r>
              <a:rPr lang="es-CO" dirty="0" smtClean="0"/>
              <a:t>entonces </a:t>
            </a:r>
            <a:r>
              <a:rPr lang="es-CO" dirty="0"/>
              <a:t>la línea sería paralela al borde </a:t>
            </a:r>
            <a:r>
              <a:rPr lang="es-CO" dirty="0" smtClean="0"/>
              <a:t>izquierdo y derecho, y estaría fuera del borde 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538515" y="92891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P es menor que </a:t>
            </a:r>
            <a:r>
              <a:rPr lang="es-CO" dirty="0" smtClean="0"/>
              <a:t>cero, Peso </a:t>
            </a:r>
            <a:r>
              <a:rPr lang="es-CO" dirty="0"/>
              <a:t>significa que la línea de </a:t>
            </a:r>
            <a:r>
              <a:rPr lang="es-CO" dirty="0" smtClean="0"/>
              <a:t>0 </a:t>
            </a:r>
            <a:r>
              <a:rPr lang="es-CO" dirty="0"/>
              <a:t>a P1 se desplaza en la dirección opuesta </a:t>
            </a:r>
            <a:r>
              <a:rPr lang="es-CO" dirty="0" smtClean="0"/>
              <a:t>al borde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220687" y="1523647"/>
            <a:ext cx="541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R&gt; </a:t>
            </a:r>
            <a:r>
              <a:rPr lang="es-CO" dirty="0" smtClean="0"/>
              <a:t>t1, Eso significa que la línea es demasiado corta </a:t>
            </a:r>
            <a:r>
              <a:rPr lang="es-CO" dirty="0"/>
              <a:t>para encontrarse con el </a:t>
            </a:r>
            <a:r>
              <a:rPr lang="es-CO" dirty="0" smtClean="0"/>
              <a:t>borde, </a:t>
            </a:r>
            <a:r>
              <a:rPr lang="es-CO" dirty="0"/>
              <a:t>por lo que </a:t>
            </a:r>
            <a:r>
              <a:rPr lang="es-CO" dirty="0" smtClean="0"/>
              <a:t>debe </a:t>
            </a:r>
            <a:r>
              <a:rPr lang="es-CO" dirty="0"/>
              <a:t>estar afuera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22286" y="2234848"/>
            <a:ext cx="449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R&gt; t0 </a:t>
            </a:r>
            <a:r>
              <a:rPr lang="es-CO" dirty="0" smtClean="0"/>
              <a:t>,Entonces </a:t>
            </a:r>
            <a:r>
              <a:rPr lang="es-CO" dirty="0"/>
              <a:t>ajuste t0 a R 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54629" y="2931886"/>
            <a:ext cx="505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P es más que </a:t>
            </a:r>
            <a:r>
              <a:rPr lang="es-CO" dirty="0" smtClean="0"/>
              <a:t>cero la </a:t>
            </a:r>
            <a:r>
              <a:rPr lang="es-CO" dirty="0"/>
              <a:t>línea se está moviendo en la misma dirección </a:t>
            </a:r>
            <a:r>
              <a:rPr lang="es-CO" dirty="0" smtClean="0"/>
              <a:t>del </a:t>
            </a:r>
            <a:r>
              <a:rPr lang="es-CO" dirty="0"/>
              <a:t>borde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220688" y="3590808"/>
            <a:ext cx="490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R &lt;t0 </a:t>
            </a:r>
            <a:r>
              <a:rPr lang="es-CO" dirty="0" smtClean="0"/>
              <a:t>, </a:t>
            </a:r>
            <a:r>
              <a:rPr lang="es-CO" dirty="0"/>
              <a:t>Eso significa que la línea </a:t>
            </a:r>
            <a:r>
              <a:rPr lang="es-CO" dirty="0" smtClean="0"/>
              <a:t>es </a:t>
            </a:r>
            <a:r>
              <a:rPr lang="es-CO" dirty="0"/>
              <a:t>demasiado corta para encontrarse con el </a:t>
            </a:r>
            <a:r>
              <a:rPr lang="es-CO" dirty="0" smtClean="0"/>
              <a:t>borde, </a:t>
            </a:r>
            <a:r>
              <a:rPr lang="es-CO" dirty="0"/>
              <a:t>por lo que debe estar afuera.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06172" y="4278938"/>
            <a:ext cx="449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 </a:t>
            </a:r>
            <a:r>
              <a:rPr lang="es-CO" dirty="0" smtClean="0"/>
              <a:t>R&lt; t1</a:t>
            </a:r>
            <a:r>
              <a:rPr lang="es-CO" dirty="0"/>
              <a:t> </a:t>
            </a:r>
            <a:r>
              <a:rPr lang="es-CO" dirty="0" smtClean="0"/>
              <a:t>,Entonces </a:t>
            </a:r>
            <a:r>
              <a:rPr lang="es-CO" dirty="0"/>
              <a:t>ajuste </a:t>
            </a:r>
            <a:r>
              <a:rPr lang="es-CO" dirty="0" smtClean="0"/>
              <a:t>t1 </a:t>
            </a:r>
            <a:r>
              <a:rPr lang="es-CO" dirty="0"/>
              <a:t>a R 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1277257" y="312409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1277256" y="941643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944914" y="1617399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1973943" y="2269213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320799" y="2931886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944914" y="3677452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944914" y="4265911"/>
            <a:ext cx="261258" cy="3338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52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171" y="2186307"/>
            <a:ext cx="3465429" cy="641100"/>
          </a:xfrm>
        </p:spPr>
        <p:txBody>
          <a:bodyPr/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Condicionales</a:t>
            </a:r>
            <a:endParaRPr lang="es-CO" sz="3600" b="1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16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003" t="15156" r="16950" b="22876"/>
          <a:stretch/>
        </p:blipFill>
        <p:spPr>
          <a:xfrm>
            <a:off x="4499428" y="0"/>
            <a:ext cx="3993725" cy="51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Asignar nuevos datos a las variables de recorte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33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81899" y="1887761"/>
            <a:ext cx="4457757" cy="1592957"/>
          </a:xfrm>
        </p:spPr>
        <p:txBody>
          <a:bodyPr/>
          <a:lstStyle/>
          <a:p>
            <a:r>
              <a:rPr lang="es-CO" sz="2400" b="1" dirty="0" err="1" smtClean="0">
                <a:solidFill>
                  <a:schemeClr val="bg1"/>
                </a:solidFill>
              </a:rPr>
              <a:t>NPoX</a:t>
            </a:r>
            <a:r>
              <a:rPr lang="es-CO" sz="2400" b="1" dirty="0" smtClean="0">
                <a:solidFill>
                  <a:schemeClr val="bg1"/>
                </a:solidFill>
              </a:rPr>
              <a:t>= </a:t>
            </a:r>
            <a:r>
              <a:rPr lang="es-CO" sz="2400" b="1" dirty="0" err="1" smtClean="0">
                <a:solidFill>
                  <a:schemeClr val="bg1"/>
                </a:solidFill>
              </a:rPr>
              <a:t>PoX</a:t>
            </a:r>
            <a:r>
              <a:rPr lang="es-CO" sz="2400" b="1" dirty="0" smtClean="0">
                <a:solidFill>
                  <a:schemeClr val="bg1"/>
                </a:solidFill>
              </a:rPr>
              <a:t> + </a:t>
            </a:r>
            <a:r>
              <a:rPr lang="es-CO" sz="2400" b="1" dirty="0" err="1" smtClean="0">
                <a:solidFill>
                  <a:schemeClr val="bg1"/>
                </a:solidFill>
              </a:rPr>
              <a:t>to</a:t>
            </a:r>
            <a:r>
              <a:rPr lang="es-CO" sz="2400" b="1" dirty="0" smtClean="0">
                <a:solidFill>
                  <a:schemeClr val="bg1"/>
                </a:solidFill>
              </a:rPr>
              <a:t> * </a:t>
            </a:r>
            <a:r>
              <a:rPr lang="es-CO" sz="2400" b="1" dirty="0" err="1" smtClean="0">
                <a:solidFill>
                  <a:schemeClr val="bg1"/>
                </a:solidFill>
              </a:rPr>
              <a:t>dX</a:t>
            </a:r>
            <a:r>
              <a:rPr lang="es-CO" sz="2400" b="1" dirty="0">
                <a:solidFill>
                  <a:schemeClr val="bg1"/>
                </a:solidFill>
              </a:rPr>
              <a:t/>
            </a:r>
            <a:br>
              <a:rPr lang="es-CO" sz="2400" b="1" dirty="0">
                <a:solidFill>
                  <a:schemeClr val="bg1"/>
                </a:solidFill>
              </a:rPr>
            </a:br>
            <a:r>
              <a:rPr lang="es-CO" sz="2400" b="1" dirty="0" err="1" smtClean="0">
                <a:solidFill>
                  <a:schemeClr val="bg1"/>
                </a:solidFill>
              </a:rPr>
              <a:t>NPoY</a:t>
            </a:r>
            <a:r>
              <a:rPr lang="es-CO" sz="2400" b="1" dirty="0" smtClean="0">
                <a:solidFill>
                  <a:schemeClr val="bg1"/>
                </a:solidFill>
              </a:rPr>
              <a:t>= </a:t>
            </a:r>
            <a:r>
              <a:rPr lang="es-CO" sz="2400" b="1" dirty="0" err="1" smtClean="0">
                <a:solidFill>
                  <a:schemeClr val="bg1"/>
                </a:solidFill>
              </a:rPr>
              <a:t>PoY</a:t>
            </a:r>
            <a:r>
              <a:rPr lang="es-CO" sz="2400" b="1" dirty="0" smtClean="0">
                <a:solidFill>
                  <a:schemeClr val="bg1"/>
                </a:solidFill>
              </a:rPr>
              <a:t> </a:t>
            </a:r>
            <a:r>
              <a:rPr lang="es-CO" sz="2400" b="1" dirty="0">
                <a:solidFill>
                  <a:schemeClr val="bg1"/>
                </a:solidFill>
              </a:rPr>
              <a:t>+ </a:t>
            </a:r>
            <a:r>
              <a:rPr lang="es-CO" sz="2400" b="1" dirty="0" err="1">
                <a:solidFill>
                  <a:schemeClr val="bg1"/>
                </a:solidFill>
              </a:rPr>
              <a:t>to</a:t>
            </a:r>
            <a:r>
              <a:rPr lang="es-CO" sz="2400" b="1" dirty="0">
                <a:solidFill>
                  <a:schemeClr val="bg1"/>
                </a:solidFill>
              </a:rPr>
              <a:t> * </a:t>
            </a:r>
            <a:r>
              <a:rPr lang="es-CO" sz="2400" b="1" dirty="0" smtClean="0">
                <a:solidFill>
                  <a:schemeClr val="bg1"/>
                </a:solidFill>
              </a:rPr>
              <a:t>Dy</a:t>
            </a:r>
            <a:br>
              <a:rPr lang="es-CO" sz="2400" b="1" dirty="0" smtClean="0">
                <a:solidFill>
                  <a:schemeClr val="bg1"/>
                </a:solidFill>
              </a:rPr>
            </a:br>
            <a:r>
              <a:rPr lang="es-CO" sz="2400" b="1" dirty="0">
                <a:solidFill>
                  <a:schemeClr val="bg1"/>
                </a:solidFill>
              </a:rPr>
              <a:t/>
            </a:r>
            <a:br>
              <a:rPr lang="es-CO" sz="2400" b="1" dirty="0">
                <a:solidFill>
                  <a:schemeClr val="bg1"/>
                </a:solidFill>
              </a:rPr>
            </a:br>
            <a:r>
              <a:rPr lang="es-CO" sz="2400" b="1" dirty="0" smtClean="0">
                <a:solidFill>
                  <a:schemeClr val="bg1"/>
                </a:solidFill>
              </a:rPr>
              <a:t>NP1X</a:t>
            </a:r>
            <a:r>
              <a:rPr lang="es-CO" sz="2400" b="1" dirty="0">
                <a:solidFill>
                  <a:schemeClr val="bg1"/>
                </a:solidFill>
              </a:rPr>
              <a:t>= </a:t>
            </a:r>
            <a:r>
              <a:rPr lang="es-CO" sz="2400" b="1" dirty="0" err="1">
                <a:solidFill>
                  <a:schemeClr val="bg1"/>
                </a:solidFill>
              </a:rPr>
              <a:t>PoX</a:t>
            </a:r>
            <a:r>
              <a:rPr lang="es-CO" sz="2400" b="1" dirty="0">
                <a:solidFill>
                  <a:schemeClr val="bg1"/>
                </a:solidFill>
              </a:rPr>
              <a:t> + </a:t>
            </a:r>
            <a:r>
              <a:rPr lang="es-CO" sz="2400" b="1" dirty="0" smtClean="0">
                <a:solidFill>
                  <a:schemeClr val="bg1"/>
                </a:solidFill>
              </a:rPr>
              <a:t>t1 </a:t>
            </a:r>
            <a:r>
              <a:rPr lang="es-CO" sz="2400" b="1" dirty="0">
                <a:solidFill>
                  <a:schemeClr val="bg1"/>
                </a:solidFill>
              </a:rPr>
              <a:t>* </a:t>
            </a:r>
            <a:r>
              <a:rPr lang="es-CO" sz="2400" b="1" dirty="0" err="1">
                <a:solidFill>
                  <a:schemeClr val="bg1"/>
                </a:solidFill>
              </a:rPr>
              <a:t>dX</a:t>
            </a:r>
            <a:r>
              <a:rPr lang="es-CO" sz="2400" b="1" dirty="0">
                <a:solidFill>
                  <a:schemeClr val="bg1"/>
                </a:solidFill>
              </a:rPr>
              <a:t/>
            </a:r>
            <a:br>
              <a:rPr lang="es-CO" sz="2400" b="1" dirty="0">
                <a:solidFill>
                  <a:schemeClr val="bg1"/>
                </a:solidFill>
              </a:rPr>
            </a:br>
            <a:r>
              <a:rPr lang="es-CO" sz="2400" b="1" dirty="0" smtClean="0">
                <a:solidFill>
                  <a:schemeClr val="bg1"/>
                </a:solidFill>
              </a:rPr>
              <a:t>NP1Y</a:t>
            </a:r>
            <a:r>
              <a:rPr lang="es-CO" sz="2400" b="1" dirty="0">
                <a:solidFill>
                  <a:schemeClr val="bg1"/>
                </a:solidFill>
              </a:rPr>
              <a:t>= </a:t>
            </a:r>
            <a:r>
              <a:rPr lang="es-CO" sz="2400" b="1" dirty="0" err="1">
                <a:solidFill>
                  <a:schemeClr val="bg1"/>
                </a:solidFill>
              </a:rPr>
              <a:t>PoY</a:t>
            </a:r>
            <a:r>
              <a:rPr lang="es-CO" sz="2400" b="1" dirty="0">
                <a:solidFill>
                  <a:schemeClr val="bg1"/>
                </a:solidFill>
              </a:rPr>
              <a:t> + </a:t>
            </a:r>
            <a:r>
              <a:rPr lang="es-CO" sz="2400" b="1" dirty="0" smtClean="0">
                <a:solidFill>
                  <a:schemeClr val="bg1"/>
                </a:solidFill>
              </a:rPr>
              <a:t>t1 </a:t>
            </a:r>
            <a:r>
              <a:rPr lang="es-CO" sz="2400" b="1" dirty="0">
                <a:solidFill>
                  <a:schemeClr val="bg1"/>
                </a:solidFill>
              </a:rPr>
              <a:t>* Dy</a:t>
            </a:r>
          </a:p>
        </p:txBody>
      </p:sp>
      <p:pic>
        <p:nvPicPr>
          <p:cNvPr id="6" name="Picture 2" descr="http://www.skytopia.com/project/articles/compsci/cli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99" y="1043222"/>
            <a:ext cx="4895701" cy="32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4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381" t="30152" r="32286" b="56838"/>
          <a:stretch/>
        </p:blipFill>
        <p:spPr>
          <a:xfrm>
            <a:off x="4416167" y="1001485"/>
            <a:ext cx="4454358" cy="28447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01486" y="1634091"/>
            <a:ext cx="3018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Asignar nuevos datos a las variables de recorte</a:t>
            </a:r>
          </a:p>
        </p:txBody>
      </p:sp>
    </p:spTree>
    <p:extLst>
      <p:ext uri="{BB962C8B-B14F-4D97-AF65-F5344CB8AC3E}">
        <p14:creationId xmlns:p14="http://schemas.microsoft.com/office/powerpoint/2010/main" val="39821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3148000" y="386536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¿Cómo funciona? </a:t>
            </a:r>
            <a:endParaRPr sz="3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00975" y="1027636"/>
            <a:ext cx="6169550" cy="2786100"/>
          </a:xfrm>
        </p:spPr>
        <p:txBody>
          <a:bodyPr/>
          <a:lstStyle/>
          <a:p>
            <a:r>
              <a:rPr lang="es-CO" dirty="0"/>
              <a:t>El algoritmo de Liang-Barsky usa la ecuación paramétrica de una línea y las desigualdades que describen el rango de la ventana de recorte para determinar las intersecciones entre la línea y la ventana de clip . Con estas intersecciones, sabe qué parte de la línea debe dibujarse. Este algoritmo es significativamente más eficiente que Cohen-Sutherland </a:t>
            </a:r>
            <a:endParaRPr lang="es-CO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20</a:t>
            </a:fld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880850" y="1920300"/>
            <a:ext cx="5533204" cy="1366597"/>
          </a:xfrm>
        </p:spPr>
        <p:txBody>
          <a:bodyPr/>
          <a:lstStyle/>
          <a:p>
            <a:pPr marL="76200" indent="0">
              <a:buNone/>
            </a:pPr>
            <a:r>
              <a:rPr lang="es-CO" sz="8000" dirty="0" smtClean="0"/>
              <a:t>Ventajas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26061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1548512" y="642551"/>
            <a:ext cx="4835769" cy="1674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s-CO" sz="2400" dirty="0"/>
              <a:t>Más eficiente que otros algoritmos, ya que se reducen la intersección de líneas con los cálculos de </a:t>
            </a:r>
            <a:r>
              <a:rPr lang="es-CO" sz="2400" dirty="0" smtClean="0"/>
              <a:t>límites.</a:t>
            </a:r>
            <a:endParaRPr lang="es-CO" sz="2400" dirty="0"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9" name="Google Shape;433;p37"/>
          <p:cNvSpPr txBox="1">
            <a:spLocks/>
          </p:cNvSpPr>
          <p:nvPr/>
        </p:nvSpPr>
        <p:spPr>
          <a:xfrm>
            <a:off x="2936587" y="2990335"/>
            <a:ext cx="4835769" cy="86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fontAlgn="base"/>
            <a:r>
              <a:rPr lang="es-CO" sz="2400" dirty="0"/>
              <a:t>Las intersecciones de la línea se calculan una sola vez.</a:t>
            </a:r>
          </a:p>
        </p:txBody>
      </p:sp>
      <p:sp>
        <p:nvSpPr>
          <p:cNvPr id="3" name="Conector 2"/>
          <p:cNvSpPr/>
          <p:nvPr/>
        </p:nvSpPr>
        <p:spPr>
          <a:xfrm>
            <a:off x="2269322" y="2990335"/>
            <a:ext cx="469557" cy="46955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onector 10"/>
          <p:cNvSpPr/>
          <p:nvPr/>
        </p:nvSpPr>
        <p:spPr>
          <a:xfrm>
            <a:off x="1037564" y="642551"/>
            <a:ext cx="469557" cy="46955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40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Biografía</a:t>
            </a:r>
            <a:endParaRPr sz="4000"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body" idx="1"/>
          </p:nvPr>
        </p:nvSpPr>
        <p:spPr>
          <a:xfrm>
            <a:off x="2935874" y="1525758"/>
            <a:ext cx="7814503" cy="2700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www.skytopia.com/project/articles/compsci/clipping.html</a:t>
            </a:r>
            <a:endParaRPr lang="es-CO" dirty="0" smtClean="0"/>
          </a:p>
        </p:txBody>
      </p:sp>
      <p:sp>
        <p:nvSpPr>
          <p:cNvPr id="452" name="Google Shape;452;p3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725" y="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Ecuaciones</a:t>
            </a:r>
            <a:endParaRPr sz="4800" dirty="0"/>
          </a:p>
        </p:txBody>
      </p:sp>
      <p:sp>
        <p:nvSpPr>
          <p:cNvPr id="8" name="Google Shape;209;p15"/>
          <p:cNvSpPr txBox="1">
            <a:spLocks/>
          </p:cNvSpPr>
          <p:nvPr/>
        </p:nvSpPr>
        <p:spPr>
          <a:xfrm>
            <a:off x="685725" y="1407727"/>
            <a:ext cx="7772400" cy="33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CO" sz="2400" b="1" dirty="0"/>
              <a:t>t0 = 0</a:t>
            </a:r>
            <a:endParaRPr lang="es-CO" sz="2400" dirty="0"/>
          </a:p>
          <a:p>
            <a:r>
              <a:rPr lang="es-CO" sz="2400" b="1" dirty="0"/>
              <a:t>t1 = 1</a:t>
            </a:r>
            <a:endParaRPr lang="es-CO" sz="2400" dirty="0"/>
          </a:p>
          <a:p>
            <a:r>
              <a:rPr lang="es-CO" sz="2400" b="1" dirty="0" err="1"/>
              <a:t>Xdelta</a:t>
            </a:r>
            <a:r>
              <a:rPr lang="es-CO" sz="2400" b="1" dirty="0"/>
              <a:t> = P1x-P0x </a:t>
            </a:r>
            <a:r>
              <a:rPr lang="es-CO" sz="2400" b="1" dirty="0" smtClean="0"/>
              <a:t>// </a:t>
            </a:r>
            <a:r>
              <a:rPr lang="es-CO" sz="2400" b="1" dirty="0"/>
              <a:t>Diferencia horizontal entre P0 y P1.</a:t>
            </a:r>
            <a:endParaRPr lang="es-CO" sz="2400" dirty="0"/>
          </a:p>
          <a:p>
            <a:r>
              <a:rPr lang="es-CO" sz="2400" b="1" dirty="0" err="1"/>
              <a:t>Ydelta</a:t>
            </a:r>
            <a:r>
              <a:rPr lang="es-CO" sz="2400" b="1" dirty="0"/>
              <a:t> = P1y-P0y </a:t>
            </a:r>
            <a:r>
              <a:rPr lang="es-CO" sz="2400" b="1" dirty="0" smtClean="0"/>
              <a:t>//Diferencia </a:t>
            </a:r>
            <a:r>
              <a:rPr lang="es-CO" sz="2400" b="1" dirty="0"/>
              <a:t>vertical entre P0 y P1.</a:t>
            </a:r>
            <a:endParaRPr lang="es-CO" sz="2400" dirty="0"/>
          </a:p>
          <a:p>
            <a:pPr algn="ctr"/>
            <a:endParaRPr lang="es-CO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71" y="2316935"/>
            <a:ext cx="3062514" cy="641100"/>
          </a:xfrm>
        </p:spPr>
        <p:txBody>
          <a:bodyPr/>
          <a:lstStyle/>
          <a:p>
            <a:pPr algn="ctr"/>
            <a:r>
              <a:rPr lang="es-CO" sz="3600" b="1" dirty="0" smtClean="0">
                <a:solidFill>
                  <a:schemeClr val="bg1"/>
                </a:solidFill>
              </a:rPr>
              <a:t>Declaración de variables</a:t>
            </a:r>
            <a:endParaRPr lang="es-CO" sz="3600" b="1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4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2158" t="23795" r="20990" b="55518"/>
          <a:stretch/>
        </p:blipFill>
        <p:spPr>
          <a:xfrm>
            <a:off x="4267199" y="1378857"/>
            <a:ext cx="4980928" cy="21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Valores para la verificación del borde izquierdo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79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sp>
        <p:nvSpPr>
          <p:cNvPr id="5" name="Google Shape;226;p17"/>
          <p:cNvSpPr txBox="1">
            <a:spLocks/>
          </p:cNvSpPr>
          <p:nvPr/>
        </p:nvSpPr>
        <p:spPr>
          <a:xfrm>
            <a:off x="276295" y="1527410"/>
            <a:ext cx="4165076" cy="269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◎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￮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●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●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 = - DX </a:t>
            </a:r>
          </a:p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Q= -(LBI – </a:t>
            </a:r>
            <a:r>
              <a:rPr lang="en-US" sz="3200" dirty="0" err="1" smtClean="0">
                <a:solidFill>
                  <a:schemeClr val="bg1"/>
                </a:solidFill>
              </a:rPr>
              <a:t>PoX</a:t>
            </a:r>
            <a:r>
              <a:rPr lang="en-US" sz="3200" dirty="0" smtClean="0">
                <a:solidFill>
                  <a:schemeClr val="bg1"/>
                </a:solidFill>
              </a:rPr>
              <a:t>) </a:t>
            </a:r>
          </a:p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R = Q/P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Google Shape;227;p17"/>
          <p:cNvSpPr txBox="1">
            <a:spLocks/>
          </p:cNvSpPr>
          <p:nvPr/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/>
          </a:p>
        </p:txBody>
      </p:sp>
      <p:pic>
        <p:nvPicPr>
          <p:cNvPr id="7" name="Picture 3" descr="http://www.skytopia.com/project/articles/compsci/cli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98" y="1179065"/>
            <a:ext cx="4870027" cy="250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Valores para la verificación del borde derecho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83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sp>
        <p:nvSpPr>
          <p:cNvPr id="5" name="Google Shape;234;p18"/>
          <p:cNvSpPr txBox="1">
            <a:spLocks/>
          </p:cNvSpPr>
          <p:nvPr/>
        </p:nvSpPr>
        <p:spPr>
          <a:xfrm>
            <a:off x="6284311" y="4751624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6" name="Google Shape;226;p17"/>
          <p:cNvSpPr txBox="1">
            <a:spLocks/>
          </p:cNvSpPr>
          <p:nvPr/>
        </p:nvSpPr>
        <p:spPr>
          <a:xfrm>
            <a:off x="501136" y="1443176"/>
            <a:ext cx="3635436" cy="23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◎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￮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●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●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 = DX </a:t>
            </a:r>
          </a:p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Q= (LBD – </a:t>
            </a:r>
            <a:r>
              <a:rPr lang="en-US" sz="3200" dirty="0" err="1" smtClean="0">
                <a:solidFill>
                  <a:schemeClr val="bg1"/>
                </a:solidFill>
              </a:rPr>
              <a:t>PoX</a:t>
            </a:r>
            <a:r>
              <a:rPr lang="en-US" sz="3200" dirty="0" smtClean="0">
                <a:solidFill>
                  <a:schemeClr val="bg1"/>
                </a:solidFill>
              </a:rPr>
              <a:t>) </a:t>
            </a:r>
          </a:p>
          <a:p>
            <a:pPr marL="0" indent="0" algn="ctr">
              <a:buFont typeface="Varela Round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R = Q/P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Google Shape;227;p17"/>
          <p:cNvSpPr txBox="1">
            <a:spLocks/>
          </p:cNvSpPr>
          <p:nvPr/>
        </p:nvSpPr>
        <p:spPr>
          <a:xfrm>
            <a:off x="2943728" y="4751249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/>
          </a:p>
        </p:txBody>
      </p:sp>
      <p:pic>
        <p:nvPicPr>
          <p:cNvPr id="8" name="Picture 2" descr="http://www.skytopia.com/project/articles/compsci/cli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98" y="1216854"/>
            <a:ext cx="4860502" cy="25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9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Valores para la verificación del borde inferior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9619184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252</Words>
  <Application>Microsoft Office PowerPoint</Application>
  <PresentationFormat>Presentación en pantalla (16:9)</PresentationFormat>
  <Paragraphs>74</Paragraphs>
  <Slides>23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Courier New</vt:lpstr>
      <vt:lpstr>Nixie One</vt:lpstr>
      <vt:lpstr>Varela Round</vt:lpstr>
      <vt:lpstr>Arial</vt:lpstr>
      <vt:lpstr>Puck template</vt:lpstr>
      <vt:lpstr>Liang-Barsky </vt:lpstr>
      <vt:lpstr>¿Cómo funciona? </vt:lpstr>
      <vt:lpstr>Ecuaciones</vt:lpstr>
      <vt:lpstr>Declaración de variables</vt:lpstr>
      <vt:lpstr>Valores para la verificación del borde izquierdo</vt:lpstr>
      <vt:lpstr>Presentación de PowerPoint</vt:lpstr>
      <vt:lpstr>Valores para la verificación del borde derecho</vt:lpstr>
      <vt:lpstr>Presentación de PowerPoint</vt:lpstr>
      <vt:lpstr>Valores para la verificación del borde inferior</vt:lpstr>
      <vt:lpstr>P = -DY  Q= -(LBI – PoY)  R = Q/P</vt:lpstr>
      <vt:lpstr>Valores para la verificación del borde superior</vt:lpstr>
      <vt:lpstr>Presentación de PowerPoint</vt:lpstr>
      <vt:lpstr>Código cuatro lados</vt:lpstr>
      <vt:lpstr>Condicionales</vt:lpstr>
      <vt:lpstr>Presentación de PowerPoint</vt:lpstr>
      <vt:lpstr>Condicionales</vt:lpstr>
      <vt:lpstr>Asignar nuevos datos a las variables de recorte</vt:lpstr>
      <vt:lpstr>NPoX= PoX + to * dX NPoY= PoY + to * Dy  NP1X= PoX + t1 * dX NP1Y= PoY + t1 * Dy</vt:lpstr>
      <vt:lpstr>Presentación de PowerPoint</vt:lpstr>
      <vt:lpstr>Presentación de PowerPoint</vt:lpstr>
      <vt:lpstr>Más eficiente que otros algoritmos, ya que se reducen la intersección de líneas con los cálculos de límites.</vt:lpstr>
      <vt:lpstr>Thanks!</vt:lpstr>
      <vt:lpstr>Biografía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Liang-Barsky</dc:title>
  <dc:creator>famil</dc:creator>
  <cp:lastModifiedBy>famil</cp:lastModifiedBy>
  <cp:revision>19</cp:revision>
  <dcterms:modified xsi:type="dcterms:W3CDTF">2018-10-31T01:39:18Z</dcterms:modified>
</cp:coreProperties>
</file>