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7" r:id="rId7"/>
    <p:sldId id="266" r:id="rId8"/>
    <p:sldId id="261" r:id="rId9"/>
    <p:sldId id="263" r:id="rId10"/>
    <p:sldId id="264" r:id="rId11"/>
    <p:sldId id="269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80A97-D8CF-D9FC-8685-BBB623E3F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591" y="2029905"/>
            <a:ext cx="8242378" cy="1679543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it-IT" b="1" i="1" dirty="0">
                <a:solidFill>
                  <a:schemeClr val="accent6"/>
                </a:solidFill>
              </a:rPr>
              <a:t>PROGRAMMAZIONE E CALCOLO SCIENTIFICO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E947D2-1A49-1A8E-49DD-2AED4145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251" y="4678694"/>
            <a:ext cx="5454297" cy="1461153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0070C0"/>
                </a:solidFill>
              </a:rPr>
              <a:t>Pierandrei Mattias  </a:t>
            </a:r>
            <a:r>
              <a:rPr lang="it-IT" b="1" dirty="0">
                <a:solidFill>
                  <a:srgbClr val="0070C0"/>
                </a:solidFill>
              </a:rPr>
              <a:t>296924</a:t>
            </a:r>
          </a:p>
          <a:p>
            <a:r>
              <a:rPr lang="it-IT" dirty="0">
                <a:solidFill>
                  <a:srgbClr val="0070C0"/>
                </a:solidFill>
              </a:rPr>
              <a:t>Scala Diego  </a:t>
            </a:r>
            <a:r>
              <a:rPr lang="it-IT" b="1" dirty="0">
                <a:solidFill>
                  <a:srgbClr val="0070C0"/>
                </a:solidFill>
              </a:rPr>
              <a:t>309180</a:t>
            </a:r>
          </a:p>
          <a:p>
            <a:endParaRPr lang="it-IT" dirty="0"/>
          </a:p>
          <a:p>
            <a:r>
              <a:rPr lang="it-IT" sz="1500" i="1" dirty="0"/>
              <a:t>2024 / 2025</a:t>
            </a:r>
          </a:p>
        </p:txBody>
      </p:sp>
      <p:pic>
        <p:nvPicPr>
          <p:cNvPr id="1030" name="Picture 6" descr="Politecnico di Torino - YouTube">
            <a:extLst>
              <a:ext uri="{FF2B5EF4-FFF2-40B4-BE49-F238E27FC236}">
                <a16:creationId xmlns:a16="http://schemas.microsoft.com/office/drawing/2014/main" id="{7B2BFB11-D11C-D2AB-3325-064EEB75E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25" y="1448729"/>
            <a:ext cx="2841894" cy="28418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>
            <a:extLst>
              <a:ext uri="{FF2B5EF4-FFF2-40B4-BE49-F238E27FC236}">
                <a16:creationId xmlns:a16="http://schemas.microsoft.com/office/drawing/2014/main" id="{63710565-A9DC-7E31-DA8F-EE9B206F5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3262058-732D-1917-A2BB-3C4DDA2C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121" y="3967824"/>
            <a:ext cx="2345643" cy="21720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4708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32BF7-725A-8EB0-F5E7-7023FC3DF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34BC69-00AF-D5A5-0B5A-0B47E1E8E636}"/>
              </a:ext>
            </a:extLst>
          </p:cNvPr>
          <p:cNvSpPr txBox="1"/>
          <p:nvPr/>
        </p:nvSpPr>
        <p:spPr>
          <a:xfrm>
            <a:off x="3489488" y="518474"/>
            <a:ext cx="5213023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rgbClr val="002060"/>
                </a:solidFill>
              </a:rPr>
              <a:t>TEST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1F07697-648E-A88A-BAC5-D0178F3CC5BE}"/>
              </a:ext>
            </a:extLst>
          </p:cNvPr>
          <p:cNvSpPr txBox="1"/>
          <p:nvPr/>
        </p:nvSpPr>
        <p:spPr>
          <a:xfrm>
            <a:off x="1953704" y="1200978"/>
            <a:ext cx="828459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Test effettuati: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9AB427C2-D4C1-6790-3B2C-F9DE5B12221A}"/>
              </a:ext>
            </a:extLst>
          </p:cNvPr>
          <p:cNvSpPr/>
          <p:nvPr/>
        </p:nvSpPr>
        <p:spPr>
          <a:xfrm>
            <a:off x="454842" y="4698273"/>
            <a:ext cx="2997724" cy="1602557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D1EF2A7-0237-A3CA-B91C-0764B65C043C}"/>
              </a:ext>
            </a:extLst>
          </p:cNvPr>
          <p:cNvCxnSpPr>
            <a:cxnSpLocks/>
          </p:cNvCxnSpPr>
          <p:nvPr/>
        </p:nvCxnSpPr>
        <p:spPr>
          <a:xfrm flipH="1">
            <a:off x="1028304" y="5999174"/>
            <a:ext cx="21116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4C61E27-34F0-F619-3780-B378452C4CA8}"/>
              </a:ext>
            </a:extLst>
          </p:cNvPr>
          <p:cNvCxnSpPr>
            <a:cxnSpLocks/>
          </p:cNvCxnSpPr>
          <p:nvPr/>
        </p:nvCxnSpPr>
        <p:spPr>
          <a:xfrm flipH="1" flipV="1">
            <a:off x="2197228" y="4933945"/>
            <a:ext cx="942680" cy="10652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0148B2D-4C72-9778-17DA-8D553462CEB6}"/>
              </a:ext>
            </a:extLst>
          </p:cNvPr>
          <p:cNvCxnSpPr>
            <a:cxnSpLocks/>
          </p:cNvCxnSpPr>
          <p:nvPr/>
        </p:nvCxnSpPr>
        <p:spPr>
          <a:xfrm flipV="1">
            <a:off x="1028304" y="4933945"/>
            <a:ext cx="0" cy="1065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7D34787-42B6-2E68-D12E-CE3CC15CB263}"/>
              </a:ext>
            </a:extLst>
          </p:cNvPr>
          <p:cNvCxnSpPr>
            <a:cxnSpLocks/>
          </p:cNvCxnSpPr>
          <p:nvPr/>
        </p:nvCxnSpPr>
        <p:spPr>
          <a:xfrm>
            <a:off x="1028304" y="4933944"/>
            <a:ext cx="1168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E524CE-36B2-A8D8-61AE-B0F2B03E46A4}"/>
              </a:ext>
            </a:extLst>
          </p:cNvPr>
          <p:cNvSpPr txBox="1"/>
          <p:nvPr/>
        </p:nvSpPr>
        <p:spPr>
          <a:xfrm>
            <a:off x="8586243" y="4665922"/>
            <a:ext cx="245096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PERCORSO MINIMO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14E8070-4CFB-2152-887D-3F6FBC834FB4}"/>
              </a:ext>
            </a:extLst>
          </p:cNvPr>
          <p:cNvSpPr txBox="1"/>
          <p:nvPr/>
        </p:nvSpPr>
        <p:spPr>
          <a:xfrm>
            <a:off x="464275" y="3083440"/>
            <a:ext cx="245096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TRIANGOLAZIONE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4699654-BCCC-7E62-6432-B53B460F4653}"/>
              </a:ext>
            </a:extLst>
          </p:cNvPr>
          <p:cNvSpPr txBox="1"/>
          <p:nvPr/>
        </p:nvSpPr>
        <p:spPr>
          <a:xfrm>
            <a:off x="4223207" y="4666360"/>
            <a:ext cx="245096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ADIACENZA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AFAFC3D-7F61-DB6E-618D-15A03E7DAFF5}"/>
              </a:ext>
            </a:extLst>
          </p:cNvPr>
          <p:cNvSpPr txBox="1"/>
          <p:nvPr/>
        </p:nvSpPr>
        <p:spPr>
          <a:xfrm>
            <a:off x="3078635" y="2087607"/>
            <a:ext cx="868994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Controlla che i 3 poliedri generati dal costruttore non abbiano facce con area nulla.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D13C9C7-ABBD-D5DD-FF0C-5AE8691274AE}"/>
              </a:ext>
            </a:extLst>
          </p:cNvPr>
          <p:cNvSpPr txBox="1"/>
          <p:nvPr/>
        </p:nvSpPr>
        <p:spPr>
          <a:xfrm>
            <a:off x="7657703" y="5144212"/>
            <a:ext cx="4308049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Controlla che il percorso minimo trovato tra i vertici 0 e 2 della stessa figura sia corretto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FA47007-5B25-EB55-1A44-9D2E2D175ECB}"/>
              </a:ext>
            </a:extLst>
          </p:cNvPr>
          <p:cNvSpPr txBox="1"/>
          <p:nvPr/>
        </p:nvSpPr>
        <p:spPr>
          <a:xfrm>
            <a:off x="3046432" y="3080718"/>
            <a:ext cx="868994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Controlla che le dimensioni delle strutture del poliedro triangolato siano coerenti con i risultati teorici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9683452-A667-4ACF-3850-37CB48F657D1}"/>
              </a:ext>
            </a:extLst>
          </p:cNvPr>
          <p:cNvSpPr txBox="1"/>
          <p:nvPr/>
        </p:nvSpPr>
        <p:spPr>
          <a:xfrm>
            <a:off x="454842" y="2087607"/>
            <a:ext cx="245096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COSTRUTTORE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E6E28DA-A2F7-95EB-3C16-B69609BFE4C5}"/>
              </a:ext>
            </a:extLst>
          </p:cNvPr>
          <p:cNvSpPr txBox="1"/>
          <p:nvPr/>
        </p:nvSpPr>
        <p:spPr>
          <a:xfrm>
            <a:off x="3624605" y="5142338"/>
            <a:ext cx="3861059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Controlla che la lista di adiacenza del trapezio in figura sia corretta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DEA084A-D4D3-9C36-87DE-6827DA6C383E}"/>
              </a:ext>
            </a:extLst>
          </p:cNvPr>
          <p:cNvSpPr txBox="1"/>
          <p:nvPr/>
        </p:nvSpPr>
        <p:spPr>
          <a:xfrm>
            <a:off x="769851" y="5872818"/>
            <a:ext cx="34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3417211-B35F-49CC-DB38-946CD112012D}"/>
              </a:ext>
            </a:extLst>
          </p:cNvPr>
          <p:cNvSpPr txBox="1"/>
          <p:nvPr/>
        </p:nvSpPr>
        <p:spPr>
          <a:xfrm>
            <a:off x="769851" y="4666360"/>
            <a:ext cx="34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CBCAE21-5B5D-5043-6858-1EFAEF4C48A7}"/>
              </a:ext>
            </a:extLst>
          </p:cNvPr>
          <p:cNvSpPr txBox="1"/>
          <p:nvPr/>
        </p:nvSpPr>
        <p:spPr>
          <a:xfrm>
            <a:off x="2197228" y="4666360"/>
            <a:ext cx="34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DDDFFDD-FEDB-FA7E-43FC-B57EB714DF64}"/>
              </a:ext>
            </a:extLst>
          </p:cNvPr>
          <p:cNvSpPr txBox="1"/>
          <p:nvPr/>
        </p:nvSpPr>
        <p:spPr>
          <a:xfrm>
            <a:off x="3108489" y="5910525"/>
            <a:ext cx="34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781720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5015C-DDD1-8B11-7660-8891B4C2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FAA7CA8-EFA5-94E7-3FC3-60D6C162F464}"/>
              </a:ext>
            </a:extLst>
          </p:cNvPr>
          <p:cNvSpPr txBox="1"/>
          <p:nvPr/>
        </p:nvSpPr>
        <p:spPr>
          <a:xfrm>
            <a:off x="3489488" y="518474"/>
            <a:ext cx="5213023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rgbClr val="002060"/>
                </a:solidFill>
              </a:rPr>
              <a:t>TEST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AC3337-D18A-CF27-AD8B-941E24370AF7}"/>
              </a:ext>
            </a:extLst>
          </p:cNvPr>
          <p:cNvSpPr txBox="1"/>
          <p:nvPr/>
        </p:nvSpPr>
        <p:spPr>
          <a:xfrm>
            <a:off x="1953704" y="1200978"/>
            <a:ext cx="828459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Eseguendo main_test.cpp ecco cosa stampa il terminale: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088A1DC1-D533-C8EB-1BBC-1076A9E0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41" y="1836109"/>
            <a:ext cx="3777086" cy="3671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1C5CA3F-0A33-6319-316A-8D9417EFFFA8}"/>
              </a:ext>
            </a:extLst>
          </p:cNvPr>
          <p:cNvSpPr txBox="1"/>
          <p:nvPr/>
        </p:nvSpPr>
        <p:spPr>
          <a:xfrm>
            <a:off x="1953704" y="6057353"/>
            <a:ext cx="828459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Vediamo che tutti i test svolti sono andati a buon fine.</a:t>
            </a:r>
          </a:p>
        </p:txBody>
      </p:sp>
    </p:spTree>
    <p:extLst>
      <p:ext uri="{BB962C8B-B14F-4D97-AF65-F5344CB8AC3E}">
        <p14:creationId xmlns:p14="http://schemas.microsoft.com/office/powerpoint/2010/main" val="4198654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58F59-B9A2-D0CE-2FB6-76187DE28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D8D31AF-523E-BD23-67E3-E20A94878E20}"/>
              </a:ext>
            </a:extLst>
          </p:cNvPr>
          <p:cNvSpPr txBox="1"/>
          <p:nvPr/>
        </p:nvSpPr>
        <p:spPr>
          <a:xfrm>
            <a:off x="3489488" y="518474"/>
            <a:ext cx="5213023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rgbClr val="002060"/>
                </a:solidFill>
              </a:rPr>
              <a:t>ESEMPI DI RISULTATI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7B0C0FF-BE65-1050-891D-4AB2794E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8" y="1916021"/>
            <a:ext cx="3523354" cy="356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BF35F0E-EE26-35A7-61F9-E3565E3D0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35" y="2531779"/>
            <a:ext cx="3037200" cy="3308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3ED9987-F057-E522-43D1-8A281E1BC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782" y="2625062"/>
            <a:ext cx="3778804" cy="3193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C57E838-6CA3-76F7-BC8F-9E873E287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597" y="2102971"/>
            <a:ext cx="3935173" cy="386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289E32A-403C-5D94-CA8B-37823ED7F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6879" y="2434724"/>
            <a:ext cx="3462475" cy="3405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CD31096-1663-9D41-A8C7-8DB7BB7BA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4626" y="1905903"/>
            <a:ext cx="3846980" cy="394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3296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81ECF-2916-677A-39A9-05FDF1E24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A459D76A-E55F-97E6-56F0-ABA68EF3617B}"/>
              </a:ext>
            </a:extLst>
          </p:cNvPr>
          <p:cNvSpPr txBox="1">
            <a:spLocks/>
          </p:cNvSpPr>
          <p:nvPr/>
        </p:nvSpPr>
        <p:spPr>
          <a:xfrm>
            <a:off x="4449450" y="2918177"/>
            <a:ext cx="5401559" cy="795984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2000" b="1" i="1" dirty="0">
                <a:solidFill>
                  <a:schemeClr val="accent6"/>
                </a:solidFill>
              </a:rPr>
              <a:t>PROGRAMMAZIONE E CALCOLO SCIENTIFICO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D2DB8B60-11CB-360C-AC4A-C67CB4AF74CA}"/>
              </a:ext>
            </a:extLst>
          </p:cNvPr>
          <p:cNvSpPr txBox="1">
            <a:spLocks/>
          </p:cNvSpPr>
          <p:nvPr/>
        </p:nvSpPr>
        <p:spPr>
          <a:xfrm>
            <a:off x="3688799" y="4329044"/>
            <a:ext cx="5587399" cy="1461153"/>
          </a:xfrm>
          <a:prstGeom prst="rect">
            <a:avLst/>
          </a:prstGeom>
          <a:ln w="38100">
            <a:noFill/>
          </a:ln>
        </p:spPr>
        <p:txBody>
          <a:bodyPr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t-I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it-IT" dirty="0">
                <a:solidFill>
                  <a:srgbClr val="0070C0"/>
                </a:solidFill>
              </a:rPr>
              <a:t>Pierandrei Mattias  </a:t>
            </a:r>
            <a:r>
              <a:rPr lang="it-IT" b="1" dirty="0">
                <a:solidFill>
                  <a:srgbClr val="0070C0"/>
                </a:solidFill>
              </a:rPr>
              <a:t>296924</a:t>
            </a:r>
          </a:p>
          <a:p>
            <a:pPr marL="0" indent="0" algn="ctr">
              <a:buNone/>
            </a:pPr>
            <a:r>
              <a:rPr lang="it-IT" dirty="0">
                <a:solidFill>
                  <a:srgbClr val="0070C0"/>
                </a:solidFill>
              </a:rPr>
              <a:t>Scala Diego  </a:t>
            </a:r>
            <a:r>
              <a:rPr lang="it-IT" b="1" dirty="0">
                <a:solidFill>
                  <a:srgbClr val="0070C0"/>
                </a:solidFill>
              </a:rPr>
              <a:t>309180</a:t>
            </a:r>
          </a:p>
          <a:p>
            <a:pPr algn="ctr"/>
            <a:endParaRPr lang="it-IT" dirty="0"/>
          </a:p>
          <a:p>
            <a:pPr marL="0" indent="0" algn="ctr">
              <a:buNone/>
            </a:pPr>
            <a:r>
              <a:rPr lang="it-IT" sz="1500" i="1" dirty="0"/>
              <a:t>2024 / 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274727-0F89-15F4-2862-0E5B28E7E7D5}"/>
              </a:ext>
            </a:extLst>
          </p:cNvPr>
          <p:cNvSpPr txBox="1"/>
          <p:nvPr/>
        </p:nvSpPr>
        <p:spPr>
          <a:xfrm>
            <a:off x="4130510" y="2158739"/>
            <a:ext cx="5720500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rgbClr val="002060"/>
                </a:solidFill>
              </a:rPr>
              <a:t>GRAZIE PER L’ATTENZIONE</a:t>
            </a:r>
          </a:p>
        </p:txBody>
      </p:sp>
      <p:pic>
        <p:nvPicPr>
          <p:cNvPr id="5" name="Picture 6" descr="Politecnico di Torino - YouTube">
            <a:extLst>
              <a:ext uri="{FF2B5EF4-FFF2-40B4-BE49-F238E27FC236}">
                <a16:creationId xmlns:a16="http://schemas.microsoft.com/office/drawing/2014/main" id="{D75226BB-DE5C-1252-2D38-90B82733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84" y="1472009"/>
            <a:ext cx="3139125" cy="3139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964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4BCD4E-0304-C3E7-BBEC-AB12A7A0CCDA}"/>
              </a:ext>
            </a:extLst>
          </p:cNvPr>
          <p:cNvSpPr txBox="1"/>
          <p:nvPr/>
        </p:nvSpPr>
        <p:spPr>
          <a:xfrm>
            <a:off x="3489488" y="518474"/>
            <a:ext cx="5213023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rgbClr val="002060"/>
                </a:solidFill>
              </a:rPr>
              <a:t>OBBIETTIVO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2BCE08-FF56-58BD-81CB-246227279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74" y="1709168"/>
            <a:ext cx="3952170" cy="3659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732419E-D56E-F28E-CDE3-31AAFDCB990E}"/>
              </a:ext>
            </a:extLst>
          </p:cNvPr>
          <p:cNvSpPr txBox="1"/>
          <p:nvPr/>
        </p:nvSpPr>
        <p:spPr>
          <a:xfrm>
            <a:off x="5910605" y="2246325"/>
            <a:ext cx="5090475" cy="25853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i="1" dirty="0"/>
              <a:t>A partire da 4 numeri (</a:t>
            </a:r>
            <a:r>
              <a:rPr lang="it-IT" i="1" dirty="0" err="1"/>
              <a:t>p,q,b,c</a:t>
            </a:r>
            <a:r>
              <a:rPr lang="it-IT" i="1" dirty="0"/>
              <a:t>), generare il poliedro geodetico associato se p=3, oppure il poliedro di Goldberg se q=3.</a:t>
            </a:r>
          </a:p>
          <a:p>
            <a:endParaRPr lang="it-IT" i="1" dirty="0"/>
          </a:p>
          <a:p>
            <a:r>
              <a:rPr lang="it-IT" i="1" dirty="0"/>
              <a:t>Esportare i risultati ottenuti.</a:t>
            </a:r>
          </a:p>
          <a:p>
            <a:endParaRPr lang="it-IT" i="1" dirty="0"/>
          </a:p>
          <a:p>
            <a:r>
              <a:rPr lang="it-IT" i="1" dirty="0"/>
              <a:t>Nel caso venissero inseriti 6 numeri (</a:t>
            </a:r>
            <a:r>
              <a:rPr lang="it-IT" i="1" dirty="0" err="1"/>
              <a:t>p,q,b,c,o,e</a:t>
            </a:r>
            <a:r>
              <a:rPr lang="it-IT" i="1" dirty="0"/>
              <a:t>), trovare e colorare il percorso minimo da o ad e.</a:t>
            </a:r>
          </a:p>
        </p:txBody>
      </p:sp>
    </p:spTree>
    <p:extLst>
      <p:ext uri="{BB962C8B-B14F-4D97-AF65-F5344CB8AC3E}">
        <p14:creationId xmlns:p14="http://schemas.microsoft.com/office/powerpoint/2010/main" val="37448455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FFA0E7D-ED00-0DD0-645A-214DD817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66" y="1587082"/>
            <a:ext cx="4079626" cy="39996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E6C9EBA-0B0A-5C94-5FC6-30247C2F4B1C}"/>
              </a:ext>
            </a:extLst>
          </p:cNvPr>
          <p:cNvSpPr txBox="1"/>
          <p:nvPr/>
        </p:nvSpPr>
        <p:spPr>
          <a:xfrm>
            <a:off x="3489488" y="518474"/>
            <a:ext cx="5213023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rgbClr val="002060"/>
                </a:solidFill>
              </a:rPr>
              <a:t>STRUTTURA PROGETTO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6A16E71-7B25-1B72-11B2-BD0AC4266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09" y="1898426"/>
            <a:ext cx="2491956" cy="14707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E0ACD60-81DF-E7E4-A7A9-D6C3478E8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981" y="3598682"/>
            <a:ext cx="2362405" cy="8001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1931AD7-8F12-0513-4BB7-0EF6F5B9C1FA}"/>
              </a:ext>
            </a:extLst>
          </p:cNvPr>
          <p:cNvCxnSpPr>
            <a:cxnSpLocks/>
          </p:cNvCxnSpPr>
          <p:nvPr/>
        </p:nvCxnSpPr>
        <p:spPr>
          <a:xfrm>
            <a:off x="2332283" y="3271101"/>
            <a:ext cx="465684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E660D07-87BC-4FD6-8961-BEC456BEA05A}"/>
              </a:ext>
            </a:extLst>
          </p:cNvPr>
          <p:cNvCxnSpPr>
            <a:cxnSpLocks/>
          </p:cNvCxnSpPr>
          <p:nvPr/>
        </p:nvCxnSpPr>
        <p:spPr>
          <a:xfrm>
            <a:off x="2718782" y="3781720"/>
            <a:ext cx="617455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02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1CD2B2-44F4-FF8C-916A-C01A0BCE8B64}"/>
              </a:ext>
            </a:extLst>
          </p:cNvPr>
          <p:cNvSpPr txBox="1"/>
          <p:nvPr/>
        </p:nvSpPr>
        <p:spPr>
          <a:xfrm>
            <a:off x="3489488" y="518474"/>
            <a:ext cx="5213023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rgbClr val="002060"/>
                </a:solidFill>
              </a:rPr>
              <a:t>CMAKE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6C65CB-0D21-B9C5-B4B0-8B88B693D2A0}"/>
              </a:ext>
            </a:extLst>
          </p:cNvPr>
          <p:cNvSpPr txBox="1"/>
          <p:nvPr/>
        </p:nvSpPr>
        <p:spPr>
          <a:xfrm>
            <a:off x="2318994" y="1263267"/>
            <a:ext cx="8125906" cy="64633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Ogni cartella, compresa la principale, ha un file CMakeList.txt che serve per la compilazione del progetto.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900DC1-FB25-F38F-70C7-33A85AB9470C}"/>
              </a:ext>
            </a:extLst>
          </p:cNvPr>
          <p:cNvSpPr txBox="1"/>
          <p:nvPr/>
        </p:nvSpPr>
        <p:spPr>
          <a:xfrm>
            <a:off x="490194" y="2810469"/>
            <a:ext cx="4911366" cy="1200329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I </a:t>
            </a:r>
            <a:r>
              <a:rPr lang="it-IT" i="1" dirty="0" err="1"/>
              <a:t>CMakeList</a:t>
            </a:r>
            <a:r>
              <a:rPr lang="it-IT" i="1" dirty="0"/>
              <a:t> delle sottocartelle raccolgono i file contenuti in essa e li passa al </a:t>
            </a:r>
            <a:r>
              <a:rPr lang="it-IT" i="1" dirty="0" err="1"/>
              <a:t>CMakeList</a:t>
            </a:r>
            <a:r>
              <a:rPr lang="it-IT" i="1" dirty="0"/>
              <a:t> Padre, ossia quello nella cartella principale.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F9D069-0B42-1D13-82F4-3FE18738E222}"/>
              </a:ext>
            </a:extLst>
          </p:cNvPr>
          <p:cNvSpPr txBox="1"/>
          <p:nvPr/>
        </p:nvSpPr>
        <p:spPr>
          <a:xfrm>
            <a:off x="6960124" y="2948968"/>
            <a:ext cx="4911366" cy="923330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E’ lui che si occuperà della compilazione del progetto, avendo una panoramica della sua struttura.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2A61D85-449D-2DC9-9AA0-965EC232761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401560" y="3410633"/>
            <a:ext cx="15585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D0F18CF-E5B1-7F68-C3A1-7828C6A6B064}"/>
              </a:ext>
            </a:extLst>
          </p:cNvPr>
          <p:cNvSpPr txBox="1"/>
          <p:nvPr/>
        </p:nvSpPr>
        <p:spPr>
          <a:xfrm>
            <a:off x="2870462" y="4680836"/>
            <a:ext cx="6061435" cy="36933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Il programma andrà poi compilato in questo modo: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2F9384-8ABF-9B9D-C4B1-C7B70674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64" y="5281000"/>
            <a:ext cx="8420830" cy="541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89626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AD8554-E32C-6F54-B406-49B9FA675319}"/>
              </a:ext>
            </a:extLst>
          </p:cNvPr>
          <p:cNvSpPr txBox="1"/>
          <p:nvPr/>
        </p:nvSpPr>
        <p:spPr>
          <a:xfrm>
            <a:off x="3108488" y="395925"/>
            <a:ext cx="5975023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rgbClr val="002060"/>
                </a:solidFill>
              </a:rPr>
              <a:t>FLUSSO LOGICO DEL PROGETTO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0E70AF7-6688-2B09-B4D5-D3E6F6030544}"/>
              </a:ext>
            </a:extLst>
          </p:cNvPr>
          <p:cNvSpPr/>
          <p:nvPr/>
        </p:nvSpPr>
        <p:spPr>
          <a:xfrm>
            <a:off x="5308272" y="1296790"/>
            <a:ext cx="1575453" cy="52322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chemeClr val="bg1"/>
            </a:solidFill>
          </a:ln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CONTROLLO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8319E1B-F402-C1AE-1659-4791A068E47E}"/>
              </a:ext>
            </a:extLst>
          </p:cNvPr>
          <p:cNvSpPr/>
          <p:nvPr/>
        </p:nvSpPr>
        <p:spPr>
          <a:xfrm>
            <a:off x="5308271" y="2251401"/>
            <a:ext cx="1575453" cy="52322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chemeClr val="bg1"/>
            </a:solidFill>
          </a:ln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COSTRUTTORE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96D1D9E-6D9A-82D4-9E6D-8E51036B96E4}"/>
              </a:ext>
            </a:extLst>
          </p:cNvPr>
          <p:cNvSpPr/>
          <p:nvPr/>
        </p:nvSpPr>
        <p:spPr>
          <a:xfrm>
            <a:off x="5308271" y="4160623"/>
            <a:ext cx="1575453" cy="52322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chemeClr val="bg1"/>
            </a:solidFill>
          </a:ln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PROIEZIONE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19C0FB7-66D6-C211-8509-1CA3E3C18211}"/>
              </a:ext>
            </a:extLst>
          </p:cNvPr>
          <p:cNvSpPr/>
          <p:nvPr/>
        </p:nvSpPr>
        <p:spPr>
          <a:xfrm>
            <a:off x="5243461" y="3206012"/>
            <a:ext cx="1705071" cy="52322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chemeClr val="bg1"/>
            </a:solidFill>
          </a:ln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TRIANGOLAZIONE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B8C61B-C8F6-C5E6-7851-EA8FC7E530C9}"/>
              </a:ext>
            </a:extLst>
          </p:cNvPr>
          <p:cNvSpPr/>
          <p:nvPr/>
        </p:nvSpPr>
        <p:spPr>
          <a:xfrm>
            <a:off x="5308267" y="5107402"/>
            <a:ext cx="1575453" cy="52322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chemeClr val="bg1"/>
            </a:solidFill>
          </a:ln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914888B-76E6-4215-8F7F-7398695B8ED2}"/>
              </a:ext>
            </a:extLst>
          </p:cNvPr>
          <p:cNvSpPr/>
          <p:nvPr/>
        </p:nvSpPr>
        <p:spPr>
          <a:xfrm>
            <a:off x="2745752" y="3729232"/>
            <a:ext cx="1575453" cy="52322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chemeClr val="bg1"/>
            </a:solidFill>
          </a:ln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DUALE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BDCE8C0-2068-4FBB-F9D8-99A802968D64}"/>
              </a:ext>
            </a:extLst>
          </p:cNvPr>
          <p:cNvSpPr/>
          <p:nvPr/>
        </p:nvSpPr>
        <p:spPr>
          <a:xfrm>
            <a:off x="7870790" y="4611055"/>
            <a:ext cx="2385573" cy="52322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chemeClr val="bg1"/>
            </a:solidFill>
          </a:ln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PERCORSO MINIMO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91F54BB-FA7D-D776-EF65-9F39C3713E6F}"/>
              </a:ext>
            </a:extLst>
          </p:cNvPr>
          <p:cNvSpPr/>
          <p:nvPr/>
        </p:nvSpPr>
        <p:spPr>
          <a:xfrm>
            <a:off x="4166451" y="5938855"/>
            <a:ext cx="1575453" cy="52322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.</a:t>
            </a:r>
            <a:r>
              <a:rPr lang="it-IT" sz="1400" b="1" dirty="0" err="1">
                <a:solidFill>
                  <a:schemeClr val="bg1"/>
                </a:solidFill>
              </a:rPr>
              <a:t>inp</a:t>
            </a:r>
            <a:endParaRPr lang="it-IT" sz="1400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3F68C74-DCA9-FB85-0EB7-4CFE150B4447}"/>
              </a:ext>
            </a:extLst>
          </p:cNvPr>
          <p:cNvSpPr/>
          <p:nvPr/>
        </p:nvSpPr>
        <p:spPr>
          <a:xfrm>
            <a:off x="6450098" y="5938855"/>
            <a:ext cx="1575453" cy="52322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.</a:t>
            </a:r>
            <a:r>
              <a:rPr lang="it-IT" sz="1400" b="1" dirty="0" err="1">
                <a:solidFill>
                  <a:schemeClr val="bg1"/>
                </a:solidFill>
              </a:rPr>
              <a:t>txt</a:t>
            </a:r>
            <a:endParaRPr lang="it-IT" sz="1400" b="1" dirty="0">
              <a:solidFill>
                <a:schemeClr val="bg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D6457BA-0712-3FAA-A4F5-B4456C6C9D6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5999" y="1820010"/>
            <a:ext cx="1" cy="5232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117D99A-8842-0036-4422-DC3545C22231}"/>
              </a:ext>
            </a:extLst>
          </p:cNvPr>
          <p:cNvCxnSpPr>
            <a:cxnSpLocks/>
          </p:cNvCxnSpPr>
          <p:nvPr/>
        </p:nvCxnSpPr>
        <p:spPr>
          <a:xfrm>
            <a:off x="6095996" y="2774621"/>
            <a:ext cx="1" cy="5232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2D7B000-C060-8C7B-138D-12432C432E42}"/>
              </a:ext>
            </a:extLst>
          </p:cNvPr>
          <p:cNvCxnSpPr>
            <a:cxnSpLocks/>
          </p:cNvCxnSpPr>
          <p:nvPr/>
        </p:nvCxnSpPr>
        <p:spPr>
          <a:xfrm>
            <a:off x="6095995" y="3729232"/>
            <a:ext cx="1" cy="5232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602878E-3C98-422C-2225-3BC2DF1B23B6}"/>
              </a:ext>
            </a:extLst>
          </p:cNvPr>
          <p:cNvCxnSpPr>
            <a:cxnSpLocks/>
          </p:cNvCxnSpPr>
          <p:nvPr/>
        </p:nvCxnSpPr>
        <p:spPr>
          <a:xfrm>
            <a:off x="6095994" y="4654145"/>
            <a:ext cx="1" cy="5232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5043C60-E8CD-41B4-E8E0-C6449FAA813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321205" y="3990842"/>
            <a:ext cx="177478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59472EA-1D8E-64D1-5D7F-2BCED6559F8B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095994" y="4872665"/>
            <a:ext cx="1774796" cy="190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3B19346-15DE-6A9F-C646-6150B26F13EC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5741904" y="5630622"/>
            <a:ext cx="354089" cy="5698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740912BC-1C8E-D690-AA7F-7F4DFF0D13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095993" y="5630622"/>
            <a:ext cx="354105" cy="5698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856F65C-50E6-CBA8-B4D0-6251E64DCA7E}"/>
              </a:ext>
            </a:extLst>
          </p:cNvPr>
          <p:cNvCxnSpPr>
            <a:cxnSpLocks/>
          </p:cNvCxnSpPr>
          <p:nvPr/>
        </p:nvCxnSpPr>
        <p:spPr>
          <a:xfrm>
            <a:off x="3770126" y="1651565"/>
            <a:ext cx="15381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AEA8B425-26C2-DCF0-E323-DBF412FE42F9}"/>
              </a:ext>
            </a:extLst>
          </p:cNvPr>
          <p:cNvSpPr/>
          <p:nvPr/>
        </p:nvSpPr>
        <p:spPr>
          <a:xfrm>
            <a:off x="2916515" y="1425606"/>
            <a:ext cx="1331929" cy="442593"/>
          </a:xfrm>
          <a:prstGeom prst="rect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  <a:scene3d>
            <a:camera prst="isometricRightU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F433599-C527-0964-1BE5-D46EC14DFC7E}"/>
              </a:ext>
            </a:extLst>
          </p:cNvPr>
          <p:cNvSpPr txBox="1"/>
          <p:nvPr/>
        </p:nvSpPr>
        <p:spPr>
          <a:xfrm>
            <a:off x="6983392" y="2374661"/>
            <a:ext cx="3393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q</a:t>
            </a:r>
            <a:endParaRPr lang="it-IT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A605AB4-C1AB-ACC0-874E-D07167361FA9}"/>
              </a:ext>
            </a:extLst>
          </p:cNvPr>
          <p:cNvSpPr txBox="1"/>
          <p:nvPr/>
        </p:nvSpPr>
        <p:spPr>
          <a:xfrm>
            <a:off x="7000375" y="3315886"/>
            <a:ext cx="3393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b</a:t>
            </a:r>
            <a:endParaRPr lang="it-IT" dirty="0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D699947-71A6-2429-138E-78F410B74E1B}"/>
              </a:ext>
            </a:extLst>
          </p:cNvPr>
          <p:cNvSpPr txBox="1"/>
          <p:nvPr/>
        </p:nvSpPr>
        <p:spPr>
          <a:xfrm>
            <a:off x="4679917" y="3655346"/>
            <a:ext cx="3393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G</a:t>
            </a:r>
            <a:endParaRPr lang="it-IT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F8389499-D7D9-831A-1C9E-CCA45D793FEF}"/>
              </a:ext>
            </a:extLst>
          </p:cNvPr>
          <p:cNvSpPr txBox="1"/>
          <p:nvPr/>
        </p:nvSpPr>
        <p:spPr>
          <a:xfrm>
            <a:off x="6393421" y="4776427"/>
            <a:ext cx="12139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/>
              <a:t>Percorso minimo</a:t>
            </a:r>
            <a:endParaRPr lang="it-IT" sz="1100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C2A1D0A-100B-D195-6D7F-25CD1B4021D2}"/>
              </a:ext>
            </a:extLst>
          </p:cNvPr>
          <p:cNvSpPr txBox="1"/>
          <p:nvPr/>
        </p:nvSpPr>
        <p:spPr>
          <a:xfrm>
            <a:off x="4166451" y="1385293"/>
            <a:ext cx="9635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100" dirty="0" err="1"/>
              <a:t>p,q,b,c,o,e</a:t>
            </a:r>
            <a:endParaRPr lang="it-IT" sz="14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637F12D-85C1-C2F2-88AF-CE0E073574FA}"/>
              </a:ext>
            </a:extLst>
          </p:cNvPr>
          <p:cNvSpPr/>
          <p:nvPr/>
        </p:nvSpPr>
        <p:spPr>
          <a:xfrm>
            <a:off x="8680910" y="3806475"/>
            <a:ext cx="1575453" cy="52322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chemeClr val="bg1"/>
            </a:solidFill>
          </a:ln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ADIACENZA</a:t>
            </a:r>
          </a:p>
        </p:txBody>
      </p: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5BC9347C-C9DF-6713-2F0B-A36E89AA5F2E}"/>
              </a:ext>
            </a:extLst>
          </p:cNvPr>
          <p:cNvCxnSpPr>
            <a:stCxn id="15" idx="3"/>
            <a:endCxn id="18" idx="3"/>
          </p:cNvCxnSpPr>
          <p:nvPr/>
        </p:nvCxnSpPr>
        <p:spPr>
          <a:xfrm flipV="1">
            <a:off x="10256363" y="4068085"/>
            <a:ext cx="12700" cy="8045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8A295C25-242A-F8A7-53B3-EC60C9A46A52}"/>
              </a:ext>
            </a:extLst>
          </p:cNvPr>
          <p:cNvCxnSpPr>
            <a:stCxn id="18" idx="1"/>
            <a:endCxn id="15" idx="0"/>
          </p:cNvCxnSpPr>
          <p:nvPr/>
        </p:nvCxnSpPr>
        <p:spPr>
          <a:xfrm rot="10800000" flipH="1" flipV="1">
            <a:off x="8680909" y="4068085"/>
            <a:ext cx="382667" cy="542970"/>
          </a:xfrm>
          <a:prstGeom prst="curvedConnector4">
            <a:avLst>
              <a:gd name="adj1" fmla="val -59739"/>
              <a:gd name="adj2" fmla="val 74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505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7F613-383B-6D8C-7FE3-AD6F8CA77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38BF7F-C45A-E9A5-EBC8-957D112FFF14}"/>
              </a:ext>
            </a:extLst>
          </p:cNvPr>
          <p:cNvSpPr txBox="1"/>
          <p:nvPr/>
        </p:nvSpPr>
        <p:spPr>
          <a:xfrm>
            <a:off x="3489488" y="518474"/>
            <a:ext cx="5213023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rgbClr val="002060"/>
                </a:solidFill>
              </a:rPr>
              <a:t>POLIEDRO.hpp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8A15C6-3CFE-53F6-C77E-12C08AEB3F3A}"/>
              </a:ext>
            </a:extLst>
          </p:cNvPr>
          <p:cNvSpPr txBox="1"/>
          <p:nvPr/>
        </p:nvSpPr>
        <p:spPr>
          <a:xfrm>
            <a:off x="155625" y="1215198"/>
            <a:ext cx="5550817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Definizione della struttura di un poliedro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D190DC-F08B-E098-F804-C204DD30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98" y="1671082"/>
            <a:ext cx="4130870" cy="16496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22B2EC7-05ED-F541-861D-C069292ED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536" y="1851842"/>
            <a:ext cx="2522439" cy="35817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EB1D8A-C665-E939-725F-50D66825064C}"/>
              </a:ext>
            </a:extLst>
          </p:cNvPr>
          <p:cNvSpPr txBox="1"/>
          <p:nvPr/>
        </p:nvSpPr>
        <p:spPr>
          <a:xfrm>
            <a:off x="7173110" y="1215198"/>
            <a:ext cx="415329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Costruttore di Default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CD72456-D1F7-A81D-A2E4-71EA383DD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13" y="2687530"/>
            <a:ext cx="2522439" cy="392091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9AA3EEA-2A61-71BA-2AA3-28600811E407}"/>
              </a:ext>
            </a:extLst>
          </p:cNvPr>
          <p:cNvSpPr txBox="1"/>
          <p:nvPr/>
        </p:nvSpPr>
        <p:spPr>
          <a:xfrm>
            <a:off x="1942707" y="4340211"/>
            <a:ext cx="4153292" cy="615553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Costruttore user </a:t>
            </a:r>
            <a:r>
              <a:rPr lang="it-IT" dirty="0" err="1"/>
              <a:t>defined</a:t>
            </a:r>
            <a:endParaRPr lang="it-IT" dirty="0"/>
          </a:p>
          <a:p>
            <a:pPr algn="ctr"/>
            <a:r>
              <a:rPr lang="it-IT" sz="1600" i="1" dirty="0"/>
              <a:t>3 casi, in base a q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608DE94-15E0-7748-4F35-86E0D2F72B91}"/>
              </a:ext>
            </a:extLst>
          </p:cNvPr>
          <p:cNvSpPr txBox="1"/>
          <p:nvPr/>
        </p:nvSpPr>
        <p:spPr>
          <a:xfrm>
            <a:off x="3870572" y="5124894"/>
            <a:ext cx="2225426" cy="307777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Esempio con q=3</a:t>
            </a:r>
          </a:p>
        </p:txBody>
      </p:sp>
    </p:spTree>
    <p:extLst>
      <p:ext uri="{BB962C8B-B14F-4D97-AF65-F5344CB8AC3E}">
        <p14:creationId xmlns:p14="http://schemas.microsoft.com/office/powerpoint/2010/main" val="657587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FA28D-9552-85AC-0898-285CDE2D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5FDC25-55DF-DA1A-6F2F-8B359DB59F7E}"/>
              </a:ext>
            </a:extLst>
          </p:cNvPr>
          <p:cNvSpPr txBox="1"/>
          <p:nvPr/>
        </p:nvSpPr>
        <p:spPr>
          <a:xfrm>
            <a:off x="3489488" y="518474"/>
            <a:ext cx="5213023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rgbClr val="002060"/>
                </a:solidFill>
              </a:rPr>
              <a:t>UTILS.cpp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C3F488-8348-533D-CAC7-F94EB52AF70F}"/>
              </a:ext>
            </a:extLst>
          </p:cNvPr>
          <p:cNvSpPr txBox="1"/>
          <p:nvPr/>
        </p:nvSpPr>
        <p:spPr>
          <a:xfrm>
            <a:off x="3227109" y="4367772"/>
            <a:ext cx="8616098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Serve a proiettare tutti i vertici nella sfera unitaria.</a:t>
            </a:r>
          </a:p>
          <a:p>
            <a:r>
              <a:rPr lang="it-IT" dirty="0"/>
              <a:t>Vengono normalizzati tutti i vettori dei vertici. In questo modo saranno tutti di lunghezza 1 e i vertici giaceranno sulla sfera unitaria.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BFD2C2-7423-ABDC-DC07-6688BE2ACBA4}"/>
              </a:ext>
            </a:extLst>
          </p:cNvPr>
          <p:cNvSpPr txBox="1"/>
          <p:nvPr/>
        </p:nvSpPr>
        <p:spPr>
          <a:xfrm>
            <a:off x="3227109" y="1988865"/>
            <a:ext cx="8616098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Controlla i valori inseriti dall’utente. Dopo aver assicurato la loro correttezza, si prende in particolare il valore utile per la costruzione del poliedro base e quello che indica il numero di triangolazione.</a:t>
            </a:r>
          </a:p>
          <a:p>
            <a:r>
              <a:rPr lang="it-IT" dirty="0"/>
              <a:t>Aggiorna anche le 2 variabili booleane: si imposta G=</a:t>
            </a:r>
            <a:r>
              <a:rPr lang="it-IT" dirty="0" err="1"/>
              <a:t>true</a:t>
            </a:r>
            <a:r>
              <a:rPr lang="it-IT" dirty="0"/>
              <a:t> se </a:t>
            </a:r>
            <a:r>
              <a:rPr lang="it-IT" dirty="0" err="1"/>
              <a:t>occore</a:t>
            </a:r>
            <a:r>
              <a:rPr lang="it-IT" dirty="0"/>
              <a:t> fare il duale e si imposta </a:t>
            </a:r>
            <a:r>
              <a:rPr lang="it-IT" dirty="0" err="1"/>
              <a:t>percorso_minimo</a:t>
            </a:r>
            <a:r>
              <a:rPr lang="it-IT" dirty="0"/>
              <a:t>=</a:t>
            </a:r>
            <a:r>
              <a:rPr lang="it-IT" dirty="0" err="1"/>
              <a:t>true</a:t>
            </a:r>
            <a:r>
              <a:rPr lang="it-IT" dirty="0"/>
              <a:t> se sono stati inseriti 6 numeri, quindi anche gli id dei vertici.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478F43-7C77-3EB3-DCBB-D8F5582CAF66}"/>
              </a:ext>
            </a:extLst>
          </p:cNvPr>
          <p:cNvSpPr txBox="1"/>
          <p:nvPr/>
        </p:nvSpPr>
        <p:spPr>
          <a:xfrm>
            <a:off x="348793" y="1988865"/>
            <a:ext cx="245096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CONTROLLO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7EA829-4303-73BF-1BF5-9871BF3D3C2E}"/>
              </a:ext>
            </a:extLst>
          </p:cNvPr>
          <p:cNvSpPr txBox="1"/>
          <p:nvPr/>
        </p:nvSpPr>
        <p:spPr>
          <a:xfrm>
            <a:off x="348793" y="4367772"/>
            <a:ext cx="245096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PROIEZIONE</a:t>
            </a:r>
          </a:p>
        </p:txBody>
      </p:sp>
      <p:pic>
        <p:nvPicPr>
          <p:cNvPr id="1026" name="Picture 2" descr="Equazione della sfera">
            <a:extLst>
              <a:ext uri="{FF2B5EF4-FFF2-40B4-BE49-F238E27FC236}">
                <a16:creationId xmlns:a16="http://schemas.microsoft.com/office/drawing/2014/main" id="{BC1CA952-2174-E72A-E467-F3B1E65F9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21" y="4947627"/>
            <a:ext cx="1134349" cy="11343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Segno Di Spunta Immagini PNG trasparenti, immagini, foto">
            <a:extLst>
              <a:ext uri="{FF2B5EF4-FFF2-40B4-BE49-F238E27FC236}">
                <a16:creationId xmlns:a16="http://schemas.microsoft.com/office/drawing/2014/main" id="{30657BE5-DE81-72DD-B22D-0440C89E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17" y="2568720"/>
            <a:ext cx="820556" cy="93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34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60A6-691A-2039-95C7-69C14DE2D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A73B60-6CC5-0803-1EDE-CA45614763D7}"/>
              </a:ext>
            </a:extLst>
          </p:cNvPr>
          <p:cNvSpPr txBox="1"/>
          <p:nvPr/>
        </p:nvSpPr>
        <p:spPr>
          <a:xfrm>
            <a:off x="3489488" y="518474"/>
            <a:ext cx="5213023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rgbClr val="002060"/>
                </a:solidFill>
              </a:rPr>
              <a:t>UTILS.cpp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EC105C-3ACD-2773-132E-ED499566538A}"/>
              </a:ext>
            </a:extLst>
          </p:cNvPr>
          <p:cNvSpPr txBox="1"/>
          <p:nvPr/>
        </p:nvSpPr>
        <p:spPr>
          <a:xfrm>
            <a:off x="678730" y="1674674"/>
            <a:ext cx="117835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DUALE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183A69-2A23-6F64-D6AC-5C7A0C56F0B1}"/>
              </a:ext>
            </a:extLst>
          </p:cNvPr>
          <p:cNvSpPr txBox="1"/>
          <p:nvPr/>
        </p:nvSpPr>
        <p:spPr>
          <a:xfrm>
            <a:off x="2017335" y="1674674"/>
            <a:ext cx="9813303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Funzione che prende in input un poliedro e restituisce il suo duale.</a:t>
            </a:r>
          </a:p>
          <a:p>
            <a:r>
              <a:rPr lang="it-IT" dirty="0"/>
              <a:t>Genera i nuovi vertici calcolando i baricentri di ogni faccia. </a:t>
            </a:r>
          </a:p>
          <a:p>
            <a:r>
              <a:rPr lang="it-IT" dirty="0"/>
              <a:t>Dato che ogni spigolo è contenuto in due facce, unendo i baricentri di esse si trova il nuovo spigolo del duale. Per trovare invece i vertici di ciascuna faccia del duale, si prende ciascun vertice e si collegano i baricentri delle facce che lo contengono.</a:t>
            </a:r>
          </a:p>
          <a:p>
            <a:r>
              <a:rPr lang="it-IT" dirty="0"/>
              <a:t>In questo modo si ottiene il Poliedro Duale.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59C801-0A15-8E7A-5BB6-047EE0AB574B}"/>
              </a:ext>
            </a:extLst>
          </p:cNvPr>
          <p:cNvSpPr txBox="1"/>
          <p:nvPr/>
        </p:nvSpPr>
        <p:spPr>
          <a:xfrm>
            <a:off x="197965" y="4236410"/>
            <a:ext cx="245096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TRIANGOLAZIONE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AA585F-218D-E77B-550F-7A0BCD7B70DF}"/>
              </a:ext>
            </a:extLst>
          </p:cNvPr>
          <p:cNvSpPr txBox="1"/>
          <p:nvPr/>
        </p:nvSpPr>
        <p:spPr>
          <a:xfrm>
            <a:off x="2980617" y="4236410"/>
            <a:ext cx="8850021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Funzione che prende in input un poliedro e b e lo restituisce con le facce triangolate di passo b.</a:t>
            </a:r>
          </a:p>
          <a:p>
            <a:r>
              <a:rPr lang="it-IT" dirty="0"/>
              <a:t>Per ogni faccia iniziale, i nuovi vertici interni vengono generati come combinazione lineare convessa dei vettori associati ai vertici di partenza, secondo la teoria delle coordinate baricentriche e vengono ricercati i nuovi spigoli delle nuove facce di conseguenza.</a:t>
            </a:r>
          </a:p>
        </p:txBody>
      </p:sp>
      <p:pic>
        <p:nvPicPr>
          <p:cNvPr id="2050" name="Picture 2" descr="Poliedro duale - Wikipedia">
            <a:extLst>
              <a:ext uri="{FF2B5EF4-FFF2-40B4-BE49-F238E27FC236}">
                <a16:creationId xmlns:a16="http://schemas.microsoft.com/office/drawing/2014/main" id="{DD321C4D-2B73-9842-D849-4A1E769DE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0" y="2434451"/>
            <a:ext cx="1060370" cy="10688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Poliedro geodetico png | PNGEgg">
            <a:extLst>
              <a:ext uri="{FF2B5EF4-FFF2-40B4-BE49-F238E27FC236}">
                <a16:creationId xmlns:a16="http://schemas.microsoft.com/office/drawing/2014/main" id="{E06B5B5A-A9EF-E7E2-4BDE-6EB0C1F9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61" b="98680" l="3736" r="95690">
                        <a14:foregroundMark x1="10632" y1="88449" x2="10632" y2="88449"/>
                        <a14:foregroundMark x1="6897" y1="88779" x2="6897" y2="88779"/>
                        <a14:foregroundMark x1="12931" y1="77558" x2="12931" y2="77558"/>
                        <a14:foregroundMark x1="14368" y1="76898" x2="14368" y2="76898"/>
                        <a14:foregroundMark x1="14943" y1="72937" x2="14943" y2="72937"/>
                        <a14:foregroundMark x1="14943" y1="72937" x2="14943" y2="72937"/>
                        <a14:foregroundMark x1="15230" y1="71617" x2="15230" y2="71617"/>
                        <a14:foregroundMark x1="3736" y1="93729" x2="3736" y2="93729"/>
                        <a14:foregroundMark x1="84770" y1="72937" x2="84770" y2="72937"/>
                        <a14:foregroundMark x1="76724" y1="56436" x2="76724" y2="56436"/>
                        <a14:foregroundMark x1="68391" y1="41584" x2="68391" y2="41584"/>
                        <a14:foregroundMark x1="61782" y1="27393" x2="61782" y2="27393"/>
                        <a14:foregroundMark x1="60057" y1="22442" x2="60057" y2="22442"/>
                        <a14:foregroundMark x1="40230" y1="24092" x2="40230" y2="24092"/>
                        <a14:foregroundMark x1="31897" y1="39934" x2="31897" y2="39934"/>
                        <a14:foregroundMark x1="23851" y1="56766" x2="23851" y2="56766"/>
                        <a14:foregroundMark x1="91954" y1="89769" x2="91954" y2="89769"/>
                        <a14:foregroundMark x1="37069" y1="28713" x2="37069" y2="28713"/>
                        <a14:foregroundMark x1="86494" y1="77558" x2="86494" y2="77558"/>
                        <a14:foregroundMark x1="95977" y1="94719" x2="95977" y2="94719"/>
                        <a14:foregroundMark x1="7184" y1="96700" x2="7184" y2="96700"/>
                        <a14:foregroundMark x1="27011" y1="96700" x2="27011" y2="96700"/>
                        <a14:foregroundMark x1="22701" y1="97030" x2="22701" y2="97030"/>
                        <a14:foregroundMark x1="12069" y1="97690" x2="12069" y2="97690"/>
                        <a14:foregroundMark x1="47989" y1="7261" x2="47989" y2="7261"/>
                        <a14:foregroundMark x1="52299" y1="8251" x2="52299" y2="8251"/>
                        <a14:foregroundMark x1="93103" y1="97360" x2="93103" y2="97360"/>
                        <a14:foregroundMark x1="89368" y1="96700" x2="89368" y2="96700"/>
                        <a14:foregroundMark x1="76149" y1="96700" x2="76149" y2="96700"/>
                        <a14:foregroundMark x1="72701" y1="96700" x2="72701" y2="96700"/>
                        <a14:foregroundMark x1="59770" y1="96040" x2="59770" y2="96040"/>
                        <a14:foregroundMark x1="56609" y1="96040" x2="56609" y2="96040"/>
                        <a14:foregroundMark x1="42816" y1="96370" x2="42816" y2="96370"/>
                        <a14:foregroundMark x1="40805" y1="98680" x2="40805" y2="98680"/>
                        <a14:foregroundMark x1="20977" y1="61716" x2="20977" y2="61716"/>
                        <a14:foregroundMark x1="19828" y1="60066" x2="19828" y2="60066"/>
                        <a14:foregroundMark x1="26724" y1="46535" x2="26724" y2="46535"/>
                        <a14:foregroundMark x1="44828" y1="10561" x2="44828" y2="10561"/>
                        <a14:foregroundMark x1="55460" y1="11551" x2="55460" y2="11551"/>
                        <a14:foregroundMark x1="63506" y1="27063" x2="63506" y2="27063"/>
                        <a14:foregroundMark x1="80172" y1="60726" x2="80172" y2="60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4" y="4937548"/>
            <a:ext cx="1345243" cy="117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977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C2628-52BF-B0ED-06B5-1A4B8FB6C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00D43E-5BCB-809C-23BC-027FA4A0A94F}"/>
              </a:ext>
            </a:extLst>
          </p:cNvPr>
          <p:cNvSpPr txBox="1"/>
          <p:nvPr/>
        </p:nvSpPr>
        <p:spPr>
          <a:xfrm>
            <a:off x="3489488" y="518474"/>
            <a:ext cx="5213023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rgbClr val="002060"/>
                </a:solidFill>
              </a:rPr>
              <a:t>UTILS.cpp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09712F-7407-7BB5-B384-63C7C696C523}"/>
              </a:ext>
            </a:extLst>
          </p:cNvPr>
          <p:cNvSpPr txBox="1"/>
          <p:nvPr/>
        </p:nvSpPr>
        <p:spPr>
          <a:xfrm>
            <a:off x="433635" y="2021111"/>
            <a:ext cx="245096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ADIACENZA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43241B-68F6-5121-6999-630D7E6E4527}"/>
              </a:ext>
            </a:extLst>
          </p:cNvPr>
          <p:cNvSpPr txBox="1"/>
          <p:nvPr/>
        </p:nvSpPr>
        <p:spPr>
          <a:xfrm>
            <a:off x="427619" y="4070252"/>
            <a:ext cx="245096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2060"/>
                </a:solidFill>
              </a:rPr>
              <a:t>PERCORSO MINIMO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185C7E-C677-98A4-26E5-4E3C1870AA33}"/>
              </a:ext>
            </a:extLst>
          </p:cNvPr>
          <p:cNvSpPr txBox="1"/>
          <p:nvPr/>
        </p:nvSpPr>
        <p:spPr>
          <a:xfrm>
            <a:off x="3216110" y="2021111"/>
            <a:ext cx="8689943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Funzione che prende in input un poliedro e restituisce una lista di adiacenza, ossia una struttura dati che contiene per ogni vertice tutti i vertici a lui collegati e la relativa distanza.</a:t>
            </a:r>
          </a:p>
          <a:p>
            <a:r>
              <a:rPr lang="it-IT" dirty="0"/>
              <a:t>Verrà usata per trovare il percorso minimo.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51C355-F749-1498-8993-60ABFB3F9704}"/>
              </a:ext>
            </a:extLst>
          </p:cNvPr>
          <p:cNvSpPr txBox="1"/>
          <p:nvPr/>
        </p:nvSpPr>
        <p:spPr>
          <a:xfrm>
            <a:off x="3216109" y="4070252"/>
            <a:ext cx="868994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Procedura che contiene l’implementazione dell’</a:t>
            </a:r>
            <a:r>
              <a:rPr lang="it-IT" dirty="0" err="1"/>
              <a:t>algortimo</a:t>
            </a:r>
            <a:r>
              <a:rPr lang="it-IT" dirty="0"/>
              <a:t> di </a:t>
            </a:r>
            <a:r>
              <a:rPr lang="it-IT" dirty="0" err="1"/>
              <a:t>Dijkstra</a:t>
            </a:r>
            <a:r>
              <a:rPr lang="it-IT" dirty="0"/>
              <a:t> applicato alla lista di adiacenza. Ricostruisce il percorso minimo, aggiorna il buffer che servirà per la colorazione dello stesso in </a:t>
            </a:r>
            <a:r>
              <a:rPr lang="it-IT" dirty="0" err="1"/>
              <a:t>ParaView</a:t>
            </a:r>
            <a:r>
              <a:rPr lang="it-IT" dirty="0"/>
              <a:t> e stampa a terminale il numero di archi del percorso minimo e la sua lunghezza.</a:t>
            </a:r>
          </a:p>
        </p:txBody>
      </p:sp>
      <p:pic>
        <p:nvPicPr>
          <p:cNvPr id="3080" name="Picture 8" descr="La Teoria dei Grafi e la Struttura del Web - GameLudere">
            <a:extLst>
              <a:ext uri="{FF2B5EF4-FFF2-40B4-BE49-F238E27FC236}">
                <a16:creationId xmlns:a16="http://schemas.microsoft.com/office/drawing/2014/main" id="{7B5ADCC9-E186-D264-D68B-08592D78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2" y="4967926"/>
            <a:ext cx="1763892" cy="11924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F35757-F6A2-182F-28BB-E6287CD6F25E}"/>
              </a:ext>
            </a:extLst>
          </p:cNvPr>
          <p:cNvSpPr txBox="1"/>
          <p:nvPr/>
        </p:nvSpPr>
        <p:spPr>
          <a:xfrm>
            <a:off x="3216109" y="5379505"/>
            <a:ext cx="8689942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Abbiamo scelto l’algoritmo di </a:t>
            </a:r>
            <a:r>
              <a:rPr lang="it-IT" sz="1400" dirty="0" err="1"/>
              <a:t>Dijkstra</a:t>
            </a:r>
            <a:r>
              <a:rPr lang="it-IT" sz="1400" dirty="0"/>
              <a:t> perché il grafo che rappresenta il nostro poliedro è un grafo pesato e non orientato, con pesi positivi</a:t>
            </a:r>
          </a:p>
        </p:txBody>
      </p:sp>
    </p:spTree>
    <p:extLst>
      <p:ext uri="{BB962C8B-B14F-4D97-AF65-F5344CB8AC3E}">
        <p14:creationId xmlns:p14="http://schemas.microsoft.com/office/powerpoint/2010/main" val="2336042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TM03457485[[fn=Rete]]</Template>
  <TotalTime>622</TotalTime>
  <Words>713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Rete</vt:lpstr>
      <vt:lpstr>PROGRAMMAZIONE E CALCOLO SCIENTIFICO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Piera</dc:creator>
  <cp:lastModifiedBy>Jack Piera</cp:lastModifiedBy>
  <cp:revision>33</cp:revision>
  <dcterms:created xsi:type="dcterms:W3CDTF">2025-06-28T22:59:35Z</dcterms:created>
  <dcterms:modified xsi:type="dcterms:W3CDTF">2025-07-04T21:14:17Z</dcterms:modified>
</cp:coreProperties>
</file>