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0" r:id="rId13"/>
    <p:sldId id="275" r:id="rId14"/>
    <p:sldId id="271" r:id="rId15"/>
    <p:sldId id="272" r:id="rId16"/>
    <p:sldId id="274" r:id="rId17"/>
    <p:sldId id="273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4" d="100"/>
          <a:sy n="64" d="100"/>
        </p:scale>
        <p:origin x="-7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CC4C2-95BA-46F1-9AE8-283EBCAC906E}" type="datetimeFigureOut">
              <a:rPr lang="es-AR" smtClean="0"/>
              <a:pPr/>
              <a:t>03/10/2014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993F-3D61-4F6D-933B-56AAD7632BD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8646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9993F-3D61-4F6D-933B-56AAD7632BD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AR" smtClean="0"/>
              <a:t>Tecnología de Programación – DCIC - UNS</a:t>
            </a:r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AR" smtClean="0"/>
              <a:t>Tecnología de Programación – DCIC - UNS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AR" smtClean="0"/>
              <a:t>Tecnología de Programación – DCIC - UNS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9 Marcador de fecha"/>
          <p:cNvSpPr>
            <a:spLocks noGrp="1"/>
          </p:cNvSpPr>
          <p:nvPr>
            <p:ph type="dt" sz="half" idx="2"/>
          </p:nvPr>
        </p:nvSpPr>
        <p:spPr>
          <a:xfrm>
            <a:off x="7265480" y="6447616"/>
            <a:ext cx="141097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9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47864" y="6453336"/>
            <a:ext cx="39604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10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04448" y="6448251"/>
            <a:ext cx="53955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AR" smtClean="0"/>
              <a:t>Tecnología de Programación – DCIC - UNS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AR" smtClean="0"/>
              <a:t>Tecnología de Programación – DCIC - UNS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AR" smtClean="0"/>
              <a:t>Tecnología de Programación – DCIC - UNS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AR" smtClean="0"/>
              <a:t>Tecnología de Programación – DCIC - UNS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AR" smtClean="0"/>
              <a:t>Tecnología de Programación – DCIC - UNS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AR" smtClean="0"/>
              <a:t>Tecnología de Programación – DCIC - UNS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AR" smtClean="0"/>
              <a:t>07/10/2014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AR" smtClean="0"/>
              <a:t>Tecnología de Programación – DCIC - UNS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7380312" y="6447616"/>
            <a:ext cx="126696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877503" y="6448251"/>
            <a:ext cx="357481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70736" y="6448251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networking/datagrams/index.html" TargetMode="External"/><Relationship Id="rId2" Type="http://schemas.openxmlformats.org/officeDocument/2006/relationships/hyperlink" Target="http://docs.oracle.com/javase/tutorial/networking/overview/network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gramandoointentandolo.com/2013/04/ejemplo-chat-en-java-usando-sockets-e-hilos.html" TargetMode="External"/><Relationship Id="rId5" Type="http://schemas.openxmlformats.org/officeDocument/2006/relationships/hyperlink" Target="http://cs.lmu.edu/~ray/notes/javanetexamples/" TargetMode="External"/><Relationship Id="rId4" Type="http://schemas.openxmlformats.org/officeDocument/2006/relationships/hyperlink" Target="http://www.oracle.com/technetwork/java/socket-14048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s-AR" sz="7200" dirty="0" smtClean="0">
                <a:solidFill>
                  <a:schemeClr val="accent2"/>
                </a:solidFill>
              </a:rPr>
              <a:t>Sockets en Java</a:t>
            </a:r>
            <a:endParaRPr lang="es-AR" sz="7200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06896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s-AR" sz="3600" b="1" dirty="0" smtClean="0"/>
              <a:t>Cómo comunicar programas a través de una red</a:t>
            </a:r>
            <a:endParaRPr lang="es-AR" sz="3600" b="1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1907704" y="5733256"/>
            <a:ext cx="5688632" cy="50405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2800" dirty="0" smtClean="0"/>
              <a:t>Tecnología de Programación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8021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00000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4º:</a:t>
            </a:r>
            <a:r>
              <a:rPr lang="es-AR" sz="2400" dirty="0" smtClean="0"/>
              <a:t>	 Leer y escribir datos del y al cliente.</a:t>
            </a:r>
          </a:p>
          <a:p>
            <a:pPr lvl="1"/>
            <a:r>
              <a:rPr lang="es-AR" sz="2000" dirty="0" smtClean="0"/>
              <a:t>Para enviar y recibir </a:t>
            </a:r>
            <a:r>
              <a:rPr lang="es-AR" sz="2000" b="1" dirty="0" smtClean="0"/>
              <a:t>datos primitivos: </a:t>
            </a:r>
            <a:r>
              <a:rPr lang="en-US" sz="1800" dirty="0" err="1" smtClean="0"/>
              <a:t>Métodos</a:t>
            </a:r>
            <a:r>
              <a:rPr lang="en-US" sz="1800" dirty="0" smtClean="0"/>
              <a:t> de </a:t>
            </a:r>
            <a:r>
              <a:rPr lang="en-US" sz="1800" b="1" dirty="0" err="1" smtClean="0"/>
              <a:t>DataOutputStream</a:t>
            </a:r>
            <a:r>
              <a:rPr lang="en-US" sz="1800" dirty="0" smtClean="0"/>
              <a:t> o </a:t>
            </a:r>
            <a:r>
              <a:rPr lang="en-US" sz="1800" b="1" dirty="0" err="1" smtClean="0"/>
              <a:t>DataInputStream</a:t>
            </a:r>
            <a:r>
              <a:rPr lang="en-US" sz="1800" dirty="0" smtClean="0"/>
              <a:t>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writeInt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readFloat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writeChar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().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salidaDatos.writeDouble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(345.67);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entradaDatos.readInt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s-AR" sz="1800" dirty="0" smtClean="0"/>
              <a:t>Para </a:t>
            </a:r>
            <a:r>
              <a:rPr lang="es-AR" sz="1800" b="1" dirty="0" err="1" smtClean="0"/>
              <a:t>strings</a:t>
            </a:r>
            <a:r>
              <a:rPr lang="es-AR" sz="1800" dirty="0" smtClean="0"/>
              <a:t>, usamos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readUTF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 y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writeUTF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().</a:t>
            </a:r>
            <a:endParaRPr lang="es-AR" sz="1800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 =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entradaDatos.readUTF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endParaRPr lang="es-AR" sz="2000" dirty="0" smtClean="0"/>
          </a:p>
          <a:p>
            <a:pPr lvl="1"/>
            <a:r>
              <a:rPr lang="es-AR" sz="2000" dirty="0" smtClean="0"/>
              <a:t>Para enviar y recibir </a:t>
            </a:r>
            <a:r>
              <a:rPr lang="es-AR" sz="2000" b="1" dirty="0" err="1" smtClean="0"/>
              <a:t>Strings</a:t>
            </a:r>
            <a:r>
              <a:rPr lang="es-AR" sz="2000" b="1" dirty="0" smtClean="0"/>
              <a:t> </a:t>
            </a:r>
            <a:r>
              <a:rPr lang="es-AR" sz="2000" dirty="0" smtClean="0"/>
              <a:t>también podemos usar las clases 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BufferedReader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sz="2000" dirty="0" smtClean="0"/>
              <a:t>y 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PrintWriter</a:t>
            </a:r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BufferedReader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 = new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BufferedReader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new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InputStreamReader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cliente.getInputStream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()));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msjRecibido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in.readLine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s-AR" sz="1800" dirty="0" smtClean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cliente.getOutputStream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(),true);</a:t>
            </a:r>
          </a:p>
          <a:p>
            <a:pPr lvl="2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out.println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("Hola");</a:t>
            </a:r>
          </a:p>
          <a:p>
            <a:pPr lvl="1"/>
            <a:endParaRPr lang="es-AR" sz="2400" b="1" dirty="0" smtClean="0"/>
          </a:p>
          <a:p>
            <a:pPr lvl="1"/>
            <a:endParaRPr lang="es-AR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Programa Servidor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00000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4º:</a:t>
            </a:r>
            <a:r>
              <a:rPr lang="es-AR" sz="2400" dirty="0" smtClean="0"/>
              <a:t>	 Leer y escribir datos del y al cliente.</a:t>
            </a:r>
          </a:p>
          <a:p>
            <a:pPr lvl="1"/>
            <a:r>
              <a:rPr lang="es-AR" sz="2000" dirty="0" smtClean="0"/>
              <a:t>Para enviar y recibir </a:t>
            </a:r>
            <a:r>
              <a:rPr lang="es-AR" sz="2000" b="1" dirty="0" smtClean="0"/>
              <a:t>datos tipo objeto: </a:t>
            </a:r>
            <a:r>
              <a:rPr lang="en-US" sz="1800" dirty="0" err="1" smtClean="0"/>
              <a:t>Métodos</a:t>
            </a:r>
            <a:r>
              <a:rPr lang="en-US" sz="1800" dirty="0" smtClean="0"/>
              <a:t> de </a:t>
            </a:r>
            <a:r>
              <a:rPr lang="en-US" sz="1800" b="1" dirty="0" err="1" smtClean="0"/>
              <a:t>ObjectOutputStream</a:t>
            </a:r>
            <a:r>
              <a:rPr lang="en-US" sz="1800" dirty="0" smtClean="0"/>
              <a:t> y </a:t>
            </a:r>
            <a:r>
              <a:rPr lang="en-US" sz="1800" b="1" dirty="0" err="1" smtClean="0"/>
              <a:t>ObjectInputStream</a:t>
            </a:r>
            <a:r>
              <a:rPr lang="en-US" sz="1800" dirty="0" smtClean="0"/>
              <a:t>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writeObject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readObject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3">
              <a:buNone/>
            </a:pP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Persona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pers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Persona("NN");</a:t>
            </a:r>
          </a:p>
          <a:p>
            <a:pPr lvl="3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salidaObjetos.writeObject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pers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3">
              <a:buNone/>
            </a:pP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Persona 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 = (Persona)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entradaObjetos.readObject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endParaRPr lang="es-AR" sz="2000" dirty="0" smtClean="0"/>
          </a:p>
          <a:p>
            <a:pPr lvl="1"/>
            <a:r>
              <a:rPr lang="es-AR" sz="2000" dirty="0" smtClean="0"/>
              <a:t>Los objetos que enviemos deben ser de clases que implementen la interface </a:t>
            </a:r>
            <a:r>
              <a:rPr lang="es-AR" sz="2000" b="1" dirty="0" err="1" smtClean="0"/>
              <a:t>Serializable</a:t>
            </a:r>
            <a:endParaRPr lang="es-AR" sz="2000" b="1" dirty="0" smtClean="0"/>
          </a:p>
          <a:p>
            <a:pPr lvl="2">
              <a:buNone/>
            </a:pP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Persona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{ ... }</a:t>
            </a:r>
          </a:p>
          <a:p>
            <a:pPr lvl="2">
              <a:buNone/>
            </a:pPr>
            <a:endParaRPr lang="es-AR" sz="1800" dirty="0" smtClean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sz="2000" dirty="0" smtClean="0"/>
              <a:t>Si enviamos varias veces un mismo objeto, pero actualizamos sus atributos internos, debemos usar el método 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writeUnshared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3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pers.setNombre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(“Homero”);</a:t>
            </a:r>
          </a:p>
          <a:p>
            <a:pPr lvl="3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salidaObjetos.writeUnshared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pers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2">
              <a:buNone/>
            </a:pPr>
            <a:endParaRPr lang="es-AR" sz="1800" dirty="0" smtClean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s-AR" sz="2400" b="1" dirty="0" smtClean="0"/>
          </a:p>
          <a:p>
            <a:pPr lvl="1"/>
            <a:endParaRPr lang="es-AR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Programa Servidor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328592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5º:</a:t>
            </a:r>
            <a:r>
              <a:rPr lang="es-AR" sz="2400" dirty="0" smtClean="0"/>
              <a:t>	 Al terminar: cerrar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y </a:t>
            </a:r>
            <a:r>
              <a:rPr lang="es-AR" sz="2400" dirty="0" smtClean="0"/>
              <a:t>socket</a:t>
            </a:r>
          </a:p>
          <a:p>
            <a:pPr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entradaDatos.close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salidaObjetos.close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clientSocket.close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s-AR" sz="2000" dirty="0" smtClean="0"/>
              <a:t>Si no vamos a esperar más conexiones de clientes, se debe liberar el puerto cerrando el socket servidor.</a:t>
            </a:r>
            <a:endParaRPr lang="es-AR" sz="2000" b="1" dirty="0" smtClean="0"/>
          </a:p>
          <a:p>
            <a:pPr lvl="2">
              <a:buNone/>
            </a:pP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serverSocket.close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s-AR" sz="11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s-AR" sz="2400" dirty="0" smtClean="0"/>
              <a:t>¿Con cuántos clientes puedo conectarme a la vez con este esquema?</a:t>
            </a:r>
          </a:p>
          <a:p>
            <a:pPr lvl="1"/>
            <a:r>
              <a:rPr lang="es-AR" sz="2000" dirty="0" smtClean="0">
                <a:cs typeface="Consolas" pitchFamily="49" charset="0"/>
              </a:rPr>
              <a:t>Uno solo!</a:t>
            </a:r>
          </a:p>
          <a:p>
            <a:pPr lvl="1"/>
            <a:r>
              <a:rPr lang="es-AR" sz="2000" dirty="0" smtClean="0">
                <a:cs typeface="Consolas" pitchFamily="49" charset="0"/>
              </a:rPr>
              <a:t>Para aceptar simultáneamente </a:t>
            </a:r>
            <a:r>
              <a:rPr lang="es-AR" sz="2000" b="1" dirty="0" smtClean="0">
                <a:cs typeface="Consolas" pitchFamily="49" charset="0"/>
              </a:rPr>
              <a:t>varios clientes</a:t>
            </a:r>
            <a:r>
              <a:rPr lang="es-AR" sz="2000" dirty="0" smtClean="0">
                <a:cs typeface="Consolas" pitchFamily="49" charset="0"/>
              </a:rPr>
              <a:t>, necesitaremos programación </a:t>
            </a:r>
            <a:r>
              <a:rPr lang="es-AR" sz="2000" b="1" dirty="0" smtClean="0">
                <a:cs typeface="Consolas" pitchFamily="49" charset="0"/>
              </a:rPr>
              <a:t>concurrente</a:t>
            </a:r>
            <a:r>
              <a:rPr lang="es-AR" sz="2000" dirty="0" smtClean="0">
                <a:cs typeface="Consolas" pitchFamily="49" charset="0"/>
              </a:rPr>
              <a:t>: iniciar un </a:t>
            </a:r>
            <a:r>
              <a:rPr lang="es-AR" sz="2000" dirty="0" err="1" smtClean="0">
                <a:cs typeface="Consolas" pitchFamily="49" charset="0"/>
              </a:rPr>
              <a:t>thread</a:t>
            </a:r>
            <a:r>
              <a:rPr lang="es-AR" sz="2000" dirty="0" smtClean="0">
                <a:cs typeface="Consolas" pitchFamily="49" charset="0"/>
              </a:rPr>
              <a:t> por cada cliente </a:t>
            </a:r>
            <a:r>
              <a:rPr lang="es-AR" sz="2000" dirty="0" smtClean="0">
                <a:cs typeface="Consolas" pitchFamily="49" charset="0"/>
              </a:rPr>
              <a:t>conectado. A cada cliente se le asigna un socket distinto</a:t>
            </a:r>
          </a:p>
          <a:p>
            <a:pPr lvl="1">
              <a:buNone/>
            </a:pPr>
            <a:r>
              <a:rPr lang="es-AR" sz="2000" dirty="0" smtClean="0">
                <a:cs typeface="Consolas" pitchFamily="49" charset="0"/>
              </a:rPr>
              <a:t>			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condicion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		</a:t>
            </a:r>
            <a:r>
              <a:rPr lang="es-AR" sz="1600" dirty="0" smtClean="0"/>
              <a:t>          </a:t>
            </a:r>
            <a:r>
              <a:rPr lang="es-AR" sz="1600" dirty="0" smtClean="0"/>
              <a:t>	   </a:t>
            </a:r>
            <a:r>
              <a:rPr lang="es-AR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Socket </a:t>
            </a:r>
            <a:r>
              <a:rPr lang="es-AR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clientSocket</a:t>
            </a:r>
            <a:r>
              <a:rPr lang="es-AR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AR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serverSocket.accept</a:t>
            </a:r>
            <a:r>
              <a:rPr lang="es-AR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endParaRPr lang="en-US" sz="1600" dirty="0" smtClean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Thread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threadConexion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ThreadConexion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clientSocket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threadConexion.start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		 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	 }</a:t>
            </a:r>
            <a:endParaRPr lang="es-AR" sz="1800" dirty="0" smtClean="0">
              <a:solidFill>
                <a:schemeClr val="accent4">
                  <a:lumMod val="50000"/>
                </a:schemeClr>
              </a:solidFill>
              <a:cs typeface="Consolas" pitchFamily="49" charset="0"/>
            </a:endParaRPr>
          </a:p>
          <a:p>
            <a:pPr lvl="1"/>
            <a:endParaRPr lang="es-AR" sz="2400" b="1" dirty="0" smtClean="0"/>
          </a:p>
          <a:p>
            <a:pPr lvl="1"/>
            <a:endParaRPr lang="es-AR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Programa Servidor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Programa Servidor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8" name="Picture 2" descr="http://jan.newmarch.name/distjava/socket/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96752"/>
            <a:ext cx="6768752" cy="4915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00000"/>
          </a:xfrm>
        </p:spPr>
        <p:txBody>
          <a:bodyPr>
            <a:noAutofit/>
          </a:bodyPr>
          <a:lstStyle/>
          <a:p>
            <a:r>
              <a:rPr lang="es-AR" sz="2400" dirty="0" smtClean="0"/>
              <a:t>El cliente seguirá el mismo esquema, sin el primer paso de esperar conexiones. </a:t>
            </a:r>
          </a:p>
          <a:p>
            <a:r>
              <a:rPr lang="es-AR" sz="2400" dirty="0" smtClean="0"/>
              <a:t>Usamos la misma clase </a:t>
            </a: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Socket</a:t>
            </a:r>
            <a:r>
              <a:rPr lang="es-AR" sz="2400" dirty="0" smtClean="0"/>
              <a:t> que se obtiene en el Servidor al aceptar una conexión</a:t>
            </a:r>
          </a:p>
          <a:p>
            <a:r>
              <a:rPr lang="es-AR" sz="2400" b="1" dirty="0" smtClean="0"/>
              <a:t>1º: </a:t>
            </a:r>
            <a:r>
              <a:rPr lang="es-AR" sz="2400" dirty="0" smtClean="0"/>
              <a:t>Abrir el socket: conexión con el servidor</a:t>
            </a:r>
          </a:p>
          <a:p>
            <a:pPr lvl="3">
              <a:buNone/>
            </a:pP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Socket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miSocket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Socket(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ip,puerto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3">
              <a:buNone/>
            </a:pPr>
            <a:r>
              <a:rPr lang="es-AR" sz="1800" dirty="0" smtClean="0">
                <a:cs typeface="Consolas" pitchFamily="49" charset="0"/>
              </a:rPr>
              <a:t>Por ejemplo: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miSocket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Socket ("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35557);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miSocket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Socket("192.168.1.115",21412);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/>
            <a:endParaRPr lang="es-AR" sz="2000" dirty="0" smtClean="0"/>
          </a:p>
          <a:p>
            <a:pPr lvl="1"/>
            <a:r>
              <a:rPr lang="es-AR" sz="2000" dirty="0" smtClean="0"/>
              <a:t>Si hay un programa atendiendo en ese IP y puerto, se establece la conexión y podemos comunicarnos a través del socket.</a:t>
            </a:r>
          </a:p>
          <a:p>
            <a:pPr lvl="1"/>
            <a:r>
              <a:rPr lang="es-AR" sz="2000" dirty="0" smtClean="0"/>
              <a:t>Si no, luego de un tiempo de espera se generará una Excepción y el socket no es creado.</a:t>
            </a:r>
          </a:p>
          <a:p>
            <a:pPr lvl="1"/>
            <a:endParaRPr lang="es-AR" sz="2400" b="1" dirty="0" smtClean="0"/>
          </a:p>
          <a:p>
            <a:pPr lvl="1"/>
            <a:endParaRPr lang="es-AR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Programa Cliente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00000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2º: </a:t>
            </a:r>
            <a:r>
              <a:rPr lang="es-AR" sz="2400" dirty="0" smtClean="0"/>
              <a:t>Obtener del socket los </a:t>
            </a:r>
            <a:r>
              <a:rPr lang="es-AR" sz="2400" dirty="0" err="1" smtClean="0"/>
              <a:t>InputStream</a:t>
            </a:r>
            <a:r>
              <a:rPr lang="es-AR" sz="2400" dirty="0" smtClean="0"/>
              <a:t> y/o </a:t>
            </a:r>
            <a:r>
              <a:rPr lang="es-AR" sz="2400" dirty="0" err="1" smtClean="0"/>
              <a:t>OutputStream</a:t>
            </a:r>
            <a:r>
              <a:rPr lang="es-AR" sz="2400" dirty="0" smtClean="0"/>
              <a:t> adecuados para enviar y recibir datos.</a:t>
            </a:r>
          </a:p>
          <a:p>
            <a:pPr lvl="1"/>
            <a:r>
              <a:rPr lang="es-AR" sz="2000" dirty="0" smtClean="0"/>
              <a:t>De la misma manera que en el servidor, dependiendo si usamos tipos primitivos u objetos</a:t>
            </a:r>
          </a:p>
          <a:p>
            <a:r>
              <a:rPr lang="es-AR" sz="2400" b="1" dirty="0" smtClean="0"/>
              <a:t>3º:</a:t>
            </a:r>
            <a:r>
              <a:rPr lang="es-AR" sz="2400" dirty="0" smtClean="0"/>
              <a:t> Envío y recepción de datos</a:t>
            </a:r>
          </a:p>
          <a:p>
            <a:pPr lvl="1"/>
            <a:r>
              <a:rPr lang="es-AR" sz="2000" dirty="0" smtClean="0"/>
              <a:t>También es igual al servidor, usando los métodos correspondientes de los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 obtenidos del socket</a:t>
            </a:r>
          </a:p>
          <a:p>
            <a:r>
              <a:rPr lang="es-AR" sz="2400" b="1" dirty="0" smtClean="0"/>
              <a:t>4º:</a:t>
            </a:r>
            <a:r>
              <a:rPr lang="es-AR" sz="2400" dirty="0" smtClean="0"/>
              <a:t>	Al terminar: cerrar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y socket</a:t>
            </a:r>
          </a:p>
          <a:p>
            <a:endParaRPr lang="es-AR" sz="2400" dirty="0" smtClean="0"/>
          </a:p>
          <a:p>
            <a:r>
              <a:rPr lang="es-AR" sz="2400" dirty="0" smtClean="0"/>
              <a:t>Debe haber un acuerdo entre ambos programas sobre qué tipos se envía, cómo, cuánto tiempo esperar, qué responder, quién empieza, quién termina, etc. A esto lo llamamos </a:t>
            </a:r>
            <a:r>
              <a:rPr lang="es-AR" sz="2400" b="1" dirty="0" smtClean="0"/>
              <a:t>protocolo de comunicación.</a:t>
            </a:r>
          </a:p>
          <a:p>
            <a:r>
              <a:rPr lang="es-AR" sz="2400" dirty="0" smtClean="0"/>
              <a:t>El servidor puede estar escrito en otro lenguaje.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Programa Cliente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Programa Cliente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 dirty="0"/>
          </a:p>
        </p:txBody>
      </p:sp>
      <p:pic>
        <p:nvPicPr>
          <p:cNvPr id="1028" name="Picture 4" descr="http://jan.newmarch.name/distjava/socket/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760610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00000"/>
          </a:xfrm>
        </p:spPr>
        <p:txBody>
          <a:bodyPr>
            <a:noAutofit/>
          </a:bodyPr>
          <a:lstStyle/>
          <a:p>
            <a:r>
              <a:rPr lang="es-AR" sz="2400" b="1" dirty="0" err="1" smtClean="0">
                <a:latin typeface="Consolas" pitchFamily="49" charset="0"/>
                <a:cs typeface="Consolas" pitchFamily="49" charset="0"/>
              </a:rPr>
              <a:t>sockets.pruebas</a:t>
            </a:r>
            <a:endParaRPr lang="es-A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AR" sz="2400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sz="2000" dirty="0" smtClean="0">
                <a:cs typeface="Consolas" pitchFamily="49" charset="0"/>
              </a:rPr>
              <a:t>Programa Server y programa Cliente, establecen conexión y se envían y reciben distintos tipos de datos.</a:t>
            </a:r>
          </a:p>
          <a:p>
            <a:pPr lvl="1"/>
            <a:r>
              <a:rPr lang="es-AR" sz="2000" dirty="0" smtClean="0">
                <a:cs typeface="Consolas" pitchFamily="49" charset="0"/>
              </a:rPr>
              <a:t>El servidor funciona adecuadamente con un solo cliente conectado a la vez</a:t>
            </a:r>
            <a:r>
              <a:rPr lang="es-AR" sz="2000" dirty="0" smtClean="0">
                <a:cs typeface="Consolas" pitchFamily="49" charset="0"/>
              </a:rPr>
              <a:t>.</a:t>
            </a:r>
          </a:p>
          <a:p>
            <a:pPr lvl="1"/>
            <a:r>
              <a:rPr lang="es-AR" sz="2000" dirty="0" smtClean="0">
                <a:cs typeface="Consolas" pitchFamily="49" charset="0"/>
              </a:rPr>
              <a:t>La comunicación mediante sockets se hace en un hilo distinto que la GUI (si no queda bloqueada y no muestra los mensajes a medida que se reciben)</a:t>
            </a:r>
            <a:endParaRPr lang="es-AR" sz="2000" dirty="0" smtClean="0">
              <a:cs typeface="Consolas" pitchFamily="49" charset="0"/>
            </a:endParaRPr>
          </a:p>
          <a:p>
            <a:pPr lvl="1"/>
            <a:r>
              <a:rPr lang="es-AR" sz="2000" dirty="0" smtClean="0">
                <a:cs typeface="Consolas" pitchFamily="49" charset="0"/>
              </a:rPr>
              <a:t>Clase Persona: </a:t>
            </a:r>
            <a:r>
              <a:rPr lang="es-AR" sz="2000" dirty="0" err="1" smtClean="0">
                <a:cs typeface="Consolas" pitchFamily="49" charset="0"/>
              </a:rPr>
              <a:t>serializable</a:t>
            </a:r>
            <a:endParaRPr lang="es-AR" sz="2000" dirty="0" smtClean="0">
              <a:cs typeface="Consolas" pitchFamily="49" charset="0"/>
            </a:endParaRPr>
          </a:p>
          <a:p>
            <a:pPr lvl="1"/>
            <a:endParaRPr lang="es-AR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Ejemplos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044016"/>
          </a:xfrm>
        </p:spPr>
        <p:txBody>
          <a:bodyPr>
            <a:noAutofit/>
          </a:bodyPr>
          <a:lstStyle/>
          <a:p>
            <a:r>
              <a:rPr lang="es-AR" sz="2400" b="1" dirty="0" err="1" smtClean="0">
                <a:latin typeface="Consolas" pitchFamily="49" charset="0"/>
                <a:cs typeface="Consolas" pitchFamily="49" charset="0"/>
              </a:rPr>
              <a:t>sockets.juego</a:t>
            </a:r>
            <a:endParaRPr lang="es-AR" sz="2400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s-AR" sz="2000" dirty="0" smtClean="0">
              <a:cs typeface="Consolas" pitchFamily="49" charset="0"/>
            </a:endParaRPr>
          </a:p>
          <a:p>
            <a:r>
              <a:rPr lang="es-AR" sz="2400" dirty="0" err="1" smtClean="0">
                <a:cs typeface="Consolas" pitchFamily="49" charset="0"/>
              </a:rPr>
              <a:t>ClienteJuego</a:t>
            </a:r>
            <a:endParaRPr lang="es-AR" sz="2400" dirty="0" smtClean="0">
              <a:cs typeface="Consolas" pitchFamily="49" charset="0"/>
            </a:endParaRPr>
          </a:p>
          <a:p>
            <a:pPr lvl="1"/>
            <a:r>
              <a:rPr lang="es-AR" sz="2000" dirty="0" smtClean="0">
                <a:cs typeface="Consolas" pitchFamily="49" charset="0"/>
              </a:rPr>
              <a:t>Capa lógica (</a:t>
            </a:r>
            <a:r>
              <a:rPr lang="es-AR" sz="2000" dirty="0" err="1" smtClean="0">
                <a:cs typeface="Consolas" pitchFamily="49" charset="0"/>
              </a:rPr>
              <a:t>LogicaCliente</a:t>
            </a:r>
            <a:r>
              <a:rPr lang="es-AR" sz="2000" dirty="0" smtClean="0">
                <a:cs typeface="Consolas" pitchFamily="49" charset="0"/>
              </a:rPr>
              <a:t>) separada de la capa visual (</a:t>
            </a:r>
            <a:r>
              <a:rPr lang="es-AR" sz="2000" dirty="0" err="1" smtClean="0">
                <a:cs typeface="Consolas" pitchFamily="49" charset="0"/>
              </a:rPr>
              <a:t>GUIJuego</a:t>
            </a:r>
            <a:r>
              <a:rPr lang="es-AR" sz="2000" dirty="0" smtClean="0">
                <a:cs typeface="Consolas" pitchFamily="49" charset="0"/>
              </a:rPr>
              <a:t>)</a:t>
            </a:r>
          </a:p>
          <a:p>
            <a:pPr lvl="1"/>
            <a:r>
              <a:rPr lang="es-AR" sz="2000" dirty="0" smtClean="0">
                <a:cs typeface="Consolas" pitchFamily="49" charset="0"/>
              </a:rPr>
              <a:t>En la lógica hay un </a:t>
            </a:r>
            <a:r>
              <a:rPr lang="es-AR" sz="2000" dirty="0" err="1" smtClean="0">
                <a:cs typeface="Consolas" pitchFamily="49" charset="0"/>
              </a:rPr>
              <a:t>loop</a:t>
            </a:r>
            <a:r>
              <a:rPr lang="es-AR" sz="2000" dirty="0" smtClean="0">
                <a:cs typeface="Consolas" pitchFamily="49" charset="0"/>
              </a:rPr>
              <a:t> que envía al servidor el estado actual de la nave del jugador (sólo si se movió), y luego recibe del servidor la lista actualizada de las naves de otros clientes. </a:t>
            </a:r>
          </a:p>
          <a:p>
            <a:pPr lvl="2"/>
            <a:r>
              <a:rPr lang="es-AR" sz="1800" dirty="0" smtClean="0">
                <a:cs typeface="Consolas" pitchFamily="49" charset="0"/>
              </a:rPr>
              <a:t>Cuando el cliente se desconecta envía una “nave especial” con nombre EXIT.</a:t>
            </a:r>
          </a:p>
          <a:p>
            <a:pPr lvl="1"/>
            <a:r>
              <a:rPr lang="es-AR" sz="2000" dirty="0" smtClean="0">
                <a:cs typeface="Consolas" pitchFamily="49" charset="0"/>
              </a:rPr>
              <a:t>En GUI hay un </a:t>
            </a:r>
            <a:r>
              <a:rPr lang="es-AR" sz="2000" dirty="0" err="1" smtClean="0">
                <a:cs typeface="Consolas" pitchFamily="49" charset="0"/>
              </a:rPr>
              <a:t>loop</a:t>
            </a:r>
            <a:r>
              <a:rPr lang="es-AR" sz="2000" dirty="0" smtClean="0">
                <a:cs typeface="Consolas" pitchFamily="49" charset="0"/>
              </a:rPr>
              <a:t> que hace </a:t>
            </a:r>
            <a:r>
              <a:rPr lang="es-AR" sz="2000" dirty="0" err="1" smtClean="0">
                <a:cs typeface="Consolas" pitchFamily="49" charset="0"/>
              </a:rPr>
              <a:t>repaint</a:t>
            </a:r>
            <a:r>
              <a:rPr lang="es-AR" sz="2000" dirty="0" smtClean="0">
                <a:cs typeface="Consolas" pitchFamily="49" charset="0"/>
              </a:rPr>
              <a:t> del panel: recorre la lista de naves recibidas y la del jugador, y las dibuja cada 50ms.</a:t>
            </a:r>
          </a:p>
          <a:p>
            <a:pPr lvl="1"/>
            <a:r>
              <a:rPr lang="es-AR" sz="2000" dirty="0" smtClean="0">
                <a:cs typeface="Consolas" pitchFamily="49" charset="0"/>
              </a:rPr>
              <a:t>Oyente en la GUI para que la nave se pueda mover, le avisa a la lógica del movimiento para que actualice la </a:t>
            </a:r>
            <a:r>
              <a:rPr lang="es-AR" sz="2000" dirty="0" err="1" smtClean="0">
                <a:cs typeface="Consolas" pitchFamily="49" charset="0"/>
              </a:rPr>
              <a:t>posicion</a:t>
            </a:r>
            <a:r>
              <a:rPr lang="es-AR" sz="2000" dirty="0" smtClean="0">
                <a:cs typeface="Consolas" pitchFamily="49" charset="0"/>
              </a:rPr>
              <a:t> de la nave.</a:t>
            </a:r>
          </a:p>
          <a:p>
            <a:pPr lvl="1"/>
            <a:endParaRPr lang="es-AR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Ejemplos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6552728"/>
          </a:xfrm>
        </p:spPr>
        <p:txBody>
          <a:bodyPr>
            <a:noAutofit/>
          </a:bodyPr>
          <a:lstStyle/>
          <a:p>
            <a:r>
              <a:rPr lang="es-AR" sz="2400" b="1" dirty="0" err="1" smtClean="0">
                <a:latin typeface="Consolas" pitchFamily="49" charset="0"/>
                <a:cs typeface="Consolas" pitchFamily="49" charset="0"/>
              </a:rPr>
              <a:t>sockets.juego</a:t>
            </a:r>
            <a:endParaRPr lang="es-AR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sz="2400" dirty="0" err="1" smtClean="0">
                <a:cs typeface="Consolas" pitchFamily="49" charset="0"/>
              </a:rPr>
              <a:t>ServidorJuego</a:t>
            </a:r>
            <a:endParaRPr lang="es-AR" sz="2400" dirty="0" smtClean="0">
              <a:cs typeface="Consolas" pitchFamily="49" charset="0"/>
            </a:endParaRPr>
          </a:p>
          <a:p>
            <a:pPr lvl="1"/>
            <a:r>
              <a:rPr lang="es-AR" sz="2000" dirty="0" smtClean="0">
                <a:cs typeface="Consolas" pitchFamily="49" charset="0"/>
              </a:rPr>
              <a:t>Mantiene una colección de naves (las cuales tienen su posición actualizada)</a:t>
            </a:r>
          </a:p>
          <a:p>
            <a:pPr lvl="1"/>
            <a:r>
              <a:rPr lang="es-AR" sz="2000" dirty="0" err="1" smtClean="0">
                <a:cs typeface="Consolas" pitchFamily="49" charset="0"/>
              </a:rPr>
              <a:t>Multithread</a:t>
            </a:r>
            <a:r>
              <a:rPr lang="es-AR" sz="2000" dirty="0" smtClean="0">
                <a:cs typeface="Consolas" pitchFamily="49" charset="0"/>
              </a:rPr>
              <a:t>: acepta múltiples conexiones a la vez</a:t>
            </a:r>
          </a:p>
          <a:p>
            <a:pPr lvl="2"/>
            <a:r>
              <a:rPr lang="es-AR" sz="1800" dirty="0" smtClean="0">
                <a:cs typeface="Consolas" pitchFamily="49" charset="0"/>
              </a:rPr>
              <a:t>El hilo principal tiene un </a:t>
            </a:r>
            <a:r>
              <a:rPr lang="es-AR" sz="1800" dirty="0" err="1" smtClean="0">
                <a:cs typeface="Consolas" pitchFamily="49" charset="0"/>
              </a:rPr>
              <a:t>loop</a:t>
            </a:r>
            <a:r>
              <a:rPr lang="es-AR" sz="1800" dirty="0" smtClean="0">
                <a:cs typeface="Consolas" pitchFamily="49" charset="0"/>
              </a:rPr>
              <a:t> que espera clientes y lanza un nuevo </a:t>
            </a:r>
            <a:r>
              <a:rPr lang="es-AR" sz="1800" dirty="0" err="1" smtClean="0">
                <a:cs typeface="Consolas" pitchFamily="49" charset="0"/>
              </a:rPr>
              <a:t>thread</a:t>
            </a:r>
            <a:r>
              <a:rPr lang="es-AR" sz="1800" dirty="0" smtClean="0">
                <a:cs typeface="Consolas" pitchFamily="49" charset="0"/>
              </a:rPr>
              <a:t> al aceptar una conexión</a:t>
            </a:r>
          </a:p>
          <a:p>
            <a:pPr lvl="2"/>
            <a:r>
              <a:rPr lang="es-AR" sz="1800" dirty="0" smtClean="0">
                <a:cs typeface="Consolas" pitchFamily="49" charset="0"/>
              </a:rPr>
              <a:t>Por cada cliente hay 2 </a:t>
            </a:r>
            <a:r>
              <a:rPr lang="es-AR" sz="1800" dirty="0" err="1" smtClean="0">
                <a:cs typeface="Consolas" pitchFamily="49" charset="0"/>
              </a:rPr>
              <a:t>threads</a:t>
            </a:r>
            <a:r>
              <a:rPr lang="es-AR" sz="1800" dirty="0" smtClean="0">
                <a:cs typeface="Consolas" pitchFamily="49" charset="0"/>
              </a:rPr>
              <a:t> con </a:t>
            </a:r>
            <a:r>
              <a:rPr lang="es-AR" sz="1800" dirty="0" err="1" smtClean="0">
                <a:cs typeface="Consolas" pitchFamily="49" charset="0"/>
              </a:rPr>
              <a:t>loops</a:t>
            </a:r>
            <a:r>
              <a:rPr lang="es-AR" sz="1800" dirty="0" smtClean="0">
                <a:cs typeface="Consolas" pitchFamily="49" charset="0"/>
              </a:rPr>
              <a:t>: en </a:t>
            </a:r>
            <a:r>
              <a:rPr lang="es-AR" sz="1800" b="1" dirty="0" err="1" smtClean="0">
                <a:cs typeface="Consolas" pitchFamily="49" charset="0"/>
              </a:rPr>
              <a:t>ThreadConexion</a:t>
            </a:r>
            <a:r>
              <a:rPr lang="es-AR" sz="1800" dirty="0" smtClean="0">
                <a:cs typeface="Consolas" pitchFamily="49" charset="0"/>
              </a:rPr>
              <a:t> se recibe la nave del del cliente y actualiza la lista, y en </a:t>
            </a:r>
            <a:r>
              <a:rPr lang="es-AR" sz="1800" b="1" dirty="0" err="1" smtClean="0">
                <a:cs typeface="Consolas" pitchFamily="49" charset="0"/>
              </a:rPr>
              <a:t>ThreadConexionOutput</a:t>
            </a:r>
            <a:r>
              <a:rPr lang="es-AR" sz="1800" dirty="0" smtClean="0">
                <a:cs typeface="Consolas" pitchFamily="49" charset="0"/>
              </a:rPr>
              <a:t> le </a:t>
            </a:r>
            <a:r>
              <a:rPr lang="es-AR" sz="1800" smtClean="0">
                <a:cs typeface="Consolas" pitchFamily="49" charset="0"/>
              </a:rPr>
              <a:t>envía la </a:t>
            </a:r>
            <a:r>
              <a:rPr lang="es-AR" sz="1800" dirty="0" smtClean="0">
                <a:cs typeface="Consolas" pitchFamily="49" charset="0"/>
              </a:rPr>
              <a:t>lista actualizada de las naves recibidas de todos los clientes.</a:t>
            </a:r>
          </a:p>
          <a:p>
            <a:pPr lvl="2"/>
            <a:r>
              <a:rPr lang="es-AR" sz="1800" dirty="0" smtClean="0">
                <a:cs typeface="Consolas" pitchFamily="49" charset="0"/>
              </a:rPr>
              <a:t>Esto permite que el cliente pueda enviar la nave sólo cuando se mueve, y recibir siempre el estado de todas.</a:t>
            </a:r>
          </a:p>
          <a:p>
            <a:pPr lvl="1"/>
            <a:r>
              <a:rPr lang="es-AR" sz="1800" dirty="0" smtClean="0">
                <a:cs typeface="Consolas" pitchFamily="49" charset="0"/>
              </a:rPr>
              <a:t>Cuando accedo a la lista de naves (para enviarla, agregar o actualizar naves y quitar), debo “bloquearla”: que otros </a:t>
            </a:r>
            <a:r>
              <a:rPr lang="es-AR" sz="1800" dirty="0" err="1" smtClean="0">
                <a:cs typeface="Consolas" pitchFamily="49" charset="0"/>
              </a:rPr>
              <a:t>threads</a:t>
            </a:r>
            <a:r>
              <a:rPr lang="es-AR" sz="1800" dirty="0" smtClean="0">
                <a:cs typeface="Consolas" pitchFamily="49" charset="0"/>
              </a:rPr>
              <a:t> no hagan lo mismo a la vez	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serv.getNaves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recibirNave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//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agrega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o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actualiza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nave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recibida</a:t>
            </a:r>
            <a:endParaRPr lang="en-US" sz="1600" dirty="0" smtClean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  <a:r>
              <a:rPr lang="es-AR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// en la lista de todas las naves	</a:t>
            </a:r>
          </a:p>
          <a:p>
            <a:pPr lvl="1"/>
            <a:endParaRPr lang="es-AR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Ejemplos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35362" y="1835532"/>
            <a:ext cx="7017744" cy="4167701"/>
            <a:chOff x="35362" y="1835532"/>
            <a:chExt cx="7017744" cy="4167701"/>
          </a:xfrm>
        </p:grpSpPr>
        <p:pic>
          <p:nvPicPr>
            <p:cNvPr id="1026" name="Picture 2" descr="http://3.bp.blogspot.com/-C2i9JxMJEZA/UEDeCnmR97I/AAAAAAAAACA/8Hj1PIrVkI4/s1600/slide-2-72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046" t="23865" r="3350" b="8039"/>
            <a:stretch/>
          </p:blipFill>
          <p:spPr bwMode="auto">
            <a:xfrm>
              <a:off x="35362" y="2132856"/>
              <a:ext cx="7017744" cy="3870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15 CuadroTexto"/>
            <p:cNvSpPr txBox="1"/>
            <p:nvPr/>
          </p:nvSpPr>
          <p:spPr>
            <a:xfrm>
              <a:off x="3995936" y="1835532"/>
              <a:ext cx="2482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PROTOCOLOS</a:t>
              </a:r>
              <a:endPara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19944" y="1835532"/>
              <a:ext cx="2482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CAPAS DE RED</a:t>
              </a:r>
              <a:endPara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Nociones de redes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6084167" y="5095958"/>
            <a:ext cx="3028843" cy="945232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Dirección IP - Ejemplos:</a:t>
            </a:r>
          </a:p>
          <a:p>
            <a:pPr algn="r"/>
            <a:r>
              <a:rPr lang="es-AR" sz="1600" dirty="0"/>
              <a:t>127.0.0.1 (“</a:t>
            </a:r>
            <a:r>
              <a:rPr lang="es-AR" sz="1600" dirty="0" err="1"/>
              <a:t>localhost</a:t>
            </a:r>
            <a:r>
              <a:rPr lang="es-AR" sz="1600" dirty="0" smtClean="0"/>
              <a:t>”) </a:t>
            </a:r>
            <a:endParaRPr lang="es-AR" sz="1600" dirty="0"/>
          </a:p>
          <a:p>
            <a:pPr algn="r"/>
            <a:r>
              <a:rPr lang="es-AR" sz="1600" dirty="0" smtClean="0"/>
              <a:t>172.16.7.122</a:t>
            </a:r>
          </a:p>
        </p:txBody>
      </p:sp>
      <p:cxnSp>
        <p:nvCxnSpPr>
          <p:cNvPr id="10" name="9 Conector recto de flecha"/>
          <p:cNvCxnSpPr>
            <a:endCxn id="8" idx="1"/>
          </p:cNvCxnSpPr>
          <p:nvPr/>
        </p:nvCxnSpPr>
        <p:spPr>
          <a:xfrm>
            <a:off x="2733891" y="4869160"/>
            <a:ext cx="3350276" cy="6994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6312879" y="3761952"/>
            <a:ext cx="2651609" cy="93610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Puerto - Ejemplos:</a:t>
            </a:r>
            <a:endParaRPr lang="es-AR" dirty="0"/>
          </a:p>
          <a:p>
            <a:pPr algn="r"/>
            <a:r>
              <a:rPr lang="es-AR" sz="1600" dirty="0" smtClean="0"/>
              <a:t>80 (HTTP), 21 (FTP), 3306 (</a:t>
            </a:r>
            <a:r>
              <a:rPr lang="es-AR" sz="1600" dirty="0" err="1" smtClean="0"/>
              <a:t>MySQL</a:t>
            </a:r>
            <a:r>
              <a:rPr lang="es-AR" sz="1600" dirty="0" smtClean="0"/>
              <a:t>)</a:t>
            </a:r>
          </a:p>
        </p:txBody>
      </p:sp>
      <p:cxnSp>
        <p:nvCxnSpPr>
          <p:cNvPr id="21" name="20 Conector recto de flecha"/>
          <p:cNvCxnSpPr>
            <a:endCxn id="20" idx="1"/>
          </p:cNvCxnSpPr>
          <p:nvPr/>
        </p:nvCxnSpPr>
        <p:spPr>
          <a:xfrm>
            <a:off x="2483767" y="4160441"/>
            <a:ext cx="3829112" cy="695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7236296" y="2871507"/>
            <a:ext cx="1728192" cy="43204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Servidor web</a:t>
            </a:r>
            <a:endParaRPr lang="es-AR" sz="1600" dirty="0" smtClean="0"/>
          </a:p>
        </p:txBody>
      </p:sp>
      <p:cxnSp>
        <p:nvCxnSpPr>
          <p:cNvPr id="25" name="24 Conector recto de flecha"/>
          <p:cNvCxnSpPr>
            <a:endCxn id="24" idx="1"/>
          </p:cNvCxnSpPr>
          <p:nvPr/>
        </p:nvCxnSpPr>
        <p:spPr>
          <a:xfrm flipV="1">
            <a:off x="4409029" y="3087531"/>
            <a:ext cx="2827267" cy="216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6841996" y="2020198"/>
            <a:ext cx="2302004" cy="432048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Servicio de email</a:t>
            </a:r>
            <a:endParaRPr lang="es-AR" sz="1600" dirty="0" smtClean="0"/>
          </a:p>
        </p:txBody>
      </p:sp>
      <p:cxnSp>
        <p:nvCxnSpPr>
          <p:cNvPr id="42" name="41 Conector recto de flecha"/>
          <p:cNvCxnSpPr>
            <a:endCxn id="27" idx="1"/>
          </p:cNvCxnSpPr>
          <p:nvPr/>
        </p:nvCxnSpPr>
        <p:spPr>
          <a:xfrm flipV="1">
            <a:off x="4398323" y="2236222"/>
            <a:ext cx="2443673" cy="4726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 redondeado"/>
          <p:cNvSpPr/>
          <p:nvPr/>
        </p:nvSpPr>
        <p:spPr>
          <a:xfrm>
            <a:off x="6317048" y="476672"/>
            <a:ext cx="2503424" cy="1206134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Programa propio en Java</a:t>
            </a:r>
            <a:endParaRPr lang="es-AR" dirty="0" smtClean="0"/>
          </a:p>
        </p:txBody>
      </p:sp>
      <p:cxnSp>
        <p:nvCxnSpPr>
          <p:cNvPr id="46" name="45 Conector recto de flecha"/>
          <p:cNvCxnSpPr>
            <a:endCxn id="45" idx="1"/>
          </p:cNvCxnSpPr>
          <p:nvPr/>
        </p:nvCxnSpPr>
        <p:spPr>
          <a:xfrm flipV="1">
            <a:off x="2483767" y="1079739"/>
            <a:ext cx="3833281" cy="14131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69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4" grpId="0" animBg="1"/>
      <p:bldP spid="27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040560"/>
          </a:xfrm>
        </p:spPr>
        <p:txBody>
          <a:bodyPr>
            <a:noAutofit/>
          </a:bodyPr>
          <a:lstStyle/>
          <a:p>
            <a:r>
              <a:rPr lang="es-AR" sz="2400" dirty="0" smtClean="0"/>
              <a:t>Tutoriales oficiales:</a:t>
            </a:r>
          </a:p>
          <a:p>
            <a:pPr lvl="1"/>
            <a:r>
              <a:rPr lang="es-AR" sz="1800" dirty="0" smtClean="0"/>
              <a:t>Redes en Java:</a:t>
            </a:r>
          </a:p>
          <a:p>
            <a:pPr lvl="1">
              <a:buNone/>
            </a:pPr>
            <a:r>
              <a:rPr lang="es-AR" sz="1600" dirty="0" smtClean="0">
                <a:hlinkClick r:id="rId2"/>
              </a:rPr>
              <a:t>http://docs.oracle.com/javase/tutorial/networking/overview/networking.html</a:t>
            </a:r>
            <a:endParaRPr lang="es-AR" sz="1600" dirty="0" smtClean="0"/>
          </a:p>
          <a:p>
            <a:pPr lvl="1"/>
            <a:r>
              <a:rPr lang="es-AR" sz="1800" dirty="0" smtClean="0"/>
              <a:t>Sockets TCP en Java:</a:t>
            </a:r>
          </a:p>
          <a:p>
            <a:pPr lvl="1">
              <a:buNone/>
            </a:pPr>
            <a:r>
              <a:rPr lang="es-AR" sz="1800" dirty="0" smtClean="0">
                <a:hlinkClick r:id="rId3"/>
              </a:rPr>
              <a:t>http://docs.oracle.com/javase/tutorial/networking/datagrams/index.html</a:t>
            </a:r>
            <a:r>
              <a:rPr lang="es-AR" sz="1800" dirty="0" smtClean="0"/>
              <a:t> </a:t>
            </a:r>
            <a:endParaRPr lang="es-AR" sz="1800" dirty="0" smtClean="0"/>
          </a:p>
          <a:p>
            <a:pPr lvl="1">
              <a:buNone/>
            </a:pPr>
            <a:r>
              <a:rPr lang="es-AR" sz="1800" dirty="0" smtClean="0">
                <a:hlinkClick r:id="rId4"/>
              </a:rPr>
              <a:t>http://www.oracle.com/technetwork/java/socket-140484.html</a:t>
            </a:r>
            <a:r>
              <a:rPr lang="es-AR" sz="1800" dirty="0" smtClean="0">
                <a:hlinkClick r:id="rId4"/>
              </a:rPr>
              <a:t>#</a:t>
            </a:r>
            <a:r>
              <a:rPr lang="es-AR" sz="1800" dirty="0" smtClean="0"/>
              <a:t> </a:t>
            </a:r>
            <a:endParaRPr lang="es-AR" sz="1800" dirty="0" smtClean="0"/>
          </a:p>
          <a:p>
            <a:pPr lvl="1"/>
            <a:r>
              <a:rPr lang="es-AR" sz="1800" dirty="0" smtClean="0"/>
              <a:t>Sockets UDP en Java:</a:t>
            </a:r>
          </a:p>
          <a:p>
            <a:pPr lvl="1">
              <a:buNone/>
            </a:pPr>
            <a:r>
              <a:rPr lang="es-AR" sz="1600" dirty="0" smtClean="0">
                <a:hlinkClick r:id="rId3"/>
              </a:rPr>
              <a:t>http://</a:t>
            </a:r>
            <a:r>
              <a:rPr lang="es-AR" sz="1600" dirty="0" smtClean="0">
                <a:hlinkClick r:id="rId3"/>
              </a:rPr>
              <a:t>docs.oracle.com/javase/tutorial/networking/datagrams/index.html</a:t>
            </a:r>
            <a:endParaRPr lang="es-AR" sz="2400" dirty="0" smtClean="0"/>
          </a:p>
          <a:p>
            <a:endParaRPr lang="es-AR" sz="2400" dirty="0" smtClean="0"/>
          </a:p>
          <a:p>
            <a:r>
              <a:rPr lang="es-AR" sz="2400" dirty="0" smtClean="0"/>
              <a:t>Ejemplos:</a:t>
            </a:r>
          </a:p>
          <a:p>
            <a:pPr lvl="1"/>
            <a:r>
              <a:rPr lang="es-AR" sz="1800" dirty="0" smtClean="0"/>
              <a:t>Ta-te-ti 2 jugadores, chat </a:t>
            </a:r>
            <a:r>
              <a:rPr lang="es-AR" sz="1800" dirty="0" err="1" smtClean="0"/>
              <a:t>multi</a:t>
            </a:r>
            <a:r>
              <a:rPr lang="es-AR" sz="1800" dirty="0" smtClean="0"/>
              <a:t>-usuario, y otros:</a:t>
            </a:r>
          </a:p>
          <a:p>
            <a:pPr lvl="1">
              <a:buNone/>
            </a:pPr>
            <a:r>
              <a:rPr lang="es-AR" sz="1800" dirty="0" smtClean="0">
                <a:hlinkClick r:id="rId5"/>
              </a:rPr>
              <a:t>http://cs.lmu.edu/~ray/notes/javanetexamples/</a:t>
            </a:r>
            <a:r>
              <a:rPr lang="es-AR" sz="1800" dirty="0" smtClean="0"/>
              <a:t> </a:t>
            </a:r>
          </a:p>
          <a:p>
            <a:pPr lvl="1"/>
            <a:r>
              <a:rPr lang="es-AR" sz="1800" dirty="0" smtClean="0"/>
              <a:t>Chat:</a:t>
            </a:r>
          </a:p>
          <a:p>
            <a:pPr lvl="1">
              <a:buNone/>
            </a:pPr>
            <a:r>
              <a:rPr lang="es-AR" sz="1800" dirty="0" smtClean="0">
                <a:hlinkClick r:id="rId6"/>
              </a:rPr>
              <a:t>http://</a:t>
            </a:r>
            <a:r>
              <a:rPr lang="es-AR" sz="1800" dirty="0" smtClean="0">
                <a:hlinkClick r:id="rId6"/>
              </a:rPr>
              <a:t>programandoointentandolo.com/2013/04/ejemplo-chat-en-java-usando-sockets-e-hilos.html</a:t>
            </a:r>
            <a:r>
              <a:rPr lang="es-AR" sz="1800" dirty="0" smtClean="0"/>
              <a:t> </a:t>
            </a:r>
            <a:endParaRPr lang="es-AR" sz="1800" dirty="0" smtClean="0"/>
          </a:p>
          <a:p>
            <a:pPr lvl="1"/>
            <a:endParaRPr lang="es-AR" sz="1800" dirty="0" smtClean="0"/>
          </a:p>
          <a:p>
            <a:pPr lvl="1">
              <a:buNone/>
            </a:pPr>
            <a:endParaRPr lang="es-AR" sz="1800" dirty="0" smtClean="0"/>
          </a:p>
          <a:p>
            <a:pPr lvl="1"/>
            <a:endParaRPr lang="es-AR" sz="2000" dirty="0" smtClean="0"/>
          </a:p>
          <a:p>
            <a:pPr lvl="1">
              <a:buNone/>
            </a:pPr>
            <a:endParaRPr lang="es-AR" sz="1600" dirty="0" smtClean="0"/>
          </a:p>
          <a:p>
            <a:pPr lvl="1">
              <a:buNone/>
            </a:pPr>
            <a:endParaRPr lang="es-AR" sz="16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s-AR" dirty="0" smtClean="0"/>
              <a:t>Tutoriales y ejemplos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Nuestro programa en Java que ofrecerá un servicio a la red, estará en la </a:t>
            </a:r>
            <a:r>
              <a:rPr lang="es-AR" b="1" dirty="0" smtClean="0"/>
              <a:t>capa de aplicación</a:t>
            </a:r>
          </a:p>
          <a:p>
            <a:pPr marL="109728" indent="0">
              <a:buNone/>
            </a:pPr>
            <a:endParaRPr lang="es-AR" b="1" dirty="0" smtClean="0"/>
          </a:p>
          <a:p>
            <a:r>
              <a:rPr lang="es-AR" dirty="0" smtClean="0"/>
              <a:t>Usará un protocolo de transporte: TCP o UDP</a:t>
            </a:r>
          </a:p>
          <a:p>
            <a:pPr lvl="1"/>
            <a:r>
              <a:rPr lang="es-AR" b="1" dirty="0" smtClean="0"/>
              <a:t>TCP: </a:t>
            </a:r>
            <a:r>
              <a:rPr lang="es-AR" dirty="0" smtClean="0"/>
              <a:t>Basado en una conexión cliente-servidor. Brinda transporte confiable, </a:t>
            </a:r>
            <a:r>
              <a:rPr lang="es-AR" dirty="0"/>
              <a:t>garantiza que todos los mensajes enviados van a llegar bien y en el orden </a:t>
            </a:r>
            <a:r>
              <a:rPr lang="es-AR" dirty="0" smtClean="0"/>
              <a:t>enviado. </a:t>
            </a:r>
            <a:r>
              <a:rPr lang="es-AR" u="sng" dirty="0" smtClean="0"/>
              <a:t>Ejemplo de uso</a:t>
            </a:r>
            <a:r>
              <a:rPr lang="es-AR" dirty="0" smtClean="0"/>
              <a:t>: navegación web, envío de mails.</a:t>
            </a:r>
          </a:p>
          <a:p>
            <a:pPr lvl="1"/>
            <a:r>
              <a:rPr lang="es-AR" b="1" dirty="0" smtClean="0"/>
              <a:t>UDP: </a:t>
            </a:r>
            <a:r>
              <a:rPr lang="es-AR" dirty="0" smtClean="0"/>
              <a:t>No genera una conexión. Se envían paquetes independientes sin garantías de que lleguen. </a:t>
            </a:r>
            <a:r>
              <a:rPr lang="es-AR" u="sng" dirty="0" smtClean="0"/>
              <a:t>Ejemplo de uso</a:t>
            </a:r>
            <a:r>
              <a:rPr lang="es-AR" dirty="0" smtClean="0"/>
              <a:t>: </a:t>
            </a:r>
            <a:r>
              <a:rPr lang="es-AR" dirty="0" err="1" smtClean="0"/>
              <a:t>streaming</a:t>
            </a:r>
            <a:r>
              <a:rPr lang="es-AR" dirty="0" smtClean="0"/>
              <a:t> de audio y video</a:t>
            </a:r>
          </a:p>
          <a:p>
            <a:pPr marL="109728" indent="0">
              <a:buNone/>
            </a:pPr>
            <a:endParaRPr lang="es-AR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s-AR" dirty="0" smtClean="0"/>
              <a:t>Nociones de redes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236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824536"/>
          </a:xfrm>
        </p:spPr>
        <p:txBody>
          <a:bodyPr/>
          <a:lstStyle/>
          <a:p>
            <a:r>
              <a:rPr lang="es-AR" dirty="0" smtClean="0"/>
              <a:t>Dirección IP:</a:t>
            </a:r>
          </a:p>
          <a:p>
            <a:pPr lvl="1"/>
            <a:r>
              <a:rPr lang="es-AR" dirty="0" smtClean="0"/>
              <a:t>Identifica a un dispositivo en la red</a:t>
            </a:r>
          </a:p>
          <a:p>
            <a:r>
              <a:rPr lang="es-AR" dirty="0" smtClean="0"/>
              <a:t>Puerto:</a:t>
            </a:r>
          </a:p>
          <a:p>
            <a:pPr lvl="1"/>
            <a:r>
              <a:rPr lang="es-AR" dirty="0" smtClean="0"/>
              <a:t>Identifica a un servicio (programa “escuchando” y respondiendo) de un dispositivo.</a:t>
            </a:r>
          </a:p>
          <a:p>
            <a:pPr lvl="1"/>
            <a:r>
              <a:rPr lang="es-AR" dirty="0" smtClean="0"/>
              <a:t>Número entero de 16bits (0 a 65535)</a:t>
            </a:r>
          </a:p>
          <a:p>
            <a:pPr lvl="2"/>
            <a:r>
              <a:rPr lang="es-AR" dirty="0" smtClean="0"/>
              <a:t>0 a 1023: Reservados para el uso de servicios conocidos</a:t>
            </a:r>
          </a:p>
          <a:p>
            <a:pPr lvl="2"/>
            <a:r>
              <a:rPr lang="es-AR" dirty="0" smtClean="0"/>
              <a:t>1024 a 49151: Los puede usar cualquier aplicación. No puede haber dos programas atendiendo al mismo puerto.</a:t>
            </a:r>
          </a:p>
          <a:p>
            <a:pPr lvl="2"/>
            <a:r>
              <a:rPr lang="es-AR" dirty="0" smtClean="0"/>
              <a:t>49152 a 65535: Se asignan de forma dinámica a las aplicaciones cliente.</a:t>
            </a:r>
          </a:p>
          <a:p>
            <a:pPr lvl="2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Nociones de redes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400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Servidor</a:t>
            </a:r>
          </a:p>
          <a:p>
            <a:pPr lvl="1"/>
            <a:r>
              <a:rPr lang="es-AR" dirty="0" smtClean="0"/>
              <a:t>Es un programa que “escucha” en un determinado puerto.</a:t>
            </a:r>
          </a:p>
          <a:p>
            <a:pPr lvl="1"/>
            <a:r>
              <a:rPr lang="es-AR" dirty="0" smtClean="0"/>
              <a:t>Espera conexiones de clientes y responde a sus solicitudes.</a:t>
            </a:r>
            <a:endParaRPr lang="es-AR" dirty="0"/>
          </a:p>
          <a:p>
            <a:r>
              <a:rPr lang="es-AR" dirty="0" smtClean="0"/>
              <a:t>Cliente:</a:t>
            </a:r>
          </a:p>
          <a:p>
            <a:pPr lvl="1"/>
            <a:r>
              <a:rPr lang="es-AR" dirty="0" smtClean="0"/>
              <a:t>Debe conocer el IP o nombre del host del dispositivo en que corre el servidor, y el número de puerto en que está escuchando.</a:t>
            </a:r>
          </a:p>
          <a:p>
            <a:pPr lvl="1"/>
            <a:r>
              <a:rPr lang="es-AR" dirty="0" smtClean="0"/>
              <a:t>Solicita una conexión al servidor, y al ser aceptada, le realiza solicitudes y espera sus respuestas.</a:t>
            </a:r>
          </a:p>
          <a:p>
            <a:endParaRPr lang="es-AR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Cliente - Servidor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942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544616"/>
          </a:xfrm>
        </p:spPr>
        <p:txBody>
          <a:bodyPr>
            <a:noAutofit/>
          </a:bodyPr>
          <a:lstStyle/>
          <a:p>
            <a:r>
              <a:rPr lang="es-AR" sz="2400" dirty="0" smtClean="0"/>
              <a:t>Un socket es el punto final de un enlace de comunicación bidireccional entre dos programas conectados en red.</a:t>
            </a:r>
          </a:p>
          <a:p>
            <a:r>
              <a:rPr lang="es-AR" sz="2400" dirty="0" smtClean="0"/>
              <a:t>Está definido por el IP del cliente o servidor, el puerto en que escuchan ambos programas y el protocolo que usa (TCP o UDP)</a:t>
            </a:r>
          </a:p>
          <a:p>
            <a:r>
              <a:rPr lang="es-AR" sz="2400" dirty="0" smtClean="0"/>
              <a:t>Sockets </a:t>
            </a:r>
            <a:r>
              <a:rPr lang="es-AR" sz="2400" dirty="0"/>
              <a:t>TCP: </a:t>
            </a:r>
            <a:endParaRPr lang="es-AR" sz="2400" dirty="0" smtClean="0"/>
          </a:p>
          <a:p>
            <a:pPr lvl="1"/>
            <a:r>
              <a:rPr lang="es-AR" sz="2000" dirty="0" smtClean="0"/>
              <a:t>Se establece una conexión. El </a:t>
            </a:r>
            <a:r>
              <a:rPr lang="es-AR" sz="2000" dirty="0"/>
              <a:t>servidor TCP espera que un cliente TCP se le conecte. </a:t>
            </a:r>
            <a:r>
              <a:rPr lang="es-AR" sz="2000" dirty="0" smtClean="0"/>
              <a:t>Sólo </a:t>
            </a:r>
            <a:r>
              <a:rPr lang="es-AR" sz="2000" dirty="0"/>
              <a:t>el cliente necesita saber dónde está el </a:t>
            </a:r>
            <a:r>
              <a:rPr lang="es-AR" sz="2000" dirty="0" smtClean="0"/>
              <a:t>servidor (su IP) </a:t>
            </a:r>
            <a:r>
              <a:rPr lang="es-AR" sz="2000" dirty="0"/>
              <a:t>y en qué puerto está escuchando</a:t>
            </a:r>
            <a:r>
              <a:rPr lang="es-AR" sz="2000" dirty="0" smtClean="0"/>
              <a:t>. Al conectarse, el </a:t>
            </a:r>
            <a:r>
              <a:rPr lang="es-AR" sz="2000" dirty="0" smtClean="0"/>
              <a:t>cliente obtiene en un puerto de su máquina y crea un socket, por lo que el servidor puede identificarlo</a:t>
            </a:r>
            <a:r>
              <a:rPr lang="es-AR" sz="2000" dirty="0" smtClean="0"/>
              <a:t> y comunicarse entre sí mediante el socket que mantienen ambos.</a:t>
            </a:r>
            <a:endParaRPr lang="es-AR" sz="2000" dirty="0" smtClean="0"/>
          </a:p>
          <a:p>
            <a:r>
              <a:rPr lang="es-AR" sz="2400" dirty="0" smtClean="0"/>
              <a:t>Sockets UDP:</a:t>
            </a:r>
          </a:p>
          <a:p>
            <a:pPr lvl="1"/>
            <a:r>
              <a:rPr lang="es-AR" sz="2000" dirty="0" smtClean="0"/>
              <a:t>En Java son llamados </a:t>
            </a:r>
            <a:r>
              <a:rPr lang="es-AR" sz="2000" dirty="0" err="1" smtClean="0"/>
              <a:t>DatagramsSockets</a:t>
            </a:r>
            <a:r>
              <a:rPr lang="es-AR" sz="2000" dirty="0" smtClean="0"/>
              <a:t>. </a:t>
            </a:r>
            <a:r>
              <a:rPr lang="es-AR" sz="2000" dirty="0" smtClean="0"/>
              <a:t>Tanto </a:t>
            </a:r>
            <a:r>
              <a:rPr lang="es-AR" sz="2000" dirty="0" smtClean="0"/>
              <a:t>servidor como cliente necesitan saber el IP y puerto del otro. No se establece </a:t>
            </a:r>
            <a:r>
              <a:rPr lang="es-AR" sz="2000" dirty="0" smtClean="0"/>
              <a:t>			conexión</a:t>
            </a:r>
            <a:r>
              <a:rPr lang="es-AR" sz="2000" dirty="0" smtClean="0"/>
              <a:t>, se envían mensajes </a:t>
            </a:r>
            <a:r>
              <a:rPr lang="es-AR" sz="2000" dirty="0" smtClean="0"/>
              <a:t>independientes.</a:t>
            </a:r>
            <a:endParaRPr lang="es-AR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AR" dirty="0" smtClean="0"/>
              <a:t>Sockets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8802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r>
              <a:rPr lang="es-AR" sz="2400" dirty="0" smtClean="0"/>
              <a:t>Nos abstraemos de cómo se implementa esto en el sistema operativo  </a:t>
            </a:r>
          </a:p>
          <a:p>
            <a:r>
              <a:rPr lang="es-AR" sz="2400" dirty="0" smtClean="0"/>
              <a:t>Usaremos </a:t>
            </a:r>
            <a:r>
              <a:rPr lang="es-AR" sz="2400" dirty="0" smtClean="0"/>
              <a:t>Sockets TCP – Librería </a:t>
            </a:r>
            <a:r>
              <a:rPr lang="es-AR" sz="2400" dirty="0" smtClean="0">
                <a:latin typeface="Consolas" pitchFamily="49" charset="0"/>
                <a:cs typeface="Consolas" pitchFamily="49" charset="0"/>
              </a:rPr>
              <a:t>java.net</a:t>
            </a:r>
          </a:p>
          <a:p>
            <a:r>
              <a:rPr lang="es-AR" sz="2400" dirty="0" smtClean="0"/>
              <a:t>Clase </a:t>
            </a:r>
            <a:r>
              <a:rPr lang="es-AR" sz="2800" dirty="0" smtClean="0">
                <a:latin typeface="Consolas" pitchFamily="49" charset="0"/>
                <a:cs typeface="Consolas" pitchFamily="49" charset="0"/>
              </a:rPr>
              <a:t>Socket</a:t>
            </a:r>
            <a:r>
              <a:rPr lang="es-AR" sz="2400" dirty="0" smtClean="0">
                <a:cs typeface="Consolas" pitchFamily="49" charset="0"/>
              </a:rPr>
              <a:t>: implementa un lado de la conexión establecida entre el programa Java y otro programa a través de la red. </a:t>
            </a:r>
          </a:p>
          <a:p>
            <a:pPr lvl="1"/>
            <a:r>
              <a:rPr lang="es-AR" sz="2000" dirty="0" smtClean="0">
                <a:cs typeface="Consolas" pitchFamily="49" charset="0"/>
              </a:rPr>
              <a:t>El otro programa puede estar escrito en otro lenguaje y correr en otra plataforma.</a:t>
            </a:r>
          </a:p>
          <a:p>
            <a:r>
              <a:rPr lang="es-AR" sz="2400" dirty="0" smtClean="0">
                <a:cs typeface="Consolas" pitchFamily="49" charset="0"/>
              </a:rPr>
              <a:t>Clase </a:t>
            </a:r>
            <a:r>
              <a:rPr lang="es-AR" sz="2800" dirty="0" err="1" smtClean="0">
                <a:latin typeface="Consolas" pitchFamily="49" charset="0"/>
                <a:cs typeface="Consolas" pitchFamily="49" charset="0"/>
              </a:rPr>
              <a:t>SocketServer</a:t>
            </a:r>
            <a:r>
              <a:rPr lang="es-AR" sz="2400" dirty="0" smtClean="0">
                <a:cs typeface="Consolas" pitchFamily="49" charset="0"/>
              </a:rPr>
              <a:t>: socket que usa el servidor para escuchar en un puerto y aceptar conexiones de clientes.</a:t>
            </a:r>
          </a:p>
          <a:p>
            <a:r>
              <a:rPr lang="es-AR" sz="2400" dirty="0" smtClean="0">
                <a:cs typeface="Consolas" pitchFamily="49" charset="0"/>
              </a:rPr>
              <a:t>Veremos cómo funcionan ambas clases, analizando la implementación básica de un servidor y un cliente</a:t>
            </a:r>
          </a:p>
          <a:p>
            <a:endParaRPr lang="es-AR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Sockets en Java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4012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683976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1º:</a:t>
            </a:r>
            <a:r>
              <a:rPr lang="es-AR" sz="2400" dirty="0" smtClean="0"/>
              <a:t>	Crear el socket servidor</a:t>
            </a:r>
          </a:p>
          <a:p>
            <a:pPr lvl="1">
              <a:buNone/>
            </a:pP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ServerSocket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serverSocket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ServerSocket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(21412);</a:t>
            </a:r>
          </a:p>
          <a:p>
            <a:pPr lvl="1"/>
            <a:r>
              <a:rPr lang="es-AR" sz="2000" dirty="0" smtClean="0"/>
              <a:t>Parámetro: puerto </a:t>
            </a:r>
          </a:p>
          <a:p>
            <a:pPr lvl="2"/>
            <a:r>
              <a:rPr lang="es-AR" sz="1600" dirty="0" smtClean="0"/>
              <a:t>Cualquier número entre 1024 y 65535, sin que haya otro programa en la computadora que esté escuchando en ese puerto abierto</a:t>
            </a:r>
          </a:p>
          <a:p>
            <a:pPr lvl="2"/>
            <a:r>
              <a:rPr lang="es-AR" sz="1600" dirty="0" smtClean="0"/>
              <a:t>Si el puerto está enlazado a otro programa, se genera una excepción</a:t>
            </a:r>
          </a:p>
          <a:p>
            <a:pPr lvl="2">
              <a:buNone/>
            </a:pPr>
            <a:endParaRPr lang="es-AR" sz="2000" dirty="0" smtClean="0"/>
          </a:p>
          <a:p>
            <a:r>
              <a:rPr lang="es-AR" sz="2400" b="1" dirty="0" smtClean="0"/>
              <a:t>2º: </a:t>
            </a:r>
            <a:r>
              <a:rPr lang="es-AR" sz="2400" dirty="0" smtClean="0"/>
              <a:t>Esperar y aceptar un cliente</a:t>
            </a:r>
          </a:p>
          <a:p>
            <a:pPr>
              <a:buNone/>
            </a:pP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Socket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clientSocket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socket.accept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s-AR" sz="2000" dirty="0" smtClean="0"/>
              <a:t>El método </a:t>
            </a:r>
            <a:r>
              <a:rPr lang="es-AR" sz="2000" dirty="0" err="1" smtClean="0"/>
              <a:t>accept</a:t>
            </a:r>
            <a:r>
              <a:rPr lang="es-AR" sz="2000" dirty="0" smtClean="0"/>
              <a:t>() </a:t>
            </a:r>
            <a:r>
              <a:rPr lang="es-AR" sz="2000" b="1" dirty="0" smtClean="0"/>
              <a:t>se queda bloqueado</a:t>
            </a:r>
            <a:r>
              <a:rPr lang="es-AR" sz="2000" dirty="0" smtClean="0"/>
              <a:t> hasta que algún cliente se conecta.</a:t>
            </a:r>
          </a:p>
          <a:p>
            <a:pPr lvl="1"/>
            <a:r>
              <a:rPr lang="es-AR" sz="2000" dirty="0" smtClean="0"/>
              <a:t>Cuando se establece una conexión, devuelve un 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Socket</a:t>
            </a:r>
          </a:p>
          <a:p>
            <a:pPr lvl="1"/>
            <a:r>
              <a:rPr lang="es-AR" sz="2000" dirty="0" smtClean="0"/>
              <a:t>Este 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Socket </a:t>
            </a:r>
            <a:r>
              <a:rPr lang="es-AR" sz="2000" dirty="0" smtClean="0"/>
              <a:t>será la interfaz de comunicación con el cliente conectado.</a:t>
            </a:r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s-AR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Programa Servidor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00000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3º:</a:t>
            </a:r>
            <a:r>
              <a:rPr lang="es-AR" sz="2400" dirty="0" smtClean="0"/>
              <a:t>	 Obtener los </a:t>
            </a:r>
            <a:r>
              <a:rPr lang="es-AR" sz="2400" dirty="0" err="1" smtClean="0"/>
              <a:t>InputStream</a:t>
            </a:r>
            <a:r>
              <a:rPr lang="es-AR" sz="2400" dirty="0" smtClean="0"/>
              <a:t> y/o </a:t>
            </a:r>
            <a:r>
              <a:rPr lang="es-AR" sz="2400" dirty="0" err="1" smtClean="0"/>
              <a:t>OutputStream</a:t>
            </a:r>
            <a:r>
              <a:rPr lang="es-AR" sz="2400" dirty="0" smtClean="0"/>
              <a:t> del socket conectado al cliente para enviar y recibir datos.</a:t>
            </a:r>
          </a:p>
          <a:p>
            <a:pPr lvl="1">
              <a:buNone/>
            </a:pP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InputStream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entrada =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clientSocket.getIntputStream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None/>
            </a:pP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OutputStream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salida =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clientSocket.getOutputStream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s-AR" sz="2000" dirty="0" smtClean="0"/>
              <a:t>Los métodos de estas clases envían y reciben bytes.</a:t>
            </a:r>
          </a:p>
          <a:p>
            <a:pPr lvl="1"/>
            <a:r>
              <a:rPr lang="es-AR" sz="2000" dirty="0" smtClean="0"/>
              <a:t>A partir de estos objetos, podemos crear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 adecuados…</a:t>
            </a:r>
          </a:p>
          <a:p>
            <a:r>
              <a:rPr lang="es-AR" sz="2400" dirty="0" smtClean="0"/>
              <a:t>Para enviar o recibir </a:t>
            </a:r>
            <a:r>
              <a:rPr lang="es-AR" sz="2400" b="1" dirty="0" smtClean="0"/>
              <a:t>tipos primitivos</a:t>
            </a:r>
            <a:r>
              <a:rPr lang="es-AR" sz="2400" dirty="0" smtClean="0"/>
              <a:t> </a:t>
            </a:r>
            <a:r>
              <a:rPr lang="es-AR" sz="1600" dirty="0" smtClean="0"/>
              <a:t>(</a:t>
            </a:r>
            <a:r>
              <a:rPr lang="es-AR" sz="1600" dirty="0" err="1" smtClean="0"/>
              <a:t>int</a:t>
            </a:r>
            <a:r>
              <a:rPr lang="es-AR" sz="1600" dirty="0" smtClean="0"/>
              <a:t>, </a:t>
            </a:r>
            <a:r>
              <a:rPr lang="es-AR" sz="1600" dirty="0" err="1" smtClean="0"/>
              <a:t>float</a:t>
            </a:r>
            <a:r>
              <a:rPr lang="es-AR" sz="1600" dirty="0" smtClean="0"/>
              <a:t>, </a:t>
            </a:r>
            <a:r>
              <a:rPr lang="es-AR" sz="1600" dirty="0" err="1" smtClean="0"/>
              <a:t>String</a:t>
            </a:r>
            <a:r>
              <a:rPr lang="es-AR" sz="1600" dirty="0" smtClean="0"/>
              <a:t>, </a:t>
            </a:r>
            <a:r>
              <a:rPr lang="es-AR" sz="1600" dirty="0" err="1" smtClean="0"/>
              <a:t>etc</a:t>
            </a:r>
            <a:r>
              <a:rPr lang="es-AR" sz="1600" dirty="0" smtClean="0"/>
              <a:t>)</a:t>
            </a:r>
            <a:endParaRPr lang="es-AR" sz="2400" b="1" dirty="0" smtClean="0"/>
          </a:p>
          <a:p>
            <a:pPr lvl="1"/>
            <a:r>
              <a:rPr lang="es-AR" sz="2000" dirty="0" smtClean="0"/>
              <a:t>Crear </a:t>
            </a:r>
            <a:r>
              <a:rPr lang="es-AR" sz="2000" b="1" dirty="0" err="1" smtClean="0"/>
              <a:t>DataInputStream</a:t>
            </a:r>
            <a:r>
              <a:rPr lang="es-AR" sz="2000" dirty="0" smtClean="0"/>
              <a:t> y </a:t>
            </a:r>
            <a:r>
              <a:rPr lang="es-AR" sz="2000" b="1" dirty="0" err="1" smtClean="0"/>
              <a:t>DataOutputStream</a:t>
            </a:r>
            <a:r>
              <a:rPr lang="es-AR" sz="2000" b="1" dirty="0" smtClean="0"/>
              <a:t> </a:t>
            </a:r>
            <a:endParaRPr lang="es-AR" sz="2000" dirty="0" smtClean="0"/>
          </a:p>
          <a:p>
            <a:pPr lvl="1">
              <a:buNone/>
            </a:pP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DataInputStream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entradaDatos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DataInputStream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(entrada);</a:t>
            </a:r>
          </a:p>
          <a:p>
            <a:pPr lvl="1">
              <a:buNone/>
            </a:pP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DataOuputStream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salidaDatos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s-AR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DataOutputStream</a:t>
            </a:r>
            <a:r>
              <a:rPr lang="es-AR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(salida);</a:t>
            </a:r>
          </a:p>
          <a:p>
            <a:r>
              <a:rPr lang="es-AR" sz="2400" dirty="0" smtClean="0"/>
              <a:t>Para enviar o recibir </a:t>
            </a:r>
            <a:r>
              <a:rPr lang="es-AR" sz="2400" b="1" dirty="0" smtClean="0"/>
              <a:t>tipos objeto</a:t>
            </a:r>
            <a:r>
              <a:rPr lang="es-AR" sz="2400" dirty="0" smtClean="0"/>
              <a:t> </a:t>
            </a:r>
            <a:r>
              <a:rPr lang="es-AR" sz="1600" dirty="0" smtClean="0"/>
              <a:t>(clases)</a:t>
            </a:r>
            <a:endParaRPr lang="es-AR" sz="2400" b="1" dirty="0" smtClean="0"/>
          </a:p>
          <a:p>
            <a:pPr lvl="1"/>
            <a:r>
              <a:rPr lang="es-AR" sz="2000" dirty="0" smtClean="0"/>
              <a:t>Crear </a:t>
            </a:r>
            <a:r>
              <a:rPr lang="es-AR" sz="2000" b="1" dirty="0" err="1" smtClean="0"/>
              <a:t>ObjectInputStream</a:t>
            </a:r>
            <a:r>
              <a:rPr lang="es-AR" sz="2000" dirty="0" smtClean="0"/>
              <a:t> y </a:t>
            </a:r>
            <a:r>
              <a:rPr lang="es-AR" sz="2000" b="1" dirty="0" err="1" smtClean="0"/>
              <a:t>ObjectOutputStream</a:t>
            </a:r>
            <a:endParaRPr lang="es-AR" sz="2000" b="1" dirty="0" smtClean="0"/>
          </a:p>
          <a:p>
            <a:pPr lvl="1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entradaObjetos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(entrada);</a:t>
            </a:r>
          </a:p>
          <a:p>
            <a:pPr lvl="1">
              <a:buNone/>
            </a:pP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salidaObjetos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s-AR" sz="18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s-AR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(salida);</a:t>
            </a:r>
          </a:p>
          <a:p>
            <a:pPr lvl="1"/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s-AR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AR" dirty="0" smtClean="0"/>
              <a:t>Programa Servidor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 smtClean="0"/>
              <a:t>07/10/2014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smtClean="0"/>
              <a:t>Tecnología de Programación – DCIC - UNS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404</TotalTime>
  <Words>1240</Words>
  <Application>Microsoft Office PowerPoint</Application>
  <PresentationFormat>Presentación en pantalla (4:3)</PresentationFormat>
  <Paragraphs>242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Concurrencia</vt:lpstr>
      <vt:lpstr>Sockets en Java</vt:lpstr>
      <vt:lpstr>Nociones de redes</vt:lpstr>
      <vt:lpstr>Nociones de redes</vt:lpstr>
      <vt:lpstr>Nociones de redes</vt:lpstr>
      <vt:lpstr>Modelo Cliente - Servidor</vt:lpstr>
      <vt:lpstr>Sockets</vt:lpstr>
      <vt:lpstr>Sockets en Java</vt:lpstr>
      <vt:lpstr>Programa Servidor</vt:lpstr>
      <vt:lpstr>Programa Servidor</vt:lpstr>
      <vt:lpstr>Programa Servidor</vt:lpstr>
      <vt:lpstr>Programa Servidor</vt:lpstr>
      <vt:lpstr>Programa Servidor</vt:lpstr>
      <vt:lpstr>Programa Servidor</vt:lpstr>
      <vt:lpstr>Programa Cliente</vt:lpstr>
      <vt:lpstr>Programa Cliente</vt:lpstr>
      <vt:lpstr>Programa Cliente</vt:lpstr>
      <vt:lpstr>Ejemplos</vt:lpstr>
      <vt:lpstr>Ejemplos</vt:lpstr>
      <vt:lpstr>Ejemplos</vt:lpstr>
      <vt:lpstr>Tutoriales y ejemplos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en Java</dc:title>
  <dc:creator>Diego</dc:creator>
  <cp:lastModifiedBy>Diego Martín Schwindt</cp:lastModifiedBy>
  <cp:revision>34</cp:revision>
  <dcterms:created xsi:type="dcterms:W3CDTF">2014-10-02T17:13:27Z</dcterms:created>
  <dcterms:modified xsi:type="dcterms:W3CDTF">2014-10-03T12:45:35Z</dcterms:modified>
</cp:coreProperties>
</file>