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obster"/>
      <p:regular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obster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6a9da009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6a9da009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6a9da009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6a9da009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6a9da009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6a9da009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6a9da009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6a9da009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6a9da009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6a9da009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e Github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Cooperando com projetos.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Diego Araujo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83100" y="712150"/>
            <a:ext cx="71817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Git e Github</a:t>
            </a:r>
            <a:br>
              <a:rPr lang="pt-BR" sz="3000"/>
            </a:br>
            <a:endParaRPr sz="3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pt-BR" sz="2400">
                <a:latin typeface="Lato"/>
                <a:ea typeface="Lato"/>
                <a:cs typeface="Lato"/>
                <a:sym typeface="Lato"/>
              </a:rPr>
              <a:t>Conceito de branches (ramos);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pt-BR" sz="2400">
                <a:latin typeface="Lato"/>
                <a:ea typeface="Lato"/>
                <a:cs typeface="Lato"/>
                <a:sym typeface="Lato"/>
              </a:rPr>
              <a:t>Navegando entre as branches;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pt-BR" sz="2400">
                <a:latin typeface="Lato"/>
                <a:ea typeface="Lato"/>
                <a:cs typeface="Lato"/>
                <a:sym typeface="Lato"/>
              </a:rPr>
              <a:t>Git merge;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pt-BR" sz="2400">
                <a:latin typeface="Lato"/>
                <a:ea typeface="Lato"/>
                <a:cs typeface="Lato"/>
                <a:sym typeface="Lato"/>
              </a:rPr>
              <a:t>Entendendo o Git clone.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79" name="Google Shape;79;p14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80" name="Google Shape;8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edaço de fita adesiva prendendo uma nota ao slid" id="81" name="Google Shape;81;p14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14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pt-BR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Dica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pt-BR" sz="1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“Insista na </a:t>
              </a:r>
              <a:r>
                <a:rPr lang="pt-BR" sz="1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persistência</a:t>
              </a:r>
              <a:r>
                <a:rPr lang="pt-BR" sz="1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.”</a:t>
              </a:r>
              <a:endParaRPr b="1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Git clone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$ </a:t>
            </a:r>
            <a:r>
              <a:rPr i="1" lang="pt-BR" sz="2400"/>
              <a:t>git clone &lt;endereço_repositório&gt;</a:t>
            </a:r>
            <a:r>
              <a:rPr b="0" i="1" lang="pt-BR" sz="2400"/>
              <a:t>;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Vamos ver o projeto…;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Agora como posso trabalhar neste projeto sem bagunçar o código funcional, o código master?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Aqui que entra o </a:t>
            </a:r>
            <a:r>
              <a:rPr lang="pt-BR" sz="2400"/>
              <a:t>$ git branch</a:t>
            </a:r>
            <a:r>
              <a:rPr b="0" lang="pt-BR" sz="2400"/>
              <a:t>...</a:t>
            </a:r>
            <a:endParaRPr b="0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Branches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1400"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5" y="1717000"/>
            <a:ext cx="58483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Criando uma branch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$ </a:t>
            </a:r>
            <a:r>
              <a:rPr i="1" lang="pt-BR" sz="2400"/>
              <a:t>git branch &lt;nome_branch&gt;</a:t>
            </a:r>
            <a:r>
              <a:rPr b="0" lang="pt-BR" sz="2400"/>
              <a:t> ou </a:t>
            </a:r>
            <a:r>
              <a:rPr lang="pt-BR" sz="2400"/>
              <a:t>$ </a:t>
            </a:r>
            <a:r>
              <a:rPr i="1" lang="pt-BR" sz="2400"/>
              <a:t>git checkout -b &lt;nome_branch&gt;</a:t>
            </a:r>
            <a:r>
              <a:rPr b="0" lang="pt-BR" sz="2400"/>
              <a:t>;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Vamos alterar o arquivo teste.txt e vamos seguir o fluxo do git: </a:t>
            </a:r>
            <a:endParaRPr b="0" sz="24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/>
              <a:t>$ </a:t>
            </a:r>
            <a:r>
              <a:rPr i="1" lang="pt-BR" sz="2400"/>
              <a:t>git add .</a:t>
            </a:r>
            <a:r>
              <a:rPr b="0" i="1" lang="pt-BR" sz="2400"/>
              <a:t> </a:t>
            </a:r>
            <a:r>
              <a:rPr b="0" lang="pt-BR" sz="2400"/>
              <a:t>ou</a:t>
            </a:r>
            <a:r>
              <a:rPr b="0" i="1" lang="pt-BR" sz="2400"/>
              <a:t> </a:t>
            </a:r>
            <a:r>
              <a:rPr i="1" lang="pt-BR" sz="2400"/>
              <a:t>git add &lt;nome_do_arquivo&gt;;</a:t>
            </a:r>
            <a:endParaRPr i="1" sz="24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/>
              <a:t>$ </a:t>
            </a:r>
            <a:r>
              <a:rPr i="1" lang="pt-BR" sz="2400"/>
              <a:t>git commit -m “&lt;mensagem&gt;”</a:t>
            </a:r>
            <a:r>
              <a:rPr lang="pt-BR" sz="2400"/>
              <a:t>;</a:t>
            </a:r>
            <a:endParaRPr sz="2400"/>
          </a:p>
          <a:p>
            <a:pPr indent="0" lvl="0" marL="9144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400"/>
              <a:t>$ </a:t>
            </a:r>
            <a:r>
              <a:rPr i="1" lang="pt-BR" sz="2400"/>
              <a:t>git push origin &lt;nome_branch&gt;</a:t>
            </a:r>
            <a:r>
              <a:rPr lang="pt-BR" sz="2400"/>
              <a:t>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Examinando a branch no Github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Vejamos a mudança na branch master e na branch criada;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Git merge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0" lang="pt-BR" sz="2400"/>
              <a:t>Vamos juntar as duas branches agora, para que a branch master receba a alteração:</a:t>
            </a:r>
            <a:endParaRPr b="0"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/>
              <a:t>$ </a:t>
            </a:r>
            <a:r>
              <a:rPr i="1" lang="pt-BR" sz="2400"/>
              <a:t>git checkout master</a:t>
            </a:r>
            <a:r>
              <a:rPr b="0" lang="pt-BR" sz="2400"/>
              <a:t>;</a:t>
            </a:r>
            <a:endParaRPr b="0"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/>
              <a:t>$</a:t>
            </a:r>
            <a:r>
              <a:rPr b="0" lang="pt-BR" sz="2400"/>
              <a:t> </a:t>
            </a:r>
            <a:r>
              <a:rPr i="1" lang="pt-BR" sz="2400"/>
              <a:t>git merge &lt;nome_branch&gt;</a:t>
            </a:r>
            <a:r>
              <a:rPr b="0" lang="pt-BR" sz="2400"/>
              <a:t>;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pt-BR" sz="2400"/>
              <a:t>	Vamos verificar o arquivo teste.txt para</a:t>
            </a:r>
            <a:endParaRPr b="0" sz="2400"/>
          </a:p>
          <a:p>
            <a:pPr indent="45720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pt-BR" sz="2400"/>
              <a:t>vermos se houve alguma alteração.</a:t>
            </a:r>
            <a:endParaRPr b="0" sz="2400"/>
          </a:p>
        </p:txBody>
      </p:sp>
      <p:grpSp>
        <p:nvGrpSpPr>
          <p:cNvPr id="109" name="Google Shape;109;p19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10" name="Google Shape;11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edaço de fita adesiva prendendo uma nota ao slid" id="111" name="Google Shape;111;p19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9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pt-BR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Dica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pt-BR" sz="1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“Continue estudando, um dia você vai achar fácil.”</a:t>
              </a:r>
              <a:endParaRPr b="1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Branches e Merge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As branches servem para proteger o código principal;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O merge serve para adicionar código novo ao código principal, uma nova alteração;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Boa prática é quando em projetos, sempre criar branches para se trabalhar.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E é conhecimento necessário para nosso próximo passo!</a:t>
            </a:r>
            <a:endParaRPr b="0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265500" y="599675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solidFill>
                  <a:schemeClr val="dk2"/>
                </a:solidFill>
              </a:rPr>
              <a:t>Terminamos esta etapa por aqui, até a próxima aula!</a:t>
            </a:r>
            <a:endParaRPr b="0" sz="2400">
              <a:solidFill>
                <a:schemeClr val="dk2"/>
              </a:solidFill>
            </a:endParaRPr>
          </a:p>
        </p:txBody>
      </p:sp>
      <p:grpSp>
        <p:nvGrpSpPr>
          <p:cNvPr id="123" name="Google Shape;123;p21"/>
          <p:cNvGrpSpPr/>
          <p:nvPr/>
        </p:nvGrpSpPr>
        <p:grpSpPr>
          <a:xfrm>
            <a:off x="5733413" y="693785"/>
            <a:ext cx="2212050" cy="2537076"/>
            <a:chOff x="6803275" y="395363"/>
            <a:chExt cx="2212050" cy="2537076"/>
          </a:xfrm>
        </p:grpSpPr>
        <p:pic>
          <p:nvPicPr>
            <p:cNvPr id="124" name="Google Shape;124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edaço de fita adesiva prendendo uma nota ao slid" id="125" name="Google Shape;125;p21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21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pt-BR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Dica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pt-BR" sz="1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“Mais um passo.”</a:t>
              </a:r>
              <a:endPara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27" name="Google Shape;1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2450" y="4575650"/>
            <a:ext cx="376825" cy="37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>
            <p:ph type="title"/>
          </p:nvPr>
        </p:nvSpPr>
        <p:spPr>
          <a:xfrm>
            <a:off x="1309275" y="4394463"/>
            <a:ext cx="4045200" cy="7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@diegoshakan</a:t>
            </a:r>
            <a:endParaRPr b="0" sz="2400">
              <a:solidFill>
                <a:schemeClr val="dk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