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62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C78-63F5-4FE9-8CDC-CF3A6DAC543A}" type="datetimeFigureOut">
              <a:rPr lang="es-AR" smtClean="0"/>
              <a:pPr/>
              <a:t>02/09/2021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DEC-83B9-447A-AFD3-A8768898AD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¡Optimización en la asignación de prácticas!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mtClean="0"/>
              <a:t>Docentes de Labo 5</a:t>
            </a:r>
          </a:p>
          <a:p>
            <a:r>
              <a:rPr lang="es-ES_tradnl" smtClean="0"/>
              <a:t>2c 2021</a:t>
            </a:r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14414" y="1500174"/>
            <a:ext cx="521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9 prácticas</a:t>
            </a:r>
          </a:p>
          <a:p>
            <a:r>
              <a:rPr lang="es-ES_tradnl" smtClean="0"/>
              <a:t>8 grupos</a:t>
            </a:r>
          </a:p>
          <a:p>
            <a:r>
              <a:rPr lang="es-ES_tradnl" smtClean="0"/>
              <a:t>3 prácticas por grupo</a:t>
            </a:r>
          </a:p>
          <a:p>
            <a:endParaRPr lang="es-ES_tradnl" smtClean="0"/>
          </a:p>
          <a:p>
            <a:r>
              <a:rPr lang="es-ES_tradnl" smtClean="0"/>
              <a:t>Cada grupo elige 6 prácticas en órden de prioridad</a:t>
            </a:r>
            <a:endParaRPr lang="es-AR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285984" y="3786190"/>
          <a:ext cx="5857920" cy="2194560"/>
        </p:xfrm>
        <a:graphic>
          <a:graphicData uri="http://schemas.openxmlformats.org/drawingml/2006/table">
            <a:tbl>
              <a:tblPr/>
              <a:tblGrid>
                <a:gridCol w="976320"/>
                <a:gridCol w="976320"/>
                <a:gridCol w="976320"/>
                <a:gridCol w="976320"/>
                <a:gridCol w="976320"/>
                <a:gridCol w="976320"/>
              </a:tblGrid>
              <a:tr h="207426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1°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2°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3°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4°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5°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6°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conteo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 laser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conteo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 laser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conteo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285984" y="1071546"/>
          <a:ext cx="5857920" cy="2194560"/>
        </p:xfrm>
        <a:graphic>
          <a:graphicData uri="http://schemas.openxmlformats.org/drawingml/2006/table">
            <a:tbl>
              <a:tblPr/>
              <a:tblGrid>
                <a:gridCol w="976320"/>
                <a:gridCol w="976320"/>
                <a:gridCol w="976320"/>
                <a:gridCol w="976320"/>
                <a:gridCol w="976320"/>
                <a:gridCol w="976320"/>
              </a:tblGrid>
              <a:tr h="207426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1°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2°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3°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4°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5°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6°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conteo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 laser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caminata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conteo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fluidos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glow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nuclear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foto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 laser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esp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pinzas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/>
                        <a:t>conteo</a:t>
                      </a:r>
                    </a:p>
                  </a:txBody>
                  <a:tcPr marL="24902" marR="249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643042" y="4286256"/>
            <a:ext cx="674704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mtClean="0"/>
              <a:t>Requerimientos: </a:t>
            </a:r>
            <a:endParaRPr lang="es-AR" smtClean="0"/>
          </a:p>
          <a:p>
            <a:r>
              <a:rPr lang="es-ES_tradnl" smtClean="0"/>
              <a:t>1- 8 prácticas diferentes cada día (obvio)</a:t>
            </a:r>
          </a:p>
          <a:p>
            <a:r>
              <a:rPr lang="es-AR" smtClean="0"/>
              <a:t>2- 3 prácticas diferentes cada grupo </a:t>
            </a:r>
            <a:r>
              <a:rPr lang="es-ES_tradnl" smtClean="0"/>
              <a:t>(obvio)</a:t>
            </a:r>
            <a:endParaRPr lang="es-AR" smtClean="0"/>
          </a:p>
          <a:p>
            <a:r>
              <a:rPr lang="es-AR" smtClean="0"/>
              <a:t>3- Todos </a:t>
            </a:r>
            <a:r>
              <a:rPr lang="es-AR"/>
              <a:t>hagan </a:t>
            </a:r>
            <a:r>
              <a:rPr lang="es-AR" smtClean="0"/>
              <a:t>una de estas cuatro:  nuclear</a:t>
            </a:r>
            <a:r>
              <a:rPr lang="es-AR"/>
              <a:t>, conteo, caminata, </a:t>
            </a:r>
            <a:r>
              <a:rPr lang="es-AR" smtClean="0"/>
              <a:t>pinzas</a:t>
            </a:r>
            <a:endParaRPr lang="es-AR"/>
          </a:p>
          <a:p>
            <a:r>
              <a:rPr lang="es-AR" smtClean="0"/>
              <a:t>4- Nadie </a:t>
            </a:r>
            <a:r>
              <a:rPr lang="es-AR"/>
              <a:t>haga (conteo y nuclear)  o (caminatas y pinzas) </a:t>
            </a:r>
            <a:endParaRPr lang="es-AR" smtClean="0"/>
          </a:p>
          <a:p>
            <a:r>
              <a:rPr lang="es-AR" smtClean="0"/>
              <a:t>5- Pinzas </a:t>
            </a:r>
            <a:r>
              <a:rPr lang="es-AR"/>
              <a:t>no está en primera </a:t>
            </a:r>
            <a:r>
              <a:rPr lang="es-AR" smtClean="0"/>
              <a:t>ronda</a:t>
            </a:r>
          </a:p>
          <a:p>
            <a:r>
              <a:rPr lang="es-ES_tradnl" smtClean="0"/>
              <a:t>6- Elegir las prioridades más altas posibles de cada grupo</a:t>
            </a:r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1142976" y="714356"/>
            <a:ext cx="26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Preferencias de los grupos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1538" y="85723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Gabi P armó un cronograma a mano </a:t>
            </a:r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1000100" y="1857364"/>
            <a:ext cx="35004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/>
              <a:t>p1	p2	p3	</a:t>
            </a:r>
          </a:p>
          <a:p>
            <a:r>
              <a:rPr lang="es-AR"/>
              <a:t>glow	conteo	fluidos	</a:t>
            </a:r>
          </a:p>
          <a:p>
            <a:r>
              <a:rPr lang="es-AR"/>
              <a:t>esp laser	pinzas	glow	</a:t>
            </a:r>
          </a:p>
          <a:p>
            <a:r>
              <a:rPr lang="es-AR"/>
              <a:t>nuclear	caminata	esp	</a:t>
            </a:r>
          </a:p>
          <a:p>
            <a:r>
              <a:rPr lang="es-AR"/>
              <a:t>esp	fluidos	pinzas	</a:t>
            </a:r>
          </a:p>
          <a:p>
            <a:r>
              <a:rPr lang="es-AR"/>
              <a:t>caminata	esp	foto	</a:t>
            </a:r>
          </a:p>
          <a:p>
            <a:r>
              <a:rPr lang="es-AR"/>
              <a:t>conteo	glow	caminata	</a:t>
            </a:r>
          </a:p>
          <a:p>
            <a:r>
              <a:rPr lang="es-AR"/>
              <a:t>fluidos	foto	nuclear	</a:t>
            </a:r>
          </a:p>
          <a:p>
            <a:r>
              <a:rPr lang="es-AR"/>
              <a:t>foto	nuclear	esp laser	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214809" y="1785926"/>
          <a:ext cx="3500463" cy="2714637"/>
        </p:xfrm>
        <a:graphic>
          <a:graphicData uri="http://schemas.openxmlformats.org/drawingml/2006/table">
            <a:tbl>
              <a:tblPr/>
              <a:tblGrid>
                <a:gridCol w="1166821"/>
                <a:gridCol w="1166821"/>
                <a:gridCol w="1166821"/>
              </a:tblGrid>
              <a:tr h="427445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2400"/>
                        <a:t>rank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2400"/>
                        <a:t>rank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2400"/>
                        <a:t>rank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F0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80F0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F0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30F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7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FA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80FA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FA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428728" y="4929198"/>
            <a:ext cx="6429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Pero a algunos grupos no les tocaban sus primeras preferencias. ¿Podemos hacer lo mejor?</a:t>
            </a:r>
          </a:p>
          <a:p>
            <a:endParaRPr lang="es-ES_tradnl"/>
          </a:p>
          <a:p>
            <a:r>
              <a:rPr lang="es-ES_tradnl" smtClean="0"/>
              <a:t>¿Qué hacemos? ¿Seguimos buscando a mano?</a:t>
            </a:r>
          </a:p>
          <a:p>
            <a:endParaRPr lang="es-ES_tradnl"/>
          </a:p>
          <a:p>
            <a:r>
              <a:rPr lang="es-ES_tradnl" smtClean="0"/>
              <a:t>¡No! O tal vez no. </a:t>
            </a:r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1538" y="92867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Paso 1: Codificar</a:t>
            </a:r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1071538" y="2571744"/>
            <a:ext cx="5067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Esto es una solución.</a:t>
            </a:r>
          </a:p>
          <a:p>
            <a:endParaRPr lang="es-ES_tradnl"/>
          </a:p>
          <a:p>
            <a:endParaRPr lang="es-ES_tradnl" smtClean="0"/>
          </a:p>
          <a:p>
            <a:endParaRPr lang="es-ES_tradnl"/>
          </a:p>
          <a:p>
            <a:endParaRPr lang="es-ES_tradnl" smtClean="0"/>
          </a:p>
          <a:p>
            <a:endParaRPr lang="es-ES_tradnl"/>
          </a:p>
          <a:p>
            <a:endParaRPr lang="es-ES_tradnl" smtClean="0"/>
          </a:p>
          <a:p>
            <a:r>
              <a:rPr lang="es-ES_tradnl" smtClean="0"/>
              <a:t>¿Es buena? ¿Es mala? ¿Cómo la comparo con otras?</a:t>
            </a:r>
          </a:p>
          <a:p>
            <a:endParaRPr lang="es-ES_tradnl" smtClean="0"/>
          </a:p>
          <a:p>
            <a:r>
              <a:rPr lang="es-ES_tradnl"/>
              <a:t>	</a:t>
            </a:r>
            <a:r>
              <a:rPr lang="es-ES_tradnl" smtClean="0"/>
              <a:t>Le asigno un puntaje</a:t>
            </a:r>
            <a:endParaRPr lang="es-AR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500430" y="1857364"/>
          <a:ext cx="3143250" cy="2468880"/>
        </p:xfrm>
        <a:graphic>
          <a:graphicData uri="http://schemas.openxmlformats.org/drawingml/2006/table">
            <a:tbl>
              <a:tblPr/>
              <a:tblGrid>
                <a:gridCol w="1066800"/>
                <a:gridCol w="1095375"/>
                <a:gridCol w="981075"/>
              </a:tblGrid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glow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fluidos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conteo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esp laser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pinzas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glow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nuclear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glow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pinzas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caminata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esp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fluidos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esp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caminata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foto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conteo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foto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caminata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fluidos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nuclear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esp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foto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esp laser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/>
                        <a:t>nuclear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1538" y="85723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¡Puntaje!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85720" y="2285992"/>
            <a:ext cx="371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La suma de estos ranks.</a:t>
            </a:r>
          </a:p>
          <a:p>
            <a:endParaRPr lang="es-ES_tradnl"/>
          </a:p>
          <a:p>
            <a:r>
              <a:rPr lang="es-ES_tradnl" smtClean="0"/>
              <a:t>Cuanto más bajo, mejor. </a:t>
            </a:r>
          </a:p>
          <a:p>
            <a:r>
              <a:rPr lang="es-ES_tradnl" smtClean="0"/>
              <a:t>Busco una solución que minimice el puntaje.</a:t>
            </a:r>
          </a:p>
          <a:p>
            <a:endParaRPr lang="es-ES_tradnl"/>
          </a:p>
          <a:p>
            <a:endParaRPr lang="es-ES_tradnl" smtClean="0"/>
          </a:p>
          <a:p>
            <a:r>
              <a:rPr lang="es-ES_tradnl" smtClean="0"/>
              <a:t>Y si no cumple alguna de las reglas, le sumo 100 o 1000. </a:t>
            </a:r>
            <a:endParaRPr lang="es-ES_tradnl"/>
          </a:p>
          <a:p>
            <a:endParaRPr lang="es-AR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286248" y="1643050"/>
          <a:ext cx="4071967" cy="3291129"/>
        </p:xfrm>
        <a:graphic>
          <a:graphicData uri="http://schemas.openxmlformats.org/drawingml/2006/table">
            <a:tbl>
              <a:tblPr/>
              <a:tblGrid>
                <a:gridCol w="928694"/>
                <a:gridCol w="857256"/>
                <a:gridCol w="928694"/>
                <a:gridCol w="1357323"/>
              </a:tblGrid>
              <a:tr h="822249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/>
                        <a:t>rank P1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/>
                        <a:t>rank P2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/>
                        <a:t>rank P3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suma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0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0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12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0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303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C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0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E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0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B0BE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E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8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11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0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F8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8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083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083">
                <a:tc>
                  <a:txBody>
                    <a:bodyPr/>
                    <a:lstStyle/>
                    <a:p>
                      <a:pPr algn="ctr" rtl="0" fontAlgn="b"/>
                      <a:endParaRPr lang="es-AR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71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28662" y="785794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A recorrer el espacio</a:t>
            </a:r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1428728" y="4071942"/>
            <a:ext cx="6429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Intentos: </a:t>
            </a:r>
          </a:p>
          <a:p>
            <a:r>
              <a:rPr lang="es-ES_tradnl" smtClean="0"/>
              <a:t>1- Todo random -&gt; poco eficiente, pues la mayoría de las veces serán soluciones no válidas (repetidas en fechas o en grupos).</a:t>
            </a:r>
          </a:p>
          <a:p>
            <a:endParaRPr lang="es-ES_tradnl"/>
          </a:p>
          <a:p>
            <a:r>
              <a:rPr lang="es-ES_tradnl" smtClean="0"/>
              <a:t>2- </a:t>
            </a:r>
            <a:r>
              <a:rPr lang="es-ES_tradnl" smtClean="0"/>
              <a:t>[P1, P2, P3] </a:t>
            </a:r>
            <a:r>
              <a:rPr lang="es-ES_tradnl" smtClean="0"/>
              <a:t>válidos para cada grupo: mirando reglas 2 a 5.</a:t>
            </a:r>
          </a:p>
          <a:p>
            <a:endParaRPr lang="es-ES_tradnl"/>
          </a:p>
          <a:p>
            <a:r>
              <a:rPr lang="es-ES_tradnl" smtClean="0"/>
              <a:t>3- Construyo P1 válido, luego P2 de a uno, luego P3 de a uno</a:t>
            </a:r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1214414" y="1428736"/>
            <a:ext cx="75009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El espacio de soluciones es enorme. </a:t>
            </a:r>
          </a:p>
          <a:p>
            <a:endParaRPr lang="es-ES_tradnl"/>
          </a:p>
          <a:p>
            <a:r>
              <a:rPr lang="es-ES_tradnl" smtClean="0"/>
              <a:t>8! = </a:t>
            </a:r>
            <a:r>
              <a:rPr lang="es-AR" smtClean="0"/>
              <a:t>40320 sólo para la primera práctica (si sólo pido que no se repita práctica)</a:t>
            </a:r>
          </a:p>
          <a:p>
            <a:r>
              <a:rPr lang="es-ES_tradnl" smtClean="0"/>
              <a:t>Es más que (8!)</a:t>
            </a:r>
            <a:r>
              <a:rPr lang="es-ES_tradnl" baseline="30000" smtClean="0"/>
              <a:t>3  </a:t>
            </a:r>
            <a:r>
              <a:rPr lang="es-ES_tradnl" smtClean="0"/>
              <a:t>~ 10</a:t>
            </a:r>
            <a:r>
              <a:rPr lang="es-ES_tradnl" baseline="30000" smtClean="0"/>
              <a:t>13   </a:t>
            </a:r>
            <a:r>
              <a:rPr lang="es-ES_tradnl" smtClean="0"/>
              <a:t>(son más, porque en P2 y P3 son 9 opciones)</a:t>
            </a:r>
            <a:endParaRPr lang="es-ES_tradnl" baseline="30000" smtClean="0"/>
          </a:p>
          <a:p>
            <a:endParaRPr lang="es-ES_tradnl" baseline="30000" smtClean="0"/>
          </a:p>
          <a:p>
            <a:endParaRPr lang="es-ES_tradnl" smtClean="0"/>
          </a:p>
          <a:p>
            <a:r>
              <a:rPr lang="es-ES_tradnl" smtClean="0"/>
              <a:t>¿Cómo lo recorro (</a:t>
            </a:r>
            <a:r>
              <a:rPr lang="es-ES_tradnl" b="1" smtClean="0"/>
              <a:t>eficientemente</a:t>
            </a:r>
            <a:r>
              <a:rPr lang="es-ES_tradnl" smtClean="0"/>
              <a:t>)?</a:t>
            </a:r>
          </a:p>
          <a:p>
            <a:endParaRPr lang="es-ES_tradnl"/>
          </a:p>
          <a:p>
            <a:r>
              <a:rPr lang="es-ES_tradnl" smtClean="0"/>
              <a:t>Debo armar soluciones, y evaluar su puntaje. </a:t>
            </a:r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00034" y="500042"/>
            <a:ext cx="8322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Puntaje de Gabi: 71  &lt;- ¡Muy bien!</a:t>
            </a:r>
          </a:p>
          <a:p>
            <a:r>
              <a:rPr lang="es-ES_tradnl" smtClean="0"/>
              <a:t>Puntaje de Mariano: 75  &lt;- ¡Muy bien!</a:t>
            </a:r>
          </a:p>
          <a:p>
            <a:endParaRPr lang="es-ES_tradnl" smtClean="0"/>
          </a:p>
          <a:p>
            <a:r>
              <a:rPr lang="es-ES_tradnl" smtClean="0"/>
              <a:t>Mejores puntajes algoritmo, después de correr toda la noche (~2millones iteraciones)</a:t>
            </a:r>
          </a:p>
          <a:p>
            <a:r>
              <a:rPr lang="es-ES_tradnl" smtClean="0"/>
              <a:t>	 67, 69, 70, 70, 70, 70</a:t>
            </a:r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857224" y="2214554"/>
            <a:ext cx="8003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Algunos criterios más, humanos, a ojo:</a:t>
            </a:r>
          </a:p>
          <a:p>
            <a:endParaRPr lang="es-ES_tradnl"/>
          </a:p>
          <a:p>
            <a:r>
              <a:rPr lang="es-ES_tradnl" smtClean="0"/>
              <a:t>	-Parejo entre grupos (que no haya un grupo con 4,5,6 y el resto con 1,2,3)</a:t>
            </a:r>
          </a:p>
          <a:p>
            <a:r>
              <a:rPr lang="es-ES_tradnl"/>
              <a:t>	</a:t>
            </a:r>
            <a:r>
              <a:rPr lang="es-ES_tradnl" smtClean="0"/>
              <a:t>-Que la P3 sea de las primeras opciones, pues dan charla final</a:t>
            </a:r>
          </a:p>
          <a:p>
            <a:endParaRPr lang="es-AR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000496" y="3929066"/>
          <a:ext cx="3714776" cy="2743200"/>
        </p:xfrm>
        <a:graphic>
          <a:graphicData uri="http://schemas.openxmlformats.org/drawingml/2006/table">
            <a:tbl>
              <a:tblPr/>
              <a:tblGrid>
                <a:gridCol w="777708"/>
                <a:gridCol w="865366"/>
                <a:gridCol w="1071570"/>
                <a:gridCol w="1000132"/>
              </a:tblGrid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/>
                        <a:t>rank P1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/>
                        <a:t>rank P2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/>
                        <a:t>rank P3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suma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 smtClean="0"/>
                        <a:t>10</a:t>
                      </a:r>
                      <a:endParaRPr lang="es-AR" b="1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 smtClean="0"/>
                        <a:t>10</a:t>
                      </a:r>
                      <a:endParaRPr lang="es-AR" b="1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 smtClean="0"/>
                        <a:t>11</a:t>
                      </a:r>
                      <a:endParaRPr lang="es-AR" b="1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 smtClean="0"/>
                        <a:t>6</a:t>
                      </a:r>
                      <a:endParaRPr lang="es-AR" b="1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 smtClean="0"/>
                        <a:t>8</a:t>
                      </a:r>
                      <a:endParaRPr lang="es-AR" b="1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 smtClean="0"/>
                        <a:t>11</a:t>
                      </a:r>
                      <a:endParaRPr lang="es-AR" b="1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 smtClean="0"/>
                        <a:t>7</a:t>
                      </a:r>
                      <a:endParaRPr lang="es-AR" b="1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800" b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 smtClean="0"/>
                        <a:t>6</a:t>
                      </a:r>
                      <a:endParaRPr lang="es-AR" b="1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endParaRPr lang="es-AR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AR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b="1"/>
                        <a:t>69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57224" y="471488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Solución aceptada</a:t>
            </a:r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10152</TotalTime>
  <Words>641</Words>
  <Application>Microsoft Office PowerPoint</Application>
  <PresentationFormat>Presentación en pantalla (4:3)</PresentationFormat>
  <Paragraphs>312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¡Optimización en la asignación de prácticas!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¡Optimización en la asignación de prácticas!</dc:title>
  <dc:creator>Diego</dc:creator>
  <cp:lastModifiedBy>Diego</cp:lastModifiedBy>
  <cp:revision>4</cp:revision>
  <dcterms:created xsi:type="dcterms:W3CDTF">2021-09-02T15:32:47Z</dcterms:created>
  <dcterms:modified xsi:type="dcterms:W3CDTF">2021-09-09T16:47:06Z</dcterms:modified>
</cp:coreProperties>
</file>