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1" r:id="rId4"/>
    <p:sldId id="262" r:id="rId5"/>
    <p:sldId id="257" r:id="rId6"/>
    <p:sldId id="259" r:id="rId7"/>
    <p:sldId id="260"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63" d="100"/>
          <a:sy n="63" d="100"/>
        </p:scale>
        <p:origin x="8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1/23/2020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PHP </a:t>
            </a:r>
            <a:r>
              <a:rPr lang="es-CO" dirty="0" err="1" smtClean="0"/>
              <a:t>Unit</a:t>
            </a:r>
            <a:endParaRPr lang="es-CO" dirty="0"/>
          </a:p>
        </p:txBody>
      </p:sp>
      <p:sp>
        <p:nvSpPr>
          <p:cNvPr id="3" name="Subtítulo 2"/>
          <p:cNvSpPr>
            <a:spLocks noGrp="1"/>
          </p:cNvSpPr>
          <p:nvPr>
            <p:ph type="subTitle" idx="1"/>
          </p:nvPr>
        </p:nvSpPr>
        <p:spPr/>
        <p:txBody>
          <a:bodyPr/>
          <a:lstStyle/>
          <a:p>
            <a:r>
              <a:rPr lang="es-CO" dirty="0" smtClean="0"/>
              <a:t>Diego Silva</a:t>
            </a:r>
            <a:endParaRPr lang="es-CO" dirty="0"/>
          </a:p>
        </p:txBody>
      </p:sp>
    </p:spTree>
    <p:extLst>
      <p:ext uri="{BB962C8B-B14F-4D97-AF65-F5344CB8AC3E}">
        <p14:creationId xmlns:p14="http://schemas.microsoft.com/office/powerpoint/2010/main" val="3931978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5414" y="407989"/>
            <a:ext cx="9975426" cy="6450011"/>
          </a:xfrm>
        </p:spPr>
        <p:txBody>
          <a:bodyPr>
            <a:normAutofit/>
          </a:bodyPr>
          <a:lstStyle/>
          <a:p>
            <a:r>
              <a:rPr lang="en-US" sz="2400" dirty="0"/>
              <a:t>Work with </a:t>
            </a:r>
            <a:r>
              <a:rPr lang="en-US" sz="2400" dirty="0" smtClean="0"/>
              <a:t>arrays</a:t>
            </a:r>
            <a:endParaRPr lang="es-CO" sz="2400" dirty="0"/>
          </a:p>
          <a:p>
            <a:pPr marL="0" indent="0">
              <a:buNone/>
            </a:pPr>
            <a:r>
              <a:rPr lang="en-US" dirty="0" smtClean="0"/>
              <a:t>	For </a:t>
            </a:r>
            <a:r>
              <a:rPr lang="en-US" dirty="0"/>
              <a:t>checking arrays the function </a:t>
            </a:r>
            <a:r>
              <a:rPr lang="en-US" dirty="0" err="1"/>
              <a:t>assertIsArray</a:t>
            </a:r>
            <a:r>
              <a:rPr lang="en-US" dirty="0"/>
              <a:t> was used. This functions reports an error </a:t>
            </a:r>
            <a:r>
              <a:rPr lang="en-US" dirty="0" smtClean="0"/>
              <a:t>	identified </a:t>
            </a:r>
            <a:r>
              <a:rPr lang="en-US" dirty="0"/>
              <a:t>by $message if $actual is not of type array.</a:t>
            </a:r>
            <a:endParaRPr lang="es-CO" dirty="0"/>
          </a:p>
          <a:p>
            <a:endParaRPr lang="es-CO" dirty="0" smtClean="0"/>
          </a:p>
          <a:p>
            <a:endParaRPr lang="es-CO" dirty="0"/>
          </a:p>
          <a:p>
            <a:endParaRPr lang="es-CO" dirty="0" smtClean="0"/>
          </a:p>
          <a:p>
            <a:pPr marL="0" indent="0">
              <a:buNone/>
            </a:pPr>
            <a:endParaRPr lang="es-CO" dirty="0" smtClean="0"/>
          </a:p>
          <a:p>
            <a:pPr marL="0" indent="0">
              <a:buNone/>
            </a:pPr>
            <a:endParaRPr lang="es-CO" dirty="0" smtClean="0"/>
          </a:p>
          <a:p>
            <a:pPr marL="0" indent="0">
              <a:buNone/>
            </a:pPr>
            <a:r>
              <a:rPr lang="en-US" dirty="0" smtClean="0"/>
              <a:t>	For </a:t>
            </a:r>
            <a:r>
              <a:rPr lang="en-US" dirty="0"/>
              <a:t>work with arrays the method @</a:t>
            </a:r>
            <a:r>
              <a:rPr lang="en-US" dirty="0" err="1"/>
              <a:t>dataprovider</a:t>
            </a:r>
            <a:r>
              <a:rPr lang="en-US" dirty="0"/>
              <a:t> was used. For compare the same data </a:t>
            </a:r>
            <a:r>
              <a:rPr lang="en-US" dirty="0" smtClean="0"/>
              <a:t>	adding</a:t>
            </a:r>
            <a:endParaRPr lang="es-CO" dirty="0"/>
          </a:p>
          <a:p>
            <a:pPr lvl="0"/>
            <a:r>
              <a:rPr lang="en-US" sz="2400" dirty="0"/>
              <a:t>Work with Classes</a:t>
            </a:r>
            <a:endParaRPr lang="en-US" sz="2400" dirty="0" smtClean="0"/>
          </a:p>
          <a:p>
            <a:pPr marL="457200" lvl="1" indent="0">
              <a:buNone/>
            </a:pPr>
            <a:r>
              <a:rPr lang="en-US" sz="2400" dirty="0"/>
              <a:t>Reports an error identified by $message </a:t>
            </a:r>
            <a:r>
              <a:rPr lang="en-US" sz="2400" dirty="0" smtClean="0"/>
              <a:t>if  $</a:t>
            </a:r>
            <a:r>
              <a:rPr lang="en-US" sz="2400" dirty="0" err="1" smtClean="0"/>
              <a:t>className</a:t>
            </a:r>
            <a:r>
              <a:rPr lang="en-US" sz="2400" dirty="0"/>
              <a:t>::</a:t>
            </a:r>
            <a:r>
              <a:rPr lang="en-US" sz="2400" dirty="0" err="1"/>
              <a:t>attributeName</a:t>
            </a:r>
            <a:r>
              <a:rPr lang="en-US" sz="2400" dirty="0"/>
              <a:t> does not exist. </a:t>
            </a:r>
            <a:r>
              <a:rPr lang="en-US" dirty="0"/>
              <a:t>	</a:t>
            </a:r>
            <a:endParaRPr lang="es-CO" dirty="0"/>
          </a:p>
          <a:p>
            <a:endParaRPr lang="es-CO" dirty="0"/>
          </a:p>
        </p:txBody>
      </p:sp>
      <p:pic>
        <p:nvPicPr>
          <p:cNvPr id="9" name="Imagen 8"/>
          <p:cNvPicPr/>
          <p:nvPr/>
        </p:nvPicPr>
        <p:blipFill>
          <a:blip r:embed="rId2"/>
          <a:stretch>
            <a:fillRect/>
          </a:stretch>
        </p:blipFill>
        <p:spPr>
          <a:xfrm>
            <a:off x="3561926" y="1783080"/>
            <a:ext cx="4393353" cy="1722120"/>
          </a:xfrm>
          <a:prstGeom prst="rect">
            <a:avLst/>
          </a:prstGeom>
        </p:spPr>
      </p:pic>
      <p:pic>
        <p:nvPicPr>
          <p:cNvPr id="10" name="Imagen 9"/>
          <p:cNvPicPr/>
          <p:nvPr/>
        </p:nvPicPr>
        <p:blipFill>
          <a:blip r:embed="rId3"/>
          <a:stretch>
            <a:fillRect/>
          </a:stretch>
        </p:blipFill>
        <p:spPr>
          <a:xfrm>
            <a:off x="7051357" y="4053840"/>
            <a:ext cx="4973003" cy="2678430"/>
          </a:xfrm>
          <a:prstGeom prst="rect">
            <a:avLst/>
          </a:prstGeom>
        </p:spPr>
      </p:pic>
    </p:spTree>
    <p:extLst>
      <p:ext uri="{BB962C8B-B14F-4D97-AF65-F5344CB8AC3E}">
        <p14:creationId xmlns:p14="http://schemas.microsoft.com/office/powerpoint/2010/main" val="1764495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55414" y="407989"/>
            <a:ext cx="9975426" cy="6450011"/>
          </a:xfrm>
        </p:spPr>
        <p:txBody>
          <a:bodyPr>
            <a:normAutofit/>
          </a:bodyPr>
          <a:lstStyle/>
          <a:p>
            <a:pPr lvl="0"/>
            <a:r>
              <a:rPr lang="en-US" sz="2400" dirty="0"/>
              <a:t>Work with directories and files</a:t>
            </a:r>
            <a:endParaRPr lang="es-CO" sz="2400" dirty="0"/>
          </a:p>
          <a:p>
            <a:pPr marL="0" indent="0">
              <a:buNone/>
            </a:pPr>
            <a:r>
              <a:rPr lang="en-US" dirty="0" smtClean="0"/>
              <a:t>	</a:t>
            </a:r>
            <a:endParaRPr lang="es-CO" dirty="0" smtClean="0"/>
          </a:p>
          <a:p>
            <a:endParaRPr lang="es-CO" dirty="0"/>
          </a:p>
          <a:p>
            <a:endParaRPr lang="es-CO" dirty="0" smtClean="0"/>
          </a:p>
          <a:p>
            <a:pPr marL="0" indent="0">
              <a:buNone/>
            </a:pPr>
            <a:endParaRPr lang="es-CO" dirty="0" smtClean="0"/>
          </a:p>
          <a:p>
            <a:pPr marL="0" indent="0">
              <a:buNone/>
            </a:pPr>
            <a:endParaRPr lang="es-CO" dirty="0" smtClean="0"/>
          </a:p>
          <a:p>
            <a:pPr marL="0" indent="0">
              <a:buNone/>
            </a:pPr>
            <a:r>
              <a:rPr lang="en-US" dirty="0" smtClean="0"/>
              <a:t>	</a:t>
            </a:r>
            <a:endParaRPr lang="es-CO" dirty="0" smtClean="0"/>
          </a:p>
          <a:p>
            <a:pPr lvl="0"/>
            <a:r>
              <a:rPr lang="en-US" sz="2400" dirty="0" smtClean="0"/>
              <a:t>Work </a:t>
            </a:r>
            <a:r>
              <a:rPr lang="en-US" sz="2400" smtClean="0"/>
              <a:t>with JSON</a:t>
            </a:r>
            <a:endParaRPr lang="en-US" sz="2400" dirty="0" smtClean="0"/>
          </a:p>
          <a:p>
            <a:endParaRPr lang="es-CO" dirty="0"/>
          </a:p>
        </p:txBody>
      </p:sp>
      <p:pic>
        <p:nvPicPr>
          <p:cNvPr id="5" name="Imagen 4"/>
          <p:cNvPicPr/>
          <p:nvPr/>
        </p:nvPicPr>
        <p:blipFill>
          <a:blip r:embed="rId2"/>
          <a:stretch>
            <a:fillRect/>
          </a:stretch>
        </p:blipFill>
        <p:spPr>
          <a:xfrm>
            <a:off x="3091392" y="998220"/>
            <a:ext cx="5869728" cy="2110740"/>
          </a:xfrm>
          <a:prstGeom prst="rect">
            <a:avLst/>
          </a:prstGeom>
        </p:spPr>
      </p:pic>
      <p:pic>
        <p:nvPicPr>
          <p:cNvPr id="6" name="Imagen 5"/>
          <p:cNvPicPr/>
          <p:nvPr/>
        </p:nvPicPr>
        <p:blipFill>
          <a:blip r:embed="rId3"/>
          <a:stretch>
            <a:fillRect/>
          </a:stretch>
        </p:blipFill>
        <p:spPr>
          <a:xfrm>
            <a:off x="3091392" y="3959542"/>
            <a:ext cx="6387888" cy="2502218"/>
          </a:xfrm>
          <a:prstGeom prst="rect">
            <a:avLst/>
          </a:prstGeom>
        </p:spPr>
      </p:pic>
    </p:spTree>
    <p:extLst>
      <p:ext uri="{BB962C8B-B14F-4D97-AF65-F5344CB8AC3E}">
        <p14:creationId xmlns:p14="http://schemas.microsoft.com/office/powerpoint/2010/main" val="4113033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normAutofit fontScale="90000"/>
          </a:bodyPr>
          <a:lstStyle/>
          <a:p>
            <a:r>
              <a:rPr lang="en-US" sz="4000" b="1" dirty="0" smtClean="0"/>
              <a:t>H</a:t>
            </a:r>
            <a:r>
              <a:rPr lang="en-US" dirty="0" smtClean="0"/>
              <a:t>ow </a:t>
            </a:r>
            <a:r>
              <a:rPr lang="en-US" dirty="0"/>
              <a:t>the tasks of the pill have been </a:t>
            </a:r>
            <a:r>
              <a:rPr lang="en-US" dirty="0" smtClean="0"/>
              <a:t>organized?</a:t>
            </a:r>
            <a:r>
              <a:rPr lang="en-US" dirty="0"/>
              <a:t/>
            </a:r>
            <a:br>
              <a:rPr lang="en-US" dirty="0"/>
            </a:br>
            <a:endParaRPr lang="es-CO" dirty="0"/>
          </a:p>
        </p:txBody>
      </p:sp>
      <p:sp>
        <p:nvSpPr>
          <p:cNvPr id="3" name="Marcador de contenido 2"/>
          <p:cNvSpPr>
            <a:spLocks noGrp="1"/>
          </p:cNvSpPr>
          <p:nvPr>
            <p:ph idx="1"/>
          </p:nvPr>
        </p:nvSpPr>
        <p:spPr>
          <a:xfrm>
            <a:off x="554022" y="1743007"/>
            <a:ext cx="5328618" cy="3880773"/>
          </a:xfrm>
        </p:spPr>
        <p:txBody>
          <a:bodyPr>
            <a:normAutofit/>
          </a:bodyPr>
          <a:lstStyle/>
          <a:p>
            <a:r>
              <a:rPr lang="en-US" dirty="0"/>
              <a:t>Using a tool for project management, called monday.com. Tasks are reflected within sprints or stages. </a:t>
            </a:r>
            <a:r>
              <a:rPr lang="en-US" dirty="0"/>
              <a:t>Adding the hours each task for each sprint we have that the project will be executed in 21.9 hours in 4 days, it will be 5.5 hours average per day for the project deadline.</a:t>
            </a:r>
            <a:endParaRPr lang="es-CO" dirty="0"/>
          </a:p>
          <a:p>
            <a:pPr fontAlgn="base"/>
            <a:r>
              <a:rPr lang="en-US" dirty="0" smtClean="0"/>
              <a:t>The </a:t>
            </a:r>
            <a:r>
              <a:rPr lang="en-US" dirty="0"/>
              <a:t>first sprint called General Analysis were divided in two main sub-sprints: Structure analysis and Project Planning.</a:t>
            </a:r>
            <a:endParaRPr lang="es-CO" dirty="0"/>
          </a:p>
          <a:p>
            <a:pPr fontAlgn="base"/>
            <a:endParaRPr lang="es-CO" dirty="0"/>
          </a:p>
          <a:p>
            <a:pPr fontAlgn="base"/>
            <a:endParaRPr lang="en-US" dirty="0"/>
          </a:p>
        </p:txBody>
      </p:sp>
      <p:pic>
        <p:nvPicPr>
          <p:cNvPr id="6" name="Imagen 5"/>
          <p:cNvPicPr/>
          <p:nvPr/>
        </p:nvPicPr>
        <p:blipFill>
          <a:blip r:embed="rId2">
            <a:extLst>
              <a:ext uri="{28A0092B-C50C-407E-A947-70E740481C1C}">
                <a14:useLocalDpi xmlns:a14="http://schemas.microsoft.com/office/drawing/2010/main" val="0"/>
              </a:ext>
            </a:extLst>
          </a:blip>
          <a:srcRect/>
          <a:stretch>
            <a:fillRect/>
          </a:stretch>
        </p:blipFill>
        <p:spPr bwMode="auto">
          <a:xfrm>
            <a:off x="6239208" y="838200"/>
            <a:ext cx="5432114" cy="5943752"/>
          </a:xfrm>
          <a:prstGeom prst="rect">
            <a:avLst/>
          </a:prstGeom>
          <a:noFill/>
          <a:ln>
            <a:solidFill>
              <a:schemeClr val="accent1"/>
            </a:solidFill>
          </a:ln>
        </p:spPr>
      </p:pic>
      <p:pic>
        <p:nvPicPr>
          <p:cNvPr id="7" name="Imagen 6"/>
          <p:cNvPicPr/>
          <p:nvPr/>
        </p:nvPicPr>
        <p:blipFill>
          <a:blip r:embed="rId3">
            <a:extLst>
              <a:ext uri="{28A0092B-C50C-407E-A947-70E740481C1C}">
                <a14:useLocalDpi xmlns:a14="http://schemas.microsoft.com/office/drawing/2010/main" val="0"/>
              </a:ext>
            </a:extLst>
          </a:blip>
          <a:srcRect/>
          <a:stretch>
            <a:fillRect/>
          </a:stretch>
        </p:blipFill>
        <p:spPr bwMode="auto">
          <a:xfrm>
            <a:off x="842706" y="4781702"/>
            <a:ext cx="4972050" cy="2000250"/>
          </a:xfrm>
          <a:prstGeom prst="rect">
            <a:avLst/>
          </a:prstGeom>
          <a:noFill/>
          <a:ln>
            <a:noFill/>
          </a:ln>
        </p:spPr>
      </p:pic>
    </p:spTree>
    <p:extLst>
      <p:ext uri="{BB962C8B-B14F-4D97-AF65-F5344CB8AC3E}">
        <p14:creationId xmlns:p14="http://schemas.microsoft.com/office/powerpoint/2010/main" val="16285876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normAutofit/>
          </a:bodyPr>
          <a:lstStyle/>
          <a:p>
            <a:r>
              <a:rPr lang="en-US" sz="4000" b="1" dirty="0" smtClean="0"/>
              <a:t>E</a:t>
            </a:r>
            <a:r>
              <a:rPr lang="en-US" dirty="0" smtClean="0"/>
              <a:t>xplain </a:t>
            </a:r>
            <a:r>
              <a:rPr lang="en-US" dirty="0"/>
              <a:t>the knowledge learned</a:t>
            </a:r>
            <a:br>
              <a:rPr lang="en-US" dirty="0"/>
            </a:br>
            <a:endParaRPr lang="es-CO" dirty="0"/>
          </a:p>
        </p:txBody>
      </p:sp>
      <p:sp>
        <p:nvSpPr>
          <p:cNvPr id="3" name="Marcador de contenido 2"/>
          <p:cNvSpPr>
            <a:spLocks noGrp="1"/>
          </p:cNvSpPr>
          <p:nvPr>
            <p:ph idx="1"/>
          </p:nvPr>
        </p:nvSpPr>
        <p:spPr>
          <a:xfrm>
            <a:off x="554022" y="1743007"/>
            <a:ext cx="11165538" cy="3880773"/>
          </a:xfrm>
        </p:spPr>
        <p:txBody>
          <a:bodyPr>
            <a:normAutofit/>
          </a:bodyPr>
          <a:lstStyle/>
          <a:p>
            <a:pPr fontAlgn="base"/>
            <a:r>
              <a:rPr lang="en-US" dirty="0" smtClean="0"/>
              <a:t>Test Driven Development. First do a test and it will fail. Then do the code for the test pass.</a:t>
            </a:r>
            <a:endParaRPr lang="en-US" dirty="0" smtClean="0"/>
          </a:p>
          <a:p>
            <a:pPr fontAlgn="base"/>
            <a:r>
              <a:rPr lang="en-US" dirty="0" smtClean="0"/>
              <a:t>Unit testing and Functional testing.</a:t>
            </a:r>
          </a:p>
          <a:p>
            <a:pPr fontAlgn="base"/>
            <a:r>
              <a:rPr lang="en-US" dirty="0" smtClean="0"/>
              <a:t>It could be used to test MVC Pattern.</a:t>
            </a:r>
            <a:endParaRPr lang="en-US" dirty="0" smtClean="0"/>
          </a:p>
        </p:txBody>
      </p:sp>
    </p:spTree>
    <p:extLst>
      <p:ext uri="{BB962C8B-B14F-4D97-AF65-F5344CB8AC3E}">
        <p14:creationId xmlns:p14="http://schemas.microsoft.com/office/powerpoint/2010/main" val="4152750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normAutofit fontScale="90000"/>
          </a:bodyPr>
          <a:lstStyle/>
          <a:p>
            <a:r>
              <a:rPr lang="en-US" sz="4000" b="1" dirty="0" smtClean="0"/>
              <a:t>W</a:t>
            </a:r>
            <a:r>
              <a:rPr lang="en-US" dirty="0" smtClean="0"/>
              <a:t>hat </a:t>
            </a:r>
            <a:r>
              <a:rPr lang="en-US" dirty="0"/>
              <a:t>difficulties have arisen during the pill</a:t>
            </a:r>
            <a:br>
              <a:rPr lang="en-US" dirty="0"/>
            </a:br>
            <a:r>
              <a:rPr lang="en-US" dirty="0"/>
              <a:t/>
            </a:r>
            <a:br>
              <a:rPr lang="en-US" dirty="0"/>
            </a:br>
            <a:endParaRPr lang="es-CO" dirty="0"/>
          </a:p>
        </p:txBody>
      </p:sp>
      <p:sp>
        <p:nvSpPr>
          <p:cNvPr id="3" name="Marcador de contenido 2"/>
          <p:cNvSpPr>
            <a:spLocks noGrp="1"/>
          </p:cNvSpPr>
          <p:nvPr>
            <p:ph idx="1"/>
          </p:nvPr>
        </p:nvSpPr>
        <p:spPr>
          <a:xfrm>
            <a:off x="554022" y="1743007"/>
            <a:ext cx="8596668" cy="3880773"/>
          </a:xfrm>
        </p:spPr>
        <p:txBody>
          <a:bodyPr>
            <a:normAutofit/>
          </a:bodyPr>
          <a:lstStyle/>
          <a:p>
            <a:pPr fontAlgn="base"/>
            <a:r>
              <a:rPr lang="en-US" dirty="0" smtClean="0"/>
              <a:t>Find </a:t>
            </a:r>
            <a:r>
              <a:rPr lang="en-US" dirty="0" smtClean="0"/>
              <a:t>examples for work with files.</a:t>
            </a:r>
            <a:endParaRPr lang="en-US" dirty="0"/>
          </a:p>
        </p:txBody>
      </p:sp>
    </p:spTree>
    <p:extLst>
      <p:ext uri="{BB962C8B-B14F-4D97-AF65-F5344CB8AC3E}">
        <p14:creationId xmlns:p14="http://schemas.microsoft.com/office/powerpoint/2010/main" val="1825570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lstStyle/>
          <a:p>
            <a:pPr lvl="0"/>
            <a:r>
              <a:rPr lang="en-US" sz="4000" b="1" dirty="0" smtClean="0"/>
              <a:t>W</a:t>
            </a:r>
            <a:r>
              <a:rPr lang="en-US" dirty="0" smtClean="0"/>
              <a:t>hat </a:t>
            </a:r>
            <a:r>
              <a:rPr lang="en-US" dirty="0"/>
              <a:t>is the phpunit.xml file used for?</a:t>
            </a:r>
            <a:endParaRPr lang="es-CO" dirty="0"/>
          </a:p>
        </p:txBody>
      </p:sp>
      <p:sp>
        <p:nvSpPr>
          <p:cNvPr id="3" name="Marcador de contenido 2"/>
          <p:cNvSpPr>
            <a:spLocks noGrp="1"/>
          </p:cNvSpPr>
          <p:nvPr>
            <p:ph idx="1"/>
          </p:nvPr>
        </p:nvSpPr>
        <p:spPr>
          <a:xfrm>
            <a:off x="554022" y="1743007"/>
            <a:ext cx="10449258" cy="3880773"/>
          </a:xfrm>
        </p:spPr>
        <p:txBody>
          <a:bodyPr>
            <a:normAutofit/>
          </a:bodyPr>
          <a:lstStyle/>
          <a:p>
            <a:r>
              <a:rPr lang="en-US" dirty="0"/>
              <a:t>The attributes of the &lt;</a:t>
            </a:r>
            <a:r>
              <a:rPr lang="en-US" dirty="0" err="1"/>
              <a:t>phpunit</a:t>
            </a:r>
            <a:r>
              <a:rPr lang="en-US" dirty="0"/>
              <a:t>&gt; element can be used to configure </a:t>
            </a:r>
            <a:r>
              <a:rPr lang="en-US" dirty="0" err="1"/>
              <a:t>PHPUnit's</a:t>
            </a:r>
            <a:r>
              <a:rPr lang="en-US" dirty="0"/>
              <a:t> core </a:t>
            </a:r>
            <a:r>
              <a:rPr lang="en-US" dirty="0" smtClean="0"/>
              <a:t>functionality.</a:t>
            </a:r>
          </a:p>
          <a:p>
            <a:r>
              <a:rPr lang="en-US" dirty="0" smtClean="0"/>
              <a:t>Each </a:t>
            </a:r>
            <a:r>
              <a:rPr lang="en-US" dirty="0"/>
              <a:t>application has its own </a:t>
            </a:r>
            <a:r>
              <a:rPr lang="en-US" dirty="0" err="1"/>
              <a:t>PHPUnit</a:t>
            </a:r>
            <a:r>
              <a:rPr lang="en-US" dirty="0"/>
              <a:t> configuration, stored in the app / phpunit.xml file.</a:t>
            </a:r>
            <a:endParaRPr lang="es-CO" dirty="0"/>
          </a:p>
        </p:txBody>
      </p:sp>
    </p:spTree>
    <p:extLst>
      <p:ext uri="{BB962C8B-B14F-4D97-AF65-F5344CB8AC3E}">
        <p14:creationId xmlns:p14="http://schemas.microsoft.com/office/powerpoint/2010/main" val="1737118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8254" y="248895"/>
            <a:ext cx="8732436" cy="1320800"/>
          </a:xfrm>
        </p:spPr>
        <p:txBody>
          <a:bodyPr/>
          <a:lstStyle/>
          <a:p>
            <a:pPr lvl="0"/>
            <a:r>
              <a:rPr lang="en-US" sz="4000" b="1" dirty="0" smtClean="0"/>
              <a:t>W</a:t>
            </a:r>
            <a:r>
              <a:rPr lang="en-US" dirty="0" smtClean="0"/>
              <a:t>hat </a:t>
            </a:r>
            <a:r>
              <a:rPr lang="en-US" dirty="0"/>
              <a:t>are its main parameters and what are they used for?</a:t>
            </a:r>
            <a:endParaRPr lang="es-CO" dirty="0"/>
          </a:p>
        </p:txBody>
      </p:sp>
      <p:sp>
        <p:nvSpPr>
          <p:cNvPr id="3" name="Marcador de contenido 2"/>
          <p:cNvSpPr>
            <a:spLocks noGrp="1"/>
          </p:cNvSpPr>
          <p:nvPr>
            <p:ph idx="1"/>
          </p:nvPr>
        </p:nvSpPr>
        <p:spPr>
          <a:xfrm>
            <a:off x="554022" y="1743007"/>
            <a:ext cx="11058858" cy="4962593"/>
          </a:xfrm>
        </p:spPr>
        <p:txBody>
          <a:bodyPr>
            <a:normAutofit fontScale="92500" lnSpcReduction="20000"/>
          </a:bodyPr>
          <a:lstStyle/>
          <a:p>
            <a:r>
              <a:rPr lang="en-US" dirty="0"/>
              <a:t>The parent node does the usual job of defining the schema for the XML file, but there are a few other components we’re namely concerned with:</a:t>
            </a:r>
            <a:endParaRPr lang="es-CO" dirty="0"/>
          </a:p>
          <a:p>
            <a:pPr lvl="1"/>
            <a:r>
              <a:rPr lang="en-US" dirty="0" err="1"/>
              <a:t>backupGlobals</a:t>
            </a:r>
            <a:r>
              <a:rPr lang="en-US" dirty="0"/>
              <a:t>. This is actually related to an annotation that we can make in our source code. </a:t>
            </a:r>
            <a:r>
              <a:rPr lang="en-US" dirty="0" err="1"/>
              <a:t>Globals</a:t>
            </a:r>
            <a:r>
              <a:rPr lang="en-US" dirty="0"/>
              <a:t> are something we should try to avoid in object-oriented programming, but if you opt to use one or need to use one</a:t>
            </a:r>
            <a:r>
              <a:rPr lang="en-US" dirty="0" smtClean="0"/>
              <a:t>, </a:t>
            </a:r>
            <a:r>
              <a:rPr lang="en-US" dirty="0"/>
              <a:t>then this will tell </a:t>
            </a:r>
            <a:r>
              <a:rPr lang="en-US" dirty="0" err="1"/>
              <a:t>PHPUnit</a:t>
            </a:r>
            <a:r>
              <a:rPr lang="en-US" dirty="0"/>
              <a:t> to handle the values the global variables are maintaining (and will give you the option to restore them). I generally leave this as-is.</a:t>
            </a:r>
            <a:endParaRPr lang="es-CO" dirty="0"/>
          </a:p>
          <a:p>
            <a:pPr lvl="1"/>
            <a:r>
              <a:rPr lang="en-US" dirty="0"/>
              <a:t>bootstrap. This is optional, but if you opt to include other files with your tests (like bringing in a mocking library, part of </a:t>
            </a:r>
            <a:r>
              <a:rPr lang="en-US" dirty="0" err="1"/>
              <a:t>WordPress</a:t>
            </a:r>
            <a:r>
              <a:rPr lang="en-US" dirty="0"/>
              <a:t>, or a third-party library), then this will all you to define the location of the script that needs to execute. Mocking and bringing in </a:t>
            </a:r>
            <a:r>
              <a:rPr lang="en-US" dirty="0" err="1"/>
              <a:t>WordPress</a:t>
            </a:r>
            <a:r>
              <a:rPr lang="en-US" dirty="0"/>
              <a:t> is outside the scope of this post but it’s something we’ll likely look at in the future as it’s useful when testing plugins. For now, I’ll be including a simple autoloader that basically adds all files in the root of the project directory. The full source for it will be shared later in this post.</a:t>
            </a:r>
            <a:endParaRPr lang="es-CO" dirty="0"/>
          </a:p>
          <a:p>
            <a:pPr lvl="1"/>
            <a:r>
              <a:rPr lang="en-US" dirty="0"/>
              <a:t>colors. If you want the console to print out a report of your tests and do so using colors (to help more easily identify warnings, notices, errors, and so on), then set this to true</a:t>
            </a:r>
            <a:r>
              <a:rPr lang="en-US" dirty="0" smtClean="0"/>
              <a:t>.</a:t>
            </a:r>
          </a:p>
          <a:p>
            <a:r>
              <a:rPr lang="en-US" dirty="0"/>
              <a:t>The following are all </a:t>
            </a:r>
            <a:r>
              <a:rPr lang="en-US" dirty="0" err="1"/>
              <a:t>boolean</a:t>
            </a:r>
            <a:r>
              <a:rPr lang="en-US" dirty="0"/>
              <a:t> values. I recommend setting them to true for the most aggressive reports possible. This way, you won’t get away with simply having notices or warnings slip through while only worrying about errors. This is more of an exercise in code quality than anything else.</a:t>
            </a:r>
            <a:endParaRPr lang="es-CO" dirty="0"/>
          </a:p>
          <a:p>
            <a:pPr lvl="1"/>
            <a:r>
              <a:rPr lang="en-US" dirty="0" err="1"/>
              <a:t>convertErrorsToExceptions</a:t>
            </a:r>
            <a:endParaRPr lang="es-CO" dirty="0"/>
          </a:p>
          <a:p>
            <a:pPr lvl="1"/>
            <a:r>
              <a:rPr lang="en-US" dirty="0" err="1" smtClean="0"/>
              <a:t>convertNoticesToExceptions</a:t>
            </a:r>
            <a:endParaRPr lang="es-CO" dirty="0"/>
          </a:p>
          <a:p>
            <a:pPr lvl="1"/>
            <a:r>
              <a:rPr lang="en-US" dirty="0" err="1" smtClean="0"/>
              <a:t>convertWarningsToExceptions</a:t>
            </a:r>
            <a:endParaRPr lang="es-CO" dirty="0" smtClean="0"/>
          </a:p>
          <a:p>
            <a:pPr marL="457200" lvl="1" indent="0">
              <a:buNone/>
            </a:pPr>
            <a:endParaRPr lang="es-CO" dirty="0" smtClean="0"/>
          </a:p>
          <a:p>
            <a:pPr lvl="1"/>
            <a:endParaRPr lang="es-CO" dirty="0"/>
          </a:p>
        </p:txBody>
      </p:sp>
    </p:spTree>
    <p:extLst>
      <p:ext uri="{BB962C8B-B14F-4D97-AF65-F5344CB8AC3E}">
        <p14:creationId xmlns:p14="http://schemas.microsoft.com/office/powerpoint/2010/main" val="35903169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pPr lvl="0"/>
            <a:r>
              <a:rPr lang="en-US" sz="4400" b="1" dirty="0" smtClean="0"/>
              <a:t>H</a:t>
            </a:r>
            <a:r>
              <a:rPr lang="en-US" sz="4000" dirty="0" smtClean="0"/>
              <a:t>ow </a:t>
            </a:r>
            <a:r>
              <a:rPr lang="en-US" sz="4000" dirty="0"/>
              <a:t>to set the color option to be enabled by default?</a:t>
            </a:r>
            <a:r>
              <a:rPr lang="es-CO" sz="4000" dirty="0"/>
              <a:t/>
            </a:r>
            <a:br>
              <a:rPr lang="es-CO" sz="4000" dirty="0"/>
            </a:br>
            <a:endParaRPr lang="es-CO" sz="4000" dirty="0"/>
          </a:p>
        </p:txBody>
      </p:sp>
      <p:sp>
        <p:nvSpPr>
          <p:cNvPr id="3" name="Marcador de contenido 2"/>
          <p:cNvSpPr>
            <a:spLocks noGrp="1"/>
          </p:cNvSpPr>
          <p:nvPr>
            <p:ph idx="1"/>
          </p:nvPr>
        </p:nvSpPr>
        <p:spPr/>
        <p:txBody>
          <a:bodyPr>
            <a:normAutofit/>
          </a:bodyPr>
          <a:lstStyle/>
          <a:p>
            <a:r>
              <a:rPr lang="en-US" dirty="0"/>
              <a:t>Use colors for the exit. In Windows, we use </a:t>
            </a:r>
            <a:r>
              <a:rPr lang="en-US" i="1" dirty="0"/>
              <a:t>ANSICON</a:t>
            </a:r>
            <a:r>
              <a:rPr lang="en-US" dirty="0"/>
              <a:t> or </a:t>
            </a:r>
            <a:r>
              <a:rPr lang="en-US" i="1" dirty="0" err="1" smtClean="0"/>
              <a:t>ConEmu</a:t>
            </a:r>
            <a:r>
              <a:rPr lang="en-US" dirty="0" smtClean="0"/>
              <a:t>.</a:t>
            </a:r>
            <a:endParaRPr lang="es-CO" dirty="0"/>
          </a:p>
          <a:p>
            <a:r>
              <a:rPr lang="en-US" dirty="0" smtClean="0"/>
              <a:t>There </a:t>
            </a:r>
            <a:r>
              <a:rPr lang="en-US" dirty="0"/>
              <a:t>are three possible values for this option:</a:t>
            </a:r>
            <a:endParaRPr lang="es-CO" dirty="0"/>
          </a:p>
          <a:p>
            <a:pPr lvl="1"/>
            <a:r>
              <a:rPr lang="en-US" dirty="0"/>
              <a:t>never: never show colors at the exit. This is the default value when the option is used</a:t>
            </a:r>
            <a:r>
              <a:rPr lang="en-US" dirty="0" smtClean="0"/>
              <a:t>.</a:t>
            </a:r>
            <a:r>
              <a:rPr lang="es-CO" dirty="0"/>
              <a:t> </a:t>
            </a:r>
            <a:r>
              <a:rPr lang="en-US" dirty="0" smtClean="0"/>
              <a:t>--</a:t>
            </a:r>
            <a:r>
              <a:rPr lang="en-US" dirty="0"/>
              <a:t>colors.</a:t>
            </a:r>
            <a:endParaRPr lang="es-CO" dirty="0"/>
          </a:p>
          <a:p>
            <a:pPr lvl="1"/>
            <a:r>
              <a:rPr lang="en-US" dirty="0"/>
              <a:t>auto: displays the colors at the output unless the current terminal does not support colors or if the</a:t>
            </a:r>
            <a:endParaRPr lang="es-CO" dirty="0"/>
          </a:p>
          <a:p>
            <a:pPr lvl="1"/>
            <a:r>
              <a:rPr lang="en-US" dirty="0"/>
              <a:t>output is channeled to a command or if it is redirected to a file.</a:t>
            </a:r>
            <a:endParaRPr lang="es-CO" dirty="0"/>
          </a:p>
          <a:p>
            <a:pPr lvl="1"/>
            <a:r>
              <a:rPr lang="en-US" dirty="0"/>
              <a:t>always: always show colors at the output even when the terminal does not support colors or when the output is channeled to a command or redirected to a file.</a:t>
            </a:r>
            <a:endParaRPr lang="es-CO" dirty="0"/>
          </a:p>
          <a:p>
            <a:r>
              <a:rPr lang="en-US" dirty="0"/>
              <a:t>When using --colors without any value, the auto option is taken</a:t>
            </a:r>
            <a:endParaRPr lang="es-CO" dirty="0"/>
          </a:p>
          <a:p>
            <a:endParaRPr lang="es-CO" dirty="0"/>
          </a:p>
        </p:txBody>
      </p:sp>
    </p:spTree>
    <p:extLst>
      <p:ext uri="{BB962C8B-B14F-4D97-AF65-F5344CB8AC3E}">
        <p14:creationId xmlns:p14="http://schemas.microsoft.com/office/powerpoint/2010/main" val="1697865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274320"/>
            <a:ext cx="8954346" cy="1320800"/>
          </a:xfrm>
        </p:spPr>
        <p:txBody>
          <a:bodyPr>
            <a:normAutofit fontScale="90000"/>
          </a:bodyPr>
          <a:lstStyle/>
          <a:p>
            <a:pPr lvl="0" algn="just"/>
            <a:r>
              <a:rPr lang="en-US" sz="4400" b="1" dirty="0"/>
              <a:t>H</a:t>
            </a:r>
            <a:r>
              <a:rPr lang="en-US" sz="4000" dirty="0" smtClean="0"/>
              <a:t>ow </a:t>
            </a:r>
            <a:r>
              <a:rPr lang="en-US" sz="4000" dirty="0"/>
              <a:t>to define the path in which the tests are stored (so that it is not necessary to write it by parameter when executing </a:t>
            </a:r>
            <a:r>
              <a:rPr lang="en-US" sz="4000" dirty="0" err="1"/>
              <a:t>PHPUnit</a:t>
            </a:r>
            <a:r>
              <a:rPr lang="en-US" sz="4000" dirty="0"/>
              <a:t>).</a:t>
            </a:r>
            <a:r>
              <a:rPr lang="es-CO" sz="4000" dirty="0"/>
              <a:t/>
            </a:r>
            <a:br>
              <a:rPr lang="es-CO" sz="4000" dirty="0"/>
            </a:br>
            <a:endParaRPr lang="es-CO" dirty="0"/>
          </a:p>
        </p:txBody>
      </p:sp>
      <p:sp>
        <p:nvSpPr>
          <p:cNvPr id="3" name="Marcador de contenido 2"/>
          <p:cNvSpPr>
            <a:spLocks noGrp="1"/>
          </p:cNvSpPr>
          <p:nvPr>
            <p:ph idx="1"/>
          </p:nvPr>
        </p:nvSpPr>
        <p:spPr>
          <a:xfrm>
            <a:off x="677334" y="2977227"/>
            <a:ext cx="10859346" cy="3880773"/>
          </a:xfrm>
        </p:spPr>
        <p:txBody>
          <a:bodyPr>
            <a:normAutofit/>
          </a:bodyPr>
          <a:lstStyle/>
          <a:p>
            <a:r>
              <a:rPr lang="en-US" dirty="0"/>
              <a:t>The </a:t>
            </a:r>
            <a:r>
              <a:rPr lang="en-US" dirty="0" err="1"/>
              <a:t>PHPUnit</a:t>
            </a:r>
            <a:r>
              <a:rPr lang="en-US" dirty="0"/>
              <a:t> XML configuration file (XML Configuration File) can also be used to compose a test suite.</a:t>
            </a:r>
            <a:endParaRPr lang="es-CO" dirty="0"/>
          </a:p>
          <a:p>
            <a:r>
              <a:rPr lang="en-US" dirty="0"/>
              <a:t>A &lt;</a:t>
            </a:r>
            <a:r>
              <a:rPr lang="en-US" dirty="0" err="1"/>
              <a:t>testsuite</a:t>
            </a:r>
            <a:r>
              <a:rPr lang="en-US" dirty="0"/>
              <a:t>&gt; element must have a name attribute and may have one or more &lt;directory&gt; and/or &lt;file&gt; child elements that configure directories and/or files, respectively, that should be searched for tests.</a:t>
            </a:r>
            <a:endParaRPr lang="es-CO" dirty="0"/>
          </a:p>
          <a:p>
            <a:endParaRPr lang="es-CO" dirty="0"/>
          </a:p>
        </p:txBody>
      </p:sp>
    </p:spTree>
    <p:extLst>
      <p:ext uri="{BB962C8B-B14F-4D97-AF65-F5344CB8AC3E}">
        <p14:creationId xmlns:p14="http://schemas.microsoft.com/office/powerpoint/2010/main" val="42780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lvl="0"/>
            <a:r>
              <a:rPr lang="en-US" sz="4000" b="1" dirty="0"/>
              <a:t>W</a:t>
            </a:r>
            <a:r>
              <a:rPr lang="en-US" dirty="0"/>
              <a:t>hat verification methods and assertions are the most used for</a:t>
            </a:r>
            <a:r>
              <a:rPr lang="en-US" dirty="0" smtClean="0"/>
              <a:t>:</a:t>
            </a:r>
            <a:endParaRPr lang="es-CO" dirty="0"/>
          </a:p>
        </p:txBody>
      </p:sp>
      <p:sp>
        <p:nvSpPr>
          <p:cNvPr id="3" name="Marcador de contenido 2"/>
          <p:cNvSpPr>
            <a:spLocks noGrp="1"/>
          </p:cNvSpPr>
          <p:nvPr>
            <p:ph idx="1"/>
          </p:nvPr>
        </p:nvSpPr>
        <p:spPr>
          <a:xfrm>
            <a:off x="677334" y="2084389"/>
            <a:ext cx="8596668" cy="3880773"/>
          </a:xfrm>
        </p:spPr>
        <p:txBody>
          <a:bodyPr>
            <a:normAutofit fontScale="92500" lnSpcReduction="20000"/>
          </a:bodyPr>
          <a:lstStyle/>
          <a:p>
            <a:pPr lvl="0"/>
            <a:r>
              <a:rPr lang="en-US" sz="2400" dirty="0"/>
              <a:t>Verify numerical values</a:t>
            </a:r>
            <a:endParaRPr lang="es-CO" sz="2400" dirty="0"/>
          </a:p>
          <a:p>
            <a:pPr marL="0" indent="0">
              <a:buNone/>
            </a:pPr>
            <a:r>
              <a:rPr lang="en-US" dirty="0" smtClean="0"/>
              <a:t>	Reports </a:t>
            </a:r>
            <a:r>
              <a:rPr lang="en-US" dirty="0"/>
              <a:t>an </a:t>
            </a:r>
            <a:r>
              <a:rPr lang="en-US" dirty="0" smtClean="0"/>
              <a:t>error </a:t>
            </a:r>
            <a:r>
              <a:rPr lang="en-US" dirty="0"/>
              <a:t>identified by $message if $actual is not of type numeric.</a:t>
            </a:r>
            <a:endParaRPr lang="es-CO" dirty="0"/>
          </a:p>
          <a:p>
            <a:endParaRPr lang="es-CO" dirty="0" smtClean="0"/>
          </a:p>
          <a:p>
            <a:endParaRPr lang="es-CO" dirty="0"/>
          </a:p>
          <a:p>
            <a:endParaRPr lang="es-CO" dirty="0" smtClean="0"/>
          </a:p>
          <a:p>
            <a:pPr marL="0" indent="0">
              <a:buNone/>
            </a:pPr>
            <a:endParaRPr lang="es-CO" dirty="0" smtClean="0"/>
          </a:p>
          <a:p>
            <a:endParaRPr lang="es-CO" dirty="0"/>
          </a:p>
          <a:p>
            <a:pPr lvl="0"/>
            <a:r>
              <a:rPr lang="en-US" sz="2400" dirty="0" smtClean="0"/>
              <a:t>Verify </a:t>
            </a:r>
            <a:r>
              <a:rPr lang="en-US" sz="2400" dirty="0"/>
              <a:t>text </a:t>
            </a:r>
            <a:r>
              <a:rPr lang="en-US" sz="2400" dirty="0" smtClean="0"/>
              <a:t>strings</a:t>
            </a:r>
          </a:p>
          <a:p>
            <a:pPr marL="457200" lvl="1" indent="0">
              <a:buNone/>
            </a:pPr>
            <a:r>
              <a:rPr lang="en-US" sz="2200" dirty="0"/>
              <a:t>Reports an error identified by $message if $actual is not of type string.</a:t>
            </a:r>
            <a:endParaRPr lang="es-CO" sz="2200" dirty="0"/>
          </a:p>
          <a:p>
            <a:pPr marL="0" indent="0">
              <a:buNone/>
            </a:pPr>
            <a:r>
              <a:rPr lang="en-US" dirty="0"/>
              <a:t>	</a:t>
            </a:r>
            <a:endParaRPr lang="es-CO" dirty="0"/>
          </a:p>
          <a:p>
            <a:endParaRPr lang="es-CO" dirty="0"/>
          </a:p>
        </p:txBody>
      </p:sp>
      <p:pic>
        <p:nvPicPr>
          <p:cNvPr id="7" name="Imagen 6"/>
          <p:cNvPicPr/>
          <p:nvPr/>
        </p:nvPicPr>
        <p:blipFill>
          <a:blip r:embed="rId2"/>
          <a:stretch>
            <a:fillRect/>
          </a:stretch>
        </p:blipFill>
        <p:spPr>
          <a:xfrm>
            <a:off x="3588828" y="3095135"/>
            <a:ext cx="4153092" cy="1522585"/>
          </a:xfrm>
          <a:prstGeom prst="rect">
            <a:avLst/>
          </a:prstGeom>
        </p:spPr>
      </p:pic>
      <p:pic>
        <p:nvPicPr>
          <p:cNvPr id="8" name="Imagen 7"/>
          <p:cNvPicPr/>
          <p:nvPr/>
        </p:nvPicPr>
        <p:blipFill>
          <a:blip r:embed="rId3"/>
          <a:stretch>
            <a:fillRect/>
          </a:stretch>
        </p:blipFill>
        <p:spPr>
          <a:xfrm>
            <a:off x="3660361" y="5200650"/>
            <a:ext cx="4010025" cy="1657350"/>
          </a:xfrm>
          <a:prstGeom prst="rect">
            <a:avLst/>
          </a:prstGeom>
        </p:spPr>
      </p:pic>
    </p:spTree>
    <p:extLst>
      <p:ext uri="{BB962C8B-B14F-4D97-AF65-F5344CB8AC3E}">
        <p14:creationId xmlns:p14="http://schemas.microsoft.com/office/powerpoint/2010/main" val="232349053"/>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631</TotalTime>
  <Words>757</Words>
  <Application>Microsoft Office PowerPoint</Application>
  <PresentationFormat>Panorámica</PresentationFormat>
  <Paragraphs>63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Trebuchet MS</vt:lpstr>
      <vt:lpstr>Wingdings 3</vt:lpstr>
      <vt:lpstr>Faceta</vt:lpstr>
      <vt:lpstr>PHP Unit</vt:lpstr>
      <vt:lpstr>How the tasks of the pill have been organized? </vt:lpstr>
      <vt:lpstr>Explain the knowledge learned </vt:lpstr>
      <vt:lpstr>What difficulties have arisen during the pill  </vt:lpstr>
      <vt:lpstr>What is the phpunit.xml file used for?</vt:lpstr>
      <vt:lpstr>What are its main parameters and what are they used for?</vt:lpstr>
      <vt:lpstr>How to set the color option to be enabled by default? </vt:lpstr>
      <vt:lpstr>How to define the path in which the tests are stored (so that it is not necessary to write it by parameter when executing PHPUnit). </vt:lpstr>
      <vt:lpstr>What verification methods and assertions are the most used for:</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 BASICS</dc:title>
  <dc:creator>diegosilva91</dc:creator>
  <cp:lastModifiedBy>diegosilva91</cp:lastModifiedBy>
  <cp:revision>28</cp:revision>
  <dcterms:created xsi:type="dcterms:W3CDTF">2019-12-03T15:35:03Z</dcterms:created>
  <dcterms:modified xsi:type="dcterms:W3CDTF">2020-01-23T12:21:31Z</dcterms:modified>
</cp:coreProperties>
</file>