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8" r:id="rId5"/>
    <p:sldId id="261" r:id="rId6"/>
    <p:sldId id="262" r:id="rId7"/>
    <p:sldId id="257" r:id="rId8"/>
    <p:sldId id="259" r:id="rId9"/>
    <p:sldId id="260" r:id="rId10"/>
    <p:sldId id="263" r:id="rId11"/>
    <p:sldId id="264"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03" autoAdjust="0"/>
    <p:restoredTop sz="94660"/>
  </p:normalViewPr>
  <p:slideViewPr>
    <p:cSldViewPr snapToGrid="0">
      <p:cViewPr varScale="1">
        <p:scale>
          <a:sx n="63" d="100"/>
          <a:sy n="63" d="100"/>
        </p:scale>
        <p:origin x="10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2/4/2020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tpostman.com/docs/postman/environments_and_globals/manage_globals" TargetMode="External"/><Relationship Id="rId2" Type="http://schemas.openxmlformats.org/officeDocument/2006/relationships/hyperlink" Target="https://www.getpostman.com/docs/postman/environments_and_globals/variable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blog.getpostman.com/2014/10/28/using-csv-and-json-files-in-the-postman-collection-runn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err="1" smtClean="0"/>
              <a:t>Postman</a:t>
            </a:r>
            <a:endParaRPr lang="es-CO" dirty="0"/>
          </a:p>
        </p:txBody>
      </p:sp>
      <p:sp>
        <p:nvSpPr>
          <p:cNvPr id="3" name="Subtítulo 2"/>
          <p:cNvSpPr>
            <a:spLocks noGrp="1"/>
          </p:cNvSpPr>
          <p:nvPr>
            <p:ph type="subTitle" idx="1"/>
          </p:nvPr>
        </p:nvSpPr>
        <p:spPr/>
        <p:txBody>
          <a:bodyPr/>
          <a:lstStyle/>
          <a:p>
            <a:r>
              <a:rPr lang="es-CO" dirty="0" smtClean="0"/>
              <a:t>Diego Silva</a:t>
            </a:r>
            <a:endParaRPr lang="es-CO" dirty="0"/>
          </a:p>
        </p:txBody>
      </p:sp>
    </p:spTree>
    <p:extLst>
      <p:ext uri="{BB962C8B-B14F-4D97-AF65-F5344CB8AC3E}">
        <p14:creationId xmlns:p14="http://schemas.microsoft.com/office/powerpoint/2010/main" val="3931978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4320"/>
            <a:ext cx="8954346" cy="1320800"/>
          </a:xfrm>
        </p:spPr>
        <p:txBody>
          <a:bodyPr>
            <a:normAutofit/>
          </a:bodyPr>
          <a:lstStyle/>
          <a:p>
            <a:pPr lvl="0" algn="just"/>
            <a:r>
              <a:rPr lang="en-US" sz="4400" b="1" dirty="0" smtClean="0"/>
              <a:t>V</a:t>
            </a:r>
            <a:r>
              <a:rPr lang="en-US" sz="4000" dirty="0" smtClean="0"/>
              <a:t>ariables</a:t>
            </a:r>
            <a:endParaRPr lang="es-CO" dirty="0"/>
          </a:p>
        </p:txBody>
      </p:sp>
      <p:sp>
        <p:nvSpPr>
          <p:cNvPr id="3" name="Marcador de contenido 2"/>
          <p:cNvSpPr>
            <a:spLocks noGrp="1"/>
          </p:cNvSpPr>
          <p:nvPr>
            <p:ph idx="1"/>
          </p:nvPr>
        </p:nvSpPr>
        <p:spPr>
          <a:xfrm>
            <a:off x="418254" y="1397000"/>
            <a:ext cx="6333066" cy="5323840"/>
          </a:xfrm>
        </p:spPr>
        <p:txBody>
          <a:bodyPr>
            <a:normAutofit/>
          </a:bodyPr>
          <a:lstStyle/>
          <a:p>
            <a:r>
              <a:rPr lang="en-US" b="1" dirty="0"/>
              <a:t>Global variables</a:t>
            </a:r>
            <a:r>
              <a:rPr lang="en-US" dirty="0"/>
              <a:t> allow you to access data between collections, requests, test scripts, and environments</a:t>
            </a:r>
            <a:r>
              <a:rPr lang="en-US" dirty="0" smtClean="0"/>
              <a:t>.</a:t>
            </a:r>
          </a:p>
          <a:p>
            <a:r>
              <a:rPr lang="en-US" b="1" dirty="0"/>
              <a:t>Collection variables</a:t>
            </a:r>
            <a:r>
              <a:rPr lang="en-US" dirty="0"/>
              <a:t> are available throughout the requests in a collection and are independent of environments, so do not change based on the selected environment</a:t>
            </a:r>
            <a:r>
              <a:rPr lang="en-US" dirty="0" smtClean="0"/>
              <a:t>.</a:t>
            </a:r>
          </a:p>
          <a:p>
            <a:r>
              <a:rPr lang="en-US" b="1" dirty="0"/>
              <a:t>Environment variables</a:t>
            </a:r>
            <a:r>
              <a:rPr lang="en-US" dirty="0"/>
              <a:t> allow you to tailor your processing to different environments, for example local development </a:t>
            </a:r>
            <a:r>
              <a:rPr lang="en-US" dirty="0" err="1"/>
              <a:t>vs</a:t>
            </a:r>
            <a:r>
              <a:rPr lang="en-US" dirty="0"/>
              <a:t> testing or production. Only one environment can be active at a time</a:t>
            </a:r>
            <a:r>
              <a:rPr lang="en-US" dirty="0" smtClean="0"/>
              <a:t>.</a:t>
            </a:r>
          </a:p>
          <a:p>
            <a:r>
              <a:rPr lang="en-US" b="1" dirty="0"/>
              <a:t>Local variables</a:t>
            </a:r>
            <a:r>
              <a:rPr lang="en-US" dirty="0"/>
              <a:t> are temporary, and only accessible in your request scripts. Local variable values are scoped to a single request or collection run, and are no longer available when the run is complete</a:t>
            </a:r>
            <a:r>
              <a:rPr lang="en-US" dirty="0" smtClean="0"/>
              <a:t>.</a:t>
            </a:r>
          </a:p>
          <a:p>
            <a:r>
              <a:rPr lang="en-US" b="1" dirty="0"/>
              <a:t>Data variables</a:t>
            </a:r>
            <a:r>
              <a:rPr lang="en-US" dirty="0"/>
              <a:t> come from external CSV and JSON files to define data sets you can use when running collections via Newman or the Collection Runner.</a:t>
            </a:r>
            <a:endParaRPr lang="es-CO" dirty="0"/>
          </a:p>
        </p:txBody>
      </p:sp>
      <p:pic>
        <p:nvPicPr>
          <p:cNvPr id="5" name="Imagen 4"/>
          <p:cNvPicPr>
            <a:picLocks noChangeAspect="1"/>
          </p:cNvPicPr>
          <p:nvPr/>
        </p:nvPicPr>
        <p:blipFill>
          <a:blip r:embed="rId2"/>
          <a:stretch>
            <a:fillRect/>
          </a:stretch>
        </p:blipFill>
        <p:spPr>
          <a:xfrm>
            <a:off x="7193280" y="1397000"/>
            <a:ext cx="4619652" cy="5081617"/>
          </a:xfrm>
          <a:prstGeom prst="rect">
            <a:avLst/>
          </a:prstGeom>
        </p:spPr>
      </p:pic>
    </p:spTree>
    <p:extLst>
      <p:ext uri="{BB962C8B-B14F-4D97-AF65-F5344CB8AC3E}">
        <p14:creationId xmlns:p14="http://schemas.microsoft.com/office/powerpoint/2010/main" val="42780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n-US" sz="4000" b="1" dirty="0" smtClean="0"/>
              <a:t>D</a:t>
            </a:r>
            <a:r>
              <a:rPr lang="en-US" dirty="0" smtClean="0"/>
              <a:t>escribe </a:t>
            </a:r>
            <a:r>
              <a:rPr lang="en-US" dirty="0"/>
              <a:t>those POSTMAN functionalities that are most interesting to </a:t>
            </a:r>
            <a:r>
              <a:rPr lang="en-US" dirty="0" smtClean="0"/>
              <a:t>you</a:t>
            </a:r>
            <a:endParaRPr lang="es-CO" dirty="0"/>
          </a:p>
        </p:txBody>
      </p:sp>
      <p:sp>
        <p:nvSpPr>
          <p:cNvPr id="3" name="Marcador de contenido 2"/>
          <p:cNvSpPr>
            <a:spLocks noGrp="1"/>
          </p:cNvSpPr>
          <p:nvPr>
            <p:ph idx="1"/>
          </p:nvPr>
        </p:nvSpPr>
        <p:spPr>
          <a:xfrm>
            <a:off x="677334" y="2084389"/>
            <a:ext cx="11255586" cy="3880773"/>
          </a:xfrm>
        </p:spPr>
        <p:txBody>
          <a:bodyPr>
            <a:normAutofit/>
          </a:bodyPr>
          <a:lstStyle/>
          <a:p>
            <a:pPr lvl="0"/>
            <a:r>
              <a:rPr lang="en-US" sz="2400" dirty="0" smtClean="0"/>
              <a:t>Monitors, Runs, API Documentations, testing.</a:t>
            </a:r>
          </a:p>
          <a:p>
            <a:pPr lvl="0"/>
            <a:r>
              <a:rPr lang="en-US" sz="2400" dirty="0" smtClean="0"/>
              <a:t>Different forms to show o see the information from the URL.</a:t>
            </a:r>
          </a:p>
          <a:p>
            <a:pPr lvl="0"/>
            <a:r>
              <a:rPr lang="es-CO" sz="2400" dirty="0" err="1"/>
              <a:t>Chain</a:t>
            </a:r>
            <a:r>
              <a:rPr lang="es-CO" sz="2400" dirty="0"/>
              <a:t> </a:t>
            </a:r>
            <a:r>
              <a:rPr lang="es-CO" sz="2400" dirty="0" err="1"/>
              <a:t>the</a:t>
            </a:r>
            <a:r>
              <a:rPr lang="es-CO" sz="2400" dirty="0"/>
              <a:t> </a:t>
            </a:r>
            <a:r>
              <a:rPr lang="es-CO" sz="2400" dirty="0" err="1"/>
              <a:t>requests</a:t>
            </a:r>
            <a:r>
              <a:rPr lang="es-CO" sz="2400" dirty="0"/>
              <a:t>.</a:t>
            </a:r>
          </a:p>
          <a:p>
            <a:endParaRPr lang="es-CO" dirty="0"/>
          </a:p>
        </p:txBody>
      </p:sp>
    </p:spTree>
    <p:extLst>
      <p:ext uri="{BB962C8B-B14F-4D97-AF65-F5344CB8AC3E}">
        <p14:creationId xmlns:p14="http://schemas.microsoft.com/office/powerpoint/2010/main" val="232349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9076266" cy="1320800"/>
          </a:xfrm>
        </p:spPr>
        <p:txBody>
          <a:bodyPr>
            <a:normAutofit/>
          </a:bodyPr>
          <a:lstStyle/>
          <a:p>
            <a:pPr lvl="0"/>
            <a:r>
              <a:rPr lang="en-US" sz="4000" b="1" dirty="0" smtClean="0"/>
              <a:t>E</a:t>
            </a:r>
            <a:r>
              <a:rPr lang="en-US" dirty="0" smtClean="0"/>
              <a:t>xplain </a:t>
            </a:r>
            <a:r>
              <a:rPr lang="en-US" dirty="0"/>
              <a:t>the purpose of the tests and in which cases you recommend using them</a:t>
            </a:r>
            <a:endParaRPr lang="es-CO" dirty="0"/>
          </a:p>
        </p:txBody>
      </p:sp>
      <p:sp>
        <p:nvSpPr>
          <p:cNvPr id="3" name="Marcador de contenido 2"/>
          <p:cNvSpPr>
            <a:spLocks noGrp="1"/>
          </p:cNvSpPr>
          <p:nvPr>
            <p:ph idx="1"/>
          </p:nvPr>
        </p:nvSpPr>
        <p:spPr>
          <a:xfrm>
            <a:off x="677334" y="2084389"/>
            <a:ext cx="11255586" cy="3880773"/>
          </a:xfrm>
        </p:spPr>
        <p:txBody>
          <a:bodyPr>
            <a:normAutofit/>
          </a:bodyPr>
          <a:lstStyle/>
          <a:p>
            <a:pPr lvl="0"/>
            <a:r>
              <a:rPr lang="en-US" sz="2400" dirty="0"/>
              <a:t>Everyone agrees that writing tests is important, but not everyone does it. As you introduce new code, tests ensure that your API is working as intended. You can write and run tests in Postman for each request. </a:t>
            </a:r>
            <a:endParaRPr lang="en-US" sz="2400" dirty="0" smtClean="0"/>
          </a:p>
          <a:p>
            <a:pPr lvl="0"/>
            <a:r>
              <a:rPr lang="en-US" sz="2400" dirty="0" smtClean="0"/>
              <a:t>Different forms to show o see the information from the URL.</a:t>
            </a:r>
          </a:p>
          <a:p>
            <a:pPr lvl="0"/>
            <a:r>
              <a:rPr lang="en-US" sz="2400" dirty="0"/>
              <a:t>Most people agree that writing tests is important, but writing the first test is sometimes the biggest hurdle to testing. </a:t>
            </a:r>
            <a:endParaRPr lang="en-US" sz="2400" dirty="0" smtClean="0"/>
          </a:p>
          <a:p>
            <a:pPr lvl="0"/>
            <a:r>
              <a:rPr lang="en-US" sz="2400" dirty="0"/>
              <a:t>The first step is to use code snippets. These stubs demonstrate how a Postman test runs, how they’re structured, and show test results.</a:t>
            </a:r>
            <a:endParaRPr lang="en-US" sz="2400" dirty="0" smtClean="0"/>
          </a:p>
          <a:p>
            <a:endParaRPr lang="es-CO" dirty="0"/>
          </a:p>
        </p:txBody>
      </p:sp>
    </p:spTree>
    <p:extLst>
      <p:ext uri="{BB962C8B-B14F-4D97-AF65-F5344CB8AC3E}">
        <p14:creationId xmlns:p14="http://schemas.microsoft.com/office/powerpoint/2010/main" val="121922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74397"/>
            <a:ext cx="9076266" cy="1320800"/>
          </a:xfrm>
        </p:spPr>
        <p:txBody>
          <a:bodyPr>
            <a:normAutofit/>
          </a:bodyPr>
          <a:lstStyle/>
          <a:p>
            <a:pPr lvl="0"/>
            <a:r>
              <a:rPr lang="en-US" sz="4000" b="1" dirty="0" smtClean="0"/>
              <a:t>E</a:t>
            </a:r>
            <a:r>
              <a:rPr lang="en-US" dirty="0" smtClean="0"/>
              <a:t>xplain </a:t>
            </a:r>
            <a:r>
              <a:rPr lang="en-US" dirty="0"/>
              <a:t>how you can send JSON content to an endpoint</a:t>
            </a:r>
            <a:endParaRPr lang="es-CO" dirty="0"/>
          </a:p>
        </p:txBody>
      </p:sp>
      <p:sp>
        <p:nvSpPr>
          <p:cNvPr id="3" name="Marcador de contenido 2"/>
          <p:cNvSpPr>
            <a:spLocks noGrp="1"/>
          </p:cNvSpPr>
          <p:nvPr>
            <p:ph idx="1"/>
          </p:nvPr>
        </p:nvSpPr>
        <p:spPr>
          <a:xfrm>
            <a:off x="677334" y="1495197"/>
            <a:ext cx="11255586" cy="3880773"/>
          </a:xfrm>
        </p:spPr>
        <p:txBody>
          <a:bodyPr>
            <a:normAutofit/>
          </a:bodyPr>
          <a:lstStyle/>
          <a:p>
            <a:r>
              <a:rPr lang="en-US" dirty="0"/>
              <a:t>Now let us add a </a:t>
            </a:r>
            <a:r>
              <a:rPr lang="en-US" b="1" i="1" dirty="0"/>
              <a:t>Request Body</a:t>
            </a:r>
            <a:r>
              <a:rPr lang="en-US" dirty="0"/>
              <a:t> to our POST request. Every Endpoint will be document with what kind of Method type and the format of body that it expects. Let us see what body this request expects and how to add it. For that click on</a:t>
            </a:r>
            <a:r>
              <a:rPr lang="en-US" b="1" i="1" dirty="0"/>
              <a:t> Body</a:t>
            </a:r>
            <a:r>
              <a:rPr lang="en-US" dirty="0"/>
              <a:t> tab</a:t>
            </a:r>
            <a:r>
              <a:rPr lang="en-US" dirty="0" smtClean="0"/>
              <a:t>.</a:t>
            </a:r>
          </a:p>
          <a:p>
            <a:endParaRPr lang="en-US" dirty="0"/>
          </a:p>
          <a:p>
            <a:endParaRPr lang="en-US" dirty="0" smtClean="0"/>
          </a:p>
          <a:p>
            <a:endParaRPr lang="en-US" dirty="0"/>
          </a:p>
          <a:p>
            <a:endParaRPr lang="en-US" dirty="0" smtClean="0"/>
          </a:p>
          <a:p>
            <a:r>
              <a:rPr lang="en-US" dirty="0"/>
              <a:t>Click on raw and select format type as </a:t>
            </a:r>
            <a:r>
              <a:rPr lang="en-US" b="1" i="1" dirty="0"/>
              <a:t>JSON</a:t>
            </a:r>
            <a:r>
              <a:rPr lang="en-US" dirty="0"/>
              <a:t>, since we have to send in correct format which the server expects</a:t>
            </a:r>
            <a:r>
              <a:rPr lang="en-US" dirty="0" smtClean="0"/>
              <a:t>.</a:t>
            </a:r>
          </a:p>
          <a:p>
            <a:endParaRPr lang="es-CO" dirty="0"/>
          </a:p>
        </p:txBody>
      </p:sp>
      <p:pic>
        <p:nvPicPr>
          <p:cNvPr id="1026" name="Picture 2" descr="Customer_API_Example_Bo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48657"/>
            <a:ext cx="8894022" cy="1339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w_Json_Sel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533784"/>
            <a:ext cx="8810202" cy="232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39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74397"/>
            <a:ext cx="9076266" cy="1320800"/>
          </a:xfrm>
        </p:spPr>
        <p:txBody>
          <a:bodyPr>
            <a:normAutofit/>
          </a:bodyPr>
          <a:lstStyle/>
          <a:p>
            <a:pPr lvl="0"/>
            <a:r>
              <a:rPr lang="en-US" sz="4000" b="1" dirty="0" smtClean="0"/>
              <a:t>E</a:t>
            </a:r>
            <a:r>
              <a:rPr lang="en-US" dirty="0" smtClean="0"/>
              <a:t>xplain </a:t>
            </a:r>
            <a:r>
              <a:rPr lang="en-US" dirty="0"/>
              <a:t>how you can send JSON content to an endpoint</a:t>
            </a:r>
            <a:endParaRPr lang="es-CO" dirty="0"/>
          </a:p>
        </p:txBody>
      </p:sp>
      <p:sp>
        <p:nvSpPr>
          <p:cNvPr id="3" name="Marcador de contenido 2"/>
          <p:cNvSpPr>
            <a:spLocks noGrp="1"/>
          </p:cNvSpPr>
          <p:nvPr>
            <p:ph idx="1"/>
          </p:nvPr>
        </p:nvSpPr>
        <p:spPr>
          <a:xfrm>
            <a:off x="677334" y="1495197"/>
            <a:ext cx="4641426" cy="4768443"/>
          </a:xfrm>
        </p:spPr>
        <p:txBody>
          <a:bodyPr>
            <a:normAutofit/>
          </a:bodyPr>
          <a:lstStyle/>
          <a:p>
            <a:r>
              <a:rPr lang="en-US" dirty="0"/>
              <a:t>This endpoint expects a </a:t>
            </a:r>
            <a:r>
              <a:rPr lang="en-US" b="1" i="1" dirty="0" err="1"/>
              <a:t>Json</a:t>
            </a:r>
            <a:r>
              <a:rPr lang="en-US" i="1" dirty="0"/>
              <a:t> </a:t>
            </a:r>
            <a:r>
              <a:rPr lang="en-US" dirty="0"/>
              <a:t>body which contains the details of the new user. Below is a sample </a:t>
            </a:r>
            <a:r>
              <a:rPr lang="en-US" b="1" i="1" dirty="0" err="1"/>
              <a:t>Json</a:t>
            </a:r>
            <a:r>
              <a:rPr lang="en-US" dirty="0"/>
              <a:t> body. Copy and Paste the following in the body tab of Postman.</a:t>
            </a:r>
            <a:endParaRPr lang="en-US" dirty="0"/>
          </a:p>
          <a:p>
            <a:endParaRPr lang="en-US" dirty="0" smtClean="0"/>
          </a:p>
          <a:p>
            <a:endParaRPr lang="en-US" dirty="0"/>
          </a:p>
          <a:p>
            <a:endParaRPr lang="en-US" dirty="0" smtClean="0"/>
          </a:p>
          <a:p>
            <a:endParaRPr lang="es-CO" dirty="0"/>
          </a:p>
        </p:txBody>
      </p:sp>
      <p:sp>
        <p:nvSpPr>
          <p:cNvPr id="8" name="Marcador de contenido 2"/>
          <p:cNvSpPr txBox="1">
            <a:spLocks/>
          </p:cNvSpPr>
          <p:nvPr/>
        </p:nvSpPr>
        <p:spPr>
          <a:xfrm>
            <a:off x="6255174" y="1495196"/>
            <a:ext cx="5022426" cy="476844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Change the attribute </a:t>
            </a:r>
            <a:r>
              <a:rPr lang="en-US" b="1" i="1" dirty="0"/>
              <a:t>value</a:t>
            </a:r>
            <a:r>
              <a:rPr lang="en-US" dirty="0"/>
              <a:t> to any value you want (take reference from the below image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Press </a:t>
            </a:r>
            <a:r>
              <a:rPr lang="en-US" b="1" i="1" dirty="0"/>
              <a:t>Send</a:t>
            </a:r>
            <a:r>
              <a:rPr lang="en-US" i="1" dirty="0"/>
              <a:t> </a:t>
            </a:r>
            <a:r>
              <a:rPr lang="en-US" dirty="0"/>
              <a:t>and see the </a:t>
            </a:r>
            <a:r>
              <a:rPr lang="en-US" i="1" dirty="0"/>
              <a:t>Response Body</a:t>
            </a:r>
            <a:r>
              <a:rPr lang="en-US" dirty="0"/>
              <a:t> and </a:t>
            </a:r>
            <a:r>
              <a:rPr lang="en-US" i="1" dirty="0"/>
              <a:t>Response Status</a:t>
            </a:r>
            <a:r>
              <a:rPr lang="en-US" dirty="0"/>
              <a:t>.</a:t>
            </a:r>
            <a:endParaRPr lang="en-US" dirty="0" smtClean="0"/>
          </a:p>
          <a:p>
            <a:endParaRPr lang="en-US" dirty="0" smtClean="0"/>
          </a:p>
          <a:p>
            <a:endParaRPr lang="es-CO" dirty="0"/>
          </a:p>
        </p:txBody>
      </p:sp>
      <p:pic>
        <p:nvPicPr>
          <p:cNvPr id="6" name="Imagen 5"/>
          <p:cNvPicPr>
            <a:picLocks noChangeAspect="1"/>
          </p:cNvPicPr>
          <p:nvPr/>
        </p:nvPicPr>
        <p:blipFill>
          <a:blip r:embed="rId2"/>
          <a:stretch>
            <a:fillRect/>
          </a:stretch>
        </p:blipFill>
        <p:spPr>
          <a:xfrm>
            <a:off x="1341120" y="3254913"/>
            <a:ext cx="2819400" cy="2656965"/>
          </a:xfrm>
          <a:prstGeom prst="rect">
            <a:avLst/>
          </a:prstGeom>
        </p:spPr>
      </p:pic>
      <p:pic>
        <p:nvPicPr>
          <p:cNvPr id="7" name="Imagen 6"/>
          <p:cNvPicPr>
            <a:picLocks noChangeAspect="1"/>
          </p:cNvPicPr>
          <p:nvPr/>
        </p:nvPicPr>
        <p:blipFill>
          <a:blip r:embed="rId3"/>
          <a:stretch>
            <a:fillRect/>
          </a:stretch>
        </p:blipFill>
        <p:spPr>
          <a:xfrm>
            <a:off x="4824306" y="2932747"/>
            <a:ext cx="7049479" cy="1791653"/>
          </a:xfrm>
          <a:prstGeom prst="rect">
            <a:avLst/>
          </a:prstGeom>
        </p:spPr>
      </p:pic>
    </p:spTree>
    <p:extLst>
      <p:ext uri="{BB962C8B-B14F-4D97-AF65-F5344CB8AC3E}">
        <p14:creationId xmlns:p14="http://schemas.microsoft.com/office/powerpoint/2010/main" val="1950302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174397"/>
            <a:ext cx="9076266" cy="1320800"/>
          </a:xfrm>
        </p:spPr>
        <p:txBody>
          <a:bodyPr>
            <a:normAutofit/>
          </a:bodyPr>
          <a:lstStyle/>
          <a:p>
            <a:pPr lvl="0"/>
            <a:r>
              <a:rPr lang="en-US" sz="4000" b="1" dirty="0" smtClean="0"/>
              <a:t>E</a:t>
            </a:r>
            <a:r>
              <a:rPr lang="en-US" dirty="0" smtClean="0"/>
              <a:t>xplain </a:t>
            </a:r>
            <a:r>
              <a:rPr lang="en-US" dirty="0"/>
              <a:t>how you can send JSON content to an endpoint</a:t>
            </a:r>
            <a:endParaRPr lang="es-CO" dirty="0"/>
          </a:p>
        </p:txBody>
      </p:sp>
      <p:sp>
        <p:nvSpPr>
          <p:cNvPr id="3" name="Marcador de contenido 2"/>
          <p:cNvSpPr>
            <a:spLocks noGrp="1"/>
          </p:cNvSpPr>
          <p:nvPr>
            <p:ph idx="1"/>
          </p:nvPr>
        </p:nvSpPr>
        <p:spPr>
          <a:xfrm>
            <a:off x="677334" y="1495197"/>
            <a:ext cx="11255586" cy="3880773"/>
          </a:xfrm>
        </p:spPr>
        <p:txBody>
          <a:bodyPr>
            <a:normAutofit/>
          </a:bodyPr>
          <a:lstStyle/>
          <a:p>
            <a:r>
              <a:rPr lang="en-US" dirty="0"/>
              <a:t>Now let us add a </a:t>
            </a:r>
            <a:r>
              <a:rPr lang="en-US" b="1" i="1" dirty="0"/>
              <a:t>Request Body</a:t>
            </a:r>
            <a:r>
              <a:rPr lang="en-US" dirty="0"/>
              <a:t> to our POST request. Every Endpoint will be document with what kind of Method type and the format of body that it expects. Let us see what body this request expects and how to add it. For that click on</a:t>
            </a:r>
            <a:r>
              <a:rPr lang="en-US" b="1" i="1" dirty="0"/>
              <a:t> Body</a:t>
            </a:r>
            <a:r>
              <a:rPr lang="en-US" dirty="0"/>
              <a:t> tab</a:t>
            </a:r>
            <a:r>
              <a:rPr lang="en-US" dirty="0" smtClean="0"/>
              <a:t>.</a:t>
            </a:r>
          </a:p>
          <a:p>
            <a:endParaRPr lang="en-US" dirty="0"/>
          </a:p>
          <a:p>
            <a:endParaRPr lang="en-US" dirty="0" smtClean="0"/>
          </a:p>
          <a:p>
            <a:endParaRPr lang="en-US" dirty="0"/>
          </a:p>
          <a:p>
            <a:endParaRPr lang="en-US" dirty="0" smtClean="0"/>
          </a:p>
          <a:p>
            <a:r>
              <a:rPr lang="en-US" dirty="0"/>
              <a:t>Click on raw and select format type as </a:t>
            </a:r>
            <a:r>
              <a:rPr lang="en-US" b="1" i="1" dirty="0"/>
              <a:t>JSON</a:t>
            </a:r>
            <a:r>
              <a:rPr lang="en-US" dirty="0"/>
              <a:t>, since we have to send in correct format which the server expects</a:t>
            </a:r>
            <a:r>
              <a:rPr lang="en-US" dirty="0" smtClean="0"/>
              <a:t>.</a:t>
            </a:r>
          </a:p>
          <a:p>
            <a:endParaRPr lang="es-CO" dirty="0"/>
          </a:p>
        </p:txBody>
      </p:sp>
      <p:pic>
        <p:nvPicPr>
          <p:cNvPr id="1026" name="Picture 2" descr="Customer_API_Example_Bo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48657"/>
            <a:ext cx="8894022" cy="13399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aw_Json_Sele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533784"/>
            <a:ext cx="8810202" cy="232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99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0"/>
            <a:ext cx="9448800" cy="1320800"/>
          </a:xfrm>
        </p:spPr>
        <p:txBody>
          <a:bodyPr/>
          <a:lstStyle/>
          <a:p>
            <a:r>
              <a:rPr lang="en-US" sz="4000" b="1" dirty="0"/>
              <a:t>H</a:t>
            </a:r>
            <a:r>
              <a:rPr lang="en-US" dirty="0"/>
              <a:t>ow the tasks of the pill have been organized?</a:t>
            </a:r>
            <a:endParaRPr lang="es-CO" dirty="0"/>
          </a:p>
        </p:txBody>
      </p:sp>
      <p:sp>
        <p:nvSpPr>
          <p:cNvPr id="3" name="Marcador de contenido 2"/>
          <p:cNvSpPr>
            <a:spLocks noGrp="1"/>
          </p:cNvSpPr>
          <p:nvPr>
            <p:ph idx="1"/>
          </p:nvPr>
        </p:nvSpPr>
        <p:spPr/>
        <p:txBody>
          <a:bodyPr/>
          <a:lstStyle/>
          <a:p>
            <a:endParaRPr lang="es-CO"/>
          </a:p>
        </p:txBody>
      </p:sp>
      <p:pic>
        <p:nvPicPr>
          <p:cNvPr id="4" name="Imagen 3"/>
          <p:cNvPicPr>
            <a:picLocks noChangeAspect="1"/>
          </p:cNvPicPr>
          <p:nvPr/>
        </p:nvPicPr>
        <p:blipFill rotWithShape="1">
          <a:blip r:embed="rId2"/>
          <a:srcRect b="51465"/>
          <a:stretch/>
        </p:blipFill>
        <p:spPr>
          <a:xfrm>
            <a:off x="839233" y="1203960"/>
            <a:ext cx="8272869" cy="5272473"/>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222183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8997"/>
            <a:ext cx="8596668" cy="1320800"/>
          </a:xfrm>
        </p:spPr>
        <p:txBody>
          <a:bodyPr/>
          <a:lstStyle/>
          <a:p>
            <a:endParaRPr lang="es-CO" dirty="0"/>
          </a:p>
        </p:txBody>
      </p:sp>
      <p:sp>
        <p:nvSpPr>
          <p:cNvPr id="3" name="Marcador de contenido 2"/>
          <p:cNvSpPr>
            <a:spLocks noGrp="1"/>
          </p:cNvSpPr>
          <p:nvPr>
            <p:ph idx="1"/>
          </p:nvPr>
        </p:nvSpPr>
        <p:spPr/>
        <p:txBody>
          <a:bodyPr/>
          <a:lstStyle/>
          <a:p>
            <a:endParaRPr lang="es-CO"/>
          </a:p>
        </p:txBody>
      </p:sp>
      <p:pic>
        <p:nvPicPr>
          <p:cNvPr id="5" name="Imagen 4"/>
          <p:cNvPicPr>
            <a:picLocks noChangeAspect="1"/>
          </p:cNvPicPr>
          <p:nvPr/>
        </p:nvPicPr>
        <p:blipFill rotWithShape="1">
          <a:blip r:embed="rId2"/>
          <a:srcRect t="48770"/>
          <a:stretch/>
        </p:blipFill>
        <p:spPr>
          <a:xfrm>
            <a:off x="961010" y="1019397"/>
            <a:ext cx="8029315" cy="5401353"/>
          </a:xfrm>
          <a:prstGeom prst="rect">
            <a:avLst/>
          </a:prstGeom>
          <a:ln/>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4111039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2706" y="248895"/>
            <a:ext cx="5257801" cy="1320800"/>
          </a:xfrm>
        </p:spPr>
        <p:txBody>
          <a:bodyPr>
            <a:normAutofit fontScale="90000"/>
          </a:bodyPr>
          <a:lstStyle/>
          <a:p>
            <a:r>
              <a:rPr lang="en-US" sz="4000" b="1" dirty="0" smtClean="0"/>
              <a:t>H</a:t>
            </a:r>
            <a:r>
              <a:rPr lang="en-US" dirty="0" smtClean="0"/>
              <a:t>ow </a:t>
            </a:r>
            <a:r>
              <a:rPr lang="en-US" dirty="0"/>
              <a:t>the tasks of the pill have been </a:t>
            </a:r>
            <a:r>
              <a:rPr lang="en-US" dirty="0" smtClean="0"/>
              <a:t>organized?</a:t>
            </a:r>
            <a:r>
              <a:rPr lang="en-US" dirty="0"/>
              <a:t/>
            </a:r>
            <a:br>
              <a:rPr lang="en-US" dirty="0"/>
            </a:br>
            <a:endParaRPr lang="es-CO" dirty="0"/>
          </a:p>
        </p:txBody>
      </p:sp>
      <p:sp>
        <p:nvSpPr>
          <p:cNvPr id="3" name="Marcador de contenido 2"/>
          <p:cNvSpPr>
            <a:spLocks noGrp="1"/>
          </p:cNvSpPr>
          <p:nvPr>
            <p:ph idx="1"/>
          </p:nvPr>
        </p:nvSpPr>
        <p:spPr>
          <a:xfrm>
            <a:off x="554022" y="1743007"/>
            <a:ext cx="5328618" cy="3880773"/>
          </a:xfrm>
        </p:spPr>
        <p:txBody>
          <a:bodyPr>
            <a:normAutofit/>
          </a:bodyPr>
          <a:lstStyle/>
          <a:p>
            <a:r>
              <a:rPr lang="en-US" dirty="0"/>
              <a:t>Using a tool for project management, called monday.com. Tasks are reflected within sprints or stages. Adding the hours each task for each sprint we have that the project </a:t>
            </a:r>
            <a:r>
              <a:rPr lang="en-US" dirty="0"/>
              <a:t>will be executed in 21.1 hours in 4 days, it will be 5.5 hours average per day for the project deadline</a:t>
            </a:r>
            <a:r>
              <a:rPr lang="en-US" dirty="0" smtClean="0"/>
              <a:t>.</a:t>
            </a:r>
            <a:endParaRPr lang="es-CO" dirty="0"/>
          </a:p>
          <a:p>
            <a:pPr fontAlgn="base"/>
            <a:r>
              <a:rPr lang="en-US" dirty="0" smtClean="0"/>
              <a:t>The </a:t>
            </a:r>
            <a:r>
              <a:rPr lang="en-US" dirty="0"/>
              <a:t>first sprint called </a:t>
            </a:r>
            <a:r>
              <a:rPr lang="en-US" dirty="0" smtClean="0"/>
              <a:t>Discovery </a:t>
            </a:r>
            <a:r>
              <a:rPr lang="en-US" dirty="0" smtClean="0"/>
              <a:t>were </a:t>
            </a:r>
            <a:r>
              <a:rPr lang="en-US" dirty="0"/>
              <a:t>divided in two main sub-sprints: Structure analysis and Project Planning.</a:t>
            </a:r>
            <a:endParaRPr lang="es-CO" dirty="0"/>
          </a:p>
          <a:p>
            <a:pPr fontAlgn="base"/>
            <a:endParaRPr lang="es-CO" dirty="0"/>
          </a:p>
          <a:p>
            <a:pPr fontAlgn="base"/>
            <a:endParaRPr lang="en-US" dirty="0"/>
          </a:p>
        </p:txBody>
      </p:sp>
      <p:pic>
        <p:nvPicPr>
          <p:cNvPr id="9" name="Imagen 8"/>
          <p:cNvPicPr/>
          <p:nvPr/>
        </p:nvPicPr>
        <p:blipFill>
          <a:blip r:embed="rId2">
            <a:extLst>
              <a:ext uri="{28A0092B-C50C-407E-A947-70E740481C1C}">
                <a14:useLocalDpi xmlns:a14="http://schemas.microsoft.com/office/drawing/2010/main" val="0"/>
              </a:ext>
            </a:extLst>
          </a:blip>
          <a:srcRect/>
          <a:stretch>
            <a:fillRect/>
          </a:stretch>
        </p:blipFill>
        <p:spPr bwMode="auto">
          <a:xfrm>
            <a:off x="842706" y="4800247"/>
            <a:ext cx="4963160" cy="1917065"/>
          </a:xfrm>
          <a:prstGeom prst="rect">
            <a:avLst/>
          </a:prstGeom>
          <a:noFill/>
          <a:ln>
            <a:noFill/>
          </a:ln>
        </p:spPr>
      </p:pic>
      <p:pic>
        <p:nvPicPr>
          <p:cNvPr id="5" name="Imagen 4"/>
          <p:cNvPicPr>
            <a:picLocks noChangeAspect="1"/>
          </p:cNvPicPr>
          <p:nvPr/>
        </p:nvPicPr>
        <p:blipFill>
          <a:blip r:embed="rId3"/>
          <a:stretch>
            <a:fillRect/>
          </a:stretch>
        </p:blipFill>
        <p:spPr>
          <a:xfrm>
            <a:off x="6094550" y="3903406"/>
            <a:ext cx="6009610" cy="2813906"/>
          </a:xfrm>
          <a:prstGeom prst="rect">
            <a:avLst/>
          </a:prstGeom>
        </p:spPr>
      </p:pic>
    </p:spTree>
    <p:extLst>
      <p:ext uri="{BB962C8B-B14F-4D97-AF65-F5344CB8AC3E}">
        <p14:creationId xmlns:p14="http://schemas.microsoft.com/office/powerpoint/2010/main" val="16285876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a:bodyPr>
          <a:lstStyle/>
          <a:p>
            <a:r>
              <a:rPr lang="en-US" sz="4000" b="1" dirty="0" smtClean="0"/>
              <a:t>E</a:t>
            </a:r>
            <a:r>
              <a:rPr lang="en-US" dirty="0" smtClean="0"/>
              <a:t>xplain </a:t>
            </a:r>
            <a:r>
              <a:rPr lang="en-US" dirty="0"/>
              <a:t>the knowledge learned</a:t>
            </a:r>
            <a:br>
              <a:rPr lang="en-US" dirty="0"/>
            </a:br>
            <a:endParaRPr lang="es-CO" dirty="0"/>
          </a:p>
        </p:txBody>
      </p:sp>
      <p:sp>
        <p:nvSpPr>
          <p:cNvPr id="3" name="Marcador de contenido 2"/>
          <p:cNvSpPr>
            <a:spLocks noGrp="1"/>
          </p:cNvSpPr>
          <p:nvPr>
            <p:ph idx="1"/>
          </p:nvPr>
        </p:nvSpPr>
        <p:spPr>
          <a:xfrm>
            <a:off x="554022" y="1743007"/>
            <a:ext cx="11165538" cy="3880773"/>
          </a:xfrm>
        </p:spPr>
        <p:txBody>
          <a:bodyPr>
            <a:normAutofit/>
          </a:bodyPr>
          <a:lstStyle/>
          <a:p>
            <a:pPr fontAlgn="base"/>
            <a:r>
              <a:rPr lang="en-US" dirty="0" smtClean="0"/>
              <a:t>A quickly way to rest an API avoid the files downloads, with tools power puff and robust for read responses and set up the headers.</a:t>
            </a:r>
          </a:p>
          <a:p>
            <a:pPr fontAlgn="base"/>
            <a:r>
              <a:rPr lang="en-US" dirty="0" smtClean="0"/>
              <a:t>Generate environments with variables for the same URL for rest API.</a:t>
            </a:r>
            <a:endParaRPr lang="en-US" dirty="0" smtClean="0"/>
          </a:p>
          <a:p>
            <a:pPr fontAlgn="base"/>
            <a:r>
              <a:rPr lang="en-US" dirty="0" smtClean="0"/>
              <a:t>Test the request made previously with the conditions for the requirements.</a:t>
            </a:r>
            <a:endParaRPr lang="en-US" dirty="0" smtClean="0"/>
          </a:p>
          <a:p>
            <a:pPr fontAlgn="base"/>
            <a:r>
              <a:rPr lang="en-US" dirty="0" smtClean="0"/>
              <a:t>Monitors for checking and testing an API</a:t>
            </a:r>
            <a:r>
              <a:rPr lang="en-US" dirty="0" smtClean="0"/>
              <a:t>.</a:t>
            </a:r>
            <a:endParaRPr lang="en-US" dirty="0" smtClean="0"/>
          </a:p>
        </p:txBody>
      </p:sp>
    </p:spTree>
    <p:extLst>
      <p:ext uri="{BB962C8B-B14F-4D97-AF65-F5344CB8AC3E}">
        <p14:creationId xmlns:p14="http://schemas.microsoft.com/office/powerpoint/2010/main" val="41527500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fontScale="90000"/>
          </a:bodyPr>
          <a:lstStyle/>
          <a:p>
            <a:r>
              <a:rPr lang="en-US" sz="4000" b="1" dirty="0" smtClean="0"/>
              <a:t>W</a:t>
            </a:r>
            <a:r>
              <a:rPr lang="en-US" dirty="0" smtClean="0"/>
              <a:t>hat </a:t>
            </a:r>
            <a:r>
              <a:rPr lang="en-US" dirty="0"/>
              <a:t>difficulties have arisen during the pill</a:t>
            </a:r>
            <a:br>
              <a:rPr lang="en-US" dirty="0"/>
            </a:br>
            <a:r>
              <a:rPr lang="en-US" dirty="0"/>
              <a:t/>
            </a:r>
            <a:br>
              <a:rPr lang="en-US" dirty="0"/>
            </a:br>
            <a:endParaRPr lang="es-CO" dirty="0"/>
          </a:p>
        </p:txBody>
      </p:sp>
      <p:pic>
        <p:nvPicPr>
          <p:cNvPr id="4" name="Marcador de contenido 3"/>
          <p:cNvPicPr>
            <a:picLocks noGrp="1" noChangeAspect="1"/>
          </p:cNvPicPr>
          <p:nvPr>
            <p:ph idx="1"/>
          </p:nvPr>
        </p:nvPicPr>
        <p:blipFill>
          <a:blip r:embed="rId2"/>
          <a:stretch>
            <a:fillRect/>
          </a:stretch>
        </p:blipFill>
        <p:spPr>
          <a:xfrm>
            <a:off x="418254" y="1569695"/>
            <a:ext cx="10877083" cy="3960019"/>
          </a:xfrm>
          <a:prstGeom prst="rect">
            <a:avLst/>
          </a:prstGeom>
        </p:spPr>
      </p:pic>
    </p:spTree>
    <p:extLst>
      <p:ext uri="{BB962C8B-B14F-4D97-AF65-F5344CB8AC3E}">
        <p14:creationId xmlns:p14="http://schemas.microsoft.com/office/powerpoint/2010/main" val="1825570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9350586" cy="1320800"/>
          </a:xfrm>
        </p:spPr>
        <p:txBody>
          <a:bodyPr>
            <a:normAutofit/>
          </a:bodyPr>
          <a:lstStyle/>
          <a:p>
            <a:pPr lvl="0"/>
            <a:r>
              <a:rPr lang="en-US" sz="4000" b="1" dirty="0" smtClean="0"/>
              <a:t>Wh</a:t>
            </a:r>
            <a:r>
              <a:rPr lang="en-US" dirty="0" smtClean="0"/>
              <a:t>at </a:t>
            </a:r>
            <a:r>
              <a:rPr lang="en-US" dirty="0"/>
              <a:t>are the environment </a:t>
            </a:r>
            <a:r>
              <a:rPr lang="en-US" dirty="0" smtClean="0"/>
              <a:t>variables</a:t>
            </a:r>
            <a:endParaRPr lang="es-CO" dirty="0"/>
          </a:p>
        </p:txBody>
      </p:sp>
      <p:sp>
        <p:nvSpPr>
          <p:cNvPr id="3" name="Marcador de contenido 2"/>
          <p:cNvSpPr>
            <a:spLocks noGrp="1"/>
          </p:cNvSpPr>
          <p:nvPr>
            <p:ph idx="1"/>
          </p:nvPr>
        </p:nvSpPr>
        <p:spPr>
          <a:xfrm>
            <a:off x="418254" y="2017327"/>
            <a:ext cx="10449258" cy="3880773"/>
          </a:xfrm>
        </p:spPr>
        <p:txBody>
          <a:bodyPr>
            <a:normAutofit/>
          </a:bodyPr>
          <a:lstStyle/>
          <a:p>
            <a:r>
              <a:rPr lang="en-US" dirty="0"/>
              <a:t>A variable in the Postman is same as in any programming language. </a:t>
            </a:r>
            <a:endParaRPr lang="en-US" dirty="0" smtClean="0"/>
          </a:p>
          <a:p>
            <a:r>
              <a:rPr lang="en-US" dirty="0"/>
              <a:t>A variable is an entity whose value can be </a:t>
            </a:r>
            <a:r>
              <a:rPr lang="en-US" dirty="0" smtClean="0"/>
              <a:t>changed.</a:t>
            </a:r>
          </a:p>
          <a:p>
            <a:r>
              <a:rPr lang="en-US" dirty="0"/>
              <a:t> </a:t>
            </a:r>
            <a:r>
              <a:rPr lang="en-US" b="1" i="1" dirty="0"/>
              <a:t>The key part in the key-value set in environment is called </a:t>
            </a:r>
            <a:r>
              <a:rPr lang="en-US" b="1" i="1" dirty="0" smtClean="0"/>
              <a:t>variable.</a:t>
            </a:r>
          </a:p>
          <a:p>
            <a:r>
              <a:rPr lang="en-US" dirty="0"/>
              <a:t>This variable can have any value and in place of the </a:t>
            </a:r>
            <a:r>
              <a:rPr lang="en-US" b="1" i="1" dirty="0"/>
              <a:t>key</a:t>
            </a:r>
            <a:r>
              <a:rPr lang="en-US" dirty="0"/>
              <a:t> we can use the variable name in every request</a:t>
            </a:r>
            <a:r>
              <a:rPr lang="en-US" dirty="0" smtClean="0"/>
              <a:t>.</a:t>
            </a:r>
            <a:r>
              <a:rPr lang="en-US" dirty="0"/>
              <a:t> </a:t>
            </a:r>
            <a:endParaRPr lang="en-US" dirty="0" smtClean="0"/>
          </a:p>
          <a:p>
            <a:r>
              <a:rPr lang="en-US" dirty="0" smtClean="0"/>
              <a:t>This </a:t>
            </a:r>
            <a:r>
              <a:rPr lang="en-US" dirty="0"/>
              <a:t>will be clear with an example shown below and steps shown thereafter.</a:t>
            </a:r>
            <a:endParaRPr lang="es-CO" dirty="0"/>
          </a:p>
        </p:txBody>
      </p:sp>
    </p:spTree>
    <p:extLst>
      <p:ext uri="{BB962C8B-B14F-4D97-AF65-F5344CB8AC3E}">
        <p14:creationId xmlns:p14="http://schemas.microsoft.com/office/powerpoint/2010/main" val="1737118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lstStyle/>
          <a:p>
            <a:pPr lvl="0"/>
            <a:r>
              <a:rPr lang="en-US" sz="4000" b="1" dirty="0" smtClean="0"/>
              <a:t>W</a:t>
            </a:r>
            <a:r>
              <a:rPr lang="en-US" dirty="0" smtClean="0"/>
              <a:t>hat </a:t>
            </a:r>
            <a:r>
              <a:rPr lang="en-US" dirty="0"/>
              <a:t>types of </a:t>
            </a:r>
            <a:r>
              <a:rPr lang="en-US" b="1" dirty="0"/>
              <a:t>scopes</a:t>
            </a:r>
            <a:r>
              <a:rPr lang="en-US" dirty="0"/>
              <a:t> exist within POSTMAN and what are they used for?</a:t>
            </a:r>
            <a:endParaRPr lang="es-CO" dirty="0"/>
          </a:p>
        </p:txBody>
      </p:sp>
      <p:sp>
        <p:nvSpPr>
          <p:cNvPr id="3" name="Marcador de contenido 2"/>
          <p:cNvSpPr>
            <a:spLocks noGrp="1"/>
          </p:cNvSpPr>
          <p:nvPr>
            <p:ph idx="1"/>
          </p:nvPr>
        </p:nvSpPr>
        <p:spPr>
          <a:xfrm>
            <a:off x="554022" y="1743007"/>
            <a:ext cx="11058858" cy="4962593"/>
          </a:xfrm>
        </p:spPr>
        <p:txBody>
          <a:bodyPr>
            <a:normAutofit/>
          </a:bodyPr>
          <a:lstStyle/>
          <a:p>
            <a:r>
              <a:rPr lang="en-US" sz="2400" dirty="0"/>
              <a:t>The following </a:t>
            </a:r>
            <a:r>
              <a:rPr lang="en-US" sz="2400" dirty="0">
                <a:hlinkClick r:id="rId2"/>
              </a:rPr>
              <a:t>scopes</a:t>
            </a:r>
            <a:r>
              <a:rPr lang="en-US" sz="2400" dirty="0"/>
              <a:t> are available for use:</a:t>
            </a:r>
          </a:p>
          <a:p>
            <a:pPr lvl="1"/>
            <a:r>
              <a:rPr lang="en-US" sz="2000" dirty="0" smtClean="0">
                <a:hlinkClick r:id="rId3"/>
              </a:rPr>
              <a:t>Global</a:t>
            </a:r>
            <a:endParaRPr lang="en-US" sz="2000" dirty="0"/>
          </a:p>
          <a:p>
            <a:pPr lvl="1"/>
            <a:r>
              <a:rPr lang="en-US" sz="2000" dirty="0"/>
              <a:t>Environment</a:t>
            </a:r>
          </a:p>
          <a:p>
            <a:pPr lvl="1"/>
            <a:r>
              <a:rPr lang="en-US" sz="2000" dirty="0"/>
              <a:t>Collection</a:t>
            </a:r>
          </a:p>
          <a:p>
            <a:pPr lvl="1"/>
            <a:r>
              <a:rPr lang="en-US" sz="2000" dirty="0"/>
              <a:t>Local</a:t>
            </a:r>
          </a:p>
          <a:p>
            <a:pPr lvl="1"/>
            <a:r>
              <a:rPr lang="en-US" sz="2000" dirty="0">
                <a:hlinkClick r:id="rId4"/>
              </a:rPr>
              <a:t>Data</a:t>
            </a:r>
            <a:endParaRPr lang="en-US" sz="2000" dirty="0"/>
          </a:p>
          <a:p>
            <a:r>
              <a:rPr lang="en-US" sz="2400" dirty="0"/>
              <a:t>Scopes can be thought of as different "buckets" in which values reside. If a variable is in multiple "buckets", the scope with a higher priority wins and the variable gets its value from there. Postman resolves scopes using this hierarchy progressing from broad to narrow scope.</a:t>
            </a:r>
          </a:p>
          <a:p>
            <a:pPr marL="457200" lvl="1" indent="0">
              <a:buNone/>
            </a:pPr>
            <a:endParaRPr lang="es-CO" sz="2000" dirty="0" smtClean="0"/>
          </a:p>
          <a:p>
            <a:pPr lvl="1"/>
            <a:endParaRPr lang="es-CO" sz="2000" dirty="0"/>
          </a:p>
        </p:txBody>
      </p:sp>
      <p:pic>
        <p:nvPicPr>
          <p:cNvPr id="4" name="Imagen 3"/>
          <p:cNvPicPr>
            <a:picLocks noChangeAspect="1"/>
          </p:cNvPicPr>
          <p:nvPr/>
        </p:nvPicPr>
        <p:blipFill>
          <a:blip r:embed="rId5"/>
          <a:stretch>
            <a:fillRect/>
          </a:stretch>
        </p:blipFill>
        <p:spPr>
          <a:xfrm>
            <a:off x="8424862" y="1188720"/>
            <a:ext cx="3419475" cy="3200400"/>
          </a:xfrm>
          <a:prstGeom prst="rect">
            <a:avLst/>
          </a:prstGeom>
        </p:spPr>
      </p:pic>
    </p:spTree>
    <p:extLst>
      <p:ext uri="{BB962C8B-B14F-4D97-AF65-F5344CB8AC3E}">
        <p14:creationId xmlns:p14="http://schemas.microsoft.com/office/powerpoint/2010/main" val="35903169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n-US" sz="4400" b="1" dirty="0" smtClean="0"/>
              <a:t>H</a:t>
            </a:r>
            <a:r>
              <a:rPr lang="en-US" sz="4000" dirty="0" smtClean="0"/>
              <a:t>ow </a:t>
            </a:r>
            <a:r>
              <a:rPr lang="en-US" sz="4000" dirty="0"/>
              <a:t>to set the color option to be enabled by default?</a:t>
            </a:r>
            <a:r>
              <a:rPr lang="es-CO" sz="4000" dirty="0"/>
              <a:t/>
            </a:r>
            <a:br>
              <a:rPr lang="es-CO" sz="4000" dirty="0"/>
            </a:br>
            <a:endParaRPr lang="es-CO" sz="4000" dirty="0"/>
          </a:p>
        </p:txBody>
      </p:sp>
      <p:sp>
        <p:nvSpPr>
          <p:cNvPr id="3" name="Marcador de contenido 2"/>
          <p:cNvSpPr>
            <a:spLocks noGrp="1"/>
          </p:cNvSpPr>
          <p:nvPr>
            <p:ph idx="1"/>
          </p:nvPr>
        </p:nvSpPr>
        <p:spPr/>
        <p:txBody>
          <a:bodyPr>
            <a:normAutofit/>
          </a:bodyPr>
          <a:lstStyle/>
          <a:p>
            <a:r>
              <a:rPr lang="en-US" dirty="0"/>
              <a:t>Use colors for the exit. In Windows, we use </a:t>
            </a:r>
            <a:r>
              <a:rPr lang="en-US" i="1" dirty="0"/>
              <a:t>ANSICON</a:t>
            </a:r>
            <a:r>
              <a:rPr lang="en-US" dirty="0"/>
              <a:t> or </a:t>
            </a:r>
            <a:r>
              <a:rPr lang="en-US" i="1" dirty="0" err="1" smtClean="0"/>
              <a:t>ConEmu</a:t>
            </a:r>
            <a:r>
              <a:rPr lang="en-US" dirty="0" smtClean="0"/>
              <a:t>.</a:t>
            </a:r>
            <a:endParaRPr lang="es-CO" dirty="0"/>
          </a:p>
          <a:p>
            <a:r>
              <a:rPr lang="en-US" dirty="0" smtClean="0"/>
              <a:t>There </a:t>
            </a:r>
            <a:r>
              <a:rPr lang="en-US" dirty="0"/>
              <a:t>are three possible values for this option:</a:t>
            </a:r>
            <a:endParaRPr lang="es-CO" dirty="0"/>
          </a:p>
          <a:p>
            <a:pPr lvl="1"/>
            <a:r>
              <a:rPr lang="en-US" dirty="0"/>
              <a:t>never: never show colors at the exit. This is the default value when the option is used</a:t>
            </a:r>
            <a:r>
              <a:rPr lang="en-US" dirty="0" smtClean="0"/>
              <a:t>.</a:t>
            </a:r>
            <a:r>
              <a:rPr lang="es-CO" dirty="0"/>
              <a:t> </a:t>
            </a:r>
            <a:r>
              <a:rPr lang="en-US" dirty="0" smtClean="0"/>
              <a:t>--</a:t>
            </a:r>
            <a:r>
              <a:rPr lang="en-US" dirty="0"/>
              <a:t>colors.</a:t>
            </a:r>
            <a:endParaRPr lang="es-CO" dirty="0"/>
          </a:p>
          <a:p>
            <a:pPr lvl="1"/>
            <a:r>
              <a:rPr lang="en-US" dirty="0"/>
              <a:t>auto: displays the colors at the output unless the current terminal does not support colors or if the</a:t>
            </a:r>
            <a:endParaRPr lang="es-CO" dirty="0"/>
          </a:p>
          <a:p>
            <a:pPr lvl="1"/>
            <a:r>
              <a:rPr lang="en-US" dirty="0"/>
              <a:t>output is channeled to a command or if it is redirected to a file.</a:t>
            </a:r>
            <a:endParaRPr lang="es-CO" dirty="0"/>
          </a:p>
          <a:p>
            <a:pPr lvl="1"/>
            <a:r>
              <a:rPr lang="en-US" dirty="0"/>
              <a:t>always: always show colors at the output even when the terminal does not support colors or when the output is channeled to a command or redirected to a file.</a:t>
            </a:r>
            <a:endParaRPr lang="es-CO" dirty="0"/>
          </a:p>
          <a:p>
            <a:r>
              <a:rPr lang="en-US" dirty="0"/>
              <a:t>When using --colors without any value, the auto option is taken</a:t>
            </a:r>
            <a:endParaRPr lang="es-CO" dirty="0"/>
          </a:p>
          <a:p>
            <a:endParaRPr lang="es-CO" dirty="0"/>
          </a:p>
        </p:txBody>
      </p:sp>
    </p:spTree>
    <p:extLst>
      <p:ext uri="{BB962C8B-B14F-4D97-AF65-F5344CB8AC3E}">
        <p14:creationId xmlns:p14="http://schemas.microsoft.com/office/powerpoint/2010/main" val="1697865269"/>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685</TotalTime>
  <Words>500</Words>
  <Application>Microsoft Office PowerPoint</Application>
  <PresentationFormat>Panorámica</PresentationFormat>
  <Paragraphs>77</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Trebuchet MS</vt:lpstr>
      <vt:lpstr>Wingdings 3</vt:lpstr>
      <vt:lpstr>Faceta</vt:lpstr>
      <vt:lpstr>Postman</vt:lpstr>
      <vt:lpstr>How the tasks of the pill have been organized?</vt:lpstr>
      <vt:lpstr>Presentación de PowerPoint</vt:lpstr>
      <vt:lpstr>How the tasks of the pill have been organized? </vt:lpstr>
      <vt:lpstr>Explain the knowledge learned </vt:lpstr>
      <vt:lpstr>What difficulties have arisen during the pill  </vt:lpstr>
      <vt:lpstr>What are the environment variables</vt:lpstr>
      <vt:lpstr>What types of scopes exist within POSTMAN and what are they used for?</vt:lpstr>
      <vt:lpstr>How to set the color option to be enabled by default? </vt:lpstr>
      <vt:lpstr>Variables</vt:lpstr>
      <vt:lpstr>Describe those POSTMAN functionalities that are most interesting to you</vt:lpstr>
      <vt:lpstr>Explain the purpose of the tests and in which cases you recommend using them</vt:lpstr>
      <vt:lpstr>Explain how you can send JSON content to an endpoint</vt:lpstr>
      <vt:lpstr>Explain how you can send JSON content to an endpoint</vt:lpstr>
      <vt:lpstr>Explain how you can send JSON content to an endpoint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BASICS</dc:title>
  <dc:creator>diegosilva91</dc:creator>
  <cp:lastModifiedBy>diegosilva91</cp:lastModifiedBy>
  <cp:revision>37</cp:revision>
  <dcterms:created xsi:type="dcterms:W3CDTF">2019-12-03T15:35:03Z</dcterms:created>
  <dcterms:modified xsi:type="dcterms:W3CDTF">2020-02-04T17:09:18Z</dcterms:modified>
</cp:coreProperties>
</file>