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518B-B204-4513-A561-FEF3B463217D}" type="datetimeFigureOut">
              <a:rPr lang="es-AR" smtClean="0"/>
              <a:t>26/06/2017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5C-3085-4D21-8A00-9391C8566FD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518B-B204-4513-A561-FEF3B463217D}" type="datetimeFigureOut">
              <a:rPr lang="es-AR" smtClean="0"/>
              <a:t>26/06/2017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5C-3085-4D21-8A00-9391C8566FD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518B-B204-4513-A561-FEF3B463217D}" type="datetimeFigureOut">
              <a:rPr lang="es-AR" smtClean="0"/>
              <a:t>26/06/2017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5C-3085-4D21-8A00-9391C8566FD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518B-B204-4513-A561-FEF3B463217D}" type="datetimeFigureOut">
              <a:rPr lang="es-AR" smtClean="0"/>
              <a:t>26/06/2017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5C-3085-4D21-8A00-9391C8566FD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518B-B204-4513-A561-FEF3B463217D}" type="datetimeFigureOut">
              <a:rPr lang="es-AR" smtClean="0"/>
              <a:t>26/06/2017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5C-3085-4D21-8A00-9391C8566FD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518B-B204-4513-A561-FEF3B463217D}" type="datetimeFigureOut">
              <a:rPr lang="es-AR" smtClean="0"/>
              <a:t>26/06/2017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5C-3085-4D21-8A00-9391C8566FD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518B-B204-4513-A561-FEF3B463217D}" type="datetimeFigureOut">
              <a:rPr lang="es-AR" smtClean="0"/>
              <a:t>26/06/2017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5C-3085-4D21-8A00-9391C8566FD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518B-B204-4513-A561-FEF3B463217D}" type="datetimeFigureOut">
              <a:rPr lang="es-AR" smtClean="0"/>
              <a:t>26/06/2017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5C-3085-4D21-8A00-9391C8566FD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518B-B204-4513-A561-FEF3B463217D}" type="datetimeFigureOut">
              <a:rPr lang="es-AR" smtClean="0"/>
              <a:t>26/06/2017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5C-3085-4D21-8A00-9391C8566FD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518B-B204-4513-A561-FEF3B463217D}" type="datetimeFigureOut">
              <a:rPr lang="es-AR" smtClean="0"/>
              <a:t>26/06/2017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5C-3085-4D21-8A00-9391C8566FD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518B-B204-4513-A561-FEF3B463217D}" type="datetimeFigureOut">
              <a:rPr lang="es-AR" smtClean="0"/>
              <a:t>26/06/2017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255C-3085-4D21-8A00-9391C8566FD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B518B-B204-4513-A561-FEF3B463217D}" type="datetimeFigureOut">
              <a:rPr lang="es-AR" smtClean="0"/>
              <a:t>26/06/2017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D255C-3085-4D21-8A00-9391C8566FD8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shade val="48000"/>
                <a:satMod val="230000"/>
              </a:schemeClr>
            </a:gs>
            <a:gs pos="60000">
              <a:schemeClr val="bg1">
                <a:shade val="92000"/>
                <a:satMod val="230000"/>
              </a:schemeClr>
            </a:gs>
            <a:gs pos="100000">
              <a:schemeClr val="bg1">
                <a:tint val="85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29 Grupo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1" name="30 Rectángulo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2" name="31 Triángulo rectángulo"/>
            <p:cNvSpPr/>
            <p:nvPr/>
          </p:nvSpPr>
          <p:spPr>
            <a:xfrm>
              <a:off x="0" y="0"/>
              <a:ext cx="7524328" cy="6858000"/>
            </a:xfrm>
            <a:prstGeom prst="rtTriangle">
              <a:avLst/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3" name="32 Triángulo rectángulo"/>
            <p:cNvSpPr/>
            <p:nvPr/>
          </p:nvSpPr>
          <p:spPr>
            <a:xfrm rot="16200000">
              <a:off x="7303740" y="5017740"/>
              <a:ext cx="1484784" cy="2195736"/>
            </a:xfrm>
            <a:prstGeom prst="rtTriangle">
              <a:avLst/>
            </a:prstGeom>
            <a:gradFill flip="none" rotWithShape="1">
              <a:gsLst>
                <a:gs pos="0">
                  <a:schemeClr val="accent3">
                    <a:lumMod val="50000"/>
                    <a:shade val="30000"/>
                    <a:satMod val="115000"/>
                  </a:schemeClr>
                </a:gs>
                <a:gs pos="50000">
                  <a:schemeClr val="accent3">
                    <a:lumMod val="50000"/>
                    <a:shade val="67500"/>
                    <a:satMod val="115000"/>
                  </a:schemeClr>
                </a:gs>
                <a:gs pos="100000">
                  <a:schemeClr val="accent3">
                    <a:lumMod val="5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34" name="33 Rectángulo"/>
          <p:cNvSpPr/>
          <p:nvPr/>
        </p:nvSpPr>
        <p:spPr>
          <a:xfrm>
            <a:off x="3273140" y="1496978"/>
            <a:ext cx="30116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4000" b="1" dirty="0" smtClean="0">
                <a:solidFill>
                  <a:schemeClr val="bg1"/>
                </a:solidFill>
                <a:latin typeface="Cambria" pitchFamily="18" charset="0"/>
              </a:rPr>
              <a:t>MIND </a:t>
            </a:r>
            <a:r>
              <a:rPr lang="es-AR" sz="4000" b="1" dirty="0">
                <a:solidFill>
                  <a:schemeClr val="bg1"/>
                </a:solidFill>
                <a:latin typeface="Cambria" pitchFamily="18" charset="0"/>
              </a:rPr>
              <a:t>GAME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395536" y="512757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chemeClr val="bg1"/>
                </a:solidFill>
                <a:latin typeface="Cambria" pitchFamily="18" charset="0"/>
              </a:rPr>
              <a:t>Grupo:</a:t>
            </a:r>
            <a:r>
              <a:rPr lang="es-AR" sz="24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s-AR" sz="2400" dirty="0" err="1" smtClean="0">
                <a:latin typeface="Cambria" pitchFamily="18" charset="0"/>
              </a:rPr>
              <a:t>Scrumsoft</a:t>
            </a:r>
            <a:endParaRPr lang="es-AR" sz="2400" dirty="0" smtClean="0">
              <a:latin typeface="Cambria" pitchFamily="18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395536" y="5949280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chemeClr val="bg1"/>
                </a:solidFill>
                <a:latin typeface="Cambria" pitchFamily="18" charset="0"/>
              </a:rPr>
              <a:t>Integrantes:</a:t>
            </a:r>
            <a:r>
              <a:rPr lang="es-AR" sz="24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s-AR" sz="2400" dirty="0" smtClean="0">
                <a:latin typeface="Cambria" pitchFamily="18" charset="0"/>
              </a:rPr>
              <a:t>Sosa </a:t>
            </a:r>
            <a:r>
              <a:rPr lang="es-AR" sz="2400" dirty="0" err="1" smtClean="0">
                <a:latin typeface="Cambria" pitchFamily="18" charset="0"/>
              </a:rPr>
              <a:t>Ludueña</a:t>
            </a:r>
            <a:r>
              <a:rPr lang="es-AR" sz="2400" dirty="0" smtClean="0">
                <a:latin typeface="Cambria" pitchFamily="18" charset="0"/>
              </a:rPr>
              <a:t> Diego, </a:t>
            </a:r>
            <a:r>
              <a:rPr lang="es-AR" sz="2400" dirty="0" err="1" smtClean="0">
                <a:latin typeface="Cambria" pitchFamily="18" charset="0"/>
              </a:rPr>
              <a:t>Choquevilca</a:t>
            </a:r>
            <a:r>
              <a:rPr lang="es-AR" sz="2400" dirty="0" smtClean="0">
                <a:latin typeface="Cambria" pitchFamily="18" charset="0"/>
              </a:rPr>
              <a:t> Gustavo</a:t>
            </a:r>
          </a:p>
        </p:txBody>
      </p:sp>
      <p:sp>
        <p:nvSpPr>
          <p:cNvPr id="37" name="36 Rectángulo"/>
          <p:cNvSpPr/>
          <p:nvPr/>
        </p:nvSpPr>
        <p:spPr>
          <a:xfrm>
            <a:off x="3275856" y="1052736"/>
            <a:ext cx="32035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900" b="1" dirty="0" smtClean="0">
                <a:latin typeface="Cambria" pitchFamily="18" charset="0"/>
              </a:rPr>
              <a:t>APLICACIÓN</a:t>
            </a:r>
            <a:r>
              <a:rPr lang="es-AR" sz="39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 </a:t>
            </a:r>
            <a:endParaRPr lang="es-AR" sz="3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323528" y="332656"/>
            <a:ext cx="31154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Diagrama de Despliegue:</a:t>
            </a:r>
            <a:endParaRPr lang="es-AR" sz="20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  <p:pic>
        <p:nvPicPr>
          <p:cNvPr id="1026" name="Picture 2" descr="C:\Users\DSL\Documents\Documentos\MATERIAS DE LA UNC FCENyF\INGENIERIA EN COMPUTACION\MATERIA DE 5º AÑO\INGENIERIA DE SOFTWARE\PRACTICO\TRABAJOS PRACTICOS\TP2\Diagramas UML\Diagramas de Despliegue\DiagramaDeDesplieg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1548358"/>
            <a:ext cx="8162925" cy="3752850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>
            <a:off x="323528" y="816967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latin typeface="Cambria" pitchFamily="18" charset="0"/>
              </a:rPr>
              <a:t>Este diagrama de despliegue describe la </a:t>
            </a:r>
            <a:r>
              <a:rPr lang="es-AR" sz="1400" dirty="0" smtClean="0">
                <a:latin typeface="Cambria" pitchFamily="18" charset="0"/>
              </a:rPr>
              <a:t>distribución </a:t>
            </a:r>
            <a:r>
              <a:rPr lang="es-AR" sz="1400" dirty="0">
                <a:latin typeface="Cambria" pitchFamily="18" charset="0"/>
              </a:rPr>
              <a:t>de los artefactos de software en el sistema.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23528" y="5642664"/>
            <a:ext cx="8424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latin typeface="Cambria" pitchFamily="18" charset="0"/>
              </a:rPr>
              <a:t>Como se observa en el diagrama se tiene tres nodos </a:t>
            </a:r>
            <a:r>
              <a:rPr lang="es-AR" sz="1400" i="1" dirty="0">
                <a:latin typeface="Cambria" pitchFamily="18" charset="0"/>
              </a:rPr>
              <a:t>Mouse, Monitor y Procesador</a:t>
            </a:r>
            <a:r>
              <a:rPr lang="es-AR" sz="1400" dirty="0">
                <a:latin typeface="Cambria" pitchFamily="18" charset="0"/>
              </a:rPr>
              <a:t>. Dentro </a:t>
            </a:r>
            <a:r>
              <a:rPr lang="es-AR" sz="1400" dirty="0" smtClean="0">
                <a:latin typeface="Cambria" pitchFamily="18" charset="0"/>
              </a:rPr>
              <a:t>del nodo </a:t>
            </a:r>
            <a:r>
              <a:rPr lang="es-AR" sz="1400" i="1" dirty="0" smtClean="0">
                <a:latin typeface="Cambria" pitchFamily="18" charset="0"/>
              </a:rPr>
              <a:t>Procesador</a:t>
            </a:r>
            <a:r>
              <a:rPr lang="es-AR" sz="1400" dirty="0" smtClean="0">
                <a:latin typeface="Cambria" pitchFamily="18" charset="0"/>
              </a:rPr>
              <a:t> </a:t>
            </a:r>
            <a:r>
              <a:rPr lang="es-AR" sz="1400" dirty="0">
                <a:latin typeface="Cambria" pitchFamily="18" charset="0"/>
              </a:rPr>
              <a:t>tendremos los artefactos </a:t>
            </a:r>
            <a:r>
              <a:rPr lang="es-AR" sz="1400" i="1" dirty="0">
                <a:latin typeface="Cambria" pitchFamily="18" charset="0"/>
              </a:rPr>
              <a:t>Sistema Operativo, Java(TM) </a:t>
            </a:r>
            <a:r>
              <a:rPr lang="es-AR" sz="1400" i="1" dirty="0" err="1">
                <a:latin typeface="Cambria" pitchFamily="18" charset="0"/>
              </a:rPr>
              <a:t>Platform</a:t>
            </a:r>
            <a:r>
              <a:rPr lang="es-AR" sz="1400" i="1" dirty="0">
                <a:latin typeface="Cambria" pitchFamily="18" charset="0"/>
              </a:rPr>
              <a:t> y </a:t>
            </a:r>
            <a:r>
              <a:rPr lang="es-AR" sz="1400" i="1" dirty="0" smtClean="0">
                <a:latin typeface="Cambria" pitchFamily="18" charset="0"/>
              </a:rPr>
              <a:t>MindGame.jar</a:t>
            </a:r>
            <a:r>
              <a:rPr lang="es-AR" sz="1400" dirty="0" smtClean="0">
                <a:latin typeface="Cambria" pitchFamily="18" charset="0"/>
              </a:rPr>
              <a:t>. Y </a:t>
            </a:r>
            <a:r>
              <a:rPr lang="es-AR" sz="1400" dirty="0">
                <a:latin typeface="Cambria" pitchFamily="18" charset="0"/>
              </a:rPr>
              <a:t>por </a:t>
            </a:r>
            <a:r>
              <a:rPr lang="es-AR" sz="1400" dirty="0" smtClean="0">
                <a:latin typeface="Cambria" pitchFamily="18" charset="0"/>
              </a:rPr>
              <a:t>último tendremos </a:t>
            </a:r>
            <a:r>
              <a:rPr lang="es-AR" sz="1400" dirty="0">
                <a:latin typeface="Cambria" pitchFamily="18" charset="0"/>
              </a:rPr>
              <a:t>la </a:t>
            </a:r>
            <a:r>
              <a:rPr lang="es-AR" sz="1400" dirty="0" smtClean="0">
                <a:latin typeface="Cambria" pitchFamily="18" charset="0"/>
              </a:rPr>
              <a:t>comunicación </a:t>
            </a:r>
            <a:r>
              <a:rPr lang="es-AR" sz="1400" dirty="0">
                <a:latin typeface="Cambria" pitchFamily="18" charset="0"/>
              </a:rPr>
              <a:t>entre los nodos o interfaces que son </a:t>
            </a:r>
            <a:r>
              <a:rPr lang="es-AR" sz="1400" i="1" dirty="0">
                <a:latin typeface="Cambria" pitchFamily="18" charset="0"/>
              </a:rPr>
              <a:t>USB y VGA </a:t>
            </a:r>
            <a:r>
              <a:rPr lang="es-AR" sz="1400" dirty="0">
                <a:latin typeface="Cambria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332656"/>
            <a:ext cx="34179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Diagrama de Componentes:</a:t>
            </a:r>
            <a:endParaRPr lang="es-AR" sz="20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23528" y="816967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latin typeface="Cambria" pitchFamily="18" charset="0"/>
              </a:rPr>
              <a:t>Este diagrama representa las relaciones entre componentes de un sistema y sus interfaces</a:t>
            </a:r>
            <a:r>
              <a:rPr lang="es-AR" sz="1400" dirty="0" smtClean="0">
                <a:latin typeface="Cambria" pitchFamily="18" charset="0"/>
              </a:rPr>
              <a:t>.</a:t>
            </a:r>
            <a:endParaRPr lang="es-AR" sz="1400" dirty="0">
              <a:latin typeface="Cambria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23528" y="5642664"/>
            <a:ext cx="8424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latin typeface="Cambria" pitchFamily="18" charset="0"/>
              </a:rPr>
              <a:t>Como se observa en el diagrama se tienen los componentes que </a:t>
            </a:r>
            <a:r>
              <a:rPr lang="es-AR" sz="1400" i="1" dirty="0">
                <a:latin typeface="Cambria" pitchFamily="18" charset="0"/>
              </a:rPr>
              <a:t>son Base de Datos </a:t>
            </a:r>
            <a:r>
              <a:rPr lang="es-AR" sz="1400" i="1" dirty="0" smtClean="0">
                <a:latin typeface="Cambria" pitchFamily="18" charset="0"/>
              </a:rPr>
              <a:t>Usuario, Ventana </a:t>
            </a:r>
            <a:r>
              <a:rPr lang="es-AR" sz="1400" i="1" dirty="0">
                <a:latin typeface="Cambria" pitchFamily="18" charset="0"/>
              </a:rPr>
              <a:t>(GUI), Usuario, Controladores, Tiempo Juego y Lógica Juego</a:t>
            </a:r>
            <a:r>
              <a:rPr lang="es-AR" sz="1400" dirty="0">
                <a:latin typeface="Cambria" pitchFamily="18" charset="0"/>
              </a:rPr>
              <a:t>. Por otro lado tenemos a </a:t>
            </a:r>
            <a:r>
              <a:rPr lang="es-AR" sz="1400" dirty="0" smtClean="0">
                <a:latin typeface="Cambria" pitchFamily="18" charset="0"/>
              </a:rPr>
              <a:t>las </a:t>
            </a:r>
            <a:r>
              <a:rPr lang="vi-VN" sz="1400" dirty="0" smtClean="0">
                <a:latin typeface="Cambria" pitchFamily="18" charset="0"/>
              </a:rPr>
              <a:t>interfaces </a:t>
            </a:r>
            <a:r>
              <a:rPr lang="vi-VN" sz="1400" dirty="0">
                <a:latin typeface="Cambria" pitchFamily="18" charset="0"/>
              </a:rPr>
              <a:t>para mostrar cómo se relacionan los componentes entre sı́.</a:t>
            </a:r>
            <a:endParaRPr lang="es-AR" sz="1400" dirty="0">
              <a:latin typeface="Cambria" pitchFamily="18" charset="0"/>
            </a:endParaRPr>
          </a:p>
        </p:txBody>
      </p:sp>
      <p:pic>
        <p:nvPicPr>
          <p:cNvPr id="2050" name="Picture 2" descr="C:\Users\DSL\Documents\Documentos\MATERIAS DE LA UNC FCENyF\INGENIERIA EN COMPUTACION\MATERIA DE 5º AÑO\INGENIERIA DE SOFTWARE\PRACTICO\TRABAJOS PRACTICOS\TP2\Diagramas UML\Diagramas de Componentes\DiagramaDeComponent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" y="1476375"/>
            <a:ext cx="7067550" cy="3905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Rectángulo"/>
          <p:cNvSpPr/>
          <p:nvPr/>
        </p:nvSpPr>
        <p:spPr>
          <a:xfrm>
            <a:off x="107504" y="2958043"/>
            <a:ext cx="8892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/>
                </a:solidFill>
                <a:latin typeface="Cambria" pitchFamily="18" charset="0"/>
              </a:rPr>
              <a:t>DISEÑO </a:t>
            </a:r>
            <a:r>
              <a:rPr lang="es-AR" sz="2400" b="1" dirty="0">
                <a:solidFill>
                  <a:schemeClr val="bg1"/>
                </a:solidFill>
                <a:latin typeface="Cambria" pitchFamily="18" charset="0"/>
              </a:rPr>
              <a:t>DEL SISTEMA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323528" y="332656"/>
            <a:ext cx="28827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Diagrama de Paquetes:</a:t>
            </a:r>
            <a:endParaRPr lang="es-AR" sz="20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323528" y="816967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latin typeface="Cambria" pitchFamily="18" charset="0"/>
              </a:rPr>
              <a:t>Este diagrama describe </a:t>
            </a:r>
            <a:r>
              <a:rPr lang="es-AR" sz="1400" dirty="0" smtClean="0">
                <a:latin typeface="Cambria" pitchFamily="18" charset="0"/>
              </a:rPr>
              <a:t>cómo </a:t>
            </a:r>
            <a:r>
              <a:rPr lang="es-AR" sz="1400" dirty="0">
                <a:latin typeface="Cambria" pitchFamily="18" charset="0"/>
              </a:rPr>
              <a:t>se encuentra organizado el </a:t>
            </a:r>
            <a:r>
              <a:rPr lang="es-AR" sz="1400" dirty="0" smtClean="0">
                <a:latin typeface="Cambria" pitchFamily="18" charset="0"/>
              </a:rPr>
              <a:t>código </a:t>
            </a:r>
            <a:r>
              <a:rPr lang="es-AR" sz="1400" dirty="0">
                <a:latin typeface="Cambria" pitchFamily="18" charset="0"/>
              </a:rPr>
              <a:t>y las dependencias.</a:t>
            </a:r>
          </a:p>
        </p:txBody>
      </p:sp>
      <p:pic>
        <p:nvPicPr>
          <p:cNvPr id="3074" name="Picture 2" descr="C:\Users\DSL\Documents\Documentos\MATERIAS DE LA UNC FCENyF\INGENIERIA EN COMPUTACION\MATERIA DE 5º AÑO\INGENIERIA DE SOFTWARE\PRACTICO\TRABAJOS PRACTICOS\TP2\Diagramas UML\Diagramas de Paquetes\DiagramaDePaquet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5" y="1409278"/>
            <a:ext cx="8020050" cy="4972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23528" y="332656"/>
            <a:ext cx="25431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Diagrama de Clases:</a:t>
            </a:r>
            <a:endParaRPr lang="es-AR" sz="20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23528" y="816967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latin typeface="Cambria" pitchFamily="18" charset="0"/>
              </a:rPr>
              <a:t>Este diagrama describe las clases de objetos y sus relaciones. Este diagrama de clases es </a:t>
            </a:r>
            <a:r>
              <a:rPr lang="es-AR" sz="1400" dirty="0" smtClean="0">
                <a:latin typeface="Cambria" pitchFamily="18" charset="0"/>
              </a:rPr>
              <a:t>un modelo </a:t>
            </a:r>
            <a:r>
              <a:rPr lang="es-AR" sz="1400" dirty="0">
                <a:latin typeface="Cambria" pitchFamily="18" charset="0"/>
              </a:rPr>
              <a:t>estructural para representar la estructura </a:t>
            </a:r>
            <a:r>
              <a:rPr lang="es-AR" sz="1400" dirty="0" smtClean="0">
                <a:latin typeface="Cambria" pitchFamily="18" charset="0"/>
              </a:rPr>
              <a:t>estática </a:t>
            </a:r>
            <a:r>
              <a:rPr lang="es-AR" sz="1400" dirty="0">
                <a:latin typeface="Cambria" pitchFamily="18" charset="0"/>
              </a:rPr>
              <a:t>de las clases.</a:t>
            </a:r>
          </a:p>
        </p:txBody>
      </p:sp>
      <p:pic>
        <p:nvPicPr>
          <p:cNvPr id="4098" name="Picture 2" descr="C:\Users\DSL\Documents\Documentos\MATERIAS DE LA UNC FCENyF\INGENIERIA EN COMPUTACION\MATERIA DE 5º AÑO\INGENIERIA DE SOFTWARE\PRACTICO\TRABAJOS PRACTICOS\TP2\Diagramas UML\Diagramas de Clases\DiagramaDeClases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287396" cy="4389695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467544" y="6002124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>
                <a:latin typeface="Cambria" pitchFamily="18" charset="0"/>
              </a:rPr>
              <a:t>Mostrar en PDF</a:t>
            </a:r>
            <a:endParaRPr lang="es-AR" sz="14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332656"/>
            <a:ext cx="2704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Diagrama de Objetos:</a:t>
            </a:r>
            <a:endParaRPr lang="es-AR" sz="20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23528" y="816967"/>
            <a:ext cx="8424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latin typeface="Cambria" pitchFamily="18" charset="0"/>
              </a:rPr>
              <a:t>Un diagrama de objetos es un modelo de instancias, incluyendo objetos y datos. Un diagrama </a:t>
            </a:r>
            <a:r>
              <a:rPr lang="es-AR" sz="1400" dirty="0" smtClean="0">
                <a:latin typeface="Cambria" pitchFamily="18" charset="0"/>
              </a:rPr>
              <a:t>de objetos </a:t>
            </a:r>
            <a:r>
              <a:rPr lang="es-AR" sz="1400" dirty="0">
                <a:latin typeface="Cambria" pitchFamily="18" charset="0"/>
              </a:rPr>
              <a:t>es una instancia de un diagrama de clases; muestra una 'foto' del estado de un </a:t>
            </a:r>
            <a:r>
              <a:rPr lang="es-AR" sz="1400" dirty="0" smtClean="0">
                <a:latin typeface="Cambria" pitchFamily="18" charset="0"/>
              </a:rPr>
              <a:t>sistema en </a:t>
            </a:r>
            <a:r>
              <a:rPr lang="es-AR" sz="1400" dirty="0">
                <a:latin typeface="Cambria" pitchFamily="18" charset="0"/>
              </a:rPr>
              <a:t>un punto de tiempo determinado.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67544" y="6002124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>
                <a:latin typeface="Cambria" pitchFamily="18" charset="0"/>
              </a:rPr>
              <a:t>Mostrar en PDF</a:t>
            </a:r>
            <a:endParaRPr lang="es-AR" sz="1400" dirty="0">
              <a:latin typeface="Cambria" pitchFamily="18" charset="0"/>
            </a:endParaRPr>
          </a:p>
        </p:txBody>
      </p:sp>
      <p:pic>
        <p:nvPicPr>
          <p:cNvPr id="5122" name="Picture 2" descr="C:\Users\DSL\Documents\Documentos\MATERIAS DE LA UNC FCENyF\INGENIERIA EN COMPUTACION\MATERIA DE 5º AÑO\INGENIERIA DE SOFTWARE\PRACTICO\TRABAJOS PRACTICOS\TP2\Diagramas UML\Diagramas de Objetos\DiagramaDeObjet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1715336"/>
            <a:ext cx="8748464" cy="41619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332656"/>
            <a:ext cx="47747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Diagrama de Secuencia: </a:t>
            </a:r>
            <a:r>
              <a:rPr lang="es-AR" sz="1600" dirty="0">
                <a:latin typeface="Cambria" pitchFamily="18" charset="0"/>
              </a:rPr>
              <a:t>Creación de Objetos</a:t>
            </a:r>
            <a:endParaRPr lang="es-AR" sz="16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67544" y="6002124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>
                <a:latin typeface="Cambria" pitchFamily="18" charset="0"/>
              </a:rPr>
              <a:t>Mostrar en PDF</a:t>
            </a:r>
            <a:endParaRPr lang="es-AR" sz="1400" dirty="0">
              <a:latin typeface="Cambria" pitchFamily="18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23528" y="816967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latin typeface="Cambria" pitchFamily="18" charset="0"/>
              </a:rPr>
              <a:t>En este diagrama se muestra </a:t>
            </a:r>
            <a:r>
              <a:rPr lang="es-AR" sz="1400" dirty="0" smtClean="0">
                <a:latin typeface="Cambria" pitchFamily="18" charset="0"/>
              </a:rPr>
              <a:t>cómo </a:t>
            </a:r>
            <a:r>
              <a:rPr lang="es-AR" sz="1400" dirty="0">
                <a:latin typeface="Cambria" pitchFamily="18" charset="0"/>
              </a:rPr>
              <a:t>cada objeto va creando otros objetos</a:t>
            </a:r>
            <a:r>
              <a:rPr lang="es-AR" sz="1400" dirty="0" smtClean="0">
                <a:latin typeface="Cambria" pitchFamily="18" charset="0"/>
              </a:rPr>
              <a:t>.</a:t>
            </a:r>
            <a:endParaRPr lang="es-AR" sz="1400" dirty="0">
              <a:latin typeface="Cambria" pitchFamily="18" charset="0"/>
            </a:endParaRPr>
          </a:p>
        </p:txBody>
      </p:sp>
      <p:pic>
        <p:nvPicPr>
          <p:cNvPr id="6145" name="Picture 1" descr="C:\Users\DSL\Documents\Documentos\MATERIAS DE LA UNC FCENyF\INGENIERIA EN COMPUTACION\MATERIA DE 5º AÑO\INGENIERIA DE SOFTWARE\PRACTICO\TRABAJOS PRACTICOS\TP2\Diagramas UML\Diagramas de Secuencia\DiagramaDeSecuencia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185" y="1196752"/>
            <a:ext cx="8091263" cy="49725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332656"/>
            <a:ext cx="87331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Diagrama de Secuencia: </a:t>
            </a:r>
            <a:r>
              <a:rPr lang="es-AR" sz="1600" dirty="0">
                <a:latin typeface="Cambria" pitchFamily="18" charset="0"/>
              </a:rPr>
              <a:t>Ventana de </a:t>
            </a:r>
            <a:r>
              <a:rPr lang="es-AR" sz="1600" dirty="0" err="1">
                <a:latin typeface="Cambria" pitchFamily="18" charset="0"/>
              </a:rPr>
              <a:t>Logueo</a:t>
            </a:r>
            <a:r>
              <a:rPr lang="es-AR" sz="1600" dirty="0">
                <a:latin typeface="Cambria" pitchFamily="18" charset="0"/>
              </a:rPr>
              <a:t> ocurre evento de Usuario (pulsa tecla Iniciar )</a:t>
            </a:r>
            <a:endParaRPr lang="es-AR" sz="16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6145559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>
                <a:latin typeface="Cambria" pitchFamily="18" charset="0"/>
              </a:rPr>
              <a:t>Mostrar en PDF</a:t>
            </a:r>
            <a:endParaRPr lang="es-AR" sz="1400" dirty="0">
              <a:latin typeface="Cambria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23528" y="816967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latin typeface="Cambria" pitchFamily="18" charset="0"/>
              </a:rPr>
              <a:t>En este diagrama se muestra la </a:t>
            </a:r>
            <a:r>
              <a:rPr lang="es-AR" sz="1400" dirty="0" smtClean="0">
                <a:latin typeface="Cambria" pitchFamily="18" charset="0"/>
              </a:rPr>
              <a:t>interacción </a:t>
            </a:r>
            <a:r>
              <a:rPr lang="es-AR" sz="1400" dirty="0">
                <a:latin typeface="Cambria" pitchFamily="18" charset="0"/>
              </a:rPr>
              <a:t>de los objetos, cuando se produce un evento </a:t>
            </a:r>
            <a:r>
              <a:rPr lang="es-AR" sz="1400" dirty="0" smtClean="0">
                <a:latin typeface="Cambria" pitchFamily="18" charset="0"/>
              </a:rPr>
              <a:t>de usuario </a:t>
            </a:r>
            <a:r>
              <a:rPr lang="es-AR" sz="1400" dirty="0">
                <a:latin typeface="Cambria" pitchFamily="18" charset="0"/>
              </a:rPr>
              <a:t>en la ventana de </a:t>
            </a:r>
            <a:r>
              <a:rPr lang="es-AR" sz="1400" dirty="0" err="1">
                <a:latin typeface="Cambria" pitchFamily="18" charset="0"/>
              </a:rPr>
              <a:t>logueo</a:t>
            </a:r>
            <a:r>
              <a:rPr lang="es-AR" sz="1400" dirty="0">
                <a:latin typeface="Cambria" pitchFamily="18" charset="0"/>
              </a:rPr>
              <a:t>, donde el usuario coloca su nombre de usuario y pulsa la </a:t>
            </a:r>
            <a:r>
              <a:rPr lang="es-AR" sz="1400" dirty="0" smtClean="0">
                <a:latin typeface="Cambria" pitchFamily="18" charset="0"/>
              </a:rPr>
              <a:t>tecla </a:t>
            </a:r>
            <a:r>
              <a:rPr lang="es-AR" sz="1400" dirty="0">
                <a:latin typeface="Cambria" pitchFamily="18" charset="0"/>
              </a:rPr>
              <a:t>Iniciar .</a:t>
            </a:r>
          </a:p>
        </p:txBody>
      </p:sp>
      <p:pic>
        <p:nvPicPr>
          <p:cNvPr id="29698" name="Picture 2" descr="C:\Users\DSL\Documents\Documentos\MATERIAS DE LA UNC FCENyF\INGENIERIA EN COMPUTACION\MATERIA DE 5º AÑO\INGENIERIA DE SOFTWARE\PRACTICO\TRABAJOS PRACTICOS\TP2\Diagramas UML\Diagramas de Secuencia\DiagramaDeSecuencia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7452320" cy="47725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332656"/>
            <a:ext cx="85632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Diagrama de Secuencia: </a:t>
            </a:r>
            <a:r>
              <a:rPr lang="es-AR" sz="1600" dirty="0">
                <a:latin typeface="Cambria" pitchFamily="18" charset="0"/>
              </a:rPr>
              <a:t>Ventana de </a:t>
            </a:r>
            <a:r>
              <a:rPr lang="es-AR" sz="1600" dirty="0" err="1">
                <a:latin typeface="Cambria" pitchFamily="18" charset="0"/>
              </a:rPr>
              <a:t>Logueo</a:t>
            </a:r>
            <a:r>
              <a:rPr lang="es-AR" sz="1600" dirty="0">
                <a:latin typeface="Cambria" pitchFamily="18" charset="0"/>
              </a:rPr>
              <a:t> ocurre evento de Usuario (pulsa tecla Salir )</a:t>
            </a:r>
            <a:endParaRPr lang="es-AR" sz="16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6145559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>
                <a:latin typeface="Cambria" pitchFamily="18" charset="0"/>
              </a:rPr>
              <a:t>Mostrar en PDF</a:t>
            </a:r>
            <a:endParaRPr lang="es-AR" sz="1400" dirty="0">
              <a:latin typeface="Cambria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23528" y="816967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latin typeface="Cambria" pitchFamily="18" charset="0"/>
              </a:rPr>
              <a:t>En este diagrama se muestra la </a:t>
            </a:r>
            <a:r>
              <a:rPr lang="es-AR" sz="1400" dirty="0" smtClean="0">
                <a:latin typeface="Cambria" pitchFamily="18" charset="0"/>
              </a:rPr>
              <a:t>interacción </a:t>
            </a:r>
            <a:r>
              <a:rPr lang="es-AR" sz="1400" dirty="0">
                <a:latin typeface="Cambria" pitchFamily="18" charset="0"/>
              </a:rPr>
              <a:t>de los objetos, cuando se produce un evento de</a:t>
            </a:r>
          </a:p>
          <a:p>
            <a:r>
              <a:rPr lang="es-AR" sz="1400" dirty="0">
                <a:latin typeface="Cambria" pitchFamily="18" charset="0"/>
              </a:rPr>
              <a:t>usuario en la ventana de </a:t>
            </a:r>
            <a:r>
              <a:rPr lang="es-AR" sz="1400" dirty="0" err="1">
                <a:latin typeface="Cambria" pitchFamily="18" charset="0"/>
              </a:rPr>
              <a:t>logueo</a:t>
            </a:r>
            <a:r>
              <a:rPr lang="es-AR" sz="1400" dirty="0">
                <a:latin typeface="Cambria" pitchFamily="18" charset="0"/>
              </a:rPr>
              <a:t>, donde el usuario pulsa la tecla Salir.</a:t>
            </a:r>
          </a:p>
        </p:txBody>
      </p:sp>
      <p:pic>
        <p:nvPicPr>
          <p:cNvPr id="30722" name="Picture 2" descr="C:\Users\DSL\Documents\Documentos\MATERIAS DE LA UNC FCENyF\INGENIERIA EN COMPUTACION\MATERIA DE 5º AÑO\INGENIERIA DE SOFTWARE\PRACTICO\TRABAJOS PRACTICOS\TP2\Diagramas UML\Diagramas de Secuencia\DiagramaDeSecuencia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0272" y="1388166"/>
            <a:ext cx="7936184" cy="49983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332656"/>
            <a:ext cx="89191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Diagrama de Secuencia: </a:t>
            </a:r>
            <a:r>
              <a:rPr lang="es-AR" sz="1600" dirty="0">
                <a:latin typeface="Cambria" pitchFamily="18" charset="0"/>
              </a:rPr>
              <a:t>Ventana de Puntuación ocurre evento de Usuario (pulsa tecla Salir )</a:t>
            </a:r>
            <a:endParaRPr lang="es-AR" sz="16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6145559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>
                <a:latin typeface="Cambria" pitchFamily="18" charset="0"/>
              </a:rPr>
              <a:t>Mostrar en PDF</a:t>
            </a:r>
            <a:endParaRPr lang="es-AR" sz="1400" dirty="0">
              <a:latin typeface="Cambria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23528" y="816967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En este diagrama se muestra la </a:t>
            </a:r>
            <a:r>
              <a:rPr lang="es-AR" sz="1400" dirty="0" err="1"/>
              <a:t>interacción</a:t>
            </a:r>
            <a:r>
              <a:rPr lang="es-AR" sz="1400" dirty="0"/>
              <a:t> de los objetos, cuando se produce un evento </a:t>
            </a:r>
            <a:r>
              <a:rPr lang="es-AR" sz="1400" dirty="0" smtClean="0"/>
              <a:t>de usuario </a:t>
            </a:r>
            <a:r>
              <a:rPr lang="es-AR" sz="1400" dirty="0"/>
              <a:t>en la ventana de </a:t>
            </a:r>
            <a:r>
              <a:rPr lang="es-AR" sz="1400" dirty="0" err="1"/>
              <a:t>puntuación</a:t>
            </a:r>
            <a:r>
              <a:rPr lang="es-AR" sz="1400" dirty="0"/>
              <a:t>, donde el usuario pulsa la tecla Salir</a:t>
            </a:r>
            <a:r>
              <a:rPr lang="es-AR" sz="1400" dirty="0" smtClean="0"/>
              <a:t>.</a:t>
            </a:r>
            <a:endParaRPr lang="es-AR" sz="1400" dirty="0">
              <a:latin typeface="Cambria" pitchFamily="18" charset="0"/>
            </a:endParaRPr>
          </a:p>
        </p:txBody>
      </p:sp>
      <p:pic>
        <p:nvPicPr>
          <p:cNvPr id="31746" name="Picture 2" descr="C:\Users\DSL\Documents\Documentos\MATERIAS DE LA UNC FCENyF\INGENIERIA EN COMPUTACION\MATERIA DE 5º AÑO\INGENIERIA DE SOFTWARE\PRACTICO\TRABAJOS PRACTICOS\TP2\Diagramas UML\Diagramas de Secuencia\DiagramaDeSecuencia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8003207" cy="5040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Rectángulo"/>
          <p:cNvSpPr/>
          <p:nvPr/>
        </p:nvSpPr>
        <p:spPr>
          <a:xfrm>
            <a:off x="1475656" y="3039343"/>
            <a:ext cx="658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b="1" dirty="0">
                <a:solidFill>
                  <a:schemeClr val="bg1"/>
                </a:solidFill>
                <a:latin typeface="Cambria" pitchFamily="18" charset="0"/>
              </a:rPr>
              <a:t>PLAN DE GESTIÓN DE LAS CONFIGURACIONES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23528" y="332656"/>
            <a:ext cx="90890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Diagrama de Secuencia: </a:t>
            </a:r>
            <a:r>
              <a:rPr lang="es-AR" sz="1600" dirty="0">
                <a:latin typeface="Cambria" pitchFamily="18" charset="0"/>
              </a:rPr>
              <a:t>Ventana de Puntuación ocurre evento de Usuario (pulsa tecla Iniciar )</a:t>
            </a:r>
            <a:endParaRPr lang="es-AR" sz="16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67544" y="6145559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>
                <a:latin typeface="Cambria" pitchFamily="18" charset="0"/>
              </a:rPr>
              <a:t>Mostrar en PDF</a:t>
            </a:r>
            <a:endParaRPr lang="es-AR" sz="1400" dirty="0">
              <a:latin typeface="Cambria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23528" y="816967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En este diagrama se muestra la </a:t>
            </a:r>
            <a:r>
              <a:rPr lang="es-AR" sz="1400" dirty="0" err="1"/>
              <a:t>interacción</a:t>
            </a:r>
            <a:r>
              <a:rPr lang="es-AR" sz="1400" dirty="0"/>
              <a:t> de los objetos, cuando se produce un evento </a:t>
            </a:r>
            <a:r>
              <a:rPr lang="es-AR" sz="1400" dirty="0" smtClean="0"/>
              <a:t>de usuario </a:t>
            </a:r>
            <a:r>
              <a:rPr lang="es-AR" sz="1400" dirty="0"/>
              <a:t>en la ventana de </a:t>
            </a:r>
            <a:r>
              <a:rPr lang="es-AR" sz="1400" dirty="0" err="1"/>
              <a:t>puntuación</a:t>
            </a:r>
            <a:r>
              <a:rPr lang="es-AR" sz="1400" dirty="0"/>
              <a:t>, donde el usuario pulsa la tecla Iniciar.</a:t>
            </a:r>
            <a:endParaRPr lang="es-AR" sz="1400" dirty="0">
              <a:latin typeface="Cambria" pitchFamily="18" charset="0"/>
            </a:endParaRPr>
          </a:p>
        </p:txBody>
      </p:sp>
      <p:pic>
        <p:nvPicPr>
          <p:cNvPr id="32771" name="Picture 3" descr="C:\Users\DSL\Documents\Documentos\MATERIAS DE LA UNC FCENyF\INGENIERIA EN COMPUTACION\MATERIA DE 5º AÑO\INGENIERIA DE SOFTWARE\PRACTICO\TRABAJOS PRACTICOS\TP2\Diagramas UML\Diagramas de Secuencia\DiagramaDeSecuencia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0272" y="1388166"/>
            <a:ext cx="7936184" cy="49983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332656"/>
            <a:ext cx="85760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Diagrama de Secuencia: </a:t>
            </a:r>
            <a:r>
              <a:rPr lang="es-AR" sz="1600" dirty="0">
                <a:latin typeface="Cambria" pitchFamily="18" charset="0"/>
              </a:rPr>
              <a:t>Ventana de Juego ocurre evento de Usuario (pulsa tecla Iniciar )</a:t>
            </a:r>
            <a:endParaRPr lang="es-AR" sz="16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6145559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>
                <a:latin typeface="Cambria" pitchFamily="18" charset="0"/>
              </a:rPr>
              <a:t>Mostrar en PDF</a:t>
            </a:r>
            <a:endParaRPr lang="es-AR" sz="1400" dirty="0">
              <a:latin typeface="Cambria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23528" y="816967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latin typeface="Cambria" pitchFamily="18" charset="0"/>
              </a:rPr>
              <a:t>En este diagrama se muestra la </a:t>
            </a:r>
            <a:r>
              <a:rPr lang="es-AR" sz="1400" dirty="0" err="1">
                <a:latin typeface="Cambria" pitchFamily="18" charset="0"/>
              </a:rPr>
              <a:t>interacción</a:t>
            </a:r>
            <a:r>
              <a:rPr lang="es-AR" sz="1400" dirty="0">
                <a:latin typeface="Cambria" pitchFamily="18" charset="0"/>
              </a:rPr>
              <a:t> de los objetos, cuando se produce un evento </a:t>
            </a:r>
            <a:r>
              <a:rPr lang="es-AR" sz="1400" dirty="0" smtClean="0">
                <a:latin typeface="Cambria" pitchFamily="18" charset="0"/>
              </a:rPr>
              <a:t>de usuario </a:t>
            </a:r>
            <a:r>
              <a:rPr lang="es-AR" sz="1400" dirty="0">
                <a:latin typeface="Cambria" pitchFamily="18" charset="0"/>
              </a:rPr>
              <a:t>en la ventana de juego, donde el usuario pulsa la tecla Iniciar.</a:t>
            </a:r>
          </a:p>
        </p:txBody>
      </p:sp>
      <p:pic>
        <p:nvPicPr>
          <p:cNvPr id="33794" name="Picture 2" descr="C:\Users\DSL\Documents\Documentos\MATERIAS DE LA UNC FCENyF\INGENIERIA EN COMPUTACION\MATERIA DE 5º AÑO\INGENIERIA DE SOFTWARE\PRACTICO\TRABAJOS PRACTICOS\TP2\Diagramas UML\Diagramas de Secuencia\DiagramaDeSecuencia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280" y="1342814"/>
            <a:ext cx="8008192" cy="50436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332656"/>
            <a:ext cx="84061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Diagrama de Secuencia: </a:t>
            </a:r>
            <a:r>
              <a:rPr lang="es-AR" sz="1600" dirty="0" smtClean="0">
                <a:latin typeface="Cambria" pitchFamily="18" charset="0"/>
              </a:rPr>
              <a:t>Ventana </a:t>
            </a:r>
            <a:r>
              <a:rPr lang="es-AR" sz="1600" dirty="0">
                <a:latin typeface="Cambria" pitchFamily="18" charset="0"/>
              </a:rPr>
              <a:t>de Juego ocurre evento de Usuario (pulsa tecla Salir )</a:t>
            </a:r>
            <a:endParaRPr lang="es-AR" sz="16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6145559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>
                <a:latin typeface="Cambria" pitchFamily="18" charset="0"/>
              </a:rPr>
              <a:t>Mostrar en PDF</a:t>
            </a:r>
            <a:endParaRPr lang="es-AR" sz="1400" dirty="0">
              <a:latin typeface="Cambria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23528" y="816967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latin typeface="Cambria" pitchFamily="18" charset="0"/>
              </a:rPr>
              <a:t>En este diagrama se muestra la </a:t>
            </a:r>
            <a:r>
              <a:rPr lang="es-AR" sz="1400" dirty="0" err="1">
                <a:latin typeface="Cambria" pitchFamily="18" charset="0"/>
              </a:rPr>
              <a:t>interacción</a:t>
            </a:r>
            <a:r>
              <a:rPr lang="es-AR" sz="1400" dirty="0">
                <a:latin typeface="Cambria" pitchFamily="18" charset="0"/>
              </a:rPr>
              <a:t> de los objetos, cuando se produce un evento </a:t>
            </a:r>
            <a:r>
              <a:rPr lang="es-AR" sz="1400" dirty="0" smtClean="0">
                <a:latin typeface="Cambria" pitchFamily="18" charset="0"/>
              </a:rPr>
              <a:t>de usuario </a:t>
            </a:r>
            <a:r>
              <a:rPr lang="es-AR" sz="1400" dirty="0">
                <a:latin typeface="Cambria" pitchFamily="18" charset="0"/>
              </a:rPr>
              <a:t>en la ventana de juego, donde el usuario pulsa la tecla Salir.</a:t>
            </a:r>
          </a:p>
        </p:txBody>
      </p:sp>
      <p:pic>
        <p:nvPicPr>
          <p:cNvPr id="34818" name="Picture 2" descr="C:\Users\DSL\Documents\Documentos\MATERIAS DE LA UNC FCENyF\INGENIERIA EN COMPUTACION\MATERIA DE 5º AÑO\INGENIERIA DE SOFTWARE\PRACTICO\TRABAJOS PRACTICOS\TP2\Diagramas UML\Diagramas de Secuencia\DiagramaDeSecuencia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6"/>
            <a:ext cx="7774544" cy="4896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332656"/>
            <a:ext cx="86498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Diagrama de Secuencia: </a:t>
            </a:r>
            <a:r>
              <a:rPr lang="es-AR" sz="1600" dirty="0">
                <a:latin typeface="Cambria" pitchFamily="18" charset="0"/>
              </a:rPr>
              <a:t>Ventana de Juego ocurre evento de Usuario (pulsa tecla 1,</a:t>
            </a:r>
            <a:r>
              <a:rPr lang="es-AR" sz="1600" i="1" dirty="0">
                <a:latin typeface="Cambria" pitchFamily="18" charset="0"/>
              </a:rPr>
              <a:t>…, o 9 )</a:t>
            </a:r>
            <a:endParaRPr lang="es-AR" sz="16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6145559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>
                <a:latin typeface="Cambria" pitchFamily="18" charset="0"/>
              </a:rPr>
              <a:t>Mostrar en PDF</a:t>
            </a:r>
            <a:endParaRPr lang="es-AR" sz="1400" dirty="0">
              <a:latin typeface="Cambria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23528" y="816967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latin typeface="Cambria" pitchFamily="18" charset="0"/>
              </a:rPr>
              <a:t>En este diagrama se muestra la </a:t>
            </a:r>
            <a:r>
              <a:rPr lang="es-AR" sz="1400" dirty="0" err="1">
                <a:latin typeface="Cambria" pitchFamily="18" charset="0"/>
              </a:rPr>
              <a:t>interacción</a:t>
            </a:r>
            <a:r>
              <a:rPr lang="es-AR" sz="1400" dirty="0">
                <a:latin typeface="Cambria" pitchFamily="18" charset="0"/>
              </a:rPr>
              <a:t> de los objetos, cuando se produce un evento </a:t>
            </a:r>
            <a:r>
              <a:rPr lang="es-AR" sz="1400" dirty="0" smtClean="0">
                <a:latin typeface="Cambria" pitchFamily="18" charset="0"/>
              </a:rPr>
              <a:t>de usuario </a:t>
            </a:r>
            <a:r>
              <a:rPr lang="es-AR" sz="1400" dirty="0">
                <a:latin typeface="Cambria" pitchFamily="18" charset="0"/>
              </a:rPr>
              <a:t>en la ventana de juego, donde el usuario pulsa la tecla 1 a 9.</a:t>
            </a:r>
          </a:p>
        </p:txBody>
      </p:sp>
      <p:pic>
        <p:nvPicPr>
          <p:cNvPr id="35842" name="Picture 2" descr="C:\Users\DSL\Documents\Documentos\MATERIAS DE LA UNC FCENyF\INGENIERIA EN COMPUTACION\MATERIA DE 5º AÑO\INGENIERIA DE SOFTWARE\PRACTICO\TRABAJOS PRACTICOS\TP2\Diagramas UML\Diagramas de Secuencia\DiagramaDeSecuencia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8208912" cy="51701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332656"/>
            <a:ext cx="78306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Diagrama de Secuencia: </a:t>
            </a:r>
            <a:r>
              <a:rPr lang="es-AR" sz="1600" dirty="0">
                <a:latin typeface="Cambria" pitchFamily="18" charset="0"/>
              </a:rPr>
              <a:t>Ventana de Juego ocurre evento de Sistema (tiempo=0)</a:t>
            </a:r>
            <a:endParaRPr lang="es-AR" sz="16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6145559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>
                <a:latin typeface="Cambria" pitchFamily="18" charset="0"/>
              </a:rPr>
              <a:t>Mostrar en PDF</a:t>
            </a:r>
            <a:endParaRPr lang="es-AR" sz="1400" dirty="0">
              <a:latin typeface="Cambria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23528" y="816967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latin typeface="Cambria" pitchFamily="18" charset="0"/>
              </a:rPr>
              <a:t>En este diagrama se muestra la </a:t>
            </a:r>
            <a:r>
              <a:rPr lang="es-AR" sz="1400" dirty="0" err="1">
                <a:latin typeface="Cambria" pitchFamily="18" charset="0"/>
              </a:rPr>
              <a:t>interacción</a:t>
            </a:r>
            <a:r>
              <a:rPr lang="es-AR" sz="1400" dirty="0">
                <a:latin typeface="Cambria" pitchFamily="18" charset="0"/>
              </a:rPr>
              <a:t> de los objetos, cuando se produce un evento </a:t>
            </a:r>
            <a:r>
              <a:rPr lang="es-AR" sz="1400" dirty="0" smtClean="0">
                <a:latin typeface="Cambria" pitchFamily="18" charset="0"/>
              </a:rPr>
              <a:t>de sistema </a:t>
            </a:r>
            <a:r>
              <a:rPr lang="es-AR" sz="1400" dirty="0">
                <a:latin typeface="Cambria" pitchFamily="18" charset="0"/>
              </a:rPr>
              <a:t>en la ventana de juego, donde el sistema produce un evento cuando la </a:t>
            </a:r>
            <a:r>
              <a:rPr lang="es-AR" sz="1400" dirty="0" smtClean="0">
                <a:latin typeface="Cambria" pitchFamily="18" charset="0"/>
              </a:rPr>
              <a:t>variable tiempo=0</a:t>
            </a:r>
            <a:r>
              <a:rPr lang="es-AR" sz="1400" dirty="0">
                <a:latin typeface="Cambria" pitchFamily="18" charset="0"/>
              </a:rPr>
              <a:t>.</a:t>
            </a:r>
          </a:p>
        </p:txBody>
      </p:sp>
      <p:pic>
        <p:nvPicPr>
          <p:cNvPr id="36866" name="Picture 2" descr="C:\Users\DSL\Documents\Documentos\MATERIAS DE LA UNC FCENyF\INGENIERIA EN COMPUTACION\MATERIA DE 5º AÑO\INGENIERIA DE SOFTWARE\PRACTICO\TRABAJOS PRACTICOS\TP2\Diagramas UML\Diagramas de Secuencia\DiagramaDeSecuencia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40768"/>
            <a:ext cx="7272808" cy="50266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332656"/>
            <a:ext cx="58256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Patrones de Diseño: </a:t>
            </a:r>
            <a:r>
              <a:rPr lang="es-AR" sz="2000" dirty="0">
                <a:latin typeface="Cambria" pitchFamily="18" charset="0"/>
              </a:rPr>
              <a:t>Patrón de Diseño SINGLETON</a:t>
            </a:r>
            <a:endParaRPr lang="es-AR" sz="20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23528" y="816967"/>
            <a:ext cx="8424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400" dirty="0">
                <a:latin typeface="Cambria" pitchFamily="18" charset="0"/>
              </a:rPr>
              <a:t>El </a:t>
            </a:r>
            <a:r>
              <a:rPr lang="es-AR" sz="1400" dirty="0" err="1">
                <a:latin typeface="Cambria" pitchFamily="18" charset="0"/>
              </a:rPr>
              <a:t>patrón</a:t>
            </a:r>
            <a:r>
              <a:rPr lang="es-AR" sz="1400" dirty="0">
                <a:latin typeface="Cambria" pitchFamily="18" charset="0"/>
              </a:rPr>
              <a:t> </a:t>
            </a:r>
            <a:r>
              <a:rPr lang="es-AR" sz="1400" dirty="0" err="1">
                <a:latin typeface="Cambria" pitchFamily="18" charset="0"/>
              </a:rPr>
              <a:t>Singleton</a:t>
            </a:r>
            <a:r>
              <a:rPr lang="es-AR" sz="1400" dirty="0">
                <a:latin typeface="Cambria" pitchFamily="18" charset="0"/>
              </a:rPr>
              <a:t> tiene como objetivo asegurar que una clase </a:t>
            </a:r>
            <a:r>
              <a:rPr lang="es-AR" sz="1400" dirty="0" err="1" smtClean="0">
                <a:latin typeface="Cambria" pitchFamily="18" charset="0"/>
              </a:rPr>
              <a:t>sólo</a:t>
            </a:r>
            <a:r>
              <a:rPr lang="es-AR" sz="1400" dirty="0" smtClean="0">
                <a:latin typeface="Cambria" pitchFamily="18" charset="0"/>
              </a:rPr>
              <a:t> </a:t>
            </a:r>
            <a:r>
              <a:rPr lang="es-AR" sz="1400" dirty="0">
                <a:latin typeface="Cambria" pitchFamily="18" charset="0"/>
              </a:rPr>
              <a:t>posee una instancia </a:t>
            </a:r>
            <a:r>
              <a:rPr lang="es-AR" sz="1400" dirty="0" smtClean="0">
                <a:latin typeface="Cambria" pitchFamily="18" charset="0"/>
              </a:rPr>
              <a:t>y proporcionar un </a:t>
            </a:r>
            <a:r>
              <a:rPr lang="es-AR" sz="1400" dirty="0" err="1" smtClean="0">
                <a:latin typeface="Cambria" pitchFamily="18" charset="0"/>
              </a:rPr>
              <a:t>método</a:t>
            </a:r>
            <a:r>
              <a:rPr lang="es-AR" sz="1400" dirty="0" smtClean="0">
                <a:latin typeface="Cambria" pitchFamily="18" charset="0"/>
              </a:rPr>
              <a:t> </a:t>
            </a:r>
            <a:r>
              <a:rPr lang="es-AR" sz="1400" dirty="0">
                <a:latin typeface="Cambria" pitchFamily="18" charset="0"/>
              </a:rPr>
              <a:t>de clase </a:t>
            </a:r>
            <a:r>
              <a:rPr lang="es-AR" sz="1400" dirty="0" err="1">
                <a:latin typeface="Cambria" pitchFamily="18" charset="0"/>
              </a:rPr>
              <a:t>único</a:t>
            </a:r>
            <a:r>
              <a:rPr lang="es-AR" sz="1400" dirty="0">
                <a:latin typeface="Cambria" pitchFamily="18" charset="0"/>
              </a:rPr>
              <a:t> que devuelva esta instancia.</a:t>
            </a:r>
          </a:p>
          <a:p>
            <a:pPr algn="just"/>
            <a:r>
              <a:rPr lang="es-AR" sz="1400" dirty="0">
                <a:latin typeface="Cambria" pitchFamily="18" charset="0"/>
              </a:rPr>
              <a:t>En nuestra </a:t>
            </a:r>
            <a:r>
              <a:rPr lang="es-AR" sz="1400" dirty="0" err="1">
                <a:latin typeface="Cambria" pitchFamily="18" charset="0"/>
              </a:rPr>
              <a:t>aplicación</a:t>
            </a:r>
            <a:r>
              <a:rPr lang="es-AR" sz="1400" dirty="0">
                <a:latin typeface="Cambria" pitchFamily="18" charset="0"/>
              </a:rPr>
              <a:t> el </a:t>
            </a:r>
            <a:r>
              <a:rPr lang="es-AR" sz="1400" dirty="0" err="1">
                <a:latin typeface="Cambria" pitchFamily="18" charset="0"/>
              </a:rPr>
              <a:t>patrón</a:t>
            </a:r>
            <a:r>
              <a:rPr lang="es-AR" sz="1400" dirty="0">
                <a:latin typeface="Cambria" pitchFamily="18" charset="0"/>
              </a:rPr>
              <a:t> </a:t>
            </a:r>
            <a:r>
              <a:rPr lang="es-AR" sz="1400" dirty="0" err="1">
                <a:latin typeface="Cambria" pitchFamily="18" charset="0"/>
              </a:rPr>
              <a:t>Singleton</a:t>
            </a:r>
            <a:r>
              <a:rPr lang="es-AR" sz="1400" dirty="0">
                <a:latin typeface="Cambria" pitchFamily="18" charset="0"/>
              </a:rPr>
              <a:t> es utilizado en la Clase </a:t>
            </a:r>
            <a:r>
              <a:rPr lang="es-AR" sz="1400" dirty="0" err="1">
                <a:latin typeface="Cambria" pitchFamily="18" charset="0"/>
              </a:rPr>
              <a:t>TiempoJuego</a:t>
            </a:r>
            <a:r>
              <a:rPr lang="es-AR" sz="1400" dirty="0">
                <a:latin typeface="Cambria" pitchFamily="18" charset="0"/>
              </a:rPr>
              <a:t> donde </a:t>
            </a:r>
            <a:r>
              <a:rPr lang="es-AR" sz="1400" dirty="0" smtClean="0">
                <a:latin typeface="Cambria" pitchFamily="18" charset="0"/>
              </a:rPr>
              <a:t>creamos una </a:t>
            </a:r>
            <a:r>
              <a:rPr lang="es-AR" sz="1400" dirty="0" err="1">
                <a:latin typeface="Cambria" pitchFamily="18" charset="0"/>
              </a:rPr>
              <a:t>única</a:t>
            </a:r>
            <a:r>
              <a:rPr lang="es-AR" sz="1400" dirty="0">
                <a:latin typeface="Cambria" pitchFamily="18" charset="0"/>
              </a:rPr>
              <a:t> instancia de esta clase debido a que es necesario que solo haya un temporizador </a:t>
            </a:r>
            <a:r>
              <a:rPr lang="es-AR" sz="1400" dirty="0" smtClean="0">
                <a:latin typeface="Cambria" pitchFamily="18" charset="0"/>
              </a:rPr>
              <a:t>en nuestro </a:t>
            </a:r>
            <a:r>
              <a:rPr lang="es-AR" sz="1400" dirty="0">
                <a:latin typeface="Cambria" pitchFamily="18" charset="0"/>
              </a:rPr>
              <a:t>juego. </a:t>
            </a:r>
            <a:r>
              <a:rPr lang="es-AR" sz="1400" dirty="0" err="1">
                <a:latin typeface="Cambria" pitchFamily="18" charset="0"/>
              </a:rPr>
              <a:t>También</a:t>
            </a:r>
            <a:r>
              <a:rPr lang="es-AR" sz="1400" dirty="0">
                <a:latin typeface="Cambria" pitchFamily="18" charset="0"/>
              </a:rPr>
              <a:t> es importante mencionar que debido a que dicha clase es manejada </a:t>
            </a:r>
            <a:r>
              <a:rPr lang="es-AR" sz="1400" dirty="0" smtClean="0">
                <a:latin typeface="Cambria" pitchFamily="18" charset="0"/>
              </a:rPr>
              <a:t>por un </a:t>
            </a:r>
            <a:r>
              <a:rPr lang="es-AR" sz="1400" dirty="0">
                <a:latin typeface="Cambria" pitchFamily="18" charset="0"/>
              </a:rPr>
              <a:t>hilo secundario para que realice la tarea de chequear el tiempo. Por lo tanto, este </a:t>
            </a:r>
            <a:r>
              <a:rPr lang="es-AR" sz="1400" dirty="0" err="1">
                <a:latin typeface="Cambria" pitchFamily="18" charset="0"/>
              </a:rPr>
              <a:t>patrón</a:t>
            </a:r>
            <a:r>
              <a:rPr lang="es-AR" sz="1400" dirty="0">
                <a:latin typeface="Cambria" pitchFamily="18" charset="0"/>
              </a:rPr>
              <a:t> </a:t>
            </a:r>
            <a:r>
              <a:rPr lang="es-AR" sz="1400" dirty="0" smtClean="0">
                <a:latin typeface="Cambria" pitchFamily="18" charset="0"/>
              </a:rPr>
              <a:t>nos </a:t>
            </a:r>
            <a:r>
              <a:rPr lang="es-AR" sz="1400" dirty="0" err="1" smtClean="0">
                <a:latin typeface="Cambria" pitchFamily="18" charset="0"/>
              </a:rPr>
              <a:t>sirvio</a:t>
            </a:r>
            <a:r>
              <a:rPr lang="es-AR" sz="1400" dirty="0" smtClean="0">
                <a:latin typeface="Cambria" pitchFamily="18" charset="0"/>
              </a:rPr>
              <a:t>́ </a:t>
            </a:r>
            <a:r>
              <a:rPr lang="es-AR" sz="1400" dirty="0">
                <a:latin typeface="Cambria" pitchFamily="18" charset="0"/>
              </a:rPr>
              <a:t>de ayuda para evitar que cada vez que se inicie una partida se lancen mú </a:t>
            </a:r>
            <a:r>
              <a:rPr lang="es-AR" sz="1400" dirty="0" err="1">
                <a:latin typeface="Cambria" pitchFamily="18" charset="0"/>
              </a:rPr>
              <a:t>ltiples</a:t>
            </a:r>
            <a:r>
              <a:rPr lang="es-AR" sz="1400" dirty="0">
                <a:latin typeface="Cambria" pitchFamily="18" charset="0"/>
              </a:rPr>
              <a:t> hilos. </a:t>
            </a:r>
            <a:r>
              <a:rPr lang="es-AR" sz="1400" dirty="0" smtClean="0">
                <a:latin typeface="Cambria" pitchFamily="18" charset="0"/>
              </a:rPr>
              <a:t>Para evitar </a:t>
            </a:r>
            <a:r>
              <a:rPr lang="es-AR" sz="1400" dirty="0">
                <a:latin typeface="Cambria" pitchFamily="18" charset="0"/>
              </a:rPr>
              <a:t>este inconveniente se crea el objeto con el </a:t>
            </a:r>
            <a:r>
              <a:rPr lang="es-AR" sz="1400" dirty="0" err="1">
                <a:latin typeface="Cambria" pitchFamily="18" charset="0"/>
              </a:rPr>
              <a:t>método</a:t>
            </a:r>
            <a:r>
              <a:rPr lang="es-AR" sz="1400" dirty="0">
                <a:latin typeface="Cambria" pitchFamily="18" charset="0"/>
              </a:rPr>
              <a:t> Instancia(), donde logramos que </a:t>
            </a:r>
            <a:r>
              <a:rPr lang="es-AR" sz="1400" dirty="0" smtClean="0">
                <a:latin typeface="Cambria" pitchFamily="18" charset="0"/>
              </a:rPr>
              <a:t>dicho objeto </a:t>
            </a:r>
            <a:r>
              <a:rPr lang="es-AR" sz="1400" dirty="0">
                <a:latin typeface="Cambria" pitchFamily="18" charset="0"/>
              </a:rPr>
              <a:t>se cree una </a:t>
            </a:r>
            <a:r>
              <a:rPr lang="es-AR" sz="1400" dirty="0" err="1">
                <a:latin typeface="Cambria" pitchFamily="18" charset="0"/>
              </a:rPr>
              <a:t>única</a:t>
            </a:r>
            <a:r>
              <a:rPr lang="es-AR" sz="1400" dirty="0">
                <a:latin typeface="Cambria" pitchFamily="18" charset="0"/>
              </a:rPr>
              <a:t> vez, por </a:t>
            </a:r>
            <a:r>
              <a:rPr lang="es-AR" sz="1400" dirty="0" err="1">
                <a:latin typeface="Cambria" pitchFamily="18" charset="0"/>
              </a:rPr>
              <a:t>más</a:t>
            </a:r>
            <a:r>
              <a:rPr lang="es-AR" sz="1400" dirty="0">
                <a:latin typeface="Cambria" pitchFamily="18" charset="0"/>
              </a:rPr>
              <a:t> que se quiera a volver a crear</a:t>
            </a:r>
            <a:r>
              <a:rPr lang="es-AR" sz="1400" dirty="0" smtClean="0">
                <a:latin typeface="Cambria" pitchFamily="18" charset="0"/>
              </a:rPr>
              <a:t>. </a:t>
            </a:r>
            <a:r>
              <a:rPr lang="es-AR" sz="1400" dirty="0">
                <a:latin typeface="Cambria" pitchFamily="18" charset="0"/>
              </a:rPr>
              <a:t>A </a:t>
            </a:r>
            <a:r>
              <a:rPr lang="es-AR" sz="1400" dirty="0" err="1">
                <a:latin typeface="Cambria" pitchFamily="18" charset="0"/>
              </a:rPr>
              <a:t>continuación</a:t>
            </a:r>
            <a:r>
              <a:rPr lang="es-AR" sz="1400" dirty="0">
                <a:latin typeface="Cambria" pitchFamily="18" charset="0"/>
              </a:rPr>
              <a:t> se </a:t>
            </a:r>
            <a:r>
              <a:rPr lang="es-AR" sz="1400" dirty="0" smtClean="0">
                <a:latin typeface="Cambria" pitchFamily="18" charset="0"/>
              </a:rPr>
              <a:t>muestra el </a:t>
            </a:r>
            <a:r>
              <a:rPr lang="es-AR" sz="1400" dirty="0">
                <a:latin typeface="Cambria" pitchFamily="18" charset="0"/>
              </a:rPr>
              <a:t>diagrama de clases:</a:t>
            </a:r>
          </a:p>
        </p:txBody>
      </p:sp>
      <p:pic>
        <p:nvPicPr>
          <p:cNvPr id="37890" name="Picture 2" descr="C:\Users\DSL\Documents\Documentos\MATERIAS DE LA UNC FCENyF\INGENIERIA EN COMPUTACION\MATERIA DE 5º AÑO\INGENIERIA DE SOFTWARE\PRACTICO\TRABAJOS PRACTICOS\TP2\Diagramas UML\Patron Singleton\PatronSinglet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284984"/>
            <a:ext cx="634365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332656"/>
            <a:ext cx="56836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Patrones de Diseño: </a:t>
            </a:r>
            <a:r>
              <a:rPr lang="es-AR" sz="2000" dirty="0">
                <a:latin typeface="Cambria" pitchFamily="18" charset="0"/>
              </a:rPr>
              <a:t>Patrón de Diseño </a:t>
            </a:r>
            <a:r>
              <a:rPr lang="es-AR" sz="2000" dirty="0" smtClean="0">
                <a:latin typeface="Cambria" pitchFamily="18" charset="0"/>
              </a:rPr>
              <a:t>STRATEGY</a:t>
            </a:r>
            <a:endParaRPr lang="es-AR" sz="20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23528" y="816967"/>
            <a:ext cx="842493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400" dirty="0">
                <a:latin typeface="Cambria" pitchFamily="18" charset="0"/>
              </a:rPr>
              <a:t>El </a:t>
            </a:r>
            <a:r>
              <a:rPr lang="es-AR" sz="1400" dirty="0" err="1">
                <a:latin typeface="Cambria" pitchFamily="18" charset="0"/>
              </a:rPr>
              <a:t>patrón</a:t>
            </a:r>
            <a:r>
              <a:rPr lang="es-AR" sz="1400" dirty="0">
                <a:latin typeface="Cambria" pitchFamily="18" charset="0"/>
              </a:rPr>
              <a:t> </a:t>
            </a:r>
            <a:r>
              <a:rPr lang="es-AR" sz="1400" dirty="0" err="1">
                <a:latin typeface="Cambria" pitchFamily="18" charset="0"/>
              </a:rPr>
              <a:t>Strategy</a:t>
            </a:r>
            <a:r>
              <a:rPr lang="es-AR" sz="1400" dirty="0">
                <a:latin typeface="Cambria" pitchFamily="18" charset="0"/>
              </a:rPr>
              <a:t> tiene como objetivo adaptar el comportamiento y los algoritmos de un </a:t>
            </a:r>
            <a:r>
              <a:rPr lang="es-AR" sz="1400" dirty="0" smtClean="0">
                <a:latin typeface="Cambria" pitchFamily="18" charset="0"/>
              </a:rPr>
              <a:t>objeto en </a:t>
            </a:r>
            <a:r>
              <a:rPr lang="es-AR" sz="1400" dirty="0" err="1">
                <a:latin typeface="Cambria" pitchFamily="18" charset="0"/>
              </a:rPr>
              <a:t>función</a:t>
            </a:r>
            <a:r>
              <a:rPr lang="es-AR" sz="1400" dirty="0">
                <a:latin typeface="Cambria" pitchFamily="18" charset="0"/>
              </a:rPr>
              <a:t> de una necesidad sin cambiar las interacciones de este objeto con los </a:t>
            </a:r>
            <a:r>
              <a:rPr lang="es-AR" sz="1400" dirty="0" smtClean="0">
                <a:latin typeface="Cambria" pitchFamily="18" charset="0"/>
              </a:rPr>
              <a:t>clientes. </a:t>
            </a:r>
          </a:p>
          <a:p>
            <a:r>
              <a:rPr lang="es-AR" sz="1400" dirty="0" smtClean="0">
                <a:latin typeface="Cambria" pitchFamily="18" charset="0"/>
              </a:rPr>
              <a:t>En </a:t>
            </a:r>
            <a:r>
              <a:rPr lang="es-AR" sz="1400" dirty="0">
                <a:latin typeface="Cambria" pitchFamily="18" charset="0"/>
              </a:rPr>
              <a:t>nuestra </a:t>
            </a:r>
            <a:r>
              <a:rPr lang="es-AR" sz="1400" dirty="0" err="1">
                <a:latin typeface="Cambria" pitchFamily="18" charset="0"/>
              </a:rPr>
              <a:t>aplicación</a:t>
            </a:r>
            <a:r>
              <a:rPr lang="es-AR" sz="1400" dirty="0">
                <a:latin typeface="Cambria" pitchFamily="18" charset="0"/>
              </a:rPr>
              <a:t> el </a:t>
            </a:r>
            <a:r>
              <a:rPr lang="es-AR" sz="1400" dirty="0" err="1">
                <a:latin typeface="Cambria" pitchFamily="18" charset="0"/>
              </a:rPr>
              <a:t>patrón</a:t>
            </a:r>
            <a:r>
              <a:rPr lang="es-AR" sz="1400" dirty="0">
                <a:latin typeface="Cambria" pitchFamily="18" charset="0"/>
              </a:rPr>
              <a:t> </a:t>
            </a:r>
            <a:r>
              <a:rPr lang="es-AR" sz="1400" dirty="0" err="1">
                <a:latin typeface="Cambria" pitchFamily="18" charset="0"/>
              </a:rPr>
              <a:t>Strategy</a:t>
            </a:r>
            <a:r>
              <a:rPr lang="es-AR" sz="1400" dirty="0">
                <a:latin typeface="Cambria" pitchFamily="18" charset="0"/>
              </a:rPr>
              <a:t> se implementa para asociar cada controlador con </a:t>
            </a:r>
            <a:r>
              <a:rPr lang="es-AR" sz="1400" dirty="0" smtClean="0">
                <a:latin typeface="Cambria" pitchFamily="18" charset="0"/>
              </a:rPr>
              <a:t>cada vista </a:t>
            </a:r>
            <a:r>
              <a:rPr lang="es-AR" sz="1400" dirty="0">
                <a:latin typeface="Cambria" pitchFamily="18" charset="0"/>
              </a:rPr>
              <a:t>del </a:t>
            </a:r>
            <a:r>
              <a:rPr lang="es-AR" sz="1400" dirty="0" err="1">
                <a:latin typeface="Cambria" pitchFamily="18" charset="0"/>
              </a:rPr>
              <a:t>patrón</a:t>
            </a:r>
            <a:r>
              <a:rPr lang="es-AR" sz="1400" dirty="0">
                <a:latin typeface="Cambria" pitchFamily="18" charset="0"/>
              </a:rPr>
              <a:t> de arquitectura MVC. Debido a esto, MVC ofrece la posibilidad de </a:t>
            </a:r>
            <a:r>
              <a:rPr lang="es-AR" sz="1400" dirty="0" smtClean="0">
                <a:latin typeface="Cambria" pitchFamily="18" charset="0"/>
              </a:rPr>
              <a:t>cambiar, incluso </a:t>
            </a:r>
            <a:r>
              <a:rPr lang="es-AR" sz="1400" dirty="0">
                <a:latin typeface="Cambria" pitchFamily="18" charset="0"/>
              </a:rPr>
              <a:t>en tiempo de </a:t>
            </a:r>
            <a:r>
              <a:rPr lang="es-AR" sz="1400" dirty="0" err="1">
                <a:latin typeface="Cambria" pitchFamily="18" charset="0"/>
              </a:rPr>
              <a:t>ejecución</a:t>
            </a:r>
            <a:r>
              <a:rPr lang="es-AR" sz="1400" dirty="0">
                <a:latin typeface="Cambria" pitchFamily="18" charset="0"/>
              </a:rPr>
              <a:t>, los componentes </a:t>
            </a:r>
            <a:r>
              <a:rPr lang="es-AR" sz="1400" dirty="0" err="1" smtClean="0">
                <a:latin typeface="Cambria" pitchFamily="18" charset="0"/>
              </a:rPr>
              <a:t>gráficos</a:t>
            </a:r>
            <a:r>
              <a:rPr lang="es-AR" sz="1400" dirty="0" smtClean="0">
                <a:latin typeface="Cambria" pitchFamily="18" charset="0"/>
              </a:rPr>
              <a:t> </a:t>
            </a:r>
            <a:r>
              <a:rPr lang="es-AR" sz="1400" dirty="0">
                <a:latin typeface="Cambria" pitchFamily="18" charset="0"/>
              </a:rPr>
              <a:t>que administran las acciones </a:t>
            </a:r>
            <a:r>
              <a:rPr lang="es-AR" sz="1400" dirty="0" smtClean="0">
                <a:latin typeface="Cambria" pitchFamily="18" charset="0"/>
              </a:rPr>
              <a:t>del usuario</a:t>
            </a:r>
            <a:r>
              <a:rPr lang="es-AR" sz="1400" dirty="0">
                <a:latin typeface="Cambria" pitchFamily="18" charset="0"/>
              </a:rPr>
              <a:t>. Por los tanto tendremos que la estrategia es la interface llamada </a:t>
            </a:r>
            <a:r>
              <a:rPr lang="es-AR" sz="1400" dirty="0" err="1">
                <a:latin typeface="Cambria" pitchFamily="18" charset="0"/>
              </a:rPr>
              <a:t>VistaInterface</a:t>
            </a:r>
            <a:r>
              <a:rPr lang="es-AR" sz="1400" dirty="0">
                <a:latin typeface="Cambria" pitchFamily="18" charset="0"/>
              </a:rPr>
              <a:t> </a:t>
            </a:r>
            <a:r>
              <a:rPr lang="es-AR" sz="1400" dirty="0" smtClean="0">
                <a:latin typeface="Cambria" pitchFamily="18" charset="0"/>
              </a:rPr>
              <a:t>cuyo </a:t>
            </a:r>
            <a:r>
              <a:rPr lang="vi-VN" sz="1400" dirty="0" smtClean="0">
                <a:latin typeface="Cambria" pitchFamily="18" charset="0"/>
              </a:rPr>
              <a:t>método </a:t>
            </a:r>
            <a:r>
              <a:rPr lang="vi-VN" sz="1400" dirty="0">
                <a:latin typeface="Cambria" pitchFamily="18" charset="0"/>
              </a:rPr>
              <a:t>que implementan las estrategias concretas se llama crearVista(). Estas </a:t>
            </a:r>
            <a:r>
              <a:rPr lang="vi-VN" sz="1400" dirty="0" smtClean="0">
                <a:latin typeface="Cambria" pitchFamily="18" charset="0"/>
              </a:rPr>
              <a:t>estrategias</a:t>
            </a:r>
            <a:r>
              <a:rPr lang="es-AR" sz="1400" dirty="0" smtClean="0">
                <a:latin typeface="Cambria" pitchFamily="18" charset="0"/>
              </a:rPr>
              <a:t> concretas </a:t>
            </a:r>
            <a:r>
              <a:rPr lang="es-AR" sz="1400" dirty="0">
                <a:latin typeface="Cambria" pitchFamily="18" charset="0"/>
              </a:rPr>
              <a:t>son las clases </a:t>
            </a:r>
            <a:r>
              <a:rPr lang="es-AR" sz="1400" dirty="0" err="1">
                <a:latin typeface="Cambria" pitchFamily="18" charset="0"/>
              </a:rPr>
              <a:t>VistaLogueo</a:t>
            </a:r>
            <a:r>
              <a:rPr lang="es-AR" sz="1400" dirty="0">
                <a:latin typeface="Cambria" pitchFamily="18" charset="0"/>
              </a:rPr>
              <a:t>, </a:t>
            </a:r>
            <a:r>
              <a:rPr lang="es-AR" sz="1400" dirty="0" err="1">
                <a:latin typeface="Cambria" pitchFamily="18" charset="0"/>
              </a:rPr>
              <a:t>VistaJuego</a:t>
            </a:r>
            <a:r>
              <a:rPr lang="es-AR" sz="1400" dirty="0">
                <a:latin typeface="Cambria" pitchFamily="18" charset="0"/>
              </a:rPr>
              <a:t> y </a:t>
            </a:r>
            <a:r>
              <a:rPr lang="es-AR" sz="1400" dirty="0" err="1">
                <a:latin typeface="Cambria" pitchFamily="18" charset="0"/>
              </a:rPr>
              <a:t>VistaPuntuacion</a:t>
            </a:r>
            <a:r>
              <a:rPr lang="es-AR" sz="1400" dirty="0">
                <a:latin typeface="Cambria" pitchFamily="18" charset="0"/>
              </a:rPr>
              <a:t>. Por lo tanto cada </a:t>
            </a:r>
            <a:r>
              <a:rPr lang="es-AR" sz="1400" dirty="0" smtClean="0">
                <a:latin typeface="Cambria" pitchFamily="18" charset="0"/>
              </a:rPr>
              <a:t>estrategia </a:t>
            </a:r>
            <a:r>
              <a:rPr lang="es-AR" sz="1400" dirty="0">
                <a:latin typeface="Cambria" pitchFamily="18" charset="0"/>
              </a:rPr>
              <a:t>concreta </a:t>
            </a:r>
            <a:r>
              <a:rPr lang="es-AR" sz="1400" dirty="0" err="1">
                <a:latin typeface="Cambria" pitchFamily="18" charset="0"/>
              </a:rPr>
              <a:t>sera</a:t>
            </a:r>
            <a:r>
              <a:rPr lang="es-AR" sz="1400" dirty="0">
                <a:latin typeface="Cambria" pitchFamily="18" charset="0"/>
              </a:rPr>
              <a:t>́ llamada desde las clases </a:t>
            </a:r>
            <a:r>
              <a:rPr lang="es-AR" sz="1400" dirty="0" err="1">
                <a:latin typeface="Cambria" pitchFamily="18" charset="0"/>
              </a:rPr>
              <a:t>ControladorLogueo</a:t>
            </a:r>
            <a:r>
              <a:rPr lang="es-AR" sz="1400" dirty="0">
                <a:latin typeface="Cambria" pitchFamily="18" charset="0"/>
              </a:rPr>
              <a:t>, </a:t>
            </a:r>
            <a:r>
              <a:rPr lang="es-AR" sz="1400" dirty="0" err="1">
                <a:latin typeface="Cambria" pitchFamily="18" charset="0"/>
              </a:rPr>
              <a:t>ControladorJuego</a:t>
            </a:r>
            <a:r>
              <a:rPr lang="es-AR" sz="1400" dirty="0">
                <a:latin typeface="Cambria" pitchFamily="18" charset="0"/>
              </a:rPr>
              <a:t> </a:t>
            </a:r>
            <a:r>
              <a:rPr lang="es-AR" sz="1400" dirty="0" smtClean="0">
                <a:latin typeface="Cambria" pitchFamily="18" charset="0"/>
              </a:rPr>
              <a:t>y </a:t>
            </a:r>
            <a:r>
              <a:rPr lang="es-AR" sz="1400" dirty="0" err="1" smtClean="0">
                <a:latin typeface="Cambria" pitchFamily="18" charset="0"/>
              </a:rPr>
              <a:t>ControladorPuntuacion</a:t>
            </a:r>
            <a:r>
              <a:rPr lang="es-AR" sz="1400" dirty="0">
                <a:latin typeface="Cambria" pitchFamily="18" charset="0"/>
              </a:rPr>
              <a:t>. A </a:t>
            </a:r>
            <a:r>
              <a:rPr lang="es-AR" sz="1400" dirty="0" err="1">
                <a:latin typeface="Cambria" pitchFamily="18" charset="0"/>
              </a:rPr>
              <a:t>continuación</a:t>
            </a:r>
            <a:r>
              <a:rPr lang="es-AR" sz="1400" dirty="0">
                <a:latin typeface="Cambria" pitchFamily="18" charset="0"/>
              </a:rPr>
              <a:t> se muestra el diagrama de clases:</a:t>
            </a:r>
          </a:p>
        </p:txBody>
      </p:sp>
      <p:pic>
        <p:nvPicPr>
          <p:cNvPr id="38914" name="Picture 2" descr="C:\Users\DSL\Documents\Documentos\MATERIAS DE LA UNC FCENyF\INGENIERIA EN COMPUTACION\MATERIA DE 5º AÑO\INGENIERIA DE SOFTWARE\PRACTICO\TRABAJOS PRACTICOS\TP2\Diagramas UML\Patron Strategy\PatronStrateg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285" y="2852936"/>
            <a:ext cx="9164235" cy="3177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332656"/>
            <a:ext cx="5716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Patrones de Diseño: </a:t>
            </a:r>
            <a:r>
              <a:rPr lang="es-AR" sz="2000" dirty="0">
                <a:latin typeface="Cambria" pitchFamily="18" charset="0"/>
              </a:rPr>
              <a:t>Patrón de Diseño </a:t>
            </a:r>
            <a:r>
              <a:rPr lang="es-AR" sz="2000" dirty="0" smtClean="0">
                <a:latin typeface="Cambria" pitchFamily="18" charset="0"/>
              </a:rPr>
              <a:t>OBSERVER</a:t>
            </a:r>
            <a:endParaRPr lang="es-AR" sz="20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23528" y="816967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400" dirty="0">
                <a:latin typeface="Cambria" pitchFamily="18" charset="0"/>
              </a:rPr>
              <a:t>El </a:t>
            </a:r>
            <a:r>
              <a:rPr lang="es-AR" sz="1400" dirty="0" err="1">
                <a:latin typeface="Cambria" pitchFamily="18" charset="0"/>
              </a:rPr>
              <a:t>patrón</a:t>
            </a:r>
            <a:r>
              <a:rPr lang="es-AR" sz="1400" dirty="0">
                <a:latin typeface="Cambria" pitchFamily="18" charset="0"/>
              </a:rPr>
              <a:t> </a:t>
            </a:r>
            <a:r>
              <a:rPr lang="es-AR" sz="1400" dirty="0" err="1">
                <a:latin typeface="Cambria" pitchFamily="18" charset="0"/>
              </a:rPr>
              <a:t>Observer</a:t>
            </a:r>
            <a:r>
              <a:rPr lang="es-AR" sz="1400" dirty="0">
                <a:latin typeface="Cambria" pitchFamily="18" charset="0"/>
              </a:rPr>
              <a:t> tiene como objetivo construir una dependencia entre un sujeto y </a:t>
            </a:r>
            <a:r>
              <a:rPr lang="es-AR" sz="1400" dirty="0" smtClean="0">
                <a:latin typeface="Cambria" pitchFamily="18" charset="0"/>
              </a:rPr>
              <a:t>los observadores </a:t>
            </a:r>
            <a:r>
              <a:rPr lang="es-AR" sz="1400" dirty="0">
                <a:latin typeface="Cambria" pitchFamily="18" charset="0"/>
              </a:rPr>
              <a:t>de modo que cada </a:t>
            </a:r>
            <a:r>
              <a:rPr lang="es-AR" sz="1400" dirty="0" err="1" smtClean="0">
                <a:latin typeface="Cambria" pitchFamily="18" charset="0"/>
              </a:rPr>
              <a:t>modificación</a:t>
            </a:r>
            <a:r>
              <a:rPr lang="es-AR" sz="1400" dirty="0" smtClean="0">
                <a:latin typeface="Cambria" pitchFamily="18" charset="0"/>
              </a:rPr>
              <a:t> </a:t>
            </a:r>
            <a:r>
              <a:rPr lang="es-AR" sz="1400" dirty="0">
                <a:latin typeface="Cambria" pitchFamily="18" charset="0"/>
              </a:rPr>
              <a:t>del sujeto sea </a:t>
            </a:r>
            <a:r>
              <a:rPr lang="es-AR" sz="1400" dirty="0" smtClean="0">
                <a:latin typeface="Cambria" pitchFamily="18" charset="0"/>
              </a:rPr>
              <a:t>notificada </a:t>
            </a:r>
            <a:r>
              <a:rPr lang="es-AR" sz="1400" dirty="0">
                <a:latin typeface="Cambria" pitchFamily="18" charset="0"/>
              </a:rPr>
              <a:t>a los observadores </a:t>
            </a:r>
            <a:r>
              <a:rPr lang="es-AR" sz="1400" dirty="0" smtClean="0">
                <a:latin typeface="Cambria" pitchFamily="18" charset="0"/>
              </a:rPr>
              <a:t>para que </a:t>
            </a:r>
            <a:r>
              <a:rPr lang="es-AR" sz="1400" dirty="0">
                <a:latin typeface="Cambria" pitchFamily="18" charset="0"/>
              </a:rPr>
              <a:t>puedan actualizar su estado.</a:t>
            </a:r>
          </a:p>
          <a:p>
            <a:pPr algn="just"/>
            <a:r>
              <a:rPr lang="es-AR" sz="1400" dirty="0">
                <a:latin typeface="Cambria" pitchFamily="18" charset="0"/>
              </a:rPr>
              <a:t>En nuestra </a:t>
            </a:r>
            <a:r>
              <a:rPr lang="es-AR" sz="1400" dirty="0" err="1">
                <a:latin typeface="Cambria" pitchFamily="18" charset="0"/>
              </a:rPr>
              <a:t>aplicación</a:t>
            </a:r>
            <a:r>
              <a:rPr lang="es-AR" sz="1400" dirty="0">
                <a:latin typeface="Cambria" pitchFamily="18" charset="0"/>
              </a:rPr>
              <a:t> el </a:t>
            </a:r>
            <a:r>
              <a:rPr lang="es-AR" sz="1400" dirty="0" err="1">
                <a:latin typeface="Cambria" pitchFamily="18" charset="0"/>
              </a:rPr>
              <a:t>patrón</a:t>
            </a:r>
            <a:r>
              <a:rPr lang="es-AR" sz="1400" dirty="0">
                <a:latin typeface="Cambria" pitchFamily="18" charset="0"/>
              </a:rPr>
              <a:t> </a:t>
            </a:r>
            <a:r>
              <a:rPr lang="es-AR" sz="1400" dirty="0" err="1">
                <a:latin typeface="Cambria" pitchFamily="18" charset="0"/>
              </a:rPr>
              <a:t>Observer</a:t>
            </a:r>
            <a:r>
              <a:rPr lang="es-AR" sz="1400" dirty="0">
                <a:latin typeface="Cambria" pitchFamily="18" charset="0"/>
              </a:rPr>
              <a:t> lo utilizamos para vincular el modelo con las vistas </a:t>
            </a:r>
            <a:r>
              <a:rPr lang="es-AR" sz="1400" dirty="0" smtClean="0">
                <a:latin typeface="Cambria" pitchFamily="18" charset="0"/>
              </a:rPr>
              <a:t>del </a:t>
            </a:r>
            <a:r>
              <a:rPr lang="es-AR" sz="1400" dirty="0" err="1" smtClean="0">
                <a:latin typeface="Cambria" pitchFamily="18" charset="0"/>
              </a:rPr>
              <a:t>patrón</a:t>
            </a:r>
            <a:r>
              <a:rPr lang="es-AR" sz="1400" dirty="0" smtClean="0">
                <a:latin typeface="Cambria" pitchFamily="18" charset="0"/>
              </a:rPr>
              <a:t> </a:t>
            </a:r>
            <a:r>
              <a:rPr lang="es-AR" sz="1400" dirty="0">
                <a:latin typeface="Cambria" pitchFamily="18" charset="0"/>
              </a:rPr>
              <a:t>de arquitectura MVC. En este </a:t>
            </a:r>
            <a:r>
              <a:rPr lang="es-AR" sz="1400" dirty="0" err="1">
                <a:latin typeface="Cambria" pitchFamily="18" charset="0"/>
              </a:rPr>
              <a:t>patrón</a:t>
            </a:r>
            <a:r>
              <a:rPr lang="es-AR" sz="1400" dirty="0">
                <a:latin typeface="Cambria" pitchFamily="18" charset="0"/>
              </a:rPr>
              <a:t>, el modelo constituye el sujeto y cada vista es </a:t>
            </a:r>
            <a:r>
              <a:rPr lang="es-AR" sz="1400" dirty="0" smtClean="0">
                <a:latin typeface="Cambria" pitchFamily="18" charset="0"/>
              </a:rPr>
              <a:t>un observador</a:t>
            </a:r>
            <a:r>
              <a:rPr lang="es-AR" sz="1400" dirty="0">
                <a:latin typeface="Cambria" pitchFamily="18" charset="0"/>
              </a:rPr>
              <a:t>. De este modo, cada </a:t>
            </a:r>
            <a:r>
              <a:rPr lang="es-AR" sz="1400" dirty="0" err="1">
                <a:latin typeface="Cambria" pitchFamily="18" charset="0"/>
              </a:rPr>
              <a:t>actualización</a:t>
            </a:r>
            <a:r>
              <a:rPr lang="es-AR" sz="1400" dirty="0">
                <a:latin typeface="Cambria" pitchFamily="18" charset="0"/>
              </a:rPr>
              <a:t> de datos que gestione el </a:t>
            </a:r>
            <a:r>
              <a:rPr lang="es-AR" sz="1400" dirty="0" err="1" smtClean="0">
                <a:latin typeface="Cambria" pitchFamily="18" charset="0"/>
              </a:rPr>
              <a:t>núcleo</a:t>
            </a:r>
            <a:r>
              <a:rPr lang="es-AR" sz="1400" dirty="0" smtClean="0">
                <a:latin typeface="Cambria" pitchFamily="18" charset="0"/>
              </a:rPr>
              <a:t> </a:t>
            </a:r>
            <a:r>
              <a:rPr lang="es-AR" sz="1400" dirty="0">
                <a:latin typeface="Cambria" pitchFamily="18" charset="0"/>
              </a:rPr>
              <a:t>funcional </a:t>
            </a:r>
            <a:r>
              <a:rPr lang="es-AR" sz="1400" dirty="0" smtClean="0">
                <a:latin typeface="Cambria" pitchFamily="18" charset="0"/>
              </a:rPr>
              <a:t>genera una </a:t>
            </a:r>
            <a:r>
              <a:rPr lang="es-AR" sz="1400" dirty="0" err="1" smtClean="0">
                <a:latin typeface="Cambria" pitchFamily="18" charset="0"/>
              </a:rPr>
              <a:t>notificación</a:t>
            </a:r>
            <a:r>
              <a:rPr lang="es-AR" sz="1400" dirty="0" smtClean="0">
                <a:latin typeface="Cambria" pitchFamily="18" charset="0"/>
              </a:rPr>
              <a:t> </a:t>
            </a:r>
            <a:r>
              <a:rPr lang="es-AR" sz="1400" dirty="0">
                <a:latin typeface="Cambria" pitchFamily="18" charset="0"/>
              </a:rPr>
              <a:t>a las distintas vistas. </a:t>
            </a:r>
            <a:r>
              <a:rPr lang="es-AR" sz="1400" dirty="0" smtClean="0">
                <a:latin typeface="Cambria" pitchFamily="18" charset="0"/>
              </a:rPr>
              <a:t>Estas </a:t>
            </a:r>
            <a:r>
              <a:rPr lang="es-AR" sz="1400" dirty="0">
                <a:latin typeface="Cambria" pitchFamily="18" charset="0"/>
              </a:rPr>
              <a:t>pueden, entonces, actualizar la </a:t>
            </a:r>
            <a:r>
              <a:rPr lang="es-AR" sz="1400" dirty="0" err="1">
                <a:latin typeface="Cambria" pitchFamily="18" charset="0"/>
              </a:rPr>
              <a:t>información</a:t>
            </a:r>
            <a:r>
              <a:rPr lang="es-AR" sz="1400" dirty="0">
                <a:latin typeface="Cambria" pitchFamily="18" charset="0"/>
              </a:rPr>
              <a:t> </a:t>
            </a:r>
            <a:r>
              <a:rPr lang="es-AR" sz="1400" dirty="0" smtClean="0">
                <a:latin typeface="Cambria" pitchFamily="18" charset="0"/>
              </a:rPr>
              <a:t>que muestran </a:t>
            </a:r>
            <a:r>
              <a:rPr lang="es-AR" sz="1400" dirty="0">
                <a:latin typeface="Cambria" pitchFamily="18" charset="0"/>
              </a:rPr>
              <a:t>al usuario. Por lo tanto, se tiene que el sujeto es la interface </a:t>
            </a:r>
            <a:r>
              <a:rPr lang="es-AR" sz="1400" dirty="0" err="1">
                <a:latin typeface="Cambria" pitchFamily="18" charset="0"/>
              </a:rPr>
              <a:t>ModeloInterface</a:t>
            </a:r>
            <a:r>
              <a:rPr lang="es-AR" sz="1400" dirty="0">
                <a:latin typeface="Cambria" pitchFamily="18" charset="0"/>
              </a:rPr>
              <a:t> </a:t>
            </a:r>
            <a:r>
              <a:rPr lang="es-AR" sz="1400" dirty="0" smtClean="0">
                <a:latin typeface="Cambria" pitchFamily="18" charset="0"/>
              </a:rPr>
              <a:t>luego tenemos </a:t>
            </a:r>
            <a:r>
              <a:rPr lang="es-AR" sz="1400" dirty="0">
                <a:latin typeface="Cambria" pitchFamily="18" charset="0"/>
              </a:rPr>
              <a:t>al sujeto concreto que es la clase Modelo que implementa los </a:t>
            </a:r>
            <a:r>
              <a:rPr lang="es-AR" sz="1400" dirty="0" err="1" smtClean="0">
                <a:latin typeface="Cambria" pitchFamily="18" charset="0"/>
              </a:rPr>
              <a:t>métodos</a:t>
            </a:r>
            <a:r>
              <a:rPr lang="es-AR" sz="1400" dirty="0" smtClean="0">
                <a:latin typeface="Cambria" pitchFamily="18" charset="0"/>
              </a:rPr>
              <a:t> </a:t>
            </a:r>
            <a:r>
              <a:rPr lang="pt-BR" sz="1400" dirty="0" err="1" smtClean="0">
                <a:latin typeface="Cambria" pitchFamily="18" charset="0"/>
              </a:rPr>
              <a:t>registrarObservador</a:t>
            </a:r>
            <a:r>
              <a:rPr lang="pt-BR" sz="1400" dirty="0" smtClean="0">
                <a:latin typeface="Cambria" pitchFamily="18" charset="0"/>
              </a:rPr>
              <a:t>(</a:t>
            </a:r>
            <a:r>
              <a:rPr lang="pt-BR" sz="1400" dirty="0" err="1" smtClean="0">
                <a:latin typeface="Cambria" pitchFamily="18" charset="0"/>
              </a:rPr>
              <a:t>ObservadorInterface</a:t>
            </a:r>
            <a:r>
              <a:rPr lang="pt-BR" sz="1400" dirty="0" smtClean="0">
                <a:latin typeface="Cambria" pitchFamily="18" charset="0"/>
              </a:rPr>
              <a:t> </a:t>
            </a:r>
            <a:r>
              <a:rPr lang="pt-BR" sz="1400" dirty="0">
                <a:latin typeface="Cambria" pitchFamily="18" charset="0"/>
              </a:rPr>
              <a:t>o), </a:t>
            </a:r>
            <a:r>
              <a:rPr lang="pt-BR" sz="1400" dirty="0" err="1">
                <a:latin typeface="Cambria" pitchFamily="18" charset="0"/>
              </a:rPr>
              <a:t>removerObservador</a:t>
            </a:r>
            <a:r>
              <a:rPr lang="pt-BR" sz="1400" dirty="0">
                <a:latin typeface="Cambria" pitchFamily="18" charset="0"/>
              </a:rPr>
              <a:t>(</a:t>
            </a:r>
            <a:r>
              <a:rPr lang="pt-BR" sz="1400" dirty="0" err="1">
                <a:latin typeface="Cambria" pitchFamily="18" charset="0"/>
              </a:rPr>
              <a:t>ObservadorInterface</a:t>
            </a:r>
            <a:r>
              <a:rPr lang="pt-BR" sz="1400" dirty="0">
                <a:latin typeface="Cambria" pitchFamily="18" charset="0"/>
              </a:rPr>
              <a:t> o) </a:t>
            </a:r>
            <a:r>
              <a:rPr lang="pt-BR" sz="1400" dirty="0" smtClean="0">
                <a:latin typeface="Cambria" pitchFamily="18" charset="0"/>
              </a:rPr>
              <a:t>y </a:t>
            </a:r>
            <a:r>
              <a:rPr lang="es-AR" sz="1400" dirty="0" err="1" smtClean="0">
                <a:latin typeface="Cambria" pitchFamily="18" charset="0"/>
              </a:rPr>
              <a:t>notificarObservador</a:t>
            </a:r>
            <a:r>
              <a:rPr lang="es-AR" sz="1400" dirty="0">
                <a:latin typeface="Cambria" pitchFamily="18" charset="0"/>
              </a:rPr>
              <a:t>(). Por otra parte, se tiene al observador que es la </a:t>
            </a:r>
            <a:r>
              <a:rPr lang="es-AR" sz="1400" dirty="0" smtClean="0">
                <a:latin typeface="Cambria" pitchFamily="18" charset="0"/>
              </a:rPr>
              <a:t>interface </a:t>
            </a:r>
            <a:r>
              <a:rPr lang="es-AR" sz="1400" dirty="0" err="1" smtClean="0">
                <a:latin typeface="Cambria" pitchFamily="18" charset="0"/>
              </a:rPr>
              <a:t>ObservadorInterface</a:t>
            </a:r>
            <a:r>
              <a:rPr lang="es-AR" sz="1400" dirty="0" smtClean="0">
                <a:latin typeface="Cambria" pitchFamily="18" charset="0"/>
              </a:rPr>
              <a:t> donde el </a:t>
            </a:r>
            <a:r>
              <a:rPr lang="es-AR" sz="1400" dirty="0" err="1">
                <a:latin typeface="Cambria" pitchFamily="18" charset="0"/>
              </a:rPr>
              <a:t>método</a:t>
            </a:r>
            <a:r>
              <a:rPr lang="es-AR" sz="1400" dirty="0">
                <a:latin typeface="Cambria" pitchFamily="18" charset="0"/>
              </a:rPr>
              <a:t> actualizar() </a:t>
            </a:r>
            <a:r>
              <a:rPr lang="es-AR" sz="1400" dirty="0" err="1">
                <a:latin typeface="Cambria" pitchFamily="18" charset="0"/>
              </a:rPr>
              <a:t>sera</a:t>
            </a:r>
            <a:r>
              <a:rPr lang="es-AR" sz="1400" dirty="0">
                <a:latin typeface="Cambria" pitchFamily="18" charset="0"/>
              </a:rPr>
              <a:t>́ implementado por los </a:t>
            </a:r>
            <a:r>
              <a:rPr lang="es-AR" sz="1400" dirty="0" smtClean="0">
                <a:latin typeface="Cambria" pitchFamily="18" charset="0"/>
              </a:rPr>
              <a:t>observadores concretos </a:t>
            </a:r>
            <a:r>
              <a:rPr lang="es-AR" sz="1400" dirty="0">
                <a:latin typeface="Cambria" pitchFamily="18" charset="0"/>
              </a:rPr>
              <a:t>que son las clases </a:t>
            </a:r>
            <a:r>
              <a:rPr lang="es-AR" sz="1400" dirty="0" err="1" smtClean="0">
                <a:latin typeface="Cambria" pitchFamily="18" charset="0"/>
              </a:rPr>
              <a:t>VistaLogueo</a:t>
            </a:r>
            <a:r>
              <a:rPr lang="es-AR" sz="1400" dirty="0" smtClean="0">
                <a:latin typeface="Cambria" pitchFamily="18" charset="0"/>
              </a:rPr>
              <a:t>, </a:t>
            </a:r>
            <a:r>
              <a:rPr lang="es-AR" sz="1400" dirty="0" err="1" smtClean="0">
                <a:latin typeface="Cambria" pitchFamily="18" charset="0"/>
              </a:rPr>
              <a:t>VistaJuego</a:t>
            </a:r>
            <a:r>
              <a:rPr lang="es-AR" sz="1400" dirty="0" smtClean="0">
                <a:latin typeface="Cambria" pitchFamily="18" charset="0"/>
              </a:rPr>
              <a:t> </a:t>
            </a:r>
            <a:r>
              <a:rPr lang="es-AR" sz="1400" dirty="0">
                <a:latin typeface="Cambria" pitchFamily="18" charset="0"/>
              </a:rPr>
              <a:t>y </a:t>
            </a:r>
            <a:r>
              <a:rPr lang="es-AR" sz="1400" dirty="0" err="1">
                <a:latin typeface="Cambria" pitchFamily="18" charset="0"/>
              </a:rPr>
              <a:t>VistaPuntuacion</a:t>
            </a:r>
            <a:r>
              <a:rPr lang="es-AR" sz="1400" dirty="0">
                <a:latin typeface="Cambria" pitchFamily="18" charset="0"/>
              </a:rPr>
              <a:t>. A </a:t>
            </a:r>
            <a:r>
              <a:rPr lang="es-AR" sz="1400" dirty="0" err="1">
                <a:latin typeface="Cambria" pitchFamily="18" charset="0"/>
              </a:rPr>
              <a:t>continuación</a:t>
            </a:r>
            <a:r>
              <a:rPr lang="es-AR" sz="1400" dirty="0">
                <a:latin typeface="Cambria" pitchFamily="18" charset="0"/>
              </a:rPr>
              <a:t> </a:t>
            </a:r>
            <a:r>
              <a:rPr lang="es-AR" sz="1400" dirty="0" smtClean="0">
                <a:latin typeface="Cambria" pitchFamily="18" charset="0"/>
              </a:rPr>
              <a:t>se muestra </a:t>
            </a:r>
            <a:r>
              <a:rPr lang="es-AR" sz="1400" dirty="0">
                <a:latin typeface="Cambria" pitchFamily="18" charset="0"/>
              </a:rPr>
              <a:t>el diagrama de clases:</a:t>
            </a:r>
          </a:p>
        </p:txBody>
      </p:sp>
      <p:pic>
        <p:nvPicPr>
          <p:cNvPr id="39938" name="Picture 2" descr="C:\Users\DSL\Documents\Documentos\MATERIAS DE LA UNC FCENyF\INGENIERIA EN COMPUTACION\MATERIA DE 5º AÑO\INGENIERIA DE SOFTWARE\PRACTICO\TRABAJOS PRACTICOS\TP2\Diagramas UML\Patron Observer\PatronOb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20" y="3710687"/>
            <a:ext cx="9144000" cy="24546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332656"/>
            <a:ext cx="2379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Pruebas Unitarias:</a:t>
            </a:r>
            <a:endParaRPr lang="es-AR" sz="20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23528" y="816967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latin typeface="Cambria" pitchFamily="18" charset="0"/>
              </a:rPr>
              <a:t>Una vez realizado el </a:t>
            </a:r>
            <a:r>
              <a:rPr lang="es-AR" sz="1400" dirty="0" err="1">
                <a:latin typeface="Cambria" pitchFamily="18" charset="0"/>
              </a:rPr>
              <a:t>diseño</a:t>
            </a:r>
            <a:r>
              <a:rPr lang="es-AR" sz="1400" dirty="0">
                <a:latin typeface="Cambria" pitchFamily="18" charset="0"/>
              </a:rPr>
              <a:t>, se generaron en total </a:t>
            </a:r>
            <a:r>
              <a:rPr lang="es-AR" sz="1400" b="1" dirty="0">
                <a:latin typeface="Cambria" pitchFamily="18" charset="0"/>
              </a:rPr>
              <a:t>6 test unitarios </a:t>
            </a:r>
            <a:r>
              <a:rPr lang="es-AR" sz="1400" dirty="0">
                <a:latin typeface="Cambria" pitchFamily="18" charset="0"/>
              </a:rPr>
              <a:t>que se realizaron con </a:t>
            </a:r>
            <a:r>
              <a:rPr lang="es-AR" sz="1400" dirty="0" smtClean="0">
                <a:latin typeface="Cambria" pitchFamily="18" charset="0"/>
              </a:rPr>
              <a:t>la herramienta </a:t>
            </a:r>
            <a:r>
              <a:rPr lang="es-AR" sz="1400" dirty="0" err="1">
                <a:latin typeface="Cambria" pitchFamily="18" charset="0"/>
              </a:rPr>
              <a:t>JUnit</a:t>
            </a:r>
            <a:r>
              <a:rPr lang="es-AR" sz="1400" dirty="0">
                <a:latin typeface="Cambria" pitchFamily="18" charset="0"/>
              </a:rPr>
              <a:t> Test Case provista por la IDE Eclipse. Estos test unitarios son: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23528" y="1445295"/>
            <a:ext cx="880048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err="1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TestNumeros</a:t>
            </a:r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: </a:t>
            </a:r>
            <a:r>
              <a:rPr lang="es-AR" sz="1400" dirty="0">
                <a:latin typeface="Cambria" pitchFamily="18" charset="0"/>
              </a:rPr>
              <a:t>En este test unitario se prueba que el vector de </a:t>
            </a:r>
            <a:r>
              <a:rPr lang="es-AR" sz="1400" dirty="0" err="1">
                <a:latin typeface="Cambria" pitchFamily="18" charset="0"/>
              </a:rPr>
              <a:t>números</a:t>
            </a:r>
            <a:r>
              <a:rPr lang="es-AR" sz="1400" dirty="0">
                <a:latin typeface="Cambria" pitchFamily="18" charset="0"/>
              </a:rPr>
              <a:t> tenga sus elementos del 1 al 9 </a:t>
            </a:r>
            <a:r>
              <a:rPr lang="es-AR" sz="1400" dirty="0" smtClean="0">
                <a:latin typeface="Cambria" pitchFamily="18" charset="0"/>
              </a:rPr>
              <a:t>sin </a:t>
            </a:r>
          </a:p>
          <a:p>
            <a:r>
              <a:rPr lang="es-AR" sz="1400" dirty="0">
                <a:latin typeface="Cambria" pitchFamily="18" charset="0"/>
              </a:rPr>
              <a:t>	 </a:t>
            </a:r>
            <a:r>
              <a:rPr lang="es-AR" sz="1400" dirty="0" smtClean="0">
                <a:latin typeface="Cambria" pitchFamily="18" charset="0"/>
              </a:rPr>
              <a:t>                   repetirse </a:t>
            </a:r>
            <a:r>
              <a:rPr lang="es-AR" sz="1400" dirty="0">
                <a:latin typeface="Cambria" pitchFamily="18" charset="0"/>
              </a:rPr>
              <a:t>y pueden estar ordenados al azar.</a:t>
            </a:r>
            <a:endParaRPr lang="es-AR" sz="14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08018" y="2165375"/>
            <a:ext cx="785125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err="1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TestNombreUsusario</a:t>
            </a:r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: </a:t>
            </a:r>
            <a:r>
              <a:rPr lang="es-AR" sz="1400" dirty="0" smtClean="0">
                <a:latin typeface="Cambria" pitchFamily="18" charset="0"/>
              </a:rPr>
              <a:t>En este test unitario se prueba que el listado de usuarios no tenga </a:t>
            </a:r>
          </a:p>
          <a:p>
            <a:r>
              <a:rPr lang="es-AR" sz="1400" dirty="0" smtClean="0">
                <a:latin typeface="Cambria" pitchFamily="18" charset="0"/>
              </a:rPr>
              <a:t>                                                                   nombre de usuarios repetidos.</a:t>
            </a:r>
            <a:endParaRPr lang="es-AR" sz="14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21148" y="2813447"/>
            <a:ext cx="8828764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err="1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TestAciertosUsusario</a:t>
            </a:r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: </a:t>
            </a:r>
            <a:r>
              <a:rPr lang="es-AR" sz="1400" dirty="0">
                <a:latin typeface="Cambria" pitchFamily="18" charset="0"/>
              </a:rPr>
              <a:t>En este test unitario se prueba que la variable de aciertos incremente cada vez </a:t>
            </a:r>
            <a:endParaRPr lang="es-AR" sz="1400" dirty="0" smtClean="0">
              <a:latin typeface="Cambria" pitchFamily="18" charset="0"/>
            </a:endParaRPr>
          </a:p>
          <a:p>
            <a:r>
              <a:rPr lang="es-AR" sz="1400" dirty="0">
                <a:latin typeface="Cambria" pitchFamily="18" charset="0"/>
              </a:rPr>
              <a:t> </a:t>
            </a:r>
            <a:r>
              <a:rPr lang="es-AR" sz="1400" dirty="0" smtClean="0">
                <a:latin typeface="Cambria" pitchFamily="18" charset="0"/>
              </a:rPr>
              <a:t>                                                                  que </a:t>
            </a:r>
            <a:r>
              <a:rPr lang="es-AR" sz="1400" dirty="0">
                <a:latin typeface="Cambria" pitchFamily="18" charset="0"/>
              </a:rPr>
              <a:t>se pulsa </a:t>
            </a:r>
            <a:r>
              <a:rPr lang="es-AR" sz="1400" dirty="0" smtClean="0">
                <a:latin typeface="Cambria" pitchFamily="18" charset="0"/>
              </a:rPr>
              <a:t>el </a:t>
            </a:r>
            <a:r>
              <a:rPr lang="vi-VN" sz="1400" dirty="0" smtClean="0">
                <a:latin typeface="Cambria" pitchFamily="18" charset="0"/>
              </a:rPr>
              <a:t>botón </a:t>
            </a:r>
            <a:r>
              <a:rPr lang="vi-VN" sz="1400" dirty="0">
                <a:latin typeface="Cambria" pitchFamily="18" charset="0"/>
              </a:rPr>
              <a:t>correcto.</a:t>
            </a:r>
            <a:endParaRPr lang="es-AR" sz="14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23528" y="3461519"/>
            <a:ext cx="8811515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err="1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TestDesaciertosUsusario</a:t>
            </a:r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: </a:t>
            </a:r>
            <a:r>
              <a:rPr lang="es-AR" sz="1400" dirty="0">
                <a:latin typeface="Cambria" pitchFamily="18" charset="0"/>
              </a:rPr>
              <a:t>En este test unitario se prueba que la variable de desaciertos incremente </a:t>
            </a:r>
            <a:endParaRPr lang="es-AR" sz="1400" dirty="0" smtClean="0">
              <a:latin typeface="Cambria" pitchFamily="18" charset="0"/>
            </a:endParaRPr>
          </a:p>
          <a:p>
            <a:r>
              <a:rPr lang="es-AR" sz="1400" dirty="0">
                <a:latin typeface="Cambria" pitchFamily="18" charset="0"/>
              </a:rPr>
              <a:t> </a:t>
            </a:r>
            <a:r>
              <a:rPr lang="es-AR" sz="1400" dirty="0" smtClean="0">
                <a:latin typeface="Cambria" pitchFamily="18" charset="0"/>
              </a:rPr>
              <a:t>                                                                            cada </a:t>
            </a:r>
            <a:r>
              <a:rPr lang="es-AR" sz="1400" dirty="0">
                <a:latin typeface="Cambria" pitchFamily="18" charset="0"/>
              </a:rPr>
              <a:t>vez que se </a:t>
            </a:r>
            <a:r>
              <a:rPr lang="es-AR" sz="1400" dirty="0" smtClean="0">
                <a:latin typeface="Cambria" pitchFamily="18" charset="0"/>
              </a:rPr>
              <a:t>pulsa </a:t>
            </a:r>
            <a:r>
              <a:rPr lang="vi-VN" sz="1400" dirty="0" smtClean="0">
                <a:latin typeface="Cambria" pitchFamily="18" charset="0"/>
              </a:rPr>
              <a:t>el </a:t>
            </a:r>
            <a:r>
              <a:rPr lang="vi-VN" sz="1400" dirty="0">
                <a:latin typeface="Cambria" pitchFamily="18" charset="0"/>
              </a:rPr>
              <a:t>botón incorrecto.</a:t>
            </a:r>
            <a:endParaRPr lang="es-AR" sz="14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23528" y="4149080"/>
            <a:ext cx="87845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err="1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TestPuntuacionUsusario</a:t>
            </a:r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: </a:t>
            </a:r>
            <a:r>
              <a:rPr lang="es-AR" sz="1400" dirty="0">
                <a:latin typeface="Cambria" pitchFamily="18" charset="0"/>
              </a:rPr>
              <a:t>En este test unitario se prueba que la variable de </a:t>
            </a:r>
            <a:r>
              <a:rPr lang="es-AR" sz="1400" dirty="0" err="1">
                <a:latin typeface="Cambria" pitchFamily="18" charset="0"/>
              </a:rPr>
              <a:t>puntuación</a:t>
            </a:r>
            <a:r>
              <a:rPr lang="es-AR" sz="1400" dirty="0">
                <a:latin typeface="Cambria" pitchFamily="18" charset="0"/>
              </a:rPr>
              <a:t> incrementa </a:t>
            </a:r>
            <a:endParaRPr lang="es-AR" sz="1400" dirty="0" smtClean="0">
              <a:latin typeface="Cambria" pitchFamily="18" charset="0"/>
            </a:endParaRPr>
          </a:p>
          <a:p>
            <a:r>
              <a:rPr lang="es-AR" sz="1400" dirty="0" smtClean="0">
                <a:latin typeface="Cambria" pitchFamily="18" charset="0"/>
              </a:rPr>
              <a:t>                                                                           cada </a:t>
            </a:r>
            <a:r>
              <a:rPr lang="es-AR" sz="1400" dirty="0">
                <a:latin typeface="Cambria" pitchFamily="18" charset="0"/>
              </a:rPr>
              <a:t>vez que </a:t>
            </a:r>
            <a:r>
              <a:rPr lang="es-AR" sz="1400" dirty="0" smtClean="0">
                <a:latin typeface="Cambria" pitchFamily="18" charset="0"/>
              </a:rPr>
              <a:t>se completa </a:t>
            </a:r>
            <a:r>
              <a:rPr lang="es-AR" sz="1400" dirty="0">
                <a:latin typeface="Cambria" pitchFamily="18" charset="0"/>
              </a:rPr>
              <a:t>la secuencia de </a:t>
            </a:r>
            <a:r>
              <a:rPr lang="es-AR" sz="1400" dirty="0" err="1">
                <a:latin typeface="Cambria" pitchFamily="18" charset="0"/>
              </a:rPr>
              <a:t>números</a:t>
            </a:r>
            <a:r>
              <a:rPr lang="es-AR" sz="1400" dirty="0">
                <a:latin typeface="Cambria" pitchFamily="18" charset="0"/>
              </a:rPr>
              <a:t>, ya sea, de forma </a:t>
            </a:r>
            <a:endParaRPr lang="es-AR" sz="1400" dirty="0" smtClean="0">
              <a:latin typeface="Cambria" pitchFamily="18" charset="0"/>
            </a:endParaRPr>
          </a:p>
          <a:p>
            <a:r>
              <a:rPr lang="es-AR" sz="1400" dirty="0">
                <a:latin typeface="Cambria" pitchFamily="18" charset="0"/>
              </a:rPr>
              <a:t> </a:t>
            </a:r>
            <a:r>
              <a:rPr lang="es-AR" sz="1400" dirty="0" smtClean="0">
                <a:latin typeface="Cambria" pitchFamily="18" charset="0"/>
              </a:rPr>
              <a:t>                                                                           incremental </a:t>
            </a:r>
            <a:r>
              <a:rPr lang="es-AR" sz="1400" dirty="0">
                <a:latin typeface="Cambria" pitchFamily="18" charset="0"/>
              </a:rPr>
              <a:t>o </a:t>
            </a:r>
            <a:r>
              <a:rPr lang="es-AR" sz="1400" dirty="0" err="1">
                <a:latin typeface="Cambria" pitchFamily="18" charset="0"/>
              </a:rPr>
              <a:t>decremental</a:t>
            </a:r>
            <a:r>
              <a:rPr lang="es-AR" sz="1400" dirty="0">
                <a:latin typeface="Cambria" pitchFamily="18" charset="0"/>
              </a:rPr>
              <a:t>.</a:t>
            </a:r>
            <a:endParaRPr lang="es-AR" sz="14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23528" y="4902259"/>
            <a:ext cx="88662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err="1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TestColor</a:t>
            </a:r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: </a:t>
            </a:r>
            <a:r>
              <a:rPr lang="es-AR" sz="1400" dirty="0">
                <a:latin typeface="Cambria" pitchFamily="18" charset="0"/>
              </a:rPr>
              <a:t>En este test unitario se prueba que la variable de color indique cuando esta de color azul o de</a:t>
            </a:r>
          </a:p>
          <a:p>
            <a:r>
              <a:rPr lang="es-AR" sz="1400" dirty="0" smtClean="0">
                <a:latin typeface="Cambria" pitchFamily="18" charset="0"/>
              </a:rPr>
              <a:t>                                color </a:t>
            </a:r>
            <a:r>
              <a:rPr lang="es-AR" sz="1400" dirty="0">
                <a:latin typeface="Cambria" pitchFamily="18" charset="0"/>
              </a:rPr>
              <a:t>naranja cada vez que se completa una secuencia de </a:t>
            </a:r>
            <a:r>
              <a:rPr lang="es-AR" sz="1400" dirty="0" err="1">
                <a:latin typeface="Cambria" pitchFamily="18" charset="0"/>
              </a:rPr>
              <a:t>números</a:t>
            </a:r>
            <a:r>
              <a:rPr lang="es-AR" sz="1400" dirty="0">
                <a:latin typeface="Cambria" pitchFamily="18" charset="0"/>
              </a:rPr>
              <a:t>, ya sea, de forma incremental</a:t>
            </a:r>
          </a:p>
          <a:p>
            <a:r>
              <a:rPr lang="es-AR" sz="1400" dirty="0" smtClean="0">
                <a:latin typeface="Cambria" pitchFamily="18" charset="0"/>
              </a:rPr>
              <a:t>                                o </a:t>
            </a:r>
            <a:r>
              <a:rPr lang="es-AR" sz="1400" dirty="0" err="1">
                <a:latin typeface="Cambria" pitchFamily="18" charset="0"/>
              </a:rPr>
              <a:t>decremental</a:t>
            </a:r>
            <a:r>
              <a:rPr lang="es-AR" sz="1400" dirty="0">
                <a:latin typeface="Cambria" pitchFamily="18" charset="0"/>
              </a:rPr>
              <a:t>.</a:t>
            </a:r>
            <a:endParaRPr lang="es-AR" sz="14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332656"/>
            <a:ext cx="1067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err="1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AllTest</a:t>
            </a:r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:</a:t>
            </a:r>
            <a:endParaRPr lang="es-AR" sz="20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23528" y="816967"/>
            <a:ext cx="8424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400" dirty="0">
                <a:latin typeface="Cambria" pitchFamily="18" charset="0"/>
              </a:rPr>
              <a:t>Para correr todos los test unitarios descritos anteriormente se encapsularon todos los test en </a:t>
            </a:r>
            <a:r>
              <a:rPr lang="es-AR" sz="1400" dirty="0" smtClean="0">
                <a:latin typeface="Cambria" pitchFamily="18" charset="0"/>
              </a:rPr>
              <a:t>un </a:t>
            </a:r>
            <a:r>
              <a:rPr lang="es-AR" sz="1400" dirty="0" err="1" smtClean="0">
                <a:latin typeface="Cambria" pitchFamily="18" charset="0"/>
              </a:rPr>
              <a:t>JUnit</a:t>
            </a:r>
            <a:r>
              <a:rPr lang="es-AR" sz="1400" dirty="0" smtClean="0">
                <a:latin typeface="Cambria" pitchFamily="18" charset="0"/>
              </a:rPr>
              <a:t> </a:t>
            </a:r>
            <a:r>
              <a:rPr lang="es-AR" sz="1400" dirty="0">
                <a:latin typeface="Cambria" pitchFamily="18" charset="0"/>
              </a:rPr>
              <a:t>Test Case Suite. De esta manera cuando ejecutamos la clase </a:t>
            </a:r>
            <a:r>
              <a:rPr lang="es-AR" sz="1400" dirty="0" err="1">
                <a:latin typeface="Cambria" pitchFamily="18" charset="0"/>
              </a:rPr>
              <a:t>AllTests</a:t>
            </a:r>
            <a:r>
              <a:rPr lang="es-AR" sz="1400" dirty="0">
                <a:latin typeface="Cambria" pitchFamily="18" charset="0"/>
              </a:rPr>
              <a:t> el mismo se encarga </a:t>
            </a:r>
            <a:r>
              <a:rPr lang="es-AR" sz="1400" dirty="0" smtClean="0">
                <a:latin typeface="Cambria" pitchFamily="18" charset="0"/>
              </a:rPr>
              <a:t>de ejecutar </a:t>
            </a:r>
            <a:r>
              <a:rPr lang="es-AR" sz="1400" dirty="0">
                <a:latin typeface="Cambria" pitchFamily="18" charset="0"/>
              </a:rPr>
              <a:t>todos los test que le hayamos indicado. A </a:t>
            </a:r>
            <a:r>
              <a:rPr lang="es-AR" sz="1400" dirty="0" err="1">
                <a:latin typeface="Cambria" pitchFamily="18" charset="0"/>
              </a:rPr>
              <a:t>continuación</a:t>
            </a:r>
            <a:r>
              <a:rPr lang="es-AR" sz="1400" dirty="0">
                <a:latin typeface="Cambria" pitchFamily="18" charset="0"/>
              </a:rPr>
              <a:t> mostramos una imagen: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 l="14391" t="22280" r="6250" b="10941"/>
          <a:stretch>
            <a:fillRect/>
          </a:stretch>
        </p:blipFill>
        <p:spPr bwMode="auto">
          <a:xfrm>
            <a:off x="683568" y="1844824"/>
            <a:ext cx="774035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39552" y="2236802"/>
            <a:ext cx="30819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Control de </a:t>
            </a:r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Versiones: </a:t>
            </a:r>
            <a:r>
              <a:rPr lang="es-AR" sz="2000" dirty="0" err="1" smtClean="0">
                <a:latin typeface="Cambria" pitchFamily="18" charset="0"/>
              </a:rPr>
              <a:t>Git</a:t>
            </a:r>
            <a:endParaRPr lang="es-AR" sz="2000" dirty="0">
              <a:latin typeface="Cambria" pitchFamily="18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39552" y="3820978"/>
            <a:ext cx="38102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Integración Continua: </a:t>
            </a:r>
            <a:r>
              <a:rPr lang="es-AR" sz="2000" dirty="0" err="1" smtClean="0">
                <a:latin typeface="Cambria" pitchFamily="18" charset="0"/>
              </a:rPr>
              <a:t>Travis</a:t>
            </a:r>
            <a:r>
              <a:rPr lang="es-AR" sz="2000" dirty="0" smtClean="0">
                <a:latin typeface="Cambria" pitchFamily="18" charset="0"/>
              </a:rPr>
              <a:t> CI</a:t>
            </a:r>
            <a:endParaRPr lang="es-AR" sz="2000" dirty="0">
              <a:latin typeface="Cambria" pitchFamily="18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39552" y="5693186"/>
            <a:ext cx="31146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Gestión de Defecto: </a:t>
            </a:r>
            <a:r>
              <a:rPr lang="es-AR" sz="2000" dirty="0" err="1" smtClean="0">
                <a:latin typeface="Cambria" pitchFamily="18" charset="0"/>
              </a:rPr>
              <a:t>Issue</a:t>
            </a:r>
            <a:endParaRPr lang="es-AR" sz="2000" dirty="0">
              <a:latin typeface="Cambria" pitchFamily="18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39552" y="692696"/>
            <a:ext cx="24287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Repositorio: </a:t>
            </a:r>
            <a:r>
              <a:rPr lang="es-AR" sz="2000" dirty="0" err="1" smtClean="0">
                <a:latin typeface="Cambria" pitchFamily="18" charset="0"/>
              </a:rPr>
              <a:t>Github</a:t>
            </a:r>
            <a:endParaRPr lang="es-AR" sz="2000" dirty="0">
              <a:latin typeface="Cambria" pitchFamily="18" charset="0"/>
            </a:endParaRPr>
          </a:p>
        </p:txBody>
      </p:sp>
      <p:pic>
        <p:nvPicPr>
          <p:cNvPr id="14338" name="Picture 2" descr="https://assets-cdn.github.com/images/modules/open_graph/github-octoca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052736"/>
            <a:ext cx="2376264" cy="1247539"/>
          </a:xfrm>
          <a:prstGeom prst="rect">
            <a:avLst/>
          </a:prstGeom>
          <a:noFill/>
        </p:spPr>
      </p:pic>
      <p:pic>
        <p:nvPicPr>
          <p:cNvPr id="14340" name="Picture 4" descr="https://git-for-windows.github.io/img/git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636912"/>
            <a:ext cx="1223417" cy="1223417"/>
          </a:xfrm>
          <a:prstGeom prst="rect">
            <a:avLst/>
          </a:prstGeom>
          <a:noFill/>
        </p:spPr>
      </p:pic>
      <p:pic>
        <p:nvPicPr>
          <p:cNvPr id="14342" name="Picture 6" descr="https://cdn.travis-ci.org/images/logos/TravisCI-Mascot-1-20feeadb48fc2492ba741d89cb5a5c8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4293096"/>
            <a:ext cx="1380322" cy="1369302"/>
          </a:xfrm>
          <a:prstGeom prst="rect">
            <a:avLst/>
          </a:prstGeom>
          <a:noFill/>
        </p:spPr>
      </p:pic>
      <p:pic>
        <p:nvPicPr>
          <p:cNvPr id="14344" name="Picture 8" descr="http://michelletorres.mx/wp-content/uploads/2014/03/68747470733a2f2f696d672e736b697463682e636f6d2f32303131303830392d6d73686a36626d39326e3335363469666e6679747468627032392e6a706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9394" y="6021288"/>
            <a:ext cx="3294534" cy="7367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332656"/>
            <a:ext cx="2990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Pruebas de Integración:</a:t>
            </a:r>
            <a:endParaRPr lang="es-AR" sz="20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23528" y="816967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latin typeface="Cambria" pitchFamily="18" charset="0"/>
              </a:rPr>
              <a:t>En esta apartado, se generaron en total 4 test de </a:t>
            </a:r>
            <a:r>
              <a:rPr lang="es-AR" sz="1400" dirty="0" err="1">
                <a:latin typeface="Cambria" pitchFamily="18" charset="0"/>
              </a:rPr>
              <a:t>integración</a:t>
            </a:r>
            <a:r>
              <a:rPr lang="es-AR" sz="1400" dirty="0">
                <a:latin typeface="Cambria" pitchFamily="18" charset="0"/>
              </a:rPr>
              <a:t> que se realizaron </a:t>
            </a:r>
            <a:r>
              <a:rPr lang="es-AR" sz="1400" dirty="0" err="1">
                <a:latin typeface="Cambria" pitchFamily="18" charset="0"/>
              </a:rPr>
              <a:t>también</a:t>
            </a:r>
            <a:r>
              <a:rPr lang="es-AR" sz="1400" dirty="0">
                <a:latin typeface="Cambria" pitchFamily="18" charset="0"/>
              </a:rPr>
              <a:t> como </a:t>
            </a:r>
            <a:r>
              <a:rPr lang="es-AR" sz="1400" dirty="0" smtClean="0">
                <a:latin typeface="Cambria" pitchFamily="18" charset="0"/>
              </a:rPr>
              <a:t>en el </a:t>
            </a:r>
            <a:r>
              <a:rPr lang="es-AR" sz="1400" dirty="0">
                <a:latin typeface="Cambria" pitchFamily="18" charset="0"/>
              </a:rPr>
              <a:t>apartado anterior, con la herramienta </a:t>
            </a:r>
            <a:r>
              <a:rPr lang="es-AR" sz="1400" dirty="0" err="1">
                <a:latin typeface="Cambria" pitchFamily="18" charset="0"/>
              </a:rPr>
              <a:t>JUnit</a:t>
            </a:r>
            <a:r>
              <a:rPr lang="es-AR" sz="1400" dirty="0">
                <a:latin typeface="Cambria" pitchFamily="18" charset="0"/>
              </a:rPr>
              <a:t> Test Case provista por la IDE Eclipse. Estos test </a:t>
            </a:r>
            <a:r>
              <a:rPr lang="es-AR" sz="1400" dirty="0" smtClean="0">
                <a:latin typeface="Cambria" pitchFamily="18" charset="0"/>
              </a:rPr>
              <a:t>de </a:t>
            </a:r>
            <a:r>
              <a:rPr lang="vi-VN" sz="1400" dirty="0" smtClean="0">
                <a:latin typeface="Cambria" pitchFamily="18" charset="0"/>
              </a:rPr>
              <a:t>integración </a:t>
            </a:r>
            <a:r>
              <a:rPr lang="vi-VN" sz="1400" dirty="0">
                <a:latin typeface="Cambria" pitchFamily="18" charset="0"/>
              </a:rPr>
              <a:t>son:</a:t>
            </a:r>
            <a:endParaRPr lang="es-AR" sz="1400" dirty="0">
              <a:latin typeface="Cambria" pitchFamily="18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23528" y="2237383"/>
            <a:ext cx="90231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err="1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TestTiempo</a:t>
            </a:r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: </a:t>
            </a:r>
            <a:r>
              <a:rPr lang="es-AR" sz="1400" dirty="0">
                <a:latin typeface="Cambria" pitchFamily="18" charset="0"/>
              </a:rPr>
              <a:t>En este test de </a:t>
            </a:r>
            <a:r>
              <a:rPr lang="es-AR" sz="1400" dirty="0" err="1">
                <a:latin typeface="Cambria" pitchFamily="18" charset="0"/>
              </a:rPr>
              <a:t>integración</a:t>
            </a:r>
            <a:r>
              <a:rPr lang="es-AR" sz="1400" dirty="0">
                <a:latin typeface="Cambria" pitchFamily="18" charset="0"/>
              </a:rPr>
              <a:t> se prueba por medio de la </a:t>
            </a:r>
            <a:r>
              <a:rPr lang="es-AR" sz="1400" dirty="0" err="1">
                <a:latin typeface="Cambria" pitchFamily="18" charset="0"/>
              </a:rPr>
              <a:t>interacción</a:t>
            </a:r>
            <a:r>
              <a:rPr lang="es-AR" sz="1400" dirty="0">
                <a:latin typeface="Cambria" pitchFamily="18" charset="0"/>
              </a:rPr>
              <a:t> de dos clases </a:t>
            </a:r>
            <a:endParaRPr lang="es-AR" sz="1400" dirty="0" smtClean="0">
              <a:latin typeface="Cambria" pitchFamily="18" charset="0"/>
            </a:endParaRPr>
          </a:p>
          <a:p>
            <a:r>
              <a:rPr lang="es-AR" sz="1400" dirty="0">
                <a:latin typeface="Cambria" pitchFamily="18" charset="0"/>
              </a:rPr>
              <a:t> </a:t>
            </a:r>
            <a:r>
              <a:rPr lang="es-AR" sz="1400" dirty="0" smtClean="0">
                <a:latin typeface="Cambria" pitchFamily="18" charset="0"/>
              </a:rPr>
              <a:t>                                     (</a:t>
            </a:r>
            <a:r>
              <a:rPr lang="es-AR" sz="1400" dirty="0">
                <a:latin typeface="Cambria" pitchFamily="18" charset="0"/>
              </a:rPr>
              <a:t>modelo </a:t>
            </a:r>
            <a:r>
              <a:rPr lang="es-AR" sz="1400" dirty="0" smtClean="0">
                <a:latin typeface="Cambria" pitchFamily="18" charset="0"/>
              </a:rPr>
              <a:t>y </a:t>
            </a:r>
            <a:r>
              <a:rPr lang="es-AR" sz="1400" dirty="0" err="1" smtClean="0">
                <a:latin typeface="Cambria" pitchFamily="18" charset="0"/>
              </a:rPr>
              <a:t>controladorLogueo</a:t>
            </a:r>
            <a:r>
              <a:rPr lang="es-AR" sz="1400" dirty="0">
                <a:latin typeface="Cambria" pitchFamily="18" charset="0"/>
              </a:rPr>
              <a:t>) que la variable de estado de </a:t>
            </a:r>
            <a:r>
              <a:rPr lang="es-AR" sz="1400" dirty="0" err="1">
                <a:latin typeface="Cambria" pitchFamily="18" charset="0"/>
              </a:rPr>
              <a:t>puntuación</a:t>
            </a:r>
            <a:r>
              <a:rPr lang="es-AR" sz="1400" dirty="0">
                <a:latin typeface="Cambria" pitchFamily="18" charset="0"/>
              </a:rPr>
              <a:t> vaya progresando hasta </a:t>
            </a:r>
            <a:endParaRPr lang="es-AR" sz="1400" dirty="0" smtClean="0">
              <a:latin typeface="Cambria" pitchFamily="18" charset="0"/>
            </a:endParaRPr>
          </a:p>
          <a:p>
            <a:r>
              <a:rPr lang="es-AR" sz="1400" dirty="0">
                <a:latin typeface="Cambria" pitchFamily="18" charset="0"/>
              </a:rPr>
              <a:t> </a:t>
            </a:r>
            <a:r>
              <a:rPr lang="es-AR" sz="1400" dirty="0" smtClean="0">
                <a:latin typeface="Cambria" pitchFamily="18" charset="0"/>
              </a:rPr>
              <a:t>                                     su </a:t>
            </a:r>
            <a:r>
              <a:rPr lang="es-AR" sz="1400" dirty="0">
                <a:latin typeface="Cambria" pitchFamily="18" charset="0"/>
              </a:rPr>
              <a:t>ú </a:t>
            </a:r>
            <a:r>
              <a:rPr lang="es-AR" sz="1400" dirty="0" err="1" smtClean="0">
                <a:latin typeface="Cambria" pitchFamily="18" charset="0"/>
              </a:rPr>
              <a:t>ltimo</a:t>
            </a:r>
            <a:r>
              <a:rPr lang="es-AR" sz="1400" dirty="0" smtClean="0">
                <a:latin typeface="Cambria" pitchFamily="18" charset="0"/>
              </a:rPr>
              <a:t> Estado.</a:t>
            </a:r>
            <a:endParaRPr lang="es-AR" sz="14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08018" y="3101479"/>
            <a:ext cx="89798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err="1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TestEstadoLogueo</a:t>
            </a:r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: </a:t>
            </a:r>
            <a:r>
              <a:rPr lang="es-AR" sz="1400" dirty="0">
                <a:latin typeface="Cambria" pitchFamily="18" charset="0"/>
              </a:rPr>
              <a:t>En este test de </a:t>
            </a:r>
            <a:r>
              <a:rPr lang="es-AR" sz="1400" dirty="0" err="1">
                <a:latin typeface="Cambria" pitchFamily="18" charset="0"/>
              </a:rPr>
              <a:t>integración</a:t>
            </a:r>
            <a:r>
              <a:rPr lang="es-AR" sz="1400" dirty="0">
                <a:latin typeface="Cambria" pitchFamily="18" charset="0"/>
              </a:rPr>
              <a:t> se prueba que por medio de la </a:t>
            </a:r>
            <a:r>
              <a:rPr lang="es-AR" sz="1400" dirty="0" err="1">
                <a:latin typeface="Cambria" pitchFamily="18" charset="0"/>
              </a:rPr>
              <a:t>interacción</a:t>
            </a:r>
            <a:r>
              <a:rPr lang="es-AR" sz="1400" dirty="0">
                <a:latin typeface="Cambria" pitchFamily="18" charset="0"/>
              </a:rPr>
              <a:t> de dos </a:t>
            </a:r>
            <a:r>
              <a:rPr lang="es-AR" sz="1400" dirty="0" smtClean="0">
                <a:latin typeface="Cambria" pitchFamily="18" charset="0"/>
              </a:rPr>
              <a:t>clases </a:t>
            </a:r>
          </a:p>
          <a:p>
            <a:r>
              <a:rPr lang="es-AR" sz="1400" dirty="0" smtClean="0">
                <a:latin typeface="Cambria" pitchFamily="18" charset="0"/>
              </a:rPr>
              <a:t>                                                      </a:t>
            </a:r>
            <a:r>
              <a:rPr lang="es-AR" sz="1400" dirty="0">
                <a:latin typeface="Cambria" pitchFamily="18" charset="0"/>
              </a:rPr>
              <a:t>(modelo </a:t>
            </a:r>
            <a:r>
              <a:rPr lang="es-AR" sz="1400" dirty="0" smtClean="0">
                <a:latin typeface="Cambria" pitchFamily="18" charset="0"/>
              </a:rPr>
              <a:t>y </a:t>
            </a:r>
            <a:r>
              <a:rPr lang="es-AR" sz="1400" dirty="0" err="1" smtClean="0">
                <a:latin typeface="Cambria" pitchFamily="18" charset="0"/>
              </a:rPr>
              <a:t>controladorLogueo</a:t>
            </a:r>
            <a:r>
              <a:rPr lang="es-AR" sz="1400" dirty="0">
                <a:latin typeface="Cambria" pitchFamily="18" charset="0"/>
              </a:rPr>
              <a:t>) la variable de estado de </a:t>
            </a:r>
            <a:r>
              <a:rPr lang="es-AR" sz="1400" dirty="0" err="1">
                <a:latin typeface="Cambria" pitchFamily="18" charset="0"/>
              </a:rPr>
              <a:t>logueo</a:t>
            </a:r>
            <a:r>
              <a:rPr lang="es-AR" sz="1400" dirty="0">
                <a:latin typeface="Cambria" pitchFamily="18" charset="0"/>
              </a:rPr>
              <a:t> vaya progresando hasta </a:t>
            </a:r>
          </a:p>
          <a:p>
            <a:r>
              <a:rPr lang="es-AR" sz="1400" dirty="0" smtClean="0">
                <a:latin typeface="Cambria" pitchFamily="18" charset="0"/>
              </a:rPr>
              <a:t>                                                      su </a:t>
            </a:r>
            <a:r>
              <a:rPr lang="es-AR" sz="1400" dirty="0" err="1">
                <a:latin typeface="Cambria" pitchFamily="18" charset="0"/>
              </a:rPr>
              <a:t>último</a:t>
            </a:r>
            <a:r>
              <a:rPr lang="es-AR" sz="1400" dirty="0">
                <a:latin typeface="Cambria" pitchFamily="18" charset="0"/>
              </a:rPr>
              <a:t> estado.</a:t>
            </a:r>
            <a:endParaRPr lang="es-AR" sz="14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21148" y="4037583"/>
            <a:ext cx="91437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err="1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TestEstadoJuego</a:t>
            </a:r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: </a:t>
            </a:r>
            <a:r>
              <a:rPr lang="es-AR" sz="1400" dirty="0">
                <a:latin typeface="Cambria" pitchFamily="18" charset="0"/>
              </a:rPr>
              <a:t>En este test de </a:t>
            </a:r>
            <a:r>
              <a:rPr lang="es-AR" sz="1400" dirty="0" err="1">
                <a:latin typeface="Cambria" pitchFamily="18" charset="0"/>
              </a:rPr>
              <a:t>integración</a:t>
            </a:r>
            <a:r>
              <a:rPr lang="es-AR" sz="1400" dirty="0">
                <a:latin typeface="Cambria" pitchFamily="18" charset="0"/>
              </a:rPr>
              <a:t> como en el caso anterior se prueba por medio de la </a:t>
            </a:r>
            <a:r>
              <a:rPr lang="es-AR" sz="1400" dirty="0" err="1">
                <a:latin typeface="Cambria" pitchFamily="18" charset="0"/>
              </a:rPr>
              <a:t>interacción</a:t>
            </a:r>
            <a:r>
              <a:rPr lang="es-AR" sz="1400" dirty="0">
                <a:latin typeface="Cambria" pitchFamily="18" charset="0"/>
              </a:rPr>
              <a:t> </a:t>
            </a:r>
            <a:endParaRPr lang="es-AR" sz="1400" dirty="0" smtClean="0">
              <a:latin typeface="Cambria" pitchFamily="18" charset="0"/>
            </a:endParaRPr>
          </a:p>
          <a:p>
            <a:r>
              <a:rPr lang="es-AR" sz="1400" dirty="0">
                <a:latin typeface="Cambria" pitchFamily="18" charset="0"/>
              </a:rPr>
              <a:t> </a:t>
            </a:r>
            <a:r>
              <a:rPr lang="es-AR" sz="1400" dirty="0" smtClean="0">
                <a:latin typeface="Cambria" pitchFamily="18" charset="0"/>
              </a:rPr>
              <a:t>                                                  de tres </a:t>
            </a:r>
            <a:r>
              <a:rPr lang="es-AR" sz="1400" dirty="0">
                <a:latin typeface="Cambria" pitchFamily="18" charset="0"/>
              </a:rPr>
              <a:t>clases (modelo, </a:t>
            </a:r>
            <a:r>
              <a:rPr lang="es-AR" sz="1400" dirty="0" err="1">
                <a:latin typeface="Cambria" pitchFamily="18" charset="0"/>
              </a:rPr>
              <a:t>controladorLogueo</a:t>
            </a:r>
            <a:r>
              <a:rPr lang="es-AR" sz="1400" dirty="0">
                <a:latin typeface="Cambria" pitchFamily="18" charset="0"/>
              </a:rPr>
              <a:t> y </a:t>
            </a:r>
            <a:r>
              <a:rPr lang="es-AR" sz="1400" dirty="0" err="1">
                <a:latin typeface="Cambria" pitchFamily="18" charset="0"/>
              </a:rPr>
              <a:t>controladorJuego</a:t>
            </a:r>
            <a:r>
              <a:rPr lang="es-AR" sz="1400" dirty="0">
                <a:latin typeface="Cambria" pitchFamily="18" charset="0"/>
              </a:rPr>
              <a:t>) que la variable de estado </a:t>
            </a:r>
          </a:p>
          <a:p>
            <a:r>
              <a:rPr lang="es-AR" sz="1400" dirty="0" smtClean="0">
                <a:latin typeface="Cambria" pitchFamily="18" charset="0"/>
              </a:rPr>
              <a:t>                                                   de juego vaya </a:t>
            </a:r>
            <a:r>
              <a:rPr lang="es-AR" sz="1400" dirty="0">
                <a:latin typeface="Cambria" pitchFamily="18" charset="0"/>
              </a:rPr>
              <a:t>progresando hasta su </a:t>
            </a:r>
            <a:r>
              <a:rPr lang="es-AR" sz="1400" dirty="0" err="1">
                <a:latin typeface="Cambria" pitchFamily="18" charset="0"/>
              </a:rPr>
              <a:t>último</a:t>
            </a:r>
            <a:r>
              <a:rPr lang="es-AR" sz="1400" dirty="0">
                <a:latin typeface="Cambria" pitchFamily="18" charset="0"/>
              </a:rPr>
              <a:t> estado.</a:t>
            </a:r>
            <a:endParaRPr lang="es-AR" sz="14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23528" y="4901679"/>
            <a:ext cx="9310049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err="1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TestEstadoPuntuacion</a:t>
            </a:r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: </a:t>
            </a:r>
            <a:r>
              <a:rPr lang="es-AR" sz="1400" dirty="0">
                <a:latin typeface="Cambria" pitchFamily="18" charset="0"/>
              </a:rPr>
              <a:t>En este test de </a:t>
            </a:r>
            <a:r>
              <a:rPr lang="es-AR" sz="1400" dirty="0" err="1">
                <a:latin typeface="Cambria" pitchFamily="18" charset="0"/>
              </a:rPr>
              <a:t>integración</a:t>
            </a:r>
            <a:r>
              <a:rPr lang="es-AR" sz="1400" dirty="0">
                <a:latin typeface="Cambria" pitchFamily="18" charset="0"/>
              </a:rPr>
              <a:t> como en el caso anterior se prueba por medio de la </a:t>
            </a:r>
            <a:endParaRPr lang="es-AR" sz="1400" dirty="0" smtClean="0">
              <a:latin typeface="Cambria" pitchFamily="18" charset="0"/>
            </a:endParaRPr>
          </a:p>
          <a:p>
            <a:r>
              <a:rPr lang="es-AR" sz="1400" dirty="0">
                <a:latin typeface="Cambria" pitchFamily="18" charset="0"/>
              </a:rPr>
              <a:t> </a:t>
            </a:r>
            <a:r>
              <a:rPr lang="es-AR" sz="1400" dirty="0" smtClean="0">
                <a:latin typeface="Cambria" pitchFamily="18" charset="0"/>
              </a:rPr>
              <a:t>                                                                   </a:t>
            </a:r>
            <a:r>
              <a:rPr lang="es-AR" sz="1400" dirty="0" err="1" smtClean="0">
                <a:latin typeface="Cambria" pitchFamily="18" charset="0"/>
              </a:rPr>
              <a:t>interacción</a:t>
            </a:r>
            <a:r>
              <a:rPr lang="es-AR" sz="1400" dirty="0" smtClean="0">
                <a:latin typeface="Cambria" pitchFamily="18" charset="0"/>
              </a:rPr>
              <a:t> de cuatro </a:t>
            </a:r>
            <a:r>
              <a:rPr lang="es-AR" sz="1400" dirty="0">
                <a:latin typeface="Cambria" pitchFamily="18" charset="0"/>
              </a:rPr>
              <a:t>clases (modelo, </a:t>
            </a:r>
            <a:r>
              <a:rPr lang="es-AR" sz="1400" dirty="0" err="1">
                <a:latin typeface="Cambria" pitchFamily="18" charset="0"/>
              </a:rPr>
              <a:t>controladorLogueo</a:t>
            </a:r>
            <a:r>
              <a:rPr lang="es-AR" sz="1400" dirty="0">
                <a:latin typeface="Cambria" pitchFamily="18" charset="0"/>
              </a:rPr>
              <a:t>, </a:t>
            </a:r>
            <a:r>
              <a:rPr lang="es-AR" sz="1400" dirty="0" err="1">
                <a:latin typeface="Cambria" pitchFamily="18" charset="0"/>
              </a:rPr>
              <a:t>controladorJuego</a:t>
            </a:r>
            <a:r>
              <a:rPr lang="es-AR" sz="1400" dirty="0">
                <a:latin typeface="Cambria" pitchFamily="18" charset="0"/>
              </a:rPr>
              <a:t> y </a:t>
            </a:r>
            <a:endParaRPr lang="es-AR" sz="1400" dirty="0" smtClean="0">
              <a:latin typeface="Cambria" pitchFamily="18" charset="0"/>
            </a:endParaRPr>
          </a:p>
          <a:p>
            <a:r>
              <a:rPr lang="es-AR" sz="1400" dirty="0">
                <a:latin typeface="Cambria" pitchFamily="18" charset="0"/>
              </a:rPr>
              <a:t> </a:t>
            </a:r>
            <a:r>
              <a:rPr lang="es-AR" sz="1400" dirty="0" smtClean="0">
                <a:latin typeface="Cambria" pitchFamily="18" charset="0"/>
              </a:rPr>
              <a:t>                                                                    </a:t>
            </a:r>
            <a:r>
              <a:rPr lang="es-AR" sz="1400" dirty="0" err="1" smtClean="0">
                <a:latin typeface="Cambria" pitchFamily="18" charset="0"/>
              </a:rPr>
              <a:t>controladorpuntuacion</a:t>
            </a:r>
            <a:r>
              <a:rPr lang="es-AR" sz="1400" dirty="0">
                <a:latin typeface="Cambria" pitchFamily="18" charset="0"/>
              </a:rPr>
              <a:t>) que </a:t>
            </a:r>
            <a:r>
              <a:rPr lang="es-AR" sz="1400" dirty="0" smtClean="0">
                <a:latin typeface="Cambria" pitchFamily="18" charset="0"/>
              </a:rPr>
              <a:t>la variable </a:t>
            </a:r>
            <a:r>
              <a:rPr lang="es-AR" sz="1400" dirty="0">
                <a:latin typeface="Cambria" pitchFamily="18" charset="0"/>
              </a:rPr>
              <a:t>de estado de </a:t>
            </a:r>
            <a:r>
              <a:rPr lang="es-AR" sz="1400" dirty="0" err="1">
                <a:latin typeface="Cambria" pitchFamily="18" charset="0"/>
              </a:rPr>
              <a:t>puntuación</a:t>
            </a:r>
            <a:r>
              <a:rPr lang="es-AR" sz="1400" dirty="0">
                <a:latin typeface="Cambria" pitchFamily="18" charset="0"/>
              </a:rPr>
              <a:t> vaya progresando </a:t>
            </a:r>
            <a:endParaRPr lang="es-AR" sz="1400" dirty="0" smtClean="0">
              <a:latin typeface="Cambria" pitchFamily="18" charset="0"/>
            </a:endParaRPr>
          </a:p>
          <a:p>
            <a:r>
              <a:rPr lang="es-AR" sz="1400" dirty="0">
                <a:latin typeface="Cambria" pitchFamily="18" charset="0"/>
              </a:rPr>
              <a:t> </a:t>
            </a:r>
            <a:r>
              <a:rPr lang="es-AR" sz="1400" dirty="0" smtClean="0">
                <a:latin typeface="Cambria" pitchFamily="18" charset="0"/>
              </a:rPr>
              <a:t>                                                                    hasta </a:t>
            </a:r>
            <a:r>
              <a:rPr lang="es-AR" sz="1400" dirty="0">
                <a:latin typeface="Cambria" pitchFamily="18" charset="0"/>
              </a:rPr>
              <a:t>su </a:t>
            </a:r>
            <a:r>
              <a:rPr lang="es-AR" sz="1400" dirty="0" err="1">
                <a:latin typeface="Cambria" pitchFamily="18" charset="0"/>
              </a:rPr>
              <a:t>último</a:t>
            </a:r>
            <a:r>
              <a:rPr lang="es-AR" sz="1400" dirty="0">
                <a:latin typeface="Cambria" pitchFamily="18" charset="0"/>
              </a:rPr>
              <a:t> estado.</a:t>
            </a:r>
            <a:endParaRPr lang="es-AR" sz="14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332656"/>
            <a:ext cx="25519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Pruebas de Sistema:</a:t>
            </a:r>
            <a:endParaRPr lang="es-AR" sz="20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23528" y="816967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latin typeface="Cambria" pitchFamily="18" charset="0"/>
              </a:rPr>
              <a:t>Teniendo en cuenta la </a:t>
            </a:r>
            <a:r>
              <a:rPr lang="es-AR" sz="1400" dirty="0" err="1">
                <a:latin typeface="Cambria" pitchFamily="18" charset="0"/>
              </a:rPr>
              <a:t>generación</a:t>
            </a:r>
            <a:r>
              <a:rPr lang="es-AR" sz="1400" dirty="0">
                <a:latin typeface="Cambria" pitchFamily="18" charset="0"/>
              </a:rPr>
              <a:t> de casos de pruebas del sistema que se hicieron en </a:t>
            </a:r>
            <a:r>
              <a:rPr lang="es-AR" sz="1400" dirty="0" smtClean="0">
                <a:latin typeface="Cambria" pitchFamily="18" charset="0"/>
              </a:rPr>
              <a:t>el Documento </a:t>
            </a:r>
            <a:r>
              <a:rPr lang="es-AR" sz="1400" dirty="0">
                <a:latin typeface="Cambria" pitchFamily="18" charset="0"/>
              </a:rPr>
              <a:t>De Requerimientos, en este apartado se </a:t>
            </a:r>
            <a:r>
              <a:rPr lang="es-AR" sz="1400" dirty="0" smtClean="0">
                <a:latin typeface="Cambria" pitchFamily="18" charset="0"/>
              </a:rPr>
              <a:t>verificó </a:t>
            </a:r>
            <a:r>
              <a:rPr lang="es-AR" sz="1400" dirty="0">
                <a:latin typeface="Cambria" pitchFamily="18" charset="0"/>
              </a:rPr>
              <a:t>el correcto funcionamiento de </a:t>
            </a:r>
            <a:r>
              <a:rPr lang="es-AR" sz="1400" dirty="0" smtClean="0">
                <a:latin typeface="Cambria" pitchFamily="18" charset="0"/>
              </a:rPr>
              <a:t>las mismas</a:t>
            </a:r>
            <a:r>
              <a:rPr lang="es-AR" sz="1400" dirty="0">
                <a:latin typeface="Cambria" pitchFamily="18" charset="0"/>
              </a:rPr>
              <a:t>.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 l="25465" t="14720" r="22856" b="8421"/>
          <a:stretch>
            <a:fillRect/>
          </a:stretch>
        </p:blipFill>
        <p:spPr bwMode="auto">
          <a:xfrm>
            <a:off x="1403648" y="1350026"/>
            <a:ext cx="6120680" cy="5333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Rectángulo"/>
          <p:cNvSpPr/>
          <p:nvPr/>
        </p:nvSpPr>
        <p:spPr>
          <a:xfrm>
            <a:off x="107504" y="2958043"/>
            <a:ext cx="8892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/>
                </a:solidFill>
                <a:latin typeface="Cambria" pitchFamily="18" charset="0"/>
              </a:rPr>
              <a:t>NOTA DE ENTREGA</a:t>
            </a:r>
            <a:endParaRPr lang="es-AR" sz="2400" b="1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332656"/>
            <a:ext cx="42880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Listado de funcionalidades nuevas:</a:t>
            </a:r>
            <a:endParaRPr lang="es-AR" sz="20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23528" y="816967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latin typeface="Cambria" pitchFamily="18" charset="0"/>
              </a:rPr>
              <a:t>A </a:t>
            </a:r>
            <a:r>
              <a:rPr lang="es-AR" sz="1400" dirty="0" err="1">
                <a:latin typeface="Cambria" pitchFamily="18" charset="0"/>
              </a:rPr>
              <a:t>Continuación</a:t>
            </a:r>
            <a:r>
              <a:rPr lang="es-AR" sz="1400" dirty="0">
                <a:latin typeface="Cambria" pitchFamily="18" charset="0"/>
              </a:rPr>
              <a:t> mostraremos las funcionalidades que se </a:t>
            </a:r>
            <a:r>
              <a:rPr lang="es-AR" sz="1400" dirty="0" err="1">
                <a:latin typeface="Cambria" pitchFamily="18" charset="0"/>
              </a:rPr>
              <a:t>incluirán</a:t>
            </a:r>
            <a:r>
              <a:rPr lang="es-AR" sz="1400" dirty="0">
                <a:latin typeface="Cambria" pitchFamily="18" charset="0"/>
              </a:rPr>
              <a:t> en un nuevo </a:t>
            </a:r>
            <a:r>
              <a:rPr lang="es-AR" sz="1400" dirty="0" err="1">
                <a:latin typeface="Cambria" pitchFamily="18" charset="0"/>
              </a:rPr>
              <a:t>release</a:t>
            </a:r>
            <a:r>
              <a:rPr lang="es-AR" sz="1400" dirty="0">
                <a:latin typeface="Cambria" pitchFamily="18" charset="0"/>
              </a:rPr>
              <a:t> </a:t>
            </a:r>
            <a:r>
              <a:rPr lang="es-AR" sz="1400" dirty="0" smtClean="0">
                <a:latin typeface="Cambria" pitchFamily="18" charset="0"/>
              </a:rPr>
              <a:t>del proyecto</a:t>
            </a:r>
            <a:r>
              <a:rPr lang="es-AR" sz="1400" dirty="0">
                <a:latin typeface="Cambria" pitchFamily="18" charset="0"/>
              </a:rPr>
              <a:t>: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 l="16606" t="22280" r="14735" b="12201"/>
          <a:stretch>
            <a:fillRect/>
          </a:stretch>
        </p:blipFill>
        <p:spPr bwMode="auto">
          <a:xfrm>
            <a:off x="1187624" y="1772816"/>
            <a:ext cx="669674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332656"/>
            <a:ext cx="4935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Porcentaje de Pruebas Pasadas/Falladas</a:t>
            </a:r>
            <a:endParaRPr lang="es-AR" sz="20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432048" y="2132856"/>
            <a:ext cx="8100392" cy="864096"/>
            <a:chOff x="0" y="1844824"/>
            <a:chExt cx="9144000" cy="108012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7" name="6 Rectángulo"/>
            <p:cNvSpPr/>
            <p:nvPr/>
          </p:nvSpPr>
          <p:spPr>
            <a:xfrm>
              <a:off x="0" y="1844824"/>
              <a:ext cx="7740352" cy="108012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b="1" dirty="0" smtClean="0">
                  <a:latin typeface="Cambria" pitchFamily="18" charset="0"/>
                </a:rPr>
                <a:t>96,30%</a:t>
              </a:r>
              <a:endParaRPr lang="es-AR" sz="2400" b="1" dirty="0">
                <a:latin typeface="Cambria" pitchFamily="18" charset="0"/>
              </a:endParaRPr>
            </a:p>
          </p:txBody>
        </p:sp>
        <p:sp>
          <p:nvSpPr>
            <p:cNvPr id="8" name="7 Rectángulo"/>
            <p:cNvSpPr/>
            <p:nvPr/>
          </p:nvSpPr>
          <p:spPr>
            <a:xfrm>
              <a:off x="7740352" y="1844824"/>
              <a:ext cx="1403648" cy="1080120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b="1" dirty="0" smtClean="0">
                  <a:latin typeface="Cambria" pitchFamily="18" charset="0"/>
                </a:rPr>
                <a:t>3,70%</a:t>
              </a:r>
              <a:endParaRPr lang="es-AR" sz="2400" b="1" dirty="0">
                <a:latin typeface="Cambria" pitchFamily="18" charset="0"/>
              </a:endParaRPr>
            </a:p>
          </p:txBody>
        </p:sp>
      </p:grpSp>
      <p:sp>
        <p:nvSpPr>
          <p:cNvPr id="9" name="8 CuadroTexto"/>
          <p:cNvSpPr txBox="1"/>
          <p:nvPr/>
        </p:nvSpPr>
        <p:spPr>
          <a:xfrm>
            <a:off x="323528" y="816967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latin typeface="Cambria" pitchFamily="18" charset="0"/>
              </a:rPr>
              <a:t>A </a:t>
            </a:r>
            <a:r>
              <a:rPr lang="es-AR" sz="1400" dirty="0" err="1">
                <a:latin typeface="Cambria" pitchFamily="18" charset="0"/>
              </a:rPr>
              <a:t>Continuación</a:t>
            </a:r>
            <a:r>
              <a:rPr lang="es-AR" sz="1400" dirty="0">
                <a:latin typeface="Cambria" pitchFamily="18" charset="0"/>
              </a:rPr>
              <a:t> mostraremos el porcentaje de pruebas pasada/falladas para todas las </a:t>
            </a:r>
            <a:r>
              <a:rPr lang="es-AR" sz="1400" dirty="0" smtClean="0">
                <a:latin typeface="Cambria" pitchFamily="18" charset="0"/>
              </a:rPr>
              <a:t>pruebas realizadas </a:t>
            </a:r>
            <a:r>
              <a:rPr lang="es-AR" sz="1400" dirty="0">
                <a:latin typeface="Cambria" pitchFamily="18" charset="0"/>
              </a:rPr>
              <a:t>(pruebas unitarias, pruebas de </a:t>
            </a:r>
            <a:r>
              <a:rPr lang="es-AR" sz="1400" dirty="0" err="1">
                <a:latin typeface="Cambria" pitchFamily="18" charset="0"/>
              </a:rPr>
              <a:t>integración</a:t>
            </a:r>
            <a:r>
              <a:rPr lang="es-AR" sz="1400" dirty="0">
                <a:latin typeface="Cambria" pitchFamily="18" charset="0"/>
              </a:rPr>
              <a:t> y pruebas de sistema).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323528" y="3748970"/>
            <a:ext cx="83837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Defectos conocidos (no resueltos) al momento de entregar el proyecto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323528" y="4149080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latin typeface="Cambria" pitchFamily="18" charset="0"/>
              </a:rPr>
              <a:t>Se produce un error cuando se excede la cantidad de usuarios (&gt;100) en la tabla </a:t>
            </a:r>
            <a:r>
              <a:rPr lang="es-AR" sz="1400" dirty="0" smtClean="0">
                <a:latin typeface="Cambria" pitchFamily="18" charset="0"/>
              </a:rPr>
              <a:t>de puntuaciones</a:t>
            </a:r>
            <a:r>
              <a:rPr lang="es-AR" sz="1400" dirty="0">
                <a:latin typeface="Cambria" pitchFamily="18" charset="0"/>
              </a:rPr>
              <a:t>. El mismo se reportó para que se corrija, el enlace para ver el reporte es </a:t>
            </a:r>
            <a:r>
              <a:rPr lang="es-AR" sz="1400" dirty="0" smtClean="0">
                <a:latin typeface="Cambria" pitchFamily="18" charset="0"/>
              </a:rPr>
              <a:t>Error Tabla </a:t>
            </a:r>
            <a:r>
              <a:rPr lang="es-AR" sz="1400" dirty="0">
                <a:latin typeface="Cambria" pitchFamily="18" charset="0"/>
              </a:rPr>
              <a:t>de Puntuación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9512" y="260648"/>
            <a:ext cx="3168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Esquemas de </a:t>
            </a:r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Directorios:</a:t>
            </a:r>
            <a:endParaRPr lang="es-AR" sz="20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  <p:grpSp>
        <p:nvGrpSpPr>
          <p:cNvPr id="5" name="4 Grupo"/>
          <p:cNvGrpSpPr/>
          <p:nvPr/>
        </p:nvGrpSpPr>
        <p:grpSpPr>
          <a:xfrm>
            <a:off x="2915816" y="764704"/>
            <a:ext cx="4032448" cy="6048672"/>
            <a:chOff x="-828600" y="-1251520"/>
            <a:chExt cx="8136904" cy="16633848"/>
          </a:xfrm>
        </p:grpSpPr>
        <p:grpSp>
          <p:nvGrpSpPr>
            <p:cNvPr id="6" name="33 Grupo"/>
            <p:cNvGrpSpPr/>
            <p:nvPr/>
          </p:nvGrpSpPr>
          <p:grpSpPr>
            <a:xfrm>
              <a:off x="-828600" y="-1251520"/>
              <a:ext cx="8136904" cy="16633848"/>
              <a:chOff x="-828600" y="-1251520"/>
              <a:chExt cx="8136904" cy="16633848"/>
            </a:xfrm>
          </p:grpSpPr>
          <p:grpSp>
            <p:nvGrpSpPr>
              <p:cNvPr id="8" name="3 Grupo"/>
              <p:cNvGrpSpPr/>
              <p:nvPr/>
            </p:nvGrpSpPr>
            <p:grpSpPr>
              <a:xfrm>
                <a:off x="1187624" y="332656"/>
                <a:ext cx="6120680" cy="8640960"/>
                <a:chOff x="2339752" y="1124744"/>
                <a:chExt cx="6120680" cy="8640960"/>
              </a:xfrm>
            </p:grpSpPr>
            <p:sp>
              <p:nvSpPr>
                <p:cNvPr id="21" name="4 Rectángulo redondeado"/>
                <p:cNvSpPr/>
                <p:nvPr/>
              </p:nvSpPr>
              <p:spPr>
                <a:xfrm>
                  <a:off x="6372200" y="8757592"/>
                  <a:ext cx="2088232" cy="1008112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3">
                        <a:lumMod val="40000"/>
                        <a:lumOff val="60000"/>
                        <a:shade val="30000"/>
                        <a:satMod val="115000"/>
                      </a:schemeClr>
                    </a:gs>
                    <a:gs pos="50000">
                      <a:schemeClr val="accent3">
                        <a:lumMod val="40000"/>
                        <a:lumOff val="60000"/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lumMod val="40000"/>
                        <a:lumOff val="60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 err="1" smtClean="0">
                      <a:latin typeface="Cambria" pitchFamily="18" charset="0"/>
                    </a:rPr>
                    <a:t>resources</a:t>
                  </a:r>
                  <a:endParaRPr lang="es-ES" sz="1200" dirty="0">
                    <a:latin typeface="Cambria" pitchFamily="18" charset="0"/>
                  </a:endParaRPr>
                </a:p>
              </p:txBody>
            </p:sp>
            <p:grpSp>
              <p:nvGrpSpPr>
                <p:cNvPr id="22" name="31 Grupo"/>
                <p:cNvGrpSpPr/>
                <p:nvPr/>
              </p:nvGrpSpPr>
              <p:grpSpPr>
                <a:xfrm>
                  <a:off x="2339752" y="1124744"/>
                  <a:ext cx="6120680" cy="8136904"/>
                  <a:chOff x="2339752" y="1124744"/>
                  <a:chExt cx="6120680" cy="8136904"/>
                </a:xfrm>
              </p:grpSpPr>
              <p:sp>
                <p:nvSpPr>
                  <p:cNvPr id="23" name="22 Rectángulo redondeado"/>
                  <p:cNvSpPr/>
                  <p:nvPr/>
                </p:nvSpPr>
                <p:spPr>
                  <a:xfrm>
                    <a:off x="2339752" y="1124744"/>
                    <a:ext cx="2088232" cy="1008112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chemeClr val="accent3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3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3">
                          <a:lumMod val="75000"/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 err="1" smtClean="0">
                        <a:latin typeface="Cambria" pitchFamily="18" charset="0"/>
                      </a:rPr>
                      <a:t>src</a:t>
                    </a:r>
                    <a:endParaRPr lang="es-ES" sz="1200" dirty="0">
                      <a:latin typeface="Cambria" pitchFamily="18" charset="0"/>
                    </a:endParaRPr>
                  </a:p>
                </p:txBody>
              </p:sp>
              <p:sp>
                <p:nvSpPr>
                  <p:cNvPr id="24" name="23 Rectángulo redondeado"/>
                  <p:cNvSpPr/>
                  <p:nvPr/>
                </p:nvSpPr>
                <p:spPr>
                  <a:xfrm>
                    <a:off x="4355976" y="2420888"/>
                    <a:ext cx="2088232" cy="1008112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chemeClr val="accent3">
                          <a:lumMod val="60000"/>
                          <a:lumOff val="40000"/>
                          <a:shade val="30000"/>
                          <a:satMod val="115000"/>
                        </a:schemeClr>
                      </a:gs>
                      <a:gs pos="50000">
                        <a:schemeClr val="accent3">
                          <a:lumMod val="60000"/>
                          <a:lumOff val="40000"/>
                          <a:shade val="67500"/>
                          <a:satMod val="115000"/>
                        </a:schemeClr>
                      </a:gs>
                      <a:gs pos="100000">
                        <a:schemeClr val="accent3">
                          <a:lumMod val="60000"/>
                          <a:lumOff val="40000"/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 err="1" smtClean="0">
                        <a:latin typeface="Cambria" pitchFamily="18" charset="0"/>
                      </a:rPr>
                      <a:t>main</a:t>
                    </a:r>
                    <a:endParaRPr lang="es-ES" sz="1200" dirty="0">
                      <a:latin typeface="Cambria" pitchFamily="18" charset="0"/>
                    </a:endParaRPr>
                  </a:p>
                </p:txBody>
              </p:sp>
              <p:sp>
                <p:nvSpPr>
                  <p:cNvPr id="25" name="24 Rectángulo redondeado"/>
                  <p:cNvSpPr/>
                  <p:nvPr/>
                </p:nvSpPr>
                <p:spPr>
                  <a:xfrm>
                    <a:off x="6372200" y="3717032"/>
                    <a:ext cx="2088232" cy="1008112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chemeClr val="accent3">
                          <a:lumMod val="40000"/>
                          <a:lumOff val="60000"/>
                          <a:shade val="30000"/>
                          <a:satMod val="115000"/>
                        </a:schemeClr>
                      </a:gs>
                      <a:gs pos="50000">
                        <a:schemeClr val="accent3">
                          <a:lumMod val="40000"/>
                          <a:lumOff val="60000"/>
                          <a:shade val="67500"/>
                          <a:satMod val="115000"/>
                        </a:schemeClr>
                      </a:gs>
                      <a:gs pos="100000">
                        <a:schemeClr val="accent3">
                          <a:lumMod val="40000"/>
                          <a:lumOff val="60000"/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 smtClean="0">
                        <a:latin typeface="Cambria" pitchFamily="18" charset="0"/>
                      </a:rPr>
                      <a:t>java</a:t>
                    </a:r>
                    <a:endParaRPr lang="es-ES" sz="1200" dirty="0">
                      <a:latin typeface="Cambria" pitchFamily="18" charset="0"/>
                    </a:endParaRPr>
                  </a:p>
                </p:txBody>
              </p:sp>
              <p:sp>
                <p:nvSpPr>
                  <p:cNvPr id="26" name="25 Rectángulo redondeado"/>
                  <p:cNvSpPr/>
                  <p:nvPr/>
                </p:nvSpPr>
                <p:spPr>
                  <a:xfrm>
                    <a:off x="4355976" y="6237312"/>
                    <a:ext cx="2088232" cy="1008112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chemeClr val="accent3">
                          <a:lumMod val="60000"/>
                          <a:lumOff val="40000"/>
                          <a:shade val="30000"/>
                          <a:satMod val="115000"/>
                        </a:schemeClr>
                      </a:gs>
                      <a:gs pos="50000">
                        <a:schemeClr val="accent3">
                          <a:lumMod val="60000"/>
                          <a:lumOff val="40000"/>
                          <a:shade val="67500"/>
                          <a:satMod val="115000"/>
                        </a:schemeClr>
                      </a:gs>
                      <a:gs pos="100000">
                        <a:schemeClr val="accent3">
                          <a:lumMod val="60000"/>
                          <a:lumOff val="40000"/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 smtClean="0">
                        <a:latin typeface="Cambria" pitchFamily="18" charset="0"/>
                      </a:rPr>
                      <a:t>test</a:t>
                    </a:r>
                    <a:endParaRPr lang="es-ES" sz="1200" dirty="0">
                      <a:latin typeface="Cambria" pitchFamily="18" charset="0"/>
                    </a:endParaRPr>
                  </a:p>
                </p:txBody>
              </p:sp>
              <p:sp>
                <p:nvSpPr>
                  <p:cNvPr id="27" name="26 Rectángulo redondeado"/>
                  <p:cNvSpPr/>
                  <p:nvPr/>
                </p:nvSpPr>
                <p:spPr>
                  <a:xfrm>
                    <a:off x="6372200" y="7533456"/>
                    <a:ext cx="2088232" cy="1008112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chemeClr val="accent3">
                          <a:lumMod val="40000"/>
                          <a:lumOff val="60000"/>
                          <a:shade val="30000"/>
                          <a:satMod val="115000"/>
                        </a:schemeClr>
                      </a:gs>
                      <a:gs pos="50000">
                        <a:schemeClr val="accent3">
                          <a:lumMod val="40000"/>
                          <a:lumOff val="60000"/>
                          <a:shade val="67500"/>
                          <a:satMod val="115000"/>
                        </a:schemeClr>
                      </a:gs>
                      <a:gs pos="100000">
                        <a:schemeClr val="accent3">
                          <a:lumMod val="40000"/>
                          <a:lumOff val="60000"/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 smtClean="0">
                        <a:latin typeface="Cambria" pitchFamily="18" charset="0"/>
                      </a:rPr>
                      <a:t>java</a:t>
                    </a:r>
                    <a:endParaRPr lang="es-ES" sz="1200" dirty="0">
                      <a:latin typeface="Cambria" pitchFamily="18" charset="0"/>
                    </a:endParaRPr>
                  </a:p>
                </p:txBody>
              </p:sp>
              <p:sp>
                <p:nvSpPr>
                  <p:cNvPr id="28" name="27 Rectángulo redondeado"/>
                  <p:cNvSpPr/>
                  <p:nvPr/>
                </p:nvSpPr>
                <p:spPr>
                  <a:xfrm>
                    <a:off x="6372200" y="4941168"/>
                    <a:ext cx="2088232" cy="1008112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chemeClr val="accent3">
                          <a:lumMod val="40000"/>
                          <a:lumOff val="60000"/>
                          <a:shade val="30000"/>
                          <a:satMod val="115000"/>
                        </a:schemeClr>
                      </a:gs>
                      <a:gs pos="50000">
                        <a:schemeClr val="accent3">
                          <a:lumMod val="40000"/>
                          <a:lumOff val="60000"/>
                          <a:shade val="67500"/>
                          <a:satMod val="115000"/>
                        </a:schemeClr>
                      </a:gs>
                      <a:gs pos="100000">
                        <a:schemeClr val="accent3">
                          <a:lumMod val="40000"/>
                          <a:lumOff val="60000"/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200" dirty="0" err="1" smtClean="0">
                        <a:latin typeface="Cambria" pitchFamily="18" charset="0"/>
                      </a:rPr>
                      <a:t>resources</a:t>
                    </a:r>
                    <a:endParaRPr lang="es-ES" sz="1200" dirty="0">
                      <a:latin typeface="Cambria" pitchFamily="18" charset="0"/>
                    </a:endParaRPr>
                  </a:p>
                </p:txBody>
              </p:sp>
              <p:cxnSp>
                <p:nvCxnSpPr>
                  <p:cNvPr id="29" name="28 Forma"/>
                  <p:cNvCxnSpPr>
                    <a:stCxn id="23" idx="2"/>
                    <a:endCxn id="26" idx="1"/>
                  </p:cNvCxnSpPr>
                  <p:nvPr/>
                </p:nvCxnSpPr>
                <p:spPr>
                  <a:xfrm rot="16200000" flipH="1">
                    <a:off x="1565666" y="3951058"/>
                    <a:ext cx="4608512" cy="972108"/>
                  </a:xfrm>
                  <a:prstGeom prst="bentConnector2">
                    <a:avLst/>
                  </a:prstGeom>
                  <a:ln w="25400">
                    <a:solidFill>
                      <a:schemeClr val="accent3">
                        <a:lumMod val="60000"/>
                        <a:lumOff val="4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29 Conector recto de flecha"/>
                  <p:cNvCxnSpPr>
                    <a:endCxn id="24" idx="1"/>
                  </p:cNvCxnSpPr>
                  <p:nvPr/>
                </p:nvCxnSpPr>
                <p:spPr>
                  <a:xfrm>
                    <a:off x="3419872" y="2924944"/>
                    <a:ext cx="936104" cy="0"/>
                  </a:xfrm>
                  <a:prstGeom prst="straightConnector1">
                    <a:avLst/>
                  </a:prstGeom>
                  <a:ln w="25400">
                    <a:solidFill>
                      <a:schemeClr val="accent3">
                        <a:lumMod val="60000"/>
                        <a:lumOff val="4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30 Forma"/>
                  <p:cNvCxnSpPr>
                    <a:stCxn id="24" idx="2"/>
                    <a:endCxn id="28" idx="1"/>
                  </p:cNvCxnSpPr>
                  <p:nvPr/>
                </p:nvCxnSpPr>
                <p:spPr>
                  <a:xfrm rot="16200000" flipH="1">
                    <a:off x="4878034" y="3951058"/>
                    <a:ext cx="2016224" cy="972108"/>
                  </a:xfrm>
                  <a:prstGeom prst="bentConnector2">
                    <a:avLst/>
                  </a:prstGeom>
                  <a:ln w="25400">
                    <a:solidFill>
                      <a:schemeClr val="accent3">
                        <a:lumMod val="60000"/>
                        <a:lumOff val="4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31 Conector recto de flecha"/>
                  <p:cNvCxnSpPr/>
                  <p:nvPr/>
                </p:nvCxnSpPr>
                <p:spPr>
                  <a:xfrm>
                    <a:off x="5436096" y="4221088"/>
                    <a:ext cx="936104" cy="0"/>
                  </a:xfrm>
                  <a:prstGeom prst="straightConnector1">
                    <a:avLst/>
                  </a:prstGeom>
                  <a:ln w="25400">
                    <a:solidFill>
                      <a:schemeClr val="accent3">
                        <a:lumMod val="60000"/>
                        <a:lumOff val="4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32 Forma"/>
                  <p:cNvCxnSpPr/>
                  <p:nvPr/>
                </p:nvCxnSpPr>
                <p:spPr>
                  <a:xfrm rot="16200000" flipH="1">
                    <a:off x="4878034" y="7767482"/>
                    <a:ext cx="2016224" cy="972108"/>
                  </a:xfrm>
                  <a:prstGeom prst="bentConnector2">
                    <a:avLst/>
                  </a:prstGeom>
                  <a:ln w="25400">
                    <a:solidFill>
                      <a:schemeClr val="accent3">
                        <a:lumMod val="60000"/>
                        <a:lumOff val="4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33 Conector recto de flecha"/>
                  <p:cNvCxnSpPr/>
                  <p:nvPr/>
                </p:nvCxnSpPr>
                <p:spPr>
                  <a:xfrm>
                    <a:off x="5436096" y="8037512"/>
                    <a:ext cx="936104" cy="0"/>
                  </a:xfrm>
                  <a:prstGeom prst="straightConnector1">
                    <a:avLst/>
                  </a:prstGeom>
                  <a:ln w="25400">
                    <a:solidFill>
                      <a:schemeClr val="accent3">
                        <a:lumMod val="60000"/>
                        <a:lumOff val="4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" name="31 Grupo"/>
              <p:cNvGrpSpPr/>
              <p:nvPr/>
            </p:nvGrpSpPr>
            <p:grpSpPr>
              <a:xfrm>
                <a:off x="1187624" y="9261648"/>
                <a:ext cx="4104456" cy="3528392"/>
                <a:chOff x="2339752" y="1124744"/>
                <a:chExt cx="4104456" cy="3528392"/>
              </a:xfrm>
            </p:grpSpPr>
            <p:sp>
              <p:nvSpPr>
                <p:cNvPr id="16" name="15 Rectángulo redondeado"/>
                <p:cNvSpPr/>
                <p:nvPr/>
              </p:nvSpPr>
              <p:spPr>
                <a:xfrm>
                  <a:off x="2339752" y="1124744"/>
                  <a:ext cx="2088232" cy="1008112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3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3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lumMod val="75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>
                      <a:latin typeface="Cambria" pitchFamily="18" charset="0"/>
                    </a:rPr>
                    <a:t>d</a:t>
                  </a:r>
                  <a:r>
                    <a:rPr lang="es-ES" sz="1200" dirty="0" smtClean="0">
                      <a:latin typeface="Cambria" pitchFamily="18" charset="0"/>
                    </a:rPr>
                    <a:t>ocumentos</a:t>
                  </a:r>
                  <a:endParaRPr lang="es-ES" sz="1200" dirty="0">
                    <a:latin typeface="Cambria" pitchFamily="18" charset="0"/>
                  </a:endParaRPr>
                </a:p>
              </p:txBody>
            </p:sp>
            <p:sp>
              <p:nvSpPr>
                <p:cNvPr id="17" name="16 Rectángulo redondeado"/>
                <p:cNvSpPr/>
                <p:nvPr/>
              </p:nvSpPr>
              <p:spPr>
                <a:xfrm>
                  <a:off x="4355976" y="2420888"/>
                  <a:ext cx="2088232" cy="1008112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3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3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 smtClean="0">
                      <a:latin typeface="Cambria" pitchFamily="18" charset="0"/>
                    </a:rPr>
                    <a:t>TP1</a:t>
                  </a:r>
                  <a:endParaRPr lang="es-ES" sz="1200" dirty="0">
                    <a:latin typeface="Cambria" pitchFamily="18" charset="0"/>
                  </a:endParaRPr>
                </a:p>
              </p:txBody>
            </p:sp>
            <p:sp>
              <p:nvSpPr>
                <p:cNvPr id="18" name="17 Rectángulo redondeado"/>
                <p:cNvSpPr/>
                <p:nvPr/>
              </p:nvSpPr>
              <p:spPr>
                <a:xfrm>
                  <a:off x="4355976" y="3645024"/>
                  <a:ext cx="2088232" cy="1008112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3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3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200" dirty="0" smtClean="0">
                      <a:latin typeface="Cambria" pitchFamily="18" charset="0"/>
                    </a:rPr>
                    <a:t>TP2</a:t>
                  </a:r>
                  <a:endParaRPr lang="es-ES" sz="1200" dirty="0">
                    <a:latin typeface="Cambria" pitchFamily="18" charset="0"/>
                  </a:endParaRPr>
                </a:p>
              </p:txBody>
            </p:sp>
            <p:cxnSp>
              <p:nvCxnSpPr>
                <p:cNvPr id="19" name="18 Forma"/>
                <p:cNvCxnSpPr>
                  <a:stCxn id="16" idx="2"/>
                  <a:endCxn id="18" idx="1"/>
                </p:cNvCxnSpPr>
                <p:nvPr/>
              </p:nvCxnSpPr>
              <p:spPr>
                <a:xfrm rot="16200000" flipH="1">
                  <a:off x="2861810" y="2654914"/>
                  <a:ext cx="2016224" cy="972108"/>
                </a:xfrm>
                <a:prstGeom prst="bentConnector2">
                  <a:avLst/>
                </a:prstGeom>
                <a:ln w="25400">
                  <a:solidFill>
                    <a:schemeClr val="accent3">
                      <a:lumMod val="60000"/>
                      <a:lumOff val="4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19 Conector recto de flecha"/>
                <p:cNvCxnSpPr>
                  <a:endCxn id="17" idx="1"/>
                </p:cNvCxnSpPr>
                <p:nvPr/>
              </p:nvCxnSpPr>
              <p:spPr>
                <a:xfrm>
                  <a:off x="3419872" y="2924944"/>
                  <a:ext cx="936104" cy="0"/>
                </a:xfrm>
                <a:prstGeom prst="straightConnector1">
                  <a:avLst/>
                </a:prstGeom>
                <a:ln w="25400">
                  <a:solidFill>
                    <a:schemeClr val="accent3">
                      <a:lumMod val="60000"/>
                      <a:lumOff val="4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9 Rectángulo redondeado"/>
              <p:cNvSpPr/>
              <p:nvPr/>
            </p:nvSpPr>
            <p:spPr>
              <a:xfrm>
                <a:off x="1187624" y="13150080"/>
                <a:ext cx="2088232" cy="100811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3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dirty="0" smtClean="0">
                    <a:latin typeface="Cambria" pitchFamily="18" charset="0"/>
                  </a:rPr>
                  <a:t>ejecutable</a:t>
                </a:r>
                <a:endParaRPr lang="es-ES" sz="1200" dirty="0">
                  <a:latin typeface="Cambria" pitchFamily="18" charset="0"/>
                </a:endParaRPr>
              </a:p>
            </p:txBody>
          </p:sp>
          <p:sp>
            <p:nvSpPr>
              <p:cNvPr id="11" name="10 Rectángulo redondeado"/>
              <p:cNvSpPr/>
              <p:nvPr/>
            </p:nvSpPr>
            <p:spPr>
              <a:xfrm>
                <a:off x="1187624" y="14374216"/>
                <a:ext cx="2088232" cy="100811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3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dirty="0" err="1" smtClean="0">
                    <a:latin typeface="Cambria" pitchFamily="18" charset="0"/>
                  </a:rPr>
                  <a:t>bin</a:t>
                </a:r>
                <a:endParaRPr lang="es-ES" sz="1200" dirty="0">
                  <a:latin typeface="Cambria" pitchFamily="18" charset="0"/>
                </a:endParaRPr>
              </a:p>
            </p:txBody>
          </p:sp>
          <p:sp>
            <p:nvSpPr>
              <p:cNvPr id="12" name="11 Rectángulo redondeado"/>
              <p:cNvSpPr/>
              <p:nvPr/>
            </p:nvSpPr>
            <p:spPr>
              <a:xfrm>
                <a:off x="-828600" y="-1251520"/>
                <a:ext cx="2088232" cy="100811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3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5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dirty="0" smtClean="0">
                    <a:latin typeface="Cambria" pitchFamily="18" charset="0"/>
                  </a:rPr>
                  <a:t>Proyecto</a:t>
                </a:r>
                <a:endParaRPr lang="es-ES" sz="1200" dirty="0">
                  <a:latin typeface="Cambria" pitchFamily="18" charset="0"/>
                </a:endParaRPr>
              </a:p>
            </p:txBody>
          </p:sp>
          <p:cxnSp>
            <p:nvCxnSpPr>
              <p:cNvPr id="13" name="12 Forma"/>
              <p:cNvCxnSpPr>
                <a:stCxn id="12" idx="2"/>
                <a:endCxn id="11" idx="1"/>
              </p:cNvCxnSpPr>
              <p:nvPr/>
            </p:nvCxnSpPr>
            <p:spPr>
              <a:xfrm rot="16200000" flipH="1">
                <a:off x="-6859270" y="6831378"/>
                <a:ext cx="15121680" cy="972108"/>
              </a:xfrm>
              <a:prstGeom prst="bentConnector2">
                <a:avLst/>
              </a:prstGeom>
              <a:ln w="25400">
                <a:solidFill>
                  <a:schemeClr val="accent3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13 Conector recto de flecha"/>
              <p:cNvCxnSpPr/>
              <p:nvPr/>
            </p:nvCxnSpPr>
            <p:spPr>
              <a:xfrm>
                <a:off x="251520" y="9765704"/>
                <a:ext cx="936104" cy="0"/>
              </a:xfrm>
              <a:prstGeom prst="straightConnector1">
                <a:avLst/>
              </a:prstGeom>
              <a:ln w="25400">
                <a:solidFill>
                  <a:schemeClr val="accent3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14 Conector recto de flecha"/>
              <p:cNvCxnSpPr/>
              <p:nvPr/>
            </p:nvCxnSpPr>
            <p:spPr>
              <a:xfrm>
                <a:off x="251520" y="13654136"/>
                <a:ext cx="936104" cy="0"/>
              </a:xfrm>
              <a:prstGeom prst="straightConnector1">
                <a:avLst/>
              </a:prstGeom>
              <a:ln w="25400">
                <a:solidFill>
                  <a:schemeClr val="accent3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6 Conector recto de flecha"/>
            <p:cNvCxnSpPr/>
            <p:nvPr/>
          </p:nvCxnSpPr>
          <p:spPr>
            <a:xfrm>
              <a:off x="251520" y="836712"/>
              <a:ext cx="936104" cy="0"/>
            </a:xfrm>
            <a:prstGeom prst="straightConnector1">
              <a:avLst/>
            </a:prstGeom>
            <a:ln w="25400">
              <a:solidFill>
                <a:schemeClr val="accent3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107504" y="2958043"/>
            <a:ext cx="8892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/>
                </a:solidFill>
                <a:latin typeface="Cambria" pitchFamily="18" charset="0"/>
              </a:rPr>
              <a:t>ESPECIFICACIÓN </a:t>
            </a:r>
            <a:r>
              <a:rPr lang="es-AR" sz="2400" b="1" dirty="0">
                <a:solidFill>
                  <a:schemeClr val="bg1"/>
                </a:solidFill>
                <a:latin typeface="Cambria" pitchFamily="18" charset="0"/>
              </a:rPr>
              <a:t>DE REQUERIMIENTOS DE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332656"/>
            <a:ext cx="30665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Descripción del </a:t>
            </a:r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Sistema:</a:t>
            </a:r>
            <a:endParaRPr lang="es-AR" sz="20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23528" y="753085"/>
            <a:ext cx="84249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400" dirty="0">
                <a:latin typeface="Cambria" pitchFamily="18" charset="0"/>
              </a:rPr>
              <a:t>El sistema </a:t>
            </a:r>
            <a:r>
              <a:rPr lang="es-AR" sz="1400" dirty="0" err="1">
                <a:latin typeface="Cambria" pitchFamily="18" charset="0"/>
              </a:rPr>
              <a:t>Mind</a:t>
            </a:r>
            <a:r>
              <a:rPr lang="es-AR" sz="1400" dirty="0">
                <a:latin typeface="Cambria" pitchFamily="18" charset="0"/>
              </a:rPr>
              <a:t> </a:t>
            </a:r>
            <a:r>
              <a:rPr lang="es-AR" sz="1400" dirty="0" err="1">
                <a:latin typeface="Cambria" pitchFamily="18" charset="0"/>
              </a:rPr>
              <a:t>Game</a:t>
            </a:r>
            <a:r>
              <a:rPr lang="es-AR" sz="1400" dirty="0">
                <a:latin typeface="Cambria" pitchFamily="18" charset="0"/>
              </a:rPr>
              <a:t> </a:t>
            </a:r>
            <a:r>
              <a:rPr lang="es-AR" sz="1400" dirty="0" smtClean="0">
                <a:latin typeface="Cambria" pitchFamily="18" charset="0"/>
              </a:rPr>
              <a:t>consiste </a:t>
            </a:r>
            <a:r>
              <a:rPr lang="es-AR" sz="1400" dirty="0">
                <a:latin typeface="Cambria" pitchFamily="18" charset="0"/>
              </a:rPr>
              <a:t>en una </a:t>
            </a:r>
            <a:r>
              <a:rPr lang="es-AR" sz="1400" dirty="0" smtClean="0">
                <a:latin typeface="Cambria" pitchFamily="18" charset="0"/>
              </a:rPr>
              <a:t>aplicación </a:t>
            </a:r>
            <a:r>
              <a:rPr lang="es-AR" sz="1400" dirty="0">
                <a:latin typeface="Cambria" pitchFamily="18" charset="0"/>
              </a:rPr>
              <a:t>en donde el usuario </a:t>
            </a:r>
            <a:r>
              <a:rPr lang="es-AR" sz="1400" dirty="0" smtClean="0">
                <a:latin typeface="Cambria" pitchFamily="18" charset="0"/>
              </a:rPr>
              <a:t>debe ser </a:t>
            </a:r>
            <a:r>
              <a:rPr lang="es-AR" sz="1400" dirty="0">
                <a:latin typeface="Cambria" pitchFamily="18" charset="0"/>
              </a:rPr>
              <a:t>capaz de </a:t>
            </a:r>
            <a:r>
              <a:rPr lang="es-AR" sz="1400" dirty="0" smtClean="0">
                <a:latin typeface="Cambria" pitchFamily="18" charset="0"/>
              </a:rPr>
              <a:t>ordenar una </a:t>
            </a:r>
            <a:r>
              <a:rPr lang="es-AR" sz="1400" dirty="0">
                <a:latin typeface="Cambria" pitchFamily="18" charset="0"/>
              </a:rPr>
              <a:t>secuencia de </a:t>
            </a:r>
            <a:r>
              <a:rPr lang="es-AR" sz="1400" dirty="0" smtClean="0">
                <a:latin typeface="Cambria" pitchFamily="18" charset="0"/>
              </a:rPr>
              <a:t>números aleatorios </a:t>
            </a:r>
            <a:r>
              <a:rPr lang="es-AR" sz="1400" dirty="0">
                <a:latin typeface="Cambria" pitchFamily="18" charset="0"/>
              </a:rPr>
              <a:t>que va del 1 al 9 que se </a:t>
            </a:r>
            <a:r>
              <a:rPr lang="es-AR" sz="1400" dirty="0" smtClean="0">
                <a:latin typeface="Cambria" pitchFamily="18" charset="0"/>
              </a:rPr>
              <a:t>presentan </a:t>
            </a:r>
            <a:r>
              <a:rPr lang="es-AR" sz="1400" dirty="0">
                <a:latin typeface="Cambria" pitchFamily="18" charset="0"/>
              </a:rPr>
              <a:t>en una interfaz </a:t>
            </a:r>
            <a:r>
              <a:rPr lang="es-AR" sz="1400" dirty="0" smtClean="0">
                <a:latin typeface="Cambria" pitchFamily="18" charset="0"/>
              </a:rPr>
              <a:t>grafica. Si </a:t>
            </a:r>
            <a:r>
              <a:rPr lang="es-AR" sz="1400" dirty="0">
                <a:latin typeface="Cambria" pitchFamily="18" charset="0"/>
              </a:rPr>
              <a:t>la matriz de </a:t>
            </a:r>
            <a:r>
              <a:rPr lang="es-AR" sz="1400" dirty="0" smtClean="0">
                <a:latin typeface="Cambria" pitchFamily="18" charset="0"/>
              </a:rPr>
              <a:t>números </a:t>
            </a:r>
            <a:r>
              <a:rPr lang="es-AR" sz="1400" dirty="0">
                <a:latin typeface="Cambria" pitchFamily="18" charset="0"/>
              </a:rPr>
              <a:t>del sistema aparece marcada de color naranja los </a:t>
            </a:r>
            <a:r>
              <a:rPr lang="es-AR" sz="1400" dirty="0" smtClean="0">
                <a:latin typeface="Cambria" pitchFamily="18" charset="0"/>
              </a:rPr>
              <a:t>números </a:t>
            </a:r>
            <a:r>
              <a:rPr lang="es-AR" sz="1400" dirty="0">
                <a:latin typeface="Cambria" pitchFamily="18" charset="0"/>
              </a:rPr>
              <a:t>se </a:t>
            </a:r>
            <a:r>
              <a:rPr lang="es-AR" sz="1400" dirty="0" smtClean="0">
                <a:latin typeface="Cambria" pitchFamily="18" charset="0"/>
              </a:rPr>
              <a:t>deben ordenar </a:t>
            </a:r>
            <a:r>
              <a:rPr lang="es-AR" sz="1400" dirty="0">
                <a:latin typeface="Cambria" pitchFamily="18" charset="0"/>
              </a:rPr>
              <a:t>de mayor a menor y si la matriz de </a:t>
            </a:r>
            <a:r>
              <a:rPr lang="es-AR" sz="1400" dirty="0" smtClean="0">
                <a:latin typeface="Cambria" pitchFamily="18" charset="0"/>
              </a:rPr>
              <a:t>números </a:t>
            </a:r>
            <a:r>
              <a:rPr lang="es-AR" sz="1400" dirty="0">
                <a:latin typeface="Cambria" pitchFamily="18" charset="0"/>
              </a:rPr>
              <a:t>aparece marcada de color azul </a:t>
            </a:r>
            <a:r>
              <a:rPr lang="es-AR" sz="1400" dirty="0" smtClean="0">
                <a:latin typeface="Cambria" pitchFamily="18" charset="0"/>
              </a:rPr>
              <a:t>es un indicativo </a:t>
            </a:r>
            <a:r>
              <a:rPr lang="es-AR" sz="1400" dirty="0">
                <a:latin typeface="Cambria" pitchFamily="18" charset="0"/>
              </a:rPr>
              <a:t>de ordenar los </a:t>
            </a:r>
            <a:r>
              <a:rPr lang="es-AR" sz="1400" dirty="0" smtClean="0">
                <a:latin typeface="Cambria" pitchFamily="18" charset="0"/>
              </a:rPr>
              <a:t>números </a:t>
            </a:r>
            <a:r>
              <a:rPr lang="es-AR" sz="1400" dirty="0">
                <a:latin typeface="Cambria" pitchFamily="18" charset="0"/>
              </a:rPr>
              <a:t>de menor a </a:t>
            </a:r>
            <a:r>
              <a:rPr lang="es-AR" sz="1400" dirty="0" smtClean="0">
                <a:latin typeface="Cambria" pitchFamily="18" charset="0"/>
              </a:rPr>
              <a:t>mayor. Por </a:t>
            </a:r>
            <a:r>
              <a:rPr lang="es-AR" sz="1400" dirty="0">
                <a:latin typeface="Cambria" pitchFamily="18" charset="0"/>
              </a:rPr>
              <a:t>otro lado, </a:t>
            </a:r>
            <a:r>
              <a:rPr lang="es-AR" sz="1400" dirty="0" smtClean="0">
                <a:latin typeface="Cambria" pitchFamily="18" charset="0"/>
              </a:rPr>
              <a:t>existe </a:t>
            </a:r>
            <a:r>
              <a:rPr lang="es-AR" sz="1400" dirty="0">
                <a:latin typeface="Cambria" pitchFamily="18" charset="0"/>
              </a:rPr>
              <a:t>una barra de progreso de tiempo o temporizador en segundos en </a:t>
            </a:r>
            <a:r>
              <a:rPr lang="es-AR" sz="1400" dirty="0" smtClean="0">
                <a:latin typeface="Cambria" pitchFamily="18" charset="0"/>
              </a:rPr>
              <a:t>donde su </a:t>
            </a:r>
            <a:r>
              <a:rPr lang="es-AR" sz="1400" dirty="0">
                <a:latin typeface="Cambria" pitchFamily="18" charset="0"/>
              </a:rPr>
              <a:t>valor </a:t>
            </a:r>
            <a:r>
              <a:rPr lang="es-AR" sz="1400" dirty="0" smtClean="0">
                <a:latin typeface="Cambria" pitchFamily="18" charset="0"/>
              </a:rPr>
              <a:t>disminuye </a:t>
            </a:r>
            <a:r>
              <a:rPr lang="es-AR" sz="1400" dirty="0">
                <a:latin typeface="Cambria" pitchFamily="18" charset="0"/>
              </a:rPr>
              <a:t>a medida que el usuario esté jugando la partida . Esta barra de progreso </a:t>
            </a:r>
            <a:r>
              <a:rPr lang="es-AR" sz="1400" dirty="0" smtClean="0">
                <a:latin typeface="Cambria" pitchFamily="18" charset="0"/>
              </a:rPr>
              <a:t>de temporización </a:t>
            </a:r>
            <a:r>
              <a:rPr lang="es-AR" sz="1400" dirty="0">
                <a:latin typeface="Cambria" pitchFamily="18" charset="0"/>
              </a:rPr>
              <a:t>restará una cantidad de segundos si el usuario selecciona un </a:t>
            </a:r>
            <a:r>
              <a:rPr lang="es-AR" sz="1400" dirty="0" smtClean="0">
                <a:latin typeface="Cambria" pitchFamily="18" charset="0"/>
              </a:rPr>
              <a:t>numero incorrecto, agregando así mayor dificultad </a:t>
            </a:r>
            <a:r>
              <a:rPr lang="es-AR" sz="1400" dirty="0">
                <a:latin typeface="Cambria" pitchFamily="18" charset="0"/>
              </a:rPr>
              <a:t>al juego. </a:t>
            </a:r>
            <a:r>
              <a:rPr lang="es-AR" sz="1400" dirty="0" smtClean="0">
                <a:latin typeface="Cambria" pitchFamily="18" charset="0"/>
              </a:rPr>
              <a:t>La tabla de puntuación contendrá́ </a:t>
            </a:r>
            <a:r>
              <a:rPr lang="es-AR" sz="1400" dirty="0">
                <a:latin typeface="Cambria" pitchFamily="18" charset="0"/>
              </a:rPr>
              <a:t>los siguientes campos: ID </a:t>
            </a:r>
            <a:r>
              <a:rPr lang="es-AR" sz="1400" dirty="0" smtClean="0">
                <a:latin typeface="Cambria" pitchFamily="18" charset="0"/>
              </a:rPr>
              <a:t>de usuario</a:t>
            </a:r>
            <a:r>
              <a:rPr lang="es-AR" sz="1400" dirty="0">
                <a:latin typeface="Cambria" pitchFamily="18" charset="0"/>
              </a:rPr>
              <a:t>, aciertos realizados, teclas pulsadas incorrectamente y niveles completados (dado por </a:t>
            </a:r>
            <a:r>
              <a:rPr lang="es-AR" sz="1400" dirty="0" smtClean="0">
                <a:latin typeface="Cambria" pitchFamily="18" charset="0"/>
              </a:rPr>
              <a:t>la cantidad </a:t>
            </a:r>
            <a:r>
              <a:rPr lang="es-AR" sz="1400" dirty="0">
                <a:latin typeface="Cambria" pitchFamily="18" charset="0"/>
              </a:rPr>
              <a:t>de matrices </a:t>
            </a:r>
            <a:r>
              <a:rPr lang="es-AR" sz="1400" dirty="0" smtClean="0">
                <a:latin typeface="Cambria" pitchFamily="18" charset="0"/>
              </a:rPr>
              <a:t>numéricas </a:t>
            </a:r>
            <a:r>
              <a:rPr lang="es-AR" sz="1400" dirty="0">
                <a:latin typeface="Cambria" pitchFamily="18" charset="0"/>
              </a:rPr>
              <a:t>realizadas correctamente por cada usuario). El campo </a:t>
            </a:r>
            <a:r>
              <a:rPr lang="es-AR" sz="1400" dirty="0" smtClean="0">
                <a:latin typeface="Cambria" pitchFamily="18" charset="0"/>
              </a:rPr>
              <a:t>teclas pulsadas </a:t>
            </a:r>
            <a:r>
              <a:rPr lang="es-AR" sz="1400" dirty="0">
                <a:latin typeface="Cambria" pitchFamily="18" charset="0"/>
              </a:rPr>
              <a:t>incorrectamente se </a:t>
            </a:r>
            <a:r>
              <a:rPr lang="es-AR" sz="1400" dirty="0" smtClean="0">
                <a:latin typeface="Cambria" pitchFamily="18" charset="0"/>
              </a:rPr>
              <a:t>producirá cuando </a:t>
            </a:r>
            <a:r>
              <a:rPr lang="es-AR" sz="1400" dirty="0">
                <a:latin typeface="Cambria" pitchFamily="18" charset="0"/>
              </a:rPr>
              <a:t>ocurra lo mencionado en el ejemplo </a:t>
            </a:r>
            <a:r>
              <a:rPr lang="es-AR" sz="1400" dirty="0" smtClean="0">
                <a:latin typeface="Cambria" pitchFamily="18" charset="0"/>
              </a:rPr>
              <a:t>anterior, este producirá </a:t>
            </a:r>
            <a:r>
              <a:rPr lang="es-AR" sz="1400" dirty="0">
                <a:latin typeface="Cambria" pitchFamily="18" charset="0"/>
              </a:rPr>
              <a:t>un incremento en 1 en el campo teclas pulsadas </a:t>
            </a:r>
            <a:r>
              <a:rPr lang="es-AR" sz="1400" dirty="0" smtClean="0">
                <a:latin typeface="Cambria" pitchFamily="18" charset="0"/>
              </a:rPr>
              <a:t>incorrectamente. Por </a:t>
            </a:r>
            <a:r>
              <a:rPr lang="es-AR" sz="1400" dirty="0">
                <a:latin typeface="Cambria" pitchFamily="18" charset="0"/>
              </a:rPr>
              <a:t>otra parte se puede resaltar que a medida que se pulsa una tecla correctamente, el juego </a:t>
            </a:r>
            <a:r>
              <a:rPr lang="es-AR" sz="1400" dirty="0" smtClean="0">
                <a:latin typeface="Cambria" pitchFamily="18" charset="0"/>
              </a:rPr>
              <a:t>MG no </a:t>
            </a:r>
            <a:r>
              <a:rPr lang="es-AR" sz="1400" dirty="0">
                <a:latin typeface="Cambria" pitchFamily="18" charset="0"/>
              </a:rPr>
              <a:t>dejará que se utilice nuevamente dicha tecla hasta que se f</a:t>
            </a:r>
            <a:r>
              <a:rPr lang="es-AR" sz="1400" dirty="0" smtClean="0">
                <a:latin typeface="Cambria" pitchFamily="18" charset="0"/>
              </a:rPr>
              <a:t>inalice </a:t>
            </a:r>
            <a:r>
              <a:rPr lang="es-AR" sz="1400" dirty="0">
                <a:latin typeface="Cambria" pitchFamily="18" charset="0"/>
              </a:rPr>
              <a:t>con la matriz que se </a:t>
            </a:r>
            <a:r>
              <a:rPr lang="es-AR" sz="1400" dirty="0" smtClean="0">
                <a:latin typeface="Cambria" pitchFamily="18" charset="0"/>
              </a:rPr>
              <a:t>está resolviendo</a:t>
            </a:r>
            <a:r>
              <a:rPr lang="es-AR" sz="1400" dirty="0">
                <a:latin typeface="Cambria" pitchFamily="18" charset="0"/>
              </a:rPr>
              <a:t>. El sistema </a:t>
            </a:r>
            <a:r>
              <a:rPr lang="es-AR" sz="1400" dirty="0" smtClean="0">
                <a:latin typeface="Cambria" pitchFamily="18" charset="0"/>
              </a:rPr>
              <a:t>tendrá </a:t>
            </a:r>
            <a:r>
              <a:rPr lang="es-AR" sz="1400" dirty="0">
                <a:latin typeface="Cambria" pitchFamily="18" charset="0"/>
              </a:rPr>
              <a:t>dos botones al comienzo los cuales </a:t>
            </a:r>
            <a:r>
              <a:rPr lang="es-AR" sz="1400" dirty="0" smtClean="0">
                <a:latin typeface="Cambria" pitchFamily="18" charset="0"/>
              </a:rPr>
              <a:t>serán </a:t>
            </a:r>
            <a:r>
              <a:rPr lang="es-AR" sz="1400" dirty="0">
                <a:latin typeface="Cambria" pitchFamily="18" charset="0"/>
              </a:rPr>
              <a:t>INICIAR y SALIR ya </a:t>
            </a:r>
            <a:r>
              <a:rPr lang="es-AR" sz="1400" dirty="0" smtClean="0">
                <a:latin typeface="Cambria" pitchFamily="18" charset="0"/>
              </a:rPr>
              <a:t>sea para </a:t>
            </a:r>
            <a:r>
              <a:rPr lang="es-AR" sz="1400" dirty="0">
                <a:latin typeface="Cambria" pitchFamily="18" charset="0"/>
              </a:rPr>
              <a:t>dar inicio a una partida o salir de la partida. 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23528" y="4541058"/>
            <a:ext cx="2519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Ámbito del Sistema:</a:t>
            </a:r>
            <a:endParaRPr lang="es-AR" sz="20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23528" y="4994592"/>
            <a:ext cx="8424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400" dirty="0" err="1">
                <a:latin typeface="Cambria" pitchFamily="18" charset="0"/>
              </a:rPr>
              <a:t>Mind</a:t>
            </a:r>
            <a:r>
              <a:rPr lang="es-AR" sz="1400" dirty="0">
                <a:latin typeface="Cambria" pitchFamily="18" charset="0"/>
              </a:rPr>
              <a:t> </a:t>
            </a:r>
            <a:r>
              <a:rPr lang="es-AR" sz="1400" dirty="0" err="1">
                <a:latin typeface="Cambria" pitchFamily="18" charset="0"/>
              </a:rPr>
              <a:t>Game</a:t>
            </a:r>
            <a:r>
              <a:rPr lang="es-AR" sz="1400" dirty="0">
                <a:latin typeface="Cambria" pitchFamily="18" charset="0"/>
              </a:rPr>
              <a:t> es una </a:t>
            </a:r>
            <a:r>
              <a:rPr lang="es-AR" sz="1400" dirty="0" smtClean="0">
                <a:latin typeface="Cambria" pitchFamily="18" charset="0"/>
              </a:rPr>
              <a:t>aplicación </a:t>
            </a:r>
            <a:r>
              <a:rPr lang="es-AR" sz="1400" dirty="0">
                <a:latin typeface="Cambria" pitchFamily="18" charset="0"/>
              </a:rPr>
              <a:t>orientada al sector de entretenimiento. </a:t>
            </a:r>
            <a:r>
              <a:rPr lang="es-AR" sz="1400" dirty="0" smtClean="0">
                <a:latin typeface="Cambria" pitchFamily="18" charset="0"/>
              </a:rPr>
              <a:t>Podrá </a:t>
            </a:r>
            <a:r>
              <a:rPr lang="es-AR" sz="1400" dirty="0">
                <a:latin typeface="Cambria" pitchFamily="18" charset="0"/>
              </a:rPr>
              <a:t>ser usada </a:t>
            </a:r>
            <a:r>
              <a:rPr lang="es-AR" sz="1400" dirty="0" smtClean="0">
                <a:latin typeface="Cambria" pitchFamily="18" charset="0"/>
              </a:rPr>
              <a:t>por cualquier </a:t>
            </a:r>
            <a:r>
              <a:rPr lang="es-AR" sz="1400" dirty="0">
                <a:latin typeface="Cambria" pitchFamily="18" charset="0"/>
              </a:rPr>
              <a:t>usuario que desee entretenerse y agilizar su mente. Por lo tanto nuestro objetivo </a:t>
            </a:r>
            <a:r>
              <a:rPr lang="es-AR" sz="1400" dirty="0" smtClean="0">
                <a:latin typeface="Cambria" pitchFamily="18" charset="0"/>
              </a:rPr>
              <a:t>es que </a:t>
            </a:r>
            <a:r>
              <a:rPr lang="es-AR" sz="1400" dirty="0">
                <a:latin typeface="Cambria" pitchFamily="18" charset="0"/>
              </a:rPr>
              <a:t>esta </a:t>
            </a:r>
            <a:r>
              <a:rPr lang="es-AR" sz="1400" dirty="0" smtClean="0">
                <a:latin typeface="Cambria" pitchFamily="18" charset="0"/>
              </a:rPr>
              <a:t>aplicación </a:t>
            </a:r>
            <a:r>
              <a:rPr lang="es-AR" sz="1400" dirty="0">
                <a:latin typeface="Cambria" pitchFamily="18" charset="0"/>
              </a:rPr>
              <a:t>pueda ser usada como una herramienta educativa para cualquier </a:t>
            </a:r>
            <a:r>
              <a:rPr lang="es-AR" sz="1400" dirty="0" smtClean="0">
                <a:latin typeface="Cambria" pitchFamily="18" charset="0"/>
              </a:rPr>
              <a:t>persona, pero </a:t>
            </a:r>
            <a:r>
              <a:rPr lang="es-AR" sz="1400" dirty="0">
                <a:latin typeface="Cambria" pitchFamily="18" charset="0"/>
              </a:rPr>
              <a:t>especialmente para los </a:t>
            </a:r>
            <a:r>
              <a:rPr lang="es-AR" sz="1400" dirty="0" smtClean="0">
                <a:latin typeface="Cambria" pitchFamily="18" charset="0"/>
              </a:rPr>
              <a:t>niños.</a:t>
            </a:r>
            <a:endParaRPr lang="es-AR" sz="14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63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64 Rectángulo"/>
          <p:cNvSpPr/>
          <p:nvPr/>
        </p:nvSpPr>
        <p:spPr>
          <a:xfrm>
            <a:off x="107504" y="2958043"/>
            <a:ext cx="8892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/>
                </a:solidFill>
                <a:latin typeface="Cambria" pitchFamily="18" charset="0"/>
              </a:rPr>
              <a:t>ARQUITECTURA </a:t>
            </a:r>
            <a:r>
              <a:rPr lang="es-AR" sz="2400" b="1" dirty="0">
                <a:solidFill>
                  <a:schemeClr val="bg1"/>
                </a:solidFill>
                <a:latin typeface="Cambria" pitchFamily="18" charset="0"/>
              </a:rPr>
              <a:t>DEL SISTEMA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332656"/>
            <a:ext cx="46644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Diagrama de Arquitectura Preliminar:</a:t>
            </a:r>
            <a:endParaRPr lang="es-AR" sz="20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23528" y="753085"/>
            <a:ext cx="8424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400" dirty="0">
                <a:latin typeface="Cambria" pitchFamily="18" charset="0"/>
              </a:rPr>
              <a:t>Antes de implementar nuestro sistema </a:t>
            </a:r>
            <a:r>
              <a:rPr lang="es-AR" sz="1400" dirty="0" err="1">
                <a:latin typeface="Cambria" pitchFamily="18" charset="0"/>
              </a:rPr>
              <a:t>Mind</a:t>
            </a:r>
            <a:r>
              <a:rPr lang="es-AR" sz="1400" dirty="0">
                <a:latin typeface="Cambria" pitchFamily="18" charset="0"/>
              </a:rPr>
              <a:t> </a:t>
            </a:r>
            <a:r>
              <a:rPr lang="es-AR" sz="1400" dirty="0" err="1">
                <a:latin typeface="Cambria" pitchFamily="18" charset="0"/>
              </a:rPr>
              <a:t>Game</a:t>
            </a:r>
            <a:r>
              <a:rPr lang="es-AR" sz="1400" dirty="0">
                <a:latin typeface="Cambria" pitchFamily="18" charset="0"/>
              </a:rPr>
              <a:t> debemos </a:t>
            </a:r>
            <a:r>
              <a:rPr lang="es-AR" sz="1400" dirty="0" smtClean="0">
                <a:latin typeface="Cambria" pitchFamily="18" charset="0"/>
              </a:rPr>
              <a:t>diseñar </a:t>
            </a:r>
            <a:r>
              <a:rPr lang="es-AR" sz="1400" dirty="0">
                <a:latin typeface="Cambria" pitchFamily="18" charset="0"/>
              </a:rPr>
              <a:t>la estructura global </a:t>
            </a:r>
            <a:r>
              <a:rPr lang="es-AR" sz="1400" dirty="0" smtClean="0">
                <a:latin typeface="Cambria" pitchFamily="18" charset="0"/>
              </a:rPr>
              <a:t>y </a:t>
            </a:r>
            <a:r>
              <a:rPr lang="vi-VN" sz="1400" dirty="0" smtClean="0">
                <a:latin typeface="Cambria" pitchFamily="18" charset="0"/>
              </a:rPr>
              <a:t>organizar </a:t>
            </a:r>
            <a:r>
              <a:rPr lang="vi-VN" sz="1400" dirty="0">
                <a:latin typeface="Cambria" pitchFamily="18" charset="0"/>
              </a:rPr>
              <a:t>nuestro sistema. Para eso, es importante un modelo arquitectónico que nos </a:t>
            </a:r>
            <a:r>
              <a:rPr lang="vi-VN" sz="1400" dirty="0" smtClean="0">
                <a:latin typeface="Cambria" pitchFamily="18" charset="0"/>
              </a:rPr>
              <a:t>permita</a:t>
            </a:r>
            <a:r>
              <a:rPr lang="es-AR" sz="1400" dirty="0" smtClean="0">
                <a:latin typeface="Cambria" pitchFamily="18" charset="0"/>
              </a:rPr>
              <a:t> describir </a:t>
            </a:r>
            <a:r>
              <a:rPr lang="es-AR" sz="1400" dirty="0">
                <a:latin typeface="Cambria" pitchFamily="18" charset="0"/>
              </a:rPr>
              <a:t>la forma en que se organiza el </a:t>
            </a:r>
            <a:r>
              <a:rPr lang="es-AR" sz="1400" dirty="0" smtClean="0">
                <a:latin typeface="Cambria" pitchFamily="18" charset="0"/>
              </a:rPr>
              <a:t>sistema.</a:t>
            </a:r>
            <a:endParaRPr lang="es-AR" sz="1400" dirty="0">
              <a:latin typeface="Cambria" pitchFamily="18" charset="0"/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107504" y="2780928"/>
            <a:ext cx="8964488" cy="3312368"/>
            <a:chOff x="-1764704" y="1772816"/>
            <a:chExt cx="10657184" cy="4320480"/>
          </a:xfrm>
        </p:grpSpPr>
        <p:sp>
          <p:nvSpPr>
            <p:cNvPr id="7" name="6 Rectángulo"/>
            <p:cNvSpPr/>
            <p:nvPr/>
          </p:nvSpPr>
          <p:spPr>
            <a:xfrm>
              <a:off x="-1764704" y="1772816"/>
              <a:ext cx="8496944" cy="432048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8" name="29 Grupo"/>
            <p:cNvGrpSpPr/>
            <p:nvPr/>
          </p:nvGrpSpPr>
          <p:grpSpPr>
            <a:xfrm>
              <a:off x="-1476672" y="2204864"/>
              <a:ext cx="10369152" cy="3528392"/>
              <a:chOff x="-1476672" y="2204864"/>
              <a:chExt cx="10369152" cy="3528392"/>
            </a:xfrm>
          </p:grpSpPr>
          <p:sp>
            <p:nvSpPr>
              <p:cNvPr id="11" name="10 Rectángulo"/>
              <p:cNvSpPr/>
              <p:nvPr/>
            </p:nvSpPr>
            <p:spPr>
              <a:xfrm>
                <a:off x="7164288" y="2204864"/>
                <a:ext cx="1728192" cy="115212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3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3">
                    <a:lumMod val="75000"/>
                  </a:schemeClr>
                </a:solidFill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000" b="1" dirty="0" smtClean="0">
                    <a:latin typeface="Cambria" pitchFamily="18" charset="0"/>
                  </a:rPr>
                  <a:t>Usuario</a:t>
                </a:r>
                <a:endParaRPr lang="es-AR" sz="1000" b="1" dirty="0">
                  <a:latin typeface="Cambria" pitchFamily="18" charset="0"/>
                </a:endParaRPr>
              </a:p>
            </p:txBody>
          </p:sp>
          <p:sp>
            <p:nvSpPr>
              <p:cNvPr id="12" name="11 Rectángulo"/>
              <p:cNvSpPr/>
              <p:nvPr/>
            </p:nvSpPr>
            <p:spPr>
              <a:xfrm>
                <a:off x="4211960" y="2204864"/>
                <a:ext cx="2088232" cy="115212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3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3">
                    <a:lumMod val="75000"/>
                  </a:schemeClr>
                </a:solidFill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000" b="1" dirty="0" smtClean="0">
                    <a:latin typeface="Cambria" pitchFamily="18" charset="0"/>
                  </a:rPr>
                  <a:t>Interfaz Gráfica de Usuario</a:t>
                </a:r>
              </a:p>
              <a:p>
                <a:pPr algn="ctr"/>
                <a:r>
                  <a:rPr lang="es-AR" sz="1000" b="1" dirty="0" smtClean="0">
                    <a:latin typeface="Cambria" pitchFamily="18" charset="0"/>
                  </a:rPr>
                  <a:t>(GUI)</a:t>
                </a:r>
              </a:p>
              <a:p>
                <a:pPr algn="ctr"/>
                <a:r>
                  <a:rPr lang="es-AR" sz="1000" b="1" dirty="0" smtClean="0">
                    <a:latin typeface="Cambria" pitchFamily="18" charset="0"/>
                  </a:rPr>
                  <a:t>Muestra ya sea ventana de Logueo, de juego o de puntuación</a:t>
                </a:r>
                <a:endParaRPr lang="es-AR" sz="1000" b="1" dirty="0">
                  <a:latin typeface="Cambria" pitchFamily="18" charset="0"/>
                </a:endParaRPr>
              </a:p>
            </p:txBody>
          </p:sp>
          <p:sp>
            <p:nvSpPr>
              <p:cNvPr id="13" name="12 Rectángulo"/>
              <p:cNvSpPr/>
              <p:nvPr/>
            </p:nvSpPr>
            <p:spPr>
              <a:xfrm>
                <a:off x="611560" y="2204864"/>
                <a:ext cx="1728192" cy="115212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3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3">
                    <a:lumMod val="75000"/>
                  </a:schemeClr>
                </a:solidFill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000" b="1" dirty="0" smtClean="0">
                    <a:latin typeface="Cambria" pitchFamily="18" charset="0"/>
                  </a:rPr>
                  <a:t>Controladores de Vistas</a:t>
                </a:r>
                <a:endParaRPr lang="es-AR" sz="1000" b="1" dirty="0">
                  <a:latin typeface="Cambria" pitchFamily="18" charset="0"/>
                </a:endParaRPr>
              </a:p>
            </p:txBody>
          </p:sp>
          <p:grpSp>
            <p:nvGrpSpPr>
              <p:cNvPr id="14" name="14 Grupo"/>
              <p:cNvGrpSpPr/>
              <p:nvPr/>
            </p:nvGrpSpPr>
            <p:grpSpPr>
              <a:xfrm>
                <a:off x="-1476672" y="4293096"/>
                <a:ext cx="5904656" cy="1440160"/>
                <a:chOff x="467544" y="3933056"/>
                <a:chExt cx="5904656" cy="1440160"/>
              </a:xfrm>
            </p:grpSpPr>
            <p:sp>
              <p:nvSpPr>
                <p:cNvPr id="18" name="17 Rectángulo"/>
                <p:cNvSpPr/>
                <p:nvPr/>
              </p:nvSpPr>
              <p:spPr>
                <a:xfrm>
                  <a:off x="467544" y="3933056"/>
                  <a:ext cx="5904656" cy="144016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3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accent3">
                      <a:lumMod val="50000"/>
                    </a:schemeClr>
                  </a:solidFill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19" name="18 Rectángulo"/>
                <p:cNvSpPr/>
                <p:nvPr/>
              </p:nvSpPr>
              <p:spPr>
                <a:xfrm>
                  <a:off x="611560" y="4077072"/>
                  <a:ext cx="1728192" cy="115212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3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lumMod val="75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accent3">
                      <a:lumMod val="75000"/>
                    </a:schemeClr>
                  </a:solidFill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sz="1000" b="1" dirty="0" smtClean="0">
                      <a:latin typeface="Cambria" pitchFamily="18" charset="0"/>
                    </a:rPr>
                    <a:t>Base de Datos de Usuarios</a:t>
                  </a:r>
                  <a:endParaRPr lang="es-AR" sz="1000" b="1" dirty="0">
                    <a:latin typeface="Cambria" pitchFamily="18" charset="0"/>
                  </a:endParaRPr>
                </a:p>
              </p:txBody>
            </p:sp>
            <p:sp>
              <p:nvSpPr>
                <p:cNvPr id="20" name="19 Rectángulo"/>
                <p:cNvSpPr/>
                <p:nvPr/>
              </p:nvSpPr>
              <p:spPr>
                <a:xfrm>
                  <a:off x="2555776" y="4077072"/>
                  <a:ext cx="1728192" cy="115212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3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lumMod val="75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accent3">
                      <a:lumMod val="75000"/>
                    </a:schemeClr>
                  </a:solidFill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sz="1000" b="1" dirty="0" smtClean="0">
                      <a:latin typeface="Cambria" pitchFamily="18" charset="0"/>
                    </a:rPr>
                    <a:t>Estructura de Inicio de Sesión, de juego y de Puntuaciones de usuarios</a:t>
                  </a:r>
                  <a:endParaRPr lang="es-AR" sz="1000" b="1" dirty="0">
                    <a:latin typeface="Cambria" pitchFamily="18" charset="0"/>
                  </a:endParaRPr>
                </a:p>
              </p:txBody>
            </p:sp>
            <p:sp>
              <p:nvSpPr>
                <p:cNvPr id="21" name="20 Rectángulo"/>
                <p:cNvSpPr/>
                <p:nvPr/>
              </p:nvSpPr>
              <p:spPr>
                <a:xfrm>
                  <a:off x="4499992" y="4077072"/>
                  <a:ext cx="1728192" cy="115212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3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lumMod val="75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accent3">
                      <a:lumMod val="75000"/>
                    </a:schemeClr>
                  </a:solidFill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sz="1000" b="1" dirty="0" smtClean="0">
                      <a:latin typeface="Cambria" pitchFamily="18" charset="0"/>
                    </a:rPr>
                    <a:t>Variables de estados</a:t>
                  </a:r>
                  <a:endParaRPr lang="es-AR" sz="1000" b="1" dirty="0">
                    <a:latin typeface="Cambria" pitchFamily="18" charset="0"/>
                  </a:endParaRPr>
                </a:p>
              </p:txBody>
            </p:sp>
          </p:grpSp>
          <p:cxnSp>
            <p:nvCxnSpPr>
              <p:cNvPr id="15" name="14 Conector recto de flecha"/>
              <p:cNvCxnSpPr>
                <a:stCxn id="11" idx="1"/>
                <a:endCxn id="12" idx="3"/>
              </p:cNvCxnSpPr>
              <p:nvPr/>
            </p:nvCxnSpPr>
            <p:spPr>
              <a:xfrm flipH="1">
                <a:off x="6300192" y="2780928"/>
                <a:ext cx="864096" cy="0"/>
              </a:xfrm>
              <a:prstGeom prst="straightConnector1">
                <a:avLst/>
              </a:prstGeom>
              <a:ln w="31750">
                <a:solidFill>
                  <a:schemeClr val="accent3">
                    <a:lumMod val="50000"/>
                  </a:schemeClr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15 Conector recto de flecha"/>
              <p:cNvCxnSpPr>
                <a:stCxn id="12" idx="1"/>
                <a:endCxn id="13" idx="3"/>
              </p:cNvCxnSpPr>
              <p:nvPr/>
            </p:nvCxnSpPr>
            <p:spPr>
              <a:xfrm flipH="1">
                <a:off x="2339752" y="2780928"/>
                <a:ext cx="1872208" cy="0"/>
              </a:xfrm>
              <a:prstGeom prst="straightConnector1">
                <a:avLst/>
              </a:prstGeom>
              <a:ln w="31750">
                <a:solidFill>
                  <a:schemeClr val="accent3">
                    <a:lumMod val="50000"/>
                  </a:schemeClr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16 Conector recto de flecha"/>
              <p:cNvCxnSpPr>
                <a:stCxn id="13" idx="2"/>
                <a:endCxn id="18" idx="0"/>
              </p:cNvCxnSpPr>
              <p:nvPr/>
            </p:nvCxnSpPr>
            <p:spPr>
              <a:xfrm>
                <a:off x="1475656" y="3356992"/>
                <a:ext cx="0" cy="936104"/>
              </a:xfrm>
              <a:prstGeom prst="straightConnector1">
                <a:avLst/>
              </a:prstGeom>
              <a:ln w="31750">
                <a:solidFill>
                  <a:schemeClr val="accent3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8 Forma"/>
            <p:cNvCxnSpPr>
              <a:stCxn id="12" idx="2"/>
              <a:endCxn id="18" idx="3"/>
            </p:cNvCxnSpPr>
            <p:nvPr/>
          </p:nvCxnSpPr>
          <p:spPr>
            <a:xfrm rot="5400000">
              <a:off x="4013938" y="3771038"/>
              <a:ext cx="1656184" cy="828092"/>
            </a:xfrm>
            <a:prstGeom prst="bentConnector2">
              <a:avLst/>
            </a:prstGeom>
            <a:ln w="31750">
              <a:solidFill>
                <a:schemeClr val="accent3">
                  <a:lumMod val="50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9 CuadroTexto"/>
            <p:cNvSpPr txBox="1"/>
            <p:nvPr/>
          </p:nvSpPr>
          <p:spPr>
            <a:xfrm>
              <a:off x="-1764704" y="1772816"/>
              <a:ext cx="3766608" cy="481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 smtClean="0">
                  <a:solidFill>
                    <a:schemeClr val="bg1"/>
                  </a:solidFill>
                  <a:latin typeface="Cambria" pitchFamily="18" charset="0"/>
                </a:rPr>
                <a:t>Sistema Mind Game</a:t>
              </a:r>
              <a:endParaRPr lang="es-AR" b="1" dirty="0">
                <a:solidFill>
                  <a:schemeClr val="bg1"/>
                </a:solidFill>
                <a:latin typeface="Cambri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332656"/>
            <a:ext cx="3997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Grafico de Arquitectura General:</a:t>
            </a:r>
            <a:endParaRPr lang="es-AR" sz="20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23528" y="753085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latin typeface="Cambria" pitchFamily="18" charset="0"/>
              </a:rPr>
              <a:t>A c</a:t>
            </a:r>
            <a:r>
              <a:rPr lang="es-AR" sz="1400" dirty="0" smtClean="0">
                <a:latin typeface="Cambria" pitchFamily="18" charset="0"/>
              </a:rPr>
              <a:t>ontinuación </a:t>
            </a:r>
            <a:r>
              <a:rPr lang="es-AR" sz="1400" dirty="0">
                <a:latin typeface="Cambria" pitchFamily="18" charset="0"/>
              </a:rPr>
              <a:t>mostraremos un </a:t>
            </a:r>
            <a:r>
              <a:rPr lang="es-AR" sz="1400" dirty="0" smtClean="0">
                <a:latin typeface="Cambria" pitchFamily="18" charset="0"/>
              </a:rPr>
              <a:t>grafico </a:t>
            </a:r>
            <a:r>
              <a:rPr lang="es-AR" sz="1400" dirty="0">
                <a:latin typeface="Cambria" pitchFamily="18" charset="0"/>
              </a:rPr>
              <a:t>de arquitectura general, en el cual se </a:t>
            </a:r>
            <a:r>
              <a:rPr lang="es-AR" sz="1400" dirty="0" smtClean="0">
                <a:latin typeface="Cambria" pitchFamily="18" charset="0"/>
              </a:rPr>
              <a:t>visualizaran los componentes </a:t>
            </a:r>
            <a:r>
              <a:rPr lang="es-AR" sz="1400" dirty="0">
                <a:latin typeface="Cambria" pitchFamily="18" charset="0"/>
              </a:rPr>
              <a:t>y las relaciones que existen en el sistema.</a:t>
            </a:r>
          </a:p>
        </p:txBody>
      </p:sp>
      <p:grpSp>
        <p:nvGrpSpPr>
          <p:cNvPr id="22" name="21 Grupo"/>
          <p:cNvGrpSpPr/>
          <p:nvPr/>
        </p:nvGrpSpPr>
        <p:grpSpPr>
          <a:xfrm>
            <a:off x="107504" y="1340768"/>
            <a:ext cx="8964488" cy="4320480"/>
            <a:chOff x="-4068960" y="-1323528"/>
            <a:chExt cx="18578064" cy="9577064"/>
          </a:xfrm>
        </p:grpSpPr>
        <p:grpSp>
          <p:nvGrpSpPr>
            <p:cNvPr id="23" name="65 Grupo"/>
            <p:cNvGrpSpPr/>
            <p:nvPr/>
          </p:nvGrpSpPr>
          <p:grpSpPr>
            <a:xfrm>
              <a:off x="-4068960" y="-1323528"/>
              <a:ext cx="18578064" cy="9577064"/>
              <a:chOff x="395536" y="476672"/>
              <a:chExt cx="18578064" cy="9577064"/>
            </a:xfrm>
          </p:grpSpPr>
          <p:grpSp>
            <p:nvGrpSpPr>
              <p:cNvPr id="26" name="28 Grupo"/>
              <p:cNvGrpSpPr/>
              <p:nvPr/>
            </p:nvGrpSpPr>
            <p:grpSpPr>
              <a:xfrm>
                <a:off x="395536" y="476672"/>
                <a:ext cx="5256584" cy="4104456"/>
                <a:chOff x="395536" y="476672"/>
                <a:chExt cx="5256584" cy="4104456"/>
              </a:xfrm>
            </p:grpSpPr>
            <p:sp>
              <p:nvSpPr>
                <p:cNvPr id="55" name="54 Rectángulo"/>
                <p:cNvSpPr/>
                <p:nvPr/>
              </p:nvSpPr>
              <p:spPr>
                <a:xfrm>
                  <a:off x="395536" y="476672"/>
                  <a:ext cx="5256584" cy="410445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3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 dirty="0"/>
                </a:p>
              </p:txBody>
            </p:sp>
            <p:sp>
              <p:nvSpPr>
                <p:cNvPr id="56" name="55 Rectángulo"/>
                <p:cNvSpPr/>
                <p:nvPr/>
              </p:nvSpPr>
              <p:spPr>
                <a:xfrm>
                  <a:off x="755576" y="1268760"/>
                  <a:ext cx="2088232" cy="136815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3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accent3">
                      <a:lumMod val="50000"/>
                    </a:schemeClr>
                  </a:solidFill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sz="900" b="1" dirty="0" smtClean="0">
                      <a:latin typeface="Cambria" pitchFamily="18" charset="0"/>
                    </a:rPr>
                    <a:t>Controlador de Ventana de Logueo</a:t>
                  </a:r>
                  <a:endParaRPr lang="es-AR" sz="900" b="1" dirty="0">
                    <a:latin typeface="Cambria" pitchFamily="18" charset="0"/>
                  </a:endParaRPr>
                </a:p>
              </p:txBody>
            </p:sp>
            <p:sp>
              <p:nvSpPr>
                <p:cNvPr id="57" name="5 Rectángulo"/>
                <p:cNvSpPr/>
                <p:nvPr/>
              </p:nvSpPr>
              <p:spPr>
                <a:xfrm>
                  <a:off x="3203848" y="1268760"/>
                  <a:ext cx="2088232" cy="136815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3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accent3">
                      <a:lumMod val="50000"/>
                    </a:schemeClr>
                  </a:solidFill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sz="900" b="1" dirty="0" smtClean="0">
                      <a:latin typeface="Cambria" pitchFamily="18" charset="0"/>
                    </a:rPr>
                    <a:t>Controlador de Ventana de Juego </a:t>
                  </a:r>
                  <a:endParaRPr lang="es-AR" sz="900" b="1" dirty="0">
                    <a:latin typeface="Cambria" pitchFamily="18" charset="0"/>
                  </a:endParaRPr>
                </a:p>
              </p:txBody>
            </p:sp>
            <p:sp>
              <p:nvSpPr>
                <p:cNvPr id="58" name="7 Rectángulo"/>
                <p:cNvSpPr/>
                <p:nvPr/>
              </p:nvSpPr>
              <p:spPr>
                <a:xfrm>
                  <a:off x="1907704" y="2924944"/>
                  <a:ext cx="2088232" cy="136815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3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accent3">
                      <a:lumMod val="50000"/>
                    </a:schemeClr>
                  </a:solidFill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sz="900" b="1" dirty="0" smtClean="0">
                      <a:latin typeface="Cambria" pitchFamily="18" charset="0"/>
                    </a:rPr>
                    <a:t>Controlador de Ventana de Puntuación</a:t>
                  </a:r>
                  <a:endParaRPr lang="es-AR" sz="900" b="1" dirty="0">
                    <a:latin typeface="Cambria" pitchFamily="18" charset="0"/>
                  </a:endParaRPr>
                </a:p>
              </p:txBody>
            </p:sp>
            <p:cxnSp>
              <p:nvCxnSpPr>
                <p:cNvPr id="59" name="9 Conector recto"/>
                <p:cNvCxnSpPr/>
                <p:nvPr/>
              </p:nvCxnSpPr>
              <p:spPr>
                <a:xfrm>
                  <a:off x="395536" y="1052736"/>
                  <a:ext cx="5256584" cy="0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59 CuadroTexto"/>
                <p:cNvSpPr txBox="1"/>
                <p:nvPr/>
              </p:nvSpPr>
              <p:spPr>
                <a:xfrm>
                  <a:off x="1345455" y="476672"/>
                  <a:ext cx="2951240" cy="5942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AR" sz="12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CONTROLADOR</a:t>
                  </a:r>
                  <a:endParaRPr lang="es-AR" sz="1200" b="1" dirty="0">
                    <a:solidFill>
                      <a:schemeClr val="bg1"/>
                    </a:solidFill>
                    <a:latin typeface="Cambria" pitchFamily="18" charset="0"/>
                  </a:endParaRPr>
                </a:p>
              </p:txBody>
            </p:sp>
          </p:grpSp>
          <p:grpSp>
            <p:nvGrpSpPr>
              <p:cNvPr id="27" name="29 Grupo"/>
              <p:cNvGrpSpPr/>
              <p:nvPr/>
            </p:nvGrpSpPr>
            <p:grpSpPr>
              <a:xfrm>
                <a:off x="8316416" y="476672"/>
                <a:ext cx="5256584" cy="4104456"/>
                <a:chOff x="8316416" y="476672"/>
                <a:chExt cx="5256584" cy="4104456"/>
              </a:xfrm>
            </p:grpSpPr>
            <p:sp>
              <p:nvSpPr>
                <p:cNvPr id="49" name="48 Rectángulo"/>
                <p:cNvSpPr/>
                <p:nvPr/>
              </p:nvSpPr>
              <p:spPr>
                <a:xfrm>
                  <a:off x="8316416" y="476672"/>
                  <a:ext cx="5256584" cy="410445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3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 dirty="0"/>
                </a:p>
              </p:txBody>
            </p:sp>
            <p:sp>
              <p:nvSpPr>
                <p:cNvPr id="50" name="49 Rectángulo"/>
                <p:cNvSpPr/>
                <p:nvPr/>
              </p:nvSpPr>
              <p:spPr>
                <a:xfrm>
                  <a:off x="8676456" y="1268760"/>
                  <a:ext cx="2088232" cy="136815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3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accent3">
                      <a:lumMod val="50000"/>
                    </a:schemeClr>
                  </a:solidFill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sz="900" b="1" dirty="0" smtClean="0">
                      <a:latin typeface="Cambria" pitchFamily="18" charset="0"/>
                    </a:rPr>
                    <a:t>Ventana de Logueo</a:t>
                  </a:r>
                  <a:endParaRPr lang="es-AR" sz="900" b="1" dirty="0">
                    <a:latin typeface="Cambria" pitchFamily="18" charset="0"/>
                  </a:endParaRPr>
                </a:p>
              </p:txBody>
            </p:sp>
            <p:sp>
              <p:nvSpPr>
                <p:cNvPr id="51" name="50 Rectángulo"/>
                <p:cNvSpPr/>
                <p:nvPr/>
              </p:nvSpPr>
              <p:spPr>
                <a:xfrm>
                  <a:off x="11124728" y="1268760"/>
                  <a:ext cx="2088232" cy="136815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3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accent3">
                      <a:lumMod val="50000"/>
                    </a:schemeClr>
                  </a:solidFill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sz="900" b="1" dirty="0" smtClean="0">
                      <a:latin typeface="Cambria" pitchFamily="18" charset="0"/>
                    </a:rPr>
                    <a:t>Ventana de Juego </a:t>
                  </a:r>
                  <a:endParaRPr lang="es-AR" sz="900" b="1" dirty="0">
                    <a:latin typeface="Cambria" pitchFamily="18" charset="0"/>
                  </a:endParaRPr>
                </a:p>
              </p:txBody>
            </p:sp>
            <p:sp>
              <p:nvSpPr>
                <p:cNvPr id="52" name="51 Rectángulo"/>
                <p:cNvSpPr/>
                <p:nvPr/>
              </p:nvSpPr>
              <p:spPr>
                <a:xfrm>
                  <a:off x="9828584" y="2924944"/>
                  <a:ext cx="2088232" cy="136815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3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accent3">
                      <a:lumMod val="50000"/>
                    </a:schemeClr>
                  </a:solidFill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sz="900" b="1" dirty="0" smtClean="0">
                      <a:latin typeface="Cambria" pitchFamily="18" charset="0"/>
                    </a:rPr>
                    <a:t>Ventana de Puntuación</a:t>
                  </a:r>
                  <a:endParaRPr lang="es-AR" sz="900" b="1" dirty="0">
                    <a:latin typeface="Cambria" pitchFamily="18" charset="0"/>
                  </a:endParaRPr>
                </a:p>
              </p:txBody>
            </p:sp>
            <p:cxnSp>
              <p:nvCxnSpPr>
                <p:cNvPr id="53" name="52 Conector recto"/>
                <p:cNvCxnSpPr/>
                <p:nvPr/>
              </p:nvCxnSpPr>
              <p:spPr>
                <a:xfrm>
                  <a:off x="8316416" y="1052736"/>
                  <a:ext cx="5256584" cy="0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53 CuadroTexto"/>
                <p:cNvSpPr txBox="1"/>
                <p:nvPr/>
              </p:nvSpPr>
              <p:spPr>
                <a:xfrm>
                  <a:off x="9826300" y="476672"/>
                  <a:ext cx="2345371" cy="5942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AR" sz="12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VISTA</a:t>
                  </a:r>
                  <a:endParaRPr lang="es-AR" sz="1200" b="1" dirty="0">
                    <a:solidFill>
                      <a:schemeClr val="bg1"/>
                    </a:solidFill>
                    <a:latin typeface="Cambria" pitchFamily="18" charset="0"/>
                  </a:endParaRPr>
                </a:p>
              </p:txBody>
            </p:sp>
          </p:grpSp>
          <p:grpSp>
            <p:nvGrpSpPr>
              <p:cNvPr id="28" name="27 Grupo"/>
              <p:cNvGrpSpPr/>
              <p:nvPr/>
            </p:nvGrpSpPr>
            <p:grpSpPr>
              <a:xfrm>
                <a:off x="4427984" y="5906746"/>
                <a:ext cx="5256584" cy="4146990"/>
                <a:chOff x="4499992" y="6482810"/>
                <a:chExt cx="5256584" cy="4146990"/>
              </a:xfrm>
            </p:grpSpPr>
            <p:sp>
              <p:nvSpPr>
                <p:cNvPr id="45" name="44 Rectángulo"/>
                <p:cNvSpPr/>
                <p:nvPr/>
              </p:nvSpPr>
              <p:spPr>
                <a:xfrm>
                  <a:off x="4499992" y="6525344"/>
                  <a:ext cx="5256584" cy="410445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3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 dirty="0"/>
                </a:p>
              </p:txBody>
            </p:sp>
            <p:sp>
              <p:nvSpPr>
                <p:cNvPr id="46" name="45 Rectángulo"/>
                <p:cNvSpPr/>
                <p:nvPr/>
              </p:nvSpPr>
              <p:spPr>
                <a:xfrm>
                  <a:off x="6156176" y="8109520"/>
                  <a:ext cx="2088232" cy="136815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3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accent3">
                      <a:lumMod val="50000"/>
                    </a:schemeClr>
                  </a:solidFill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sz="900" b="1" dirty="0" smtClean="0">
                      <a:latin typeface="Cambria" pitchFamily="18" charset="0"/>
                    </a:rPr>
                    <a:t>Lógica de juego y estado de los datos</a:t>
                  </a:r>
                  <a:endParaRPr lang="es-AR" sz="900" b="1" dirty="0">
                    <a:latin typeface="Cambria" pitchFamily="18" charset="0"/>
                  </a:endParaRPr>
                </a:p>
              </p:txBody>
            </p:sp>
            <p:cxnSp>
              <p:nvCxnSpPr>
                <p:cNvPr id="47" name="46 Conector recto"/>
                <p:cNvCxnSpPr/>
                <p:nvPr/>
              </p:nvCxnSpPr>
              <p:spPr>
                <a:xfrm>
                  <a:off x="4499992" y="7101408"/>
                  <a:ext cx="5256584" cy="0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47 CuadroTexto"/>
                <p:cNvSpPr txBox="1"/>
                <p:nvPr/>
              </p:nvSpPr>
              <p:spPr>
                <a:xfrm>
                  <a:off x="5806470" y="6482810"/>
                  <a:ext cx="2429998" cy="5942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AR" sz="12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MODELO</a:t>
                  </a:r>
                  <a:endParaRPr lang="es-AR" sz="1200" b="1" dirty="0">
                    <a:solidFill>
                      <a:schemeClr val="bg1"/>
                    </a:solidFill>
                    <a:latin typeface="Cambria" pitchFamily="18" charset="0"/>
                  </a:endParaRPr>
                </a:p>
              </p:txBody>
            </p:sp>
          </p:grpSp>
          <p:grpSp>
            <p:nvGrpSpPr>
              <p:cNvPr id="29" name="30 Grupo"/>
              <p:cNvGrpSpPr/>
              <p:nvPr/>
            </p:nvGrpSpPr>
            <p:grpSpPr>
              <a:xfrm>
                <a:off x="15661232" y="1094547"/>
                <a:ext cx="3312368" cy="2586481"/>
                <a:chOff x="8316416" y="428186"/>
                <a:chExt cx="5256584" cy="4152942"/>
              </a:xfrm>
            </p:grpSpPr>
            <p:sp>
              <p:nvSpPr>
                <p:cNvPr id="42" name="41 Rectángulo"/>
                <p:cNvSpPr/>
                <p:nvPr/>
              </p:nvSpPr>
              <p:spPr>
                <a:xfrm>
                  <a:off x="8316416" y="476672"/>
                  <a:ext cx="5256584" cy="410445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3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 dirty="0"/>
                </a:p>
              </p:txBody>
            </p:sp>
            <p:cxnSp>
              <p:nvCxnSpPr>
                <p:cNvPr id="43" name="42 Conector recto"/>
                <p:cNvCxnSpPr/>
                <p:nvPr/>
              </p:nvCxnSpPr>
              <p:spPr>
                <a:xfrm>
                  <a:off x="8316416" y="1467544"/>
                  <a:ext cx="5256584" cy="0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43 CuadroTexto"/>
                <p:cNvSpPr txBox="1"/>
                <p:nvPr/>
              </p:nvSpPr>
              <p:spPr>
                <a:xfrm>
                  <a:off x="9511627" y="428186"/>
                  <a:ext cx="3021609" cy="954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AR" sz="1200" b="1" dirty="0" smtClean="0">
                      <a:solidFill>
                        <a:schemeClr val="bg1"/>
                      </a:solidFill>
                      <a:latin typeface="Cambria" pitchFamily="18" charset="0"/>
                    </a:rPr>
                    <a:t>USUARIO</a:t>
                  </a:r>
                  <a:endParaRPr lang="es-AR" sz="1200" b="1" dirty="0">
                    <a:solidFill>
                      <a:schemeClr val="bg1"/>
                    </a:solidFill>
                    <a:latin typeface="Cambria" pitchFamily="18" charset="0"/>
                  </a:endParaRPr>
                </a:p>
              </p:txBody>
            </p:sp>
          </p:grpSp>
          <p:cxnSp>
            <p:nvCxnSpPr>
              <p:cNvPr id="30" name="29 Conector recto de flecha"/>
              <p:cNvCxnSpPr/>
              <p:nvPr/>
            </p:nvCxnSpPr>
            <p:spPr>
              <a:xfrm flipH="1">
                <a:off x="5724128" y="2060848"/>
                <a:ext cx="2592288" cy="0"/>
              </a:xfrm>
              <a:prstGeom prst="straightConnector1">
                <a:avLst/>
              </a:prstGeom>
              <a:ln w="31750">
                <a:solidFill>
                  <a:schemeClr val="accent3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30 Conector recto de flecha"/>
              <p:cNvCxnSpPr/>
              <p:nvPr/>
            </p:nvCxnSpPr>
            <p:spPr>
              <a:xfrm>
                <a:off x="5652120" y="3429000"/>
                <a:ext cx="2664296" cy="0"/>
              </a:xfrm>
              <a:prstGeom prst="straightConnector1">
                <a:avLst/>
              </a:prstGeom>
              <a:ln w="31750">
                <a:solidFill>
                  <a:schemeClr val="accent3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31 Forma"/>
              <p:cNvCxnSpPr>
                <a:stCxn id="55" idx="2"/>
                <a:endCxn id="45" idx="1"/>
              </p:cNvCxnSpPr>
              <p:nvPr/>
            </p:nvCxnSpPr>
            <p:spPr>
              <a:xfrm rot="16200000" flipH="1">
                <a:off x="2015716" y="5589240"/>
                <a:ext cx="3420380" cy="1404156"/>
              </a:xfrm>
              <a:prstGeom prst="bentConnector2">
                <a:avLst/>
              </a:prstGeom>
              <a:ln w="31750">
                <a:solidFill>
                  <a:schemeClr val="accent3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32 Forma"/>
              <p:cNvCxnSpPr>
                <a:stCxn id="49" idx="2"/>
                <a:endCxn id="45" idx="3"/>
              </p:cNvCxnSpPr>
              <p:nvPr/>
            </p:nvCxnSpPr>
            <p:spPr>
              <a:xfrm rot="5400000">
                <a:off x="8604448" y="5661248"/>
                <a:ext cx="3420380" cy="1260140"/>
              </a:xfrm>
              <a:prstGeom prst="bentConnector2">
                <a:avLst/>
              </a:prstGeom>
              <a:ln w="31750">
                <a:solidFill>
                  <a:schemeClr val="accent3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33 Conector recto de flecha"/>
              <p:cNvCxnSpPr/>
              <p:nvPr/>
            </p:nvCxnSpPr>
            <p:spPr>
              <a:xfrm flipV="1">
                <a:off x="9144000" y="4581128"/>
                <a:ext cx="0" cy="1368152"/>
              </a:xfrm>
              <a:prstGeom prst="straightConnector1">
                <a:avLst/>
              </a:prstGeom>
              <a:ln w="31750">
                <a:solidFill>
                  <a:schemeClr val="accent3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34 Conector recto de flecha"/>
              <p:cNvCxnSpPr/>
              <p:nvPr/>
            </p:nvCxnSpPr>
            <p:spPr>
              <a:xfrm flipH="1">
                <a:off x="13573000" y="2132856"/>
                <a:ext cx="2088232" cy="0"/>
              </a:xfrm>
              <a:prstGeom prst="straightConnector1">
                <a:avLst/>
              </a:prstGeom>
              <a:ln w="31750">
                <a:solidFill>
                  <a:schemeClr val="accent3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35 CuadroTexto"/>
              <p:cNvSpPr txBox="1"/>
              <p:nvPr/>
            </p:nvSpPr>
            <p:spPr>
              <a:xfrm>
                <a:off x="6300193" y="2132857"/>
                <a:ext cx="1775073" cy="792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900" b="1" dirty="0" smtClean="0">
                    <a:latin typeface="Cambria" pitchFamily="18" charset="0"/>
                  </a:rPr>
                  <a:t>Evento de Usuario</a:t>
                </a:r>
                <a:endParaRPr lang="es-AR" sz="900" b="1" dirty="0">
                  <a:latin typeface="Cambria" pitchFamily="18" charset="0"/>
                </a:endParaRPr>
              </a:p>
            </p:txBody>
          </p:sp>
          <p:sp>
            <p:nvSpPr>
              <p:cNvPr id="37" name="36 CuadroTexto"/>
              <p:cNvSpPr txBox="1"/>
              <p:nvPr/>
            </p:nvSpPr>
            <p:spPr>
              <a:xfrm>
                <a:off x="6173363" y="3501006"/>
                <a:ext cx="1993381" cy="792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900" b="1" dirty="0" smtClean="0">
                    <a:latin typeface="Cambria" pitchFamily="18" charset="0"/>
                  </a:rPr>
                  <a:t>Selección de Vista</a:t>
                </a:r>
              </a:p>
            </p:txBody>
          </p:sp>
          <p:sp>
            <p:nvSpPr>
              <p:cNvPr id="38" name="37 CuadroTexto"/>
              <p:cNvSpPr txBox="1"/>
              <p:nvPr/>
            </p:nvSpPr>
            <p:spPr>
              <a:xfrm rot="16200000">
                <a:off x="1484388" y="5993363"/>
                <a:ext cx="1897758" cy="750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900" b="1" dirty="0" smtClean="0">
                    <a:latin typeface="Cambria" pitchFamily="18" charset="0"/>
                  </a:rPr>
                  <a:t>Cambio de Estado</a:t>
                </a:r>
                <a:endParaRPr lang="es-AR" sz="900" b="1" dirty="0">
                  <a:latin typeface="Cambria" pitchFamily="18" charset="0"/>
                </a:endParaRPr>
              </a:p>
            </p:txBody>
          </p:sp>
          <p:sp>
            <p:nvSpPr>
              <p:cNvPr id="39" name="38 CuadroTexto"/>
              <p:cNvSpPr txBox="1"/>
              <p:nvPr/>
            </p:nvSpPr>
            <p:spPr>
              <a:xfrm rot="16200000">
                <a:off x="7874599" y="4826552"/>
                <a:ext cx="1699157" cy="1031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900" b="1" dirty="0" smtClean="0">
                    <a:latin typeface="Cambria" pitchFamily="18" charset="0"/>
                  </a:rPr>
                  <a:t>Notificación de Cambio</a:t>
                </a:r>
                <a:endParaRPr lang="es-AR" sz="900" b="1" dirty="0">
                  <a:latin typeface="Cambria" pitchFamily="18" charset="0"/>
                </a:endParaRPr>
              </a:p>
            </p:txBody>
          </p:sp>
          <p:sp>
            <p:nvSpPr>
              <p:cNvPr id="40" name="39 CuadroTexto"/>
              <p:cNvSpPr txBox="1"/>
              <p:nvPr/>
            </p:nvSpPr>
            <p:spPr>
              <a:xfrm rot="5400000">
                <a:off x="10541352" y="6097309"/>
                <a:ext cx="1910534" cy="750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900" b="1" dirty="0" smtClean="0">
                    <a:latin typeface="Cambria" pitchFamily="18" charset="0"/>
                  </a:rPr>
                  <a:t>Consulta de Estado</a:t>
                </a:r>
              </a:p>
            </p:txBody>
          </p:sp>
          <p:sp>
            <p:nvSpPr>
              <p:cNvPr id="41" name="40 CuadroTexto"/>
              <p:cNvSpPr txBox="1"/>
              <p:nvPr/>
            </p:nvSpPr>
            <p:spPr>
              <a:xfrm>
                <a:off x="13861032" y="1700808"/>
                <a:ext cx="165618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900" b="1" dirty="0" smtClean="0">
                    <a:latin typeface="Cambria" pitchFamily="18" charset="0"/>
                  </a:rPr>
                  <a:t>Petición</a:t>
                </a:r>
                <a:endParaRPr lang="es-AR" sz="900" b="1" dirty="0">
                  <a:latin typeface="Cambria" pitchFamily="18" charset="0"/>
                </a:endParaRPr>
              </a:p>
            </p:txBody>
          </p:sp>
        </p:grpSp>
        <p:cxnSp>
          <p:nvCxnSpPr>
            <p:cNvPr id="24" name="23 Conector recto de flecha"/>
            <p:cNvCxnSpPr/>
            <p:nvPr/>
          </p:nvCxnSpPr>
          <p:spPr>
            <a:xfrm>
              <a:off x="9144000" y="1124744"/>
              <a:ext cx="2052736" cy="0"/>
            </a:xfrm>
            <a:prstGeom prst="straightConnector1">
              <a:avLst/>
            </a:prstGeom>
            <a:ln w="3175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24 CuadroTexto"/>
            <p:cNvSpPr txBox="1"/>
            <p:nvPr/>
          </p:nvSpPr>
          <p:spPr>
            <a:xfrm>
              <a:off x="9396536" y="683404"/>
              <a:ext cx="16561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900" b="1" dirty="0" smtClean="0">
                  <a:latin typeface="Cambria" pitchFamily="18" charset="0"/>
                </a:rPr>
                <a:t>Respuesta</a:t>
              </a:r>
              <a:endParaRPr lang="es-AR" sz="900" b="1" dirty="0">
                <a:latin typeface="Cambria" pitchFamily="18" charset="0"/>
              </a:endParaRPr>
            </a:p>
          </p:txBody>
        </p:sp>
      </p:grpSp>
      <p:sp>
        <p:nvSpPr>
          <p:cNvPr id="61" name="60 Rectángulo"/>
          <p:cNvSpPr/>
          <p:nvPr/>
        </p:nvSpPr>
        <p:spPr>
          <a:xfrm>
            <a:off x="323528" y="5654283"/>
            <a:ext cx="35428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smtClean="0">
                <a:solidFill>
                  <a:schemeClr val="accent3">
                    <a:lumMod val="75000"/>
                  </a:schemeClr>
                </a:solidFill>
                <a:latin typeface="Cambria" pitchFamily="18" charset="0"/>
              </a:rPr>
              <a:t>Patrón de Arquitectura MVC:</a:t>
            </a:r>
            <a:endParaRPr lang="es-AR" sz="2000" b="1" dirty="0">
              <a:solidFill>
                <a:schemeClr val="accent3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62" name="61 CuadroTexto"/>
          <p:cNvSpPr txBox="1"/>
          <p:nvPr/>
        </p:nvSpPr>
        <p:spPr>
          <a:xfrm>
            <a:off x="323528" y="6074712"/>
            <a:ext cx="8424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>
                <a:latin typeface="Cambria" pitchFamily="18" charset="0"/>
              </a:rPr>
              <a:t>En </a:t>
            </a:r>
            <a:r>
              <a:rPr lang="es-AR" sz="1400" dirty="0">
                <a:latin typeface="Cambria" pitchFamily="18" charset="0"/>
              </a:rPr>
              <a:t>nuestro sistema </a:t>
            </a:r>
            <a:r>
              <a:rPr lang="es-AR" sz="1400" dirty="0" err="1">
                <a:latin typeface="Cambria" pitchFamily="18" charset="0"/>
              </a:rPr>
              <a:t>Mind</a:t>
            </a:r>
            <a:r>
              <a:rPr lang="es-AR" sz="1400" dirty="0">
                <a:latin typeface="Cambria" pitchFamily="18" charset="0"/>
              </a:rPr>
              <a:t> </a:t>
            </a:r>
            <a:r>
              <a:rPr lang="es-AR" sz="1400" dirty="0" err="1">
                <a:latin typeface="Cambria" pitchFamily="18" charset="0"/>
              </a:rPr>
              <a:t>Game</a:t>
            </a:r>
            <a:r>
              <a:rPr lang="es-AR" sz="1400" dirty="0">
                <a:latin typeface="Cambria" pitchFamily="18" charset="0"/>
              </a:rPr>
              <a:t> utilizamos el </a:t>
            </a:r>
            <a:r>
              <a:rPr lang="es-AR" sz="1400" dirty="0" smtClean="0">
                <a:latin typeface="Cambria" pitchFamily="18" charset="0"/>
              </a:rPr>
              <a:t>patrón de arquitectura </a:t>
            </a:r>
            <a:r>
              <a:rPr lang="es-AR" sz="1400" dirty="0">
                <a:latin typeface="Cambria" pitchFamily="18" charset="0"/>
              </a:rPr>
              <a:t>Modelo-Vista-Controlador (MVC), debido a que en general la </a:t>
            </a:r>
            <a:r>
              <a:rPr lang="es-AR" sz="1400" dirty="0" smtClean="0">
                <a:latin typeface="Cambria" pitchFamily="18" charset="0"/>
              </a:rPr>
              <a:t>realización </a:t>
            </a:r>
            <a:r>
              <a:rPr lang="es-AR" sz="1400" dirty="0">
                <a:latin typeface="Cambria" pitchFamily="18" charset="0"/>
              </a:rPr>
              <a:t>de </a:t>
            </a:r>
            <a:r>
              <a:rPr lang="es-AR" sz="1400" dirty="0" smtClean="0">
                <a:latin typeface="Cambria" pitchFamily="18" charset="0"/>
              </a:rPr>
              <a:t>la interfaz </a:t>
            </a:r>
            <a:r>
              <a:rPr lang="es-AR" sz="1400" dirty="0">
                <a:latin typeface="Cambria" pitchFamily="18" charset="0"/>
              </a:rPr>
              <a:t>de usuario de una </a:t>
            </a:r>
            <a:r>
              <a:rPr lang="es-AR" sz="1400" dirty="0" smtClean="0">
                <a:latin typeface="Cambria" pitchFamily="18" charset="0"/>
              </a:rPr>
              <a:t>aplicación </a:t>
            </a:r>
            <a:r>
              <a:rPr lang="es-AR" sz="1400" dirty="0">
                <a:latin typeface="Cambria" pitchFamily="18" charset="0"/>
              </a:rPr>
              <a:t>resulta un problema complejo.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2402</Words>
  <Application>Microsoft Office PowerPoint</Application>
  <PresentationFormat>Presentación en pantalla (4:3)</PresentationFormat>
  <Paragraphs>158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DSL</dc:creator>
  <cp:lastModifiedBy>DSL</cp:lastModifiedBy>
  <cp:revision>23</cp:revision>
  <dcterms:created xsi:type="dcterms:W3CDTF">2017-06-26T15:23:03Z</dcterms:created>
  <dcterms:modified xsi:type="dcterms:W3CDTF">2017-06-26T19:14:15Z</dcterms:modified>
</cp:coreProperties>
</file>