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6" r:id="rId3"/>
    <p:sldId id="267" r:id="rId4"/>
    <p:sldId id="263" r:id="rId5"/>
    <p:sldId id="264" r:id="rId6"/>
    <p:sldId id="265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7D971-FD17-42CF-A5A8-ECAD03F9811C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6490C8-CE97-46B0-B97B-D1A3E458D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68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12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30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68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06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03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2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199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69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38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35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2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31B69-FB73-4471-9BE6-EC2531003D7C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72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wmf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</a:t>
            </a:r>
            <a:r>
              <a:rPr lang="en-US" dirty="0" smtClean="0"/>
              <a:t>11 </a:t>
            </a:r>
            <a:r>
              <a:rPr lang="en-US" dirty="0" smtClean="0"/>
              <a:t>AERO 222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Assignment: </a:t>
            </a:r>
            <a:r>
              <a:rPr lang="en-US" dirty="0" smtClean="0"/>
              <a:t>Numerical Differentiation</a:t>
            </a:r>
            <a:endParaRPr lang="en-US" dirty="0" smtClean="0"/>
          </a:p>
          <a:p>
            <a:pPr lvl="1"/>
            <a:r>
              <a:rPr lang="en-US" dirty="0" smtClean="0"/>
              <a:t>Given the </a:t>
            </a:r>
            <a:r>
              <a:rPr lang="en-US" dirty="0"/>
              <a:t>equation: f1 = </a:t>
            </a:r>
            <a:r>
              <a:rPr lang="en-US" dirty="0" smtClean="0"/>
              <a:t>x^3 </a:t>
            </a:r>
            <a:r>
              <a:rPr lang="en-US" dirty="0"/>
              <a:t>– </a:t>
            </a:r>
            <a:r>
              <a:rPr lang="en-US" dirty="0" smtClean="0"/>
              <a:t>2*sin(5*x) </a:t>
            </a:r>
            <a:r>
              <a:rPr lang="en-US" dirty="0"/>
              <a:t>– </a:t>
            </a:r>
            <a:r>
              <a:rPr lang="en-US" dirty="0" smtClean="0"/>
              <a:t>3*x^2</a:t>
            </a:r>
          </a:p>
          <a:p>
            <a:pPr lvl="1"/>
            <a:r>
              <a:rPr lang="en-US" dirty="0" smtClean="0"/>
              <a:t>Take a set of evenly spaced points from [0,3] and evaluate the derivative using the 5 point difference formula</a:t>
            </a:r>
          </a:p>
          <a:p>
            <a:pPr lvl="2"/>
            <a:r>
              <a:rPr lang="en-US" dirty="0" smtClean="0"/>
              <a:t>Note that endpoints may require different approximation methods</a:t>
            </a:r>
          </a:p>
          <a:p>
            <a:pPr lvl="2"/>
            <a:r>
              <a:rPr lang="en-US" dirty="0" smtClean="0"/>
              <a:t>Compare th</a:t>
            </a:r>
            <a:r>
              <a:rPr lang="en-US" dirty="0" smtClean="0"/>
              <a:t>e absolute error of f’(x) between the true and numerical derivatives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0303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0194" y="2587563"/>
            <a:ext cx="8520157" cy="2387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 Differentiation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1271" y="5273188"/>
            <a:ext cx="6858000" cy="815310"/>
          </a:xfrm>
        </p:spPr>
        <p:txBody>
          <a:bodyPr>
            <a:normAutofit/>
          </a:bodyPr>
          <a:lstStyle/>
          <a:p>
            <a:r>
              <a:rPr lang="en-US" sz="3200" b="1" dirty="0"/>
              <a:t>Daniele </a:t>
            </a:r>
            <a:r>
              <a:rPr lang="en-US" sz="3200" b="1" dirty="0" err="1"/>
              <a:t>Mortari</a:t>
            </a:r>
            <a:endParaRPr lang="en-US" sz="3200" b="1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2443676" y="93296"/>
          <a:ext cx="7211318" cy="2743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" name="Equation" r:id="rId3" imgW="4406760" imgH="1676160" progId="Equation.DSMT4">
                  <p:embed/>
                </p:oleObj>
              </mc:Choice>
              <mc:Fallback>
                <p:oleObj name="Equation" r:id="rId3" imgW="4406760" imgH="167616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43676" y="93296"/>
                        <a:ext cx="7211318" cy="27432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/>
          <p:cNvCxnSpPr/>
          <p:nvPr/>
        </p:nvCxnSpPr>
        <p:spPr>
          <a:xfrm flipV="1">
            <a:off x="2443676" y="447870"/>
            <a:ext cx="7369942" cy="466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175518" y="93296"/>
            <a:ext cx="18662" cy="287383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43127" y="102642"/>
            <a:ext cx="6208" cy="28458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43676" y="6088499"/>
            <a:ext cx="7787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https://en.wikipedia.org/wiki/Finite_difference_coefficient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2443677" y="2929813"/>
            <a:ext cx="7474831" cy="3704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860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6054" y="6076603"/>
            <a:ext cx="6568440" cy="410529"/>
          </a:xfrm>
        </p:spPr>
        <p:txBody>
          <a:bodyPr>
            <a:normAutofit/>
          </a:bodyPr>
          <a:lstStyle/>
          <a:p>
            <a:r>
              <a:rPr lang="en-US" sz="1800" dirty="0"/>
              <a:t>https://www3.nd.edu/~zxu2/acms40390F15/Lec-4.1.pdf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343" y="1375497"/>
            <a:ext cx="645830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134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Object 30"/>
          <p:cNvGraphicFramePr>
            <a:graphicFrameLocks noChangeAspect="1"/>
          </p:cNvGraphicFramePr>
          <p:nvPr>
            <p:extLst/>
          </p:nvPr>
        </p:nvGraphicFramePr>
        <p:xfrm>
          <a:off x="2111375" y="2600326"/>
          <a:ext cx="8007350" cy="423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Equation" r:id="rId3" imgW="4394160" imgH="2323800" progId="Equation.DSMT4">
                  <p:embed/>
                </p:oleObj>
              </mc:Choice>
              <mc:Fallback>
                <p:oleObj name="Equation" r:id="rId3" imgW="4394160" imgH="2323800" progId="Equation.DSMT4">
                  <p:embed/>
                  <p:pic>
                    <p:nvPicPr>
                      <p:cNvPr id="31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75" y="2600326"/>
                        <a:ext cx="8007350" cy="423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2111829" y="214603"/>
            <a:ext cx="7623111" cy="2340801"/>
            <a:chOff x="205269" y="186611"/>
            <a:chExt cx="8780111" cy="3334446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205269" y="2864499"/>
              <a:ext cx="8780111" cy="199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V="1">
              <a:off x="699792" y="186611"/>
              <a:ext cx="9330" cy="32563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stCxn id="9" idx="4"/>
            </p:cNvCxnSpPr>
            <p:nvPr/>
          </p:nvCxnSpPr>
          <p:spPr>
            <a:xfrm>
              <a:off x="2492146" y="1406347"/>
              <a:ext cx="23381" cy="143948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10" idx="4"/>
            </p:cNvCxnSpPr>
            <p:nvPr/>
          </p:nvCxnSpPr>
          <p:spPr>
            <a:xfrm flipH="1">
              <a:off x="4288590" y="1748866"/>
              <a:ext cx="1" cy="111563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11" idx="4"/>
            </p:cNvCxnSpPr>
            <p:nvPr/>
          </p:nvCxnSpPr>
          <p:spPr>
            <a:xfrm>
              <a:off x="6108201" y="651896"/>
              <a:ext cx="54222" cy="225120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2391376" y="1210404"/>
              <a:ext cx="201539" cy="1959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87821" y="1552923"/>
              <a:ext cx="201539" cy="1959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007431" y="455953"/>
              <a:ext cx="201539" cy="1959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4189373" y="2994948"/>
                  <a:ext cx="275099" cy="5261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9373" y="2994948"/>
                  <a:ext cx="275099" cy="526109"/>
                </a:xfrm>
                <a:prstGeom prst="rect">
                  <a:avLst/>
                </a:prstGeom>
                <a:blipFill>
                  <a:blip r:embed="rId5"/>
                  <a:stretch>
                    <a:fillRect l="-30769" r="-30769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972451" y="2994948"/>
                  <a:ext cx="470805" cy="5261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2451" y="2994948"/>
                  <a:ext cx="470805" cy="526109"/>
                </a:xfrm>
                <a:prstGeom prst="rect">
                  <a:avLst/>
                </a:prstGeom>
                <a:blipFill>
                  <a:blip r:embed="rId6"/>
                  <a:stretch>
                    <a:fillRect l="-17910" r="-1791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406295" y="2994948"/>
                  <a:ext cx="275099" cy="5261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6295" y="2994948"/>
                  <a:ext cx="275099" cy="526109"/>
                </a:xfrm>
                <a:prstGeom prst="rect">
                  <a:avLst/>
                </a:prstGeom>
                <a:blipFill>
                  <a:blip r:embed="rId7"/>
                  <a:stretch>
                    <a:fillRect l="-30769" r="-30769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6430222" y="360303"/>
                  <a:ext cx="275099" cy="5261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0222" y="360303"/>
                  <a:ext cx="275099" cy="526109"/>
                </a:xfrm>
                <a:prstGeom prst="rect">
                  <a:avLst/>
                </a:prstGeom>
                <a:blipFill>
                  <a:blip r:embed="rId8"/>
                  <a:stretch>
                    <a:fillRect l="-28205" r="-33333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603589" y="1466228"/>
                  <a:ext cx="275099" cy="5261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3589" y="1466228"/>
                  <a:ext cx="275099" cy="526109"/>
                </a:xfrm>
                <a:prstGeom prst="rect">
                  <a:avLst/>
                </a:prstGeom>
                <a:blipFill>
                  <a:blip r:embed="rId9"/>
                  <a:stretch>
                    <a:fillRect l="-30769" r="-30769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2713894" y="1118426"/>
                  <a:ext cx="275099" cy="5261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3894" y="1118426"/>
                  <a:ext cx="275099" cy="526109"/>
                </a:xfrm>
                <a:prstGeom prst="rect">
                  <a:avLst/>
                </a:prstGeom>
                <a:blipFill>
                  <a:blip r:embed="rId10"/>
                  <a:stretch>
                    <a:fillRect l="-30769" r="-30769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/>
            <p:nvPr/>
          </p:nvCxnSpPr>
          <p:spPr>
            <a:xfrm flipH="1">
              <a:off x="2572470" y="1306890"/>
              <a:ext cx="207113" cy="2971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4396476" y="1641625"/>
              <a:ext cx="207113" cy="2971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6229464" y="550953"/>
              <a:ext cx="207113" cy="2971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2" idx="4"/>
            </p:cNvCxnSpPr>
            <p:nvPr/>
          </p:nvCxnSpPr>
          <p:spPr>
            <a:xfrm flipH="1">
              <a:off x="7986627" y="1742644"/>
              <a:ext cx="1" cy="111563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7885858" y="1546701"/>
              <a:ext cx="201539" cy="1959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7794100" y="2988725"/>
                  <a:ext cx="470805" cy="5261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15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4100" y="2988725"/>
                  <a:ext cx="470805" cy="526109"/>
                </a:xfrm>
                <a:prstGeom prst="rect">
                  <a:avLst/>
                </a:prstGeom>
                <a:blipFill>
                  <a:blip r:embed="rId11"/>
                  <a:stretch>
                    <a:fillRect l="-17910" r="-20896"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8301626" y="1460006"/>
                  <a:ext cx="275099" cy="5261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1626" y="1460006"/>
                  <a:ext cx="275099" cy="526109"/>
                </a:xfrm>
                <a:prstGeom prst="rect">
                  <a:avLst/>
                </a:prstGeom>
                <a:blipFill>
                  <a:blip r:embed="rId12"/>
                  <a:stretch>
                    <a:fillRect l="-30769" r="-30769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/>
            <p:nvPr/>
          </p:nvCxnSpPr>
          <p:spPr>
            <a:xfrm flipH="1">
              <a:off x="8094513" y="1635403"/>
              <a:ext cx="207113" cy="2971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0813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Object 30"/>
          <p:cNvGraphicFramePr>
            <a:graphicFrameLocks noChangeAspect="1"/>
          </p:cNvGraphicFramePr>
          <p:nvPr>
            <p:extLst/>
          </p:nvPr>
        </p:nvGraphicFramePr>
        <p:xfrm>
          <a:off x="1735722" y="143460"/>
          <a:ext cx="8639175" cy="652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Equation" r:id="rId3" imgW="4724280" imgH="3568680" progId="Equation.DSMT4">
                  <p:embed/>
                </p:oleObj>
              </mc:Choice>
              <mc:Fallback>
                <p:oleObj name="Equation" r:id="rId3" imgW="4724280" imgH="3568680" progId="Equation.DSMT4">
                  <p:embed/>
                  <p:pic>
                    <p:nvPicPr>
                      <p:cNvPr id="31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5722" y="143460"/>
                        <a:ext cx="8639175" cy="6526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4715257" y="2560320"/>
            <a:ext cx="5120640" cy="7498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Object 30"/>
          <p:cNvGraphicFramePr>
            <a:graphicFrameLocks noChangeAspect="1"/>
          </p:cNvGraphicFramePr>
          <p:nvPr>
            <p:extLst/>
          </p:nvPr>
        </p:nvGraphicFramePr>
        <p:xfrm>
          <a:off x="1555750" y="239713"/>
          <a:ext cx="9107488" cy="6354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Equation" r:id="rId3" imgW="5715000" imgH="3987720" progId="Equation.DSMT4">
                  <p:embed/>
                </p:oleObj>
              </mc:Choice>
              <mc:Fallback>
                <p:oleObj name="Equation" r:id="rId3" imgW="5715000" imgH="3987720" progId="Equation.DSMT4">
                  <p:embed/>
                  <p:pic>
                    <p:nvPicPr>
                      <p:cNvPr id="31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239713"/>
                        <a:ext cx="9107488" cy="6354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6684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287" y="677488"/>
            <a:ext cx="10972800" cy="6080760"/>
          </a:xfrm>
        </p:spPr>
        <p:txBody>
          <a:bodyPr>
            <a:noAutofit/>
          </a:bodyPr>
          <a:lstStyle/>
          <a:p>
            <a:r>
              <a:rPr lang="en-US" sz="1200" dirty="0" smtClean="0"/>
              <a:t>Define your equations as functions </a:t>
            </a:r>
          </a:p>
          <a:p>
            <a:pPr lvl="1"/>
            <a:r>
              <a:rPr lang="en-US" sz="1100" dirty="0" smtClean="0"/>
              <a:t>Test them out, make sure they return the correct values</a:t>
            </a:r>
          </a:p>
          <a:p>
            <a:r>
              <a:rPr lang="en-US" sz="1200" dirty="0" smtClean="0"/>
              <a:t>Initialize your lists</a:t>
            </a:r>
          </a:p>
          <a:p>
            <a:pPr lvl="1"/>
            <a:r>
              <a:rPr lang="en-US" sz="1100" dirty="0" smtClean="0"/>
              <a:t>Includes anything you need to track or plot</a:t>
            </a:r>
          </a:p>
          <a:p>
            <a:r>
              <a:rPr lang="en-US" sz="1200" dirty="0" smtClean="0"/>
              <a:t>Determine your iterative</a:t>
            </a:r>
          </a:p>
          <a:p>
            <a:pPr lvl="1"/>
            <a:r>
              <a:rPr lang="en-US" sz="1100" dirty="0" smtClean="0"/>
              <a:t>What error or an independent variable are you trying to converge?</a:t>
            </a:r>
          </a:p>
          <a:p>
            <a:r>
              <a:rPr lang="en-US" sz="1200" dirty="0" smtClean="0"/>
              <a:t>Iterate to your solution</a:t>
            </a:r>
          </a:p>
          <a:p>
            <a:pPr lvl="1"/>
            <a:r>
              <a:rPr lang="en-US" sz="1100" dirty="0" smtClean="0"/>
              <a:t>Keep track of which variables are inside your loop</a:t>
            </a:r>
            <a:endParaRPr lang="en-US" sz="1100" dirty="0"/>
          </a:p>
          <a:p>
            <a:pPr lvl="1"/>
            <a:r>
              <a:rPr lang="en-US" sz="1100" dirty="0" smtClean="0"/>
              <a:t>What types of values are they? </a:t>
            </a:r>
          </a:p>
          <a:p>
            <a:pPr lvl="1"/>
            <a:r>
              <a:rPr lang="en-US" sz="1100" dirty="0" smtClean="0"/>
              <a:t>Are you overwriting any values you need later?</a:t>
            </a:r>
          </a:p>
          <a:p>
            <a:pPr lvl="1"/>
            <a:r>
              <a:rPr lang="en-US" sz="1100" dirty="0" smtClean="0"/>
              <a:t>End when stopping criteria is met</a:t>
            </a:r>
          </a:p>
          <a:p>
            <a:r>
              <a:rPr lang="en-US" sz="1200" dirty="0" smtClean="0"/>
              <a:t>Plot your solution</a:t>
            </a:r>
          </a:p>
          <a:p>
            <a:pPr lvl="1"/>
            <a:r>
              <a:rPr lang="en-US" sz="1100" dirty="0" err="1" smtClean="0"/>
              <a:t>Matplotlib.pyplot.plt</a:t>
            </a:r>
            <a:endParaRPr lang="en-US" sz="1100" dirty="0" smtClean="0"/>
          </a:p>
          <a:p>
            <a:pPr lvl="2"/>
            <a:r>
              <a:rPr lang="en-US" sz="1050" dirty="0" err="1" smtClean="0"/>
              <a:t>plt.plot</a:t>
            </a:r>
            <a:r>
              <a:rPr lang="en-US" sz="1050" dirty="0" smtClean="0"/>
              <a:t>(</a:t>
            </a:r>
            <a:r>
              <a:rPr lang="en-US" sz="1050" dirty="0" err="1" smtClean="0"/>
              <a:t>xList</a:t>
            </a:r>
            <a:r>
              <a:rPr lang="en-US" sz="1050" dirty="0" smtClean="0"/>
              <a:t>, </a:t>
            </a:r>
            <a:r>
              <a:rPr lang="en-US" sz="1050" dirty="0" err="1" smtClean="0"/>
              <a:t>yList</a:t>
            </a:r>
            <a:r>
              <a:rPr lang="en-US" sz="1050" dirty="0" smtClean="0"/>
              <a:t> (optional)) is the simplest plot</a:t>
            </a:r>
          </a:p>
          <a:p>
            <a:pPr lvl="2"/>
            <a:r>
              <a:rPr lang="en-US" sz="1050" dirty="0" smtClean="0"/>
              <a:t>For logarithmic axis:</a:t>
            </a:r>
          </a:p>
          <a:p>
            <a:pPr lvl="3"/>
            <a:r>
              <a:rPr lang="en-US" sz="800" dirty="0" err="1" smtClean="0"/>
              <a:t>plt.loglog</a:t>
            </a:r>
            <a:r>
              <a:rPr lang="en-US" sz="800" dirty="0" smtClean="0"/>
              <a:t>() plots both axis as log scale, </a:t>
            </a:r>
            <a:r>
              <a:rPr lang="en-US" sz="800" dirty="0" err="1" smtClean="0"/>
              <a:t>plt.semilogx</a:t>
            </a:r>
            <a:r>
              <a:rPr lang="en-US" sz="800" dirty="0" smtClean="0"/>
              <a:t>() plots the x axis as log scale, </a:t>
            </a:r>
            <a:r>
              <a:rPr lang="en-US" sz="800" dirty="0" err="1" smtClean="0"/>
              <a:t>plt.semilogy</a:t>
            </a:r>
            <a:r>
              <a:rPr lang="en-US" sz="800" dirty="0" smtClean="0"/>
              <a:t>() </a:t>
            </a:r>
            <a:r>
              <a:rPr lang="en-US" sz="800" dirty="0"/>
              <a:t>plots the </a:t>
            </a:r>
            <a:r>
              <a:rPr lang="en-US" sz="800" dirty="0" smtClean="0"/>
              <a:t>y </a:t>
            </a:r>
            <a:r>
              <a:rPr lang="en-US" sz="800" dirty="0"/>
              <a:t>axis as log </a:t>
            </a:r>
            <a:r>
              <a:rPr lang="en-US" sz="800" dirty="0" smtClean="0"/>
              <a:t>scale</a:t>
            </a:r>
          </a:p>
          <a:p>
            <a:r>
              <a:rPr lang="en-US" sz="1200" dirty="0" smtClean="0"/>
              <a:t>Other tips:</a:t>
            </a:r>
          </a:p>
          <a:p>
            <a:pPr lvl="1"/>
            <a:r>
              <a:rPr lang="en-US" sz="1100" dirty="0" smtClean="0"/>
              <a:t>Defined functions only track their specified inputs and outputs</a:t>
            </a:r>
          </a:p>
          <a:p>
            <a:pPr lvl="1"/>
            <a:r>
              <a:rPr lang="en-US" sz="1100" dirty="0" smtClean="0"/>
              <a:t>If you redefine a variable later in your main script, it will not remember the previous value</a:t>
            </a:r>
          </a:p>
          <a:p>
            <a:pPr lvl="1"/>
            <a:r>
              <a:rPr lang="en-US" sz="1100" dirty="0" smtClean="0"/>
              <a:t>If you redefine a single value in a list or array, it will update the array and keep the other array values</a:t>
            </a:r>
          </a:p>
          <a:p>
            <a:pPr lvl="1"/>
            <a:r>
              <a:rPr lang="en-US" sz="1100" dirty="0" smtClean="0"/>
              <a:t>If you append a list, it will add the value to the end of the list</a:t>
            </a:r>
          </a:p>
          <a:p>
            <a:pPr lvl="1"/>
            <a:r>
              <a:rPr lang="en-US" sz="1100" dirty="0" smtClean="0"/>
              <a:t>Use brackets for indices, parenthesis for calling functions and (if necessary) grouping/order of operations</a:t>
            </a:r>
          </a:p>
          <a:p>
            <a:pPr lvl="2"/>
            <a:r>
              <a:rPr lang="en-US" sz="1050" dirty="0" smtClean="0"/>
              <a:t>Parenthesis immediately after a word will likely be treated as a function call</a:t>
            </a:r>
          </a:p>
          <a:p>
            <a:pPr lvl="2"/>
            <a:r>
              <a:rPr lang="en-US" sz="1050" dirty="0" smtClean="0"/>
              <a:t>Square brackets immediately after a word will likely be treated as the index of a list or matrix</a:t>
            </a:r>
          </a:p>
          <a:p>
            <a:pPr lvl="1"/>
            <a:r>
              <a:rPr lang="en-US" sz="1100" dirty="0" smtClean="0"/>
              <a:t>Someone, somewhere has probably run into the same problem before</a:t>
            </a:r>
          </a:p>
          <a:p>
            <a:pPr lvl="2"/>
            <a:r>
              <a:rPr lang="en-US" sz="700" dirty="0" smtClean="0"/>
              <a:t>Googling your errors or problems is a legitimate way to find programming solutions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213"/>
          </a:xfrm>
        </p:spPr>
        <p:txBody>
          <a:bodyPr>
            <a:normAutofit/>
          </a:bodyPr>
          <a:lstStyle/>
          <a:p>
            <a:pPr algn="ctr"/>
            <a:r>
              <a:rPr lang="en-US" sz="2400" u="sng" dirty="0" smtClean="0"/>
              <a:t>General Python Tips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3466089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1715</TotalTime>
  <Words>354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Office Theme</vt:lpstr>
      <vt:lpstr>Equation</vt:lpstr>
      <vt:lpstr>Week 11 AERO 222 Lab</vt:lpstr>
      <vt:lpstr>Numerical Differentiation</vt:lpstr>
      <vt:lpstr>https://www3.nd.edu/~zxu2/acms40390F15/Lec-4.1.pdf</vt:lpstr>
      <vt:lpstr>PowerPoint Presentation</vt:lpstr>
      <vt:lpstr>PowerPoint Presentation</vt:lpstr>
      <vt:lpstr>PowerPoint Presentation</vt:lpstr>
      <vt:lpstr>General Python Tips</vt:lpstr>
    </vt:vector>
  </TitlesOfParts>
  <Company>Dwight Look College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 AERO 222 Lab</dc:title>
  <dc:creator>Davis, Allen M</dc:creator>
  <cp:lastModifiedBy>Davis, Allen M</cp:lastModifiedBy>
  <cp:revision>30</cp:revision>
  <dcterms:created xsi:type="dcterms:W3CDTF">2021-09-20T19:10:56Z</dcterms:created>
  <dcterms:modified xsi:type="dcterms:W3CDTF">2021-11-08T20:37:23Z</dcterms:modified>
</cp:coreProperties>
</file>