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64" r:id="rId3"/>
    <p:sldId id="265" r:id="rId4"/>
    <p:sldId id="266" r:id="rId5"/>
    <p:sldId id="267" r:id="rId6"/>
    <p:sldId id="268" r:id="rId7"/>
    <p:sldId id="269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12" Type="http://schemas.openxmlformats.org/officeDocument/2006/relationships/image" Target="../media/image15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11" Type="http://schemas.openxmlformats.org/officeDocument/2006/relationships/image" Target="../media/image14.wmf"/><Relationship Id="rId5" Type="http://schemas.openxmlformats.org/officeDocument/2006/relationships/image" Target="../media/image8.wmf"/><Relationship Id="rId10" Type="http://schemas.openxmlformats.org/officeDocument/2006/relationships/image" Target="../media/image13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7D971-FD17-42CF-A5A8-ECAD03F9811C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6490C8-CE97-46B0-B97B-D1A3E458D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68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1B69-FB73-4471-9BE6-EC2531003D7C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D9E-D81A-4985-B9AF-34D79094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12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1B69-FB73-4471-9BE6-EC2531003D7C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D9E-D81A-4985-B9AF-34D79094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230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1B69-FB73-4471-9BE6-EC2531003D7C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D9E-D81A-4985-B9AF-34D79094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68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1B69-FB73-4471-9BE6-EC2531003D7C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D9E-D81A-4985-B9AF-34D79094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06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1B69-FB73-4471-9BE6-EC2531003D7C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D9E-D81A-4985-B9AF-34D79094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03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1B69-FB73-4471-9BE6-EC2531003D7C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D9E-D81A-4985-B9AF-34D79094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2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1B69-FB73-4471-9BE6-EC2531003D7C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D9E-D81A-4985-B9AF-34D79094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199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1B69-FB73-4471-9BE6-EC2531003D7C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D9E-D81A-4985-B9AF-34D79094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69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1B69-FB73-4471-9BE6-EC2531003D7C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D9E-D81A-4985-B9AF-34D79094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38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1B69-FB73-4471-9BE6-EC2531003D7C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D9E-D81A-4985-B9AF-34D79094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35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1B69-FB73-4471-9BE6-EC2531003D7C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D9E-D81A-4985-B9AF-34D79094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20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31B69-FB73-4471-9BE6-EC2531003D7C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BCD9E-D81A-4985-B9AF-34D79094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72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11.wmf"/><Relationship Id="rId26" Type="http://schemas.openxmlformats.org/officeDocument/2006/relationships/image" Target="../media/image15.wmf"/><Relationship Id="rId3" Type="http://schemas.openxmlformats.org/officeDocument/2006/relationships/oleObject" Target="../embeddings/oleObject3.bin"/><Relationship Id="rId21" Type="http://schemas.openxmlformats.org/officeDocument/2006/relationships/oleObject" Target="../embeddings/oleObject12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10.bin"/><Relationship Id="rId25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0.wmf"/><Relationship Id="rId20" Type="http://schemas.openxmlformats.org/officeDocument/2006/relationships/image" Target="../media/image12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7.bin"/><Relationship Id="rId24" Type="http://schemas.openxmlformats.org/officeDocument/2006/relationships/image" Target="../media/image14.wmf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23" Type="http://schemas.openxmlformats.org/officeDocument/2006/relationships/oleObject" Target="../embeddings/oleObject13.bin"/><Relationship Id="rId10" Type="http://schemas.openxmlformats.org/officeDocument/2006/relationships/image" Target="../media/image7.wmf"/><Relationship Id="rId19" Type="http://schemas.openxmlformats.org/officeDocument/2006/relationships/oleObject" Target="../embeddings/oleObject11.bin"/><Relationship Id="rId4" Type="http://schemas.openxmlformats.org/officeDocument/2006/relationships/image" Target="../media/image4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9.wmf"/><Relationship Id="rId22" Type="http://schemas.openxmlformats.org/officeDocument/2006/relationships/image" Target="../media/image1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7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</a:t>
            </a:r>
            <a:r>
              <a:rPr lang="en-US" dirty="0" smtClean="0"/>
              <a:t>12 </a:t>
            </a:r>
            <a:r>
              <a:rPr lang="en-US" dirty="0" smtClean="0"/>
              <a:t>AERO 222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Assignment: Numerical </a:t>
            </a:r>
            <a:r>
              <a:rPr lang="en-US" dirty="0" smtClean="0"/>
              <a:t>Integration</a:t>
            </a:r>
            <a:endParaRPr lang="en-US" dirty="0" smtClean="0"/>
          </a:p>
          <a:p>
            <a:pPr lvl="1"/>
            <a:r>
              <a:rPr lang="en-US" dirty="0" smtClean="0"/>
              <a:t>Given the </a:t>
            </a:r>
            <a:r>
              <a:rPr lang="en-US" dirty="0"/>
              <a:t>equation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Note the solution is I = -2/13*(1+e^(2</a:t>
            </a:r>
            <a:r>
              <a:rPr lang="el-GR" dirty="0" smtClean="0"/>
              <a:t>π</a:t>
            </a:r>
            <a:r>
              <a:rPr lang="en-US" dirty="0" smtClean="0"/>
              <a:t>)) = -82.537 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a range of partitions, </a:t>
            </a:r>
            <a:r>
              <a:rPr lang="en-US" dirty="0" smtClean="0"/>
              <a:t>n </a:t>
            </a:r>
            <a:r>
              <a:rPr lang="en-US" dirty="0"/>
              <a:t>= [5, 20</a:t>
            </a:r>
            <a:r>
              <a:rPr lang="en-US" dirty="0" smtClean="0"/>
              <a:t>], </a:t>
            </a:r>
            <a:r>
              <a:rPr lang="en-US" dirty="0"/>
              <a:t>compute an approximation of the integral using the Midpoint </a:t>
            </a:r>
            <a:r>
              <a:rPr lang="en-US" dirty="0" smtClean="0"/>
              <a:t>method.</a:t>
            </a:r>
          </a:p>
          <a:p>
            <a:pPr lvl="2"/>
            <a:r>
              <a:rPr lang="en-US" dirty="0" smtClean="0"/>
              <a:t>Plot </a:t>
            </a:r>
            <a:r>
              <a:rPr lang="en-US" dirty="0"/>
              <a:t>the number of partitions versus the value of the integral, and the absolute error with respect to the true value on a semi-log </a:t>
            </a:r>
            <a:r>
              <a:rPr lang="en-US" dirty="0" smtClean="0"/>
              <a:t>scale.</a:t>
            </a:r>
          </a:p>
          <a:p>
            <a:pPr lvl="2"/>
            <a:r>
              <a:rPr lang="en-US" dirty="0" smtClean="0"/>
              <a:t>Note </a:t>
            </a:r>
            <a:r>
              <a:rPr lang="en-US" dirty="0" smtClean="0"/>
              <a:t>that endpoints may require different approximation </a:t>
            </a:r>
            <a:r>
              <a:rPr lang="en-US" dirty="0" smtClean="0"/>
              <a:t>methods</a:t>
            </a:r>
          </a:p>
          <a:p>
            <a:pPr lvl="1"/>
            <a:r>
              <a:rPr lang="en-US" dirty="0"/>
              <a:t>Do the same using the Trapezoid </a:t>
            </a:r>
            <a:r>
              <a:rPr lang="en-US" dirty="0" smtClean="0"/>
              <a:t>method, compare the absolute errors for both on the same </a:t>
            </a:r>
            <a:r>
              <a:rPr lang="en-US" dirty="0" err="1" smtClean="0"/>
              <a:t>semilog</a:t>
            </a:r>
            <a:r>
              <a:rPr lang="en-US" dirty="0" smtClean="0"/>
              <a:t> plot</a:t>
            </a:r>
            <a:endParaRPr lang="en-US" dirty="0" smtClean="0"/>
          </a:p>
        </p:txBody>
      </p:sp>
      <p:pic>
        <p:nvPicPr>
          <p:cNvPr id="4" name="Picture 3" descr="\documentclass{article}&#10;\usepackage{amsmath}&#10;\usepackage{amssymb}&#10;\pagestyle{empty}&#10;\begin{document}&#10;\begin{equation*}&#10;I = \int_0^{\pi} e^{2x}  \cos(3x) dx&#10;\end{equation*}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804" y="2282305"/>
            <a:ext cx="2825143" cy="71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303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828800" y="881153"/>
            <a:ext cx="8382000" cy="5478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(of size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of an interval [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is a set of mesh points:   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…&lt;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pPr>
              <a:spcBef>
                <a:spcPct val="5000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partition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all the mesh points equally spaced.   Each pair of consecutive points forms a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subinterval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</a:p>
          <a:p>
            <a:pPr>
              <a:spcBef>
                <a:spcPct val="5000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midpoint method of integration uses a series of rectangles to estimate the value of the integral with the height of each rectangle the function value evaluates at the midpoint of each subinterval.</a:t>
            </a:r>
          </a:p>
          <a:p>
            <a:pPr>
              <a:spcBef>
                <a:spcPct val="5000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Midpoint integration requires a function to evaluate. It </a:t>
            </a: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 be applied to table data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76339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Midpoint integration</a:t>
            </a:r>
          </a:p>
        </p:txBody>
      </p:sp>
    </p:spTree>
    <p:extLst>
      <p:ext uri="{BB962C8B-B14F-4D97-AF65-F5344CB8AC3E}">
        <p14:creationId xmlns:p14="http://schemas.microsoft.com/office/powerpoint/2010/main" val="908087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5" name="Group 19"/>
          <p:cNvGrpSpPr>
            <a:grpSpLocks/>
          </p:cNvGrpSpPr>
          <p:nvPr/>
        </p:nvGrpSpPr>
        <p:grpSpPr bwMode="auto">
          <a:xfrm>
            <a:off x="7957505" y="352859"/>
            <a:ext cx="2611437" cy="2165350"/>
            <a:chOff x="3855" y="183"/>
            <a:chExt cx="1645" cy="1364"/>
          </a:xfrm>
        </p:grpSpPr>
        <p:sp>
          <p:nvSpPr>
            <p:cNvPr id="4100" name="Line 4"/>
            <p:cNvSpPr>
              <a:spLocks noChangeShapeType="1"/>
            </p:cNvSpPr>
            <p:nvPr/>
          </p:nvSpPr>
          <p:spPr bwMode="auto">
            <a:xfrm>
              <a:off x="3937" y="237"/>
              <a:ext cx="0" cy="12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01" name="Line 5"/>
            <p:cNvSpPr>
              <a:spLocks noChangeShapeType="1"/>
            </p:cNvSpPr>
            <p:nvPr/>
          </p:nvSpPr>
          <p:spPr bwMode="auto">
            <a:xfrm>
              <a:off x="3855" y="1295"/>
              <a:ext cx="15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03" name="Line 7"/>
            <p:cNvSpPr>
              <a:spLocks noChangeShapeType="1"/>
            </p:cNvSpPr>
            <p:nvPr/>
          </p:nvSpPr>
          <p:spPr bwMode="auto">
            <a:xfrm>
              <a:off x="4146" y="1240"/>
              <a:ext cx="0" cy="1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04" name="Line 8"/>
            <p:cNvSpPr>
              <a:spLocks noChangeShapeType="1"/>
            </p:cNvSpPr>
            <p:nvPr/>
          </p:nvSpPr>
          <p:spPr bwMode="auto">
            <a:xfrm>
              <a:off x="5164" y="1241"/>
              <a:ext cx="0" cy="1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05" name="Line 9"/>
            <p:cNvSpPr>
              <a:spLocks noChangeShapeType="1"/>
            </p:cNvSpPr>
            <p:nvPr/>
          </p:nvSpPr>
          <p:spPr bwMode="auto">
            <a:xfrm>
              <a:off x="4473" y="1241"/>
              <a:ext cx="0" cy="1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06" name="Line 10"/>
            <p:cNvSpPr>
              <a:spLocks noChangeShapeType="1"/>
            </p:cNvSpPr>
            <p:nvPr/>
          </p:nvSpPr>
          <p:spPr bwMode="auto">
            <a:xfrm>
              <a:off x="4832" y="1234"/>
              <a:ext cx="0" cy="1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07" name="Rectangle 11"/>
            <p:cNvSpPr>
              <a:spLocks noChangeArrowheads="1"/>
            </p:cNvSpPr>
            <p:nvPr/>
          </p:nvSpPr>
          <p:spPr bwMode="auto">
            <a:xfrm>
              <a:off x="4140" y="1071"/>
              <a:ext cx="332" cy="224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08" name="Rectangle 12"/>
            <p:cNvSpPr>
              <a:spLocks noChangeArrowheads="1"/>
            </p:cNvSpPr>
            <p:nvPr/>
          </p:nvSpPr>
          <p:spPr bwMode="auto">
            <a:xfrm>
              <a:off x="4472" y="969"/>
              <a:ext cx="359" cy="326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09" name="Rectangle 13"/>
            <p:cNvSpPr>
              <a:spLocks noChangeArrowheads="1"/>
            </p:cNvSpPr>
            <p:nvPr/>
          </p:nvSpPr>
          <p:spPr bwMode="auto">
            <a:xfrm>
              <a:off x="4831" y="630"/>
              <a:ext cx="339" cy="665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02" name="Arc 6"/>
            <p:cNvSpPr>
              <a:spLocks/>
            </p:cNvSpPr>
            <p:nvPr/>
          </p:nvSpPr>
          <p:spPr bwMode="auto">
            <a:xfrm flipV="1">
              <a:off x="4146" y="278"/>
              <a:ext cx="989" cy="80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10" name="Text Box 14"/>
            <p:cNvSpPr txBox="1">
              <a:spLocks noChangeArrowheads="1"/>
            </p:cNvSpPr>
            <p:nvPr/>
          </p:nvSpPr>
          <p:spPr bwMode="auto">
            <a:xfrm>
              <a:off x="3888" y="1301"/>
              <a:ext cx="43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a=x</a:t>
              </a:r>
              <a:r>
                <a:rPr lang="en-US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111" name="Text Box 15"/>
            <p:cNvSpPr txBox="1">
              <a:spLocks noChangeArrowheads="1"/>
            </p:cNvSpPr>
            <p:nvPr/>
          </p:nvSpPr>
          <p:spPr bwMode="auto">
            <a:xfrm>
              <a:off x="4379" y="1316"/>
              <a:ext cx="25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112" name="Text Box 16"/>
            <p:cNvSpPr txBox="1">
              <a:spLocks noChangeArrowheads="1"/>
            </p:cNvSpPr>
            <p:nvPr/>
          </p:nvSpPr>
          <p:spPr bwMode="auto">
            <a:xfrm>
              <a:off x="4744" y="1315"/>
              <a:ext cx="25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113" name="Text Box 17"/>
            <p:cNvSpPr txBox="1">
              <a:spLocks noChangeArrowheads="1"/>
            </p:cNvSpPr>
            <p:nvPr/>
          </p:nvSpPr>
          <p:spPr bwMode="auto">
            <a:xfrm>
              <a:off x="5088" y="1314"/>
              <a:ext cx="4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=b</a:t>
              </a:r>
              <a:endParaRPr lang="en-US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14" name="Text Box 18"/>
            <p:cNvSpPr txBox="1">
              <a:spLocks noChangeArrowheads="1"/>
            </p:cNvSpPr>
            <p:nvPr/>
          </p:nvSpPr>
          <p:spPr bwMode="auto">
            <a:xfrm>
              <a:off x="4731" y="183"/>
              <a:ext cx="3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f(x)</a:t>
              </a:r>
            </a:p>
          </p:txBody>
        </p:sp>
      </p:grpSp>
      <p:graphicFrame>
        <p:nvGraphicFramePr>
          <p:cNvPr id="4117" name="Object 21"/>
          <p:cNvGraphicFramePr>
            <a:graphicFrameLocks noChangeAspect="1"/>
          </p:cNvGraphicFramePr>
          <p:nvPr>
            <p:extLst/>
          </p:nvPr>
        </p:nvGraphicFramePr>
        <p:xfrm>
          <a:off x="2251075" y="4394534"/>
          <a:ext cx="7416881" cy="2424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5" name="Equation" r:id="rId3" imgW="3962160" imgH="1295280" progId="Equation.DSMT4">
                  <p:embed/>
                </p:oleObj>
              </mc:Choice>
              <mc:Fallback>
                <p:oleObj name="Equation" r:id="rId3" imgW="3962160" imgH="1295280" progId="Equation.DSMT4">
                  <p:embed/>
                  <p:pic>
                    <p:nvPicPr>
                      <p:cNvPr id="411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1075" y="4394534"/>
                        <a:ext cx="7416881" cy="24249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8" name="Text Box 22"/>
          <p:cNvSpPr txBox="1">
            <a:spLocks noChangeArrowheads="1"/>
          </p:cNvSpPr>
          <p:nvPr/>
        </p:nvSpPr>
        <p:spPr bwMode="auto">
          <a:xfrm>
            <a:off x="1666196" y="719045"/>
            <a:ext cx="6200027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use the endpoints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subintervals to approximate the integral, we run the risk that the values at the endpoints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accurately represent the average value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function on the subinterval.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number of points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regular partition increases the absolute error between the midpoint method estimate and the actual value of the integral decreases.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REMEMBER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every function becomes linear in infinitesimal interval.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1524001" y="0"/>
            <a:ext cx="6563679" cy="76339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Midpoint integration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66196" y="3714562"/>
            <a:ext cx="8622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the midpoint method (</a:t>
            </a:r>
            <a:r>
              <a:rPr lang="en-US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is obviously better than using left (</a:t>
            </a:r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or right (</a:t>
            </a:r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points,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not obvious that it is actually better than the trapezoid method (</a:t>
            </a:r>
            <a:r>
              <a:rPr lang="en-US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it is!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507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50" name="Object 6"/>
          <p:cNvGraphicFramePr>
            <a:graphicFrameLocks noChangeAspect="1"/>
          </p:cNvGraphicFramePr>
          <p:nvPr>
            <p:extLst/>
          </p:nvPr>
        </p:nvGraphicFramePr>
        <p:xfrm>
          <a:off x="2087563" y="668339"/>
          <a:ext cx="7954962" cy="613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9" name="Equation" r:id="rId3" imgW="5613120" imgH="4330440" progId="Equation.DSMT4">
                  <p:embed/>
                </p:oleObj>
              </mc:Choice>
              <mc:Fallback>
                <p:oleObj name="Equation" r:id="rId3" imgW="5613120" imgH="4330440" progId="Equation.DSMT4">
                  <p:embed/>
                  <p:pic>
                    <p:nvPicPr>
                      <p:cNvPr id="615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563" y="668339"/>
                        <a:ext cx="7954962" cy="613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76339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Midpoint integration example</a:t>
            </a:r>
          </a:p>
        </p:txBody>
      </p:sp>
    </p:spTree>
    <p:extLst>
      <p:ext uri="{BB962C8B-B14F-4D97-AF65-F5344CB8AC3E}">
        <p14:creationId xmlns:p14="http://schemas.microsoft.com/office/powerpoint/2010/main" val="510765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1609726" y="949325"/>
          <a:ext cx="4733925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4" name="Equation" r:id="rId3" imgW="2730240" imgH="1473120" progId="Equation.DSMT4">
                  <p:embed/>
                </p:oleObj>
              </mc:Choice>
              <mc:Fallback>
                <p:oleObj name="Equation" r:id="rId3" imgW="2730240" imgH="147312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9726" y="949325"/>
                        <a:ext cx="4733925" cy="2552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Group 31"/>
          <p:cNvGrpSpPr/>
          <p:nvPr/>
        </p:nvGrpSpPr>
        <p:grpSpPr>
          <a:xfrm>
            <a:off x="6407542" y="1037322"/>
            <a:ext cx="4013200" cy="2569058"/>
            <a:chOff x="4876800" y="669442"/>
            <a:chExt cx="4013200" cy="2569058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5078123" y="669442"/>
              <a:ext cx="1877" cy="22515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4876800" y="2730500"/>
              <a:ext cx="3949700" cy="12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5184250" y="819916"/>
              <a:ext cx="3667650" cy="1521459"/>
            </a:xfrm>
            <a:custGeom>
              <a:avLst/>
              <a:gdLst>
                <a:gd name="connsiteX0" fmla="*/ 0 w 3530600"/>
                <a:gd name="connsiteY0" fmla="*/ 691384 h 1521459"/>
                <a:gd name="connsiteX1" fmla="*/ 292100 w 3530600"/>
                <a:gd name="connsiteY1" fmla="*/ 1262884 h 1521459"/>
                <a:gd name="connsiteX2" fmla="*/ 1270000 w 3530600"/>
                <a:gd name="connsiteY2" fmla="*/ 1504184 h 1521459"/>
                <a:gd name="connsiteX3" fmla="*/ 1866900 w 3530600"/>
                <a:gd name="connsiteY3" fmla="*/ 818384 h 1521459"/>
                <a:gd name="connsiteX4" fmla="*/ 2882900 w 3530600"/>
                <a:gd name="connsiteY4" fmla="*/ 81784 h 1521459"/>
                <a:gd name="connsiteX5" fmla="*/ 3530600 w 3530600"/>
                <a:gd name="connsiteY5" fmla="*/ 18284 h 1521459"/>
                <a:gd name="connsiteX6" fmla="*/ 3530600 w 3530600"/>
                <a:gd name="connsiteY6" fmla="*/ 18284 h 1521459"/>
                <a:gd name="connsiteX7" fmla="*/ 3492500 w 3530600"/>
                <a:gd name="connsiteY7" fmla="*/ 18284 h 1521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0600" h="1521459">
                  <a:moveTo>
                    <a:pt x="0" y="691384"/>
                  </a:moveTo>
                  <a:cubicBezTo>
                    <a:pt x="40216" y="909400"/>
                    <a:pt x="80433" y="1127417"/>
                    <a:pt x="292100" y="1262884"/>
                  </a:cubicBezTo>
                  <a:cubicBezTo>
                    <a:pt x="503767" y="1398351"/>
                    <a:pt x="1007533" y="1578267"/>
                    <a:pt x="1270000" y="1504184"/>
                  </a:cubicBezTo>
                  <a:cubicBezTo>
                    <a:pt x="1532467" y="1430101"/>
                    <a:pt x="1598083" y="1055451"/>
                    <a:pt x="1866900" y="818384"/>
                  </a:cubicBezTo>
                  <a:cubicBezTo>
                    <a:pt x="2135717" y="581317"/>
                    <a:pt x="2605617" y="215134"/>
                    <a:pt x="2882900" y="81784"/>
                  </a:cubicBezTo>
                  <a:cubicBezTo>
                    <a:pt x="3160183" y="-51566"/>
                    <a:pt x="3530600" y="18284"/>
                    <a:pt x="3530600" y="18284"/>
                  </a:cubicBezTo>
                  <a:lnTo>
                    <a:pt x="3530600" y="18284"/>
                  </a:lnTo>
                  <a:lnTo>
                    <a:pt x="3492500" y="18284"/>
                  </a:ln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253051" y="1852949"/>
              <a:ext cx="94593" cy="945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5914146" y="2225800"/>
              <a:ext cx="94593" cy="945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6583192" y="2203670"/>
              <a:ext cx="94593" cy="945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7252238" y="1446166"/>
              <a:ext cx="94593" cy="945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7921284" y="972198"/>
              <a:ext cx="94593" cy="945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8590332" y="771042"/>
              <a:ext cx="94593" cy="945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flipH="1">
              <a:off x="5953901" y="2544417"/>
              <a:ext cx="1626" cy="3765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6628862" y="2542208"/>
              <a:ext cx="1626" cy="3765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297908" y="2542207"/>
              <a:ext cx="1626" cy="3765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965328" y="2549314"/>
              <a:ext cx="1626" cy="3765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8631122" y="2554908"/>
              <a:ext cx="1626" cy="3765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3" name="Object 22"/>
            <p:cNvGraphicFramePr>
              <a:graphicFrameLocks noChangeAspect="1"/>
            </p:cNvGraphicFramePr>
            <p:nvPr>
              <p:extLst/>
            </p:nvPr>
          </p:nvGraphicFramePr>
          <p:xfrm>
            <a:off x="5751892" y="3009742"/>
            <a:ext cx="4191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35" name="Equation" r:id="rId5" imgW="419040" imgH="228600" progId="Equation.DSMT4">
                    <p:embed/>
                  </p:oleObj>
                </mc:Choice>
                <mc:Fallback>
                  <p:oleObj name="Equation" r:id="rId5" imgW="419040" imgH="228600" progId="Equation.DSMT4">
                    <p:embed/>
                    <p:pic>
                      <p:nvPicPr>
                        <p:cNvPr id="23" name="Object 2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751892" y="3009742"/>
                          <a:ext cx="419100" cy="228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23"/>
            <p:cNvGraphicFramePr>
              <a:graphicFrameLocks noChangeAspect="1"/>
            </p:cNvGraphicFramePr>
            <p:nvPr>
              <p:extLst/>
            </p:nvPr>
          </p:nvGraphicFramePr>
          <p:xfrm>
            <a:off x="6552389" y="3009648"/>
            <a:ext cx="1524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36" name="Equation" r:id="rId7" imgW="152280" imgH="228600" progId="Equation.DSMT4">
                    <p:embed/>
                  </p:oleObj>
                </mc:Choice>
                <mc:Fallback>
                  <p:oleObj name="Equation" r:id="rId7" imgW="152280" imgH="228600" progId="Equation.DSMT4">
                    <p:embed/>
                    <p:pic>
                      <p:nvPicPr>
                        <p:cNvPr id="24" name="Object 23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552389" y="3009648"/>
                          <a:ext cx="152400" cy="228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24"/>
            <p:cNvGraphicFramePr>
              <a:graphicFrameLocks noChangeAspect="1"/>
            </p:cNvGraphicFramePr>
            <p:nvPr>
              <p:extLst/>
            </p:nvPr>
          </p:nvGraphicFramePr>
          <p:xfrm>
            <a:off x="7210425" y="3009900"/>
            <a:ext cx="1651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37" name="Equation" r:id="rId9" imgW="164880" imgH="228600" progId="Equation.DSMT4">
                    <p:embed/>
                  </p:oleObj>
                </mc:Choice>
                <mc:Fallback>
                  <p:oleObj name="Equation" r:id="rId9" imgW="164880" imgH="228600" progId="Equation.DSMT4">
                    <p:embed/>
                    <p:pic>
                      <p:nvPicPr>
                        <p:cNvPr id="25" name="Object 24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7210425" y="3009900"/>
                          <a:ext cx="165100" cy="228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25"/>
            <p:cNvGraphicFramePr>
              <a:graphicFrameLocks noChangeAspect="1"/>
            </p:cNvGraphicFramePr>
            <p:nvPr>
              <p:extLst/>
            </p:nvPr>
          </p:nvGraphicFramePr>
          <p:xfrm>
            <a:off x="7877175" y="3060700"/>
            <a:ext cx="177800" cy="101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38" name="Equation" r:id="rId11" imgW="177480" imgH="101520" progId="Equation.DSMT4">
                    <p:embed/>
                  </p:oleObj>
                </mc:Choice>
                <mc:Fallback>
                  <p:oleObj name="Equation" r:id="rId11" imgW="177480" imgH="101520" progId="Equation.DSMT4">
                    <p:embed/>
                    <p:pic>
                      <p:nvPicPr>
                        <p:cNvPr id="26" name="Object 25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7877175" y="3060700"/>
                          <a:ext cx="177800" cy="101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26"/>
            <p:cNvGraphicFramePr>
              <a:graphicFrameLocks noChangeAspect="1"/>
            </p:cNvGraphicFramePr>
            <p:nvPr>
              <p:extLst/>
            </p:nvPr>
          </p:nvGraphicFramePr>
          <p:xfrm>
            <a:off x="8526463" y="2998788"/>
            <a:ext cx="1651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39" name="Equation" r:id="rId13" imgW="164880" imgH="228600" progId="Equation.DSMT4">
                    <p:embed/>
                  </p:oleObj>
                </mc:Choice>
                <mc:Fallback>
                  <p:oleObj name="Equation" r:id="rId13" imgW="164880" imgH="228600" progId="Equation.DSMT4">
                    <p:embed/>
                    <p:pic>
                      <p:nvPicPr>
                        <p:cNvPr id="27" name="Object 26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8526463" y="2998788"/>
                          <a:ext cx="165100" cy="228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27"/>
            <p:cNvGraphicFramePr>
              <a:graphicFrameLocks noChangeAspect="1"/>
            </p:cNvGraphicFramePr>
            <p:nvPr>
              <p:extLst/>
            </p:nvPr>
          </p:nvGraphicFramePr>
          <p:xfrm>
            <a:off x="8763000" y="2457450"/>
            <a:ext cx="127000" cy="139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0" name="Equation" r:id="rId15" imgW="126720" imgH="139680" progId="Equation.DSMT4">
                    <p:embed/>
                  </p:oleObj>
                </mc:Choice>
                <mc:Fallback>
                  <p:oleObj name="Equation" r:id="rId15" imgW="126720" imgH="139680" progId="Equation.DSMT4">
                    <p:embed/>
                    <p:pic>
                      <p:nvPicPr>
                        <p:cNvPr id="28" name="Object 27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8763000" y="2457450"/>
                          <a:ext cx="127000" cy="139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29"/>
            <p:cNvGraphicFramePr>
              <a:graphicFrameLocks noChangeAspect="1"/>
            </p:cNvGraphicFramePr>
            <p:nvPr>
              <p:extLst/>
            </p:nvPr>
          </p:nvGraphicFramePr>
          <p:xfrm>
            <a:off x="5141597" y="669442"/>
            <a:ext cx="317500" cy="203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1" name="Equation" r:id="rId17" imgW="317160" imgH="203040" progId="Equation.DSMT4">
                    <p:embed/>
                  </p:oleObj>
                </mc:Choice>
                <mc:Fallback>
                  <p:oleObj name="Equation" r:id="rId17" imgW="317160" imgH="203040" progId="Equation.DSMT4">
                    <p:embed/>
                    <p:pic>
                      <p:nvPicPr>
                        <p:cNvPr id="30" name="Object 29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5141597" y="669442"/>
                          <a:ext cx="317500" cy="203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-15082"/>
            <a:ext cx="9144000" cy="885377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Trapezoid Method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48292" y="3924301"/>
            <a:ext cx="3302000" cy="2392362"/>
            <a:chOff x="225425" y="4271963"/>
            <a:chExt cx="3302000" cy="2392362"/>
          </a:xfrm>
        </p:grpSpPr>
        <p:sp>
          <p:nvSpPr>
            <p:cNvPr id="29" name="Arc 5"/>
            <p:cNvSpPr>
              <a:spLocks/>
            </p:cNvSpPr>
            <p:nvPr/>
          </p:nvSpPr>
          <p:spPr bwMode="auto">
            <a:xfrm flipH="1">
              <a:off x="827088" y="4533900"/>
              <a:ext cx="2516187" cy="990600"/>
            </a:xfrm>
            <a:custGeom>
              <a:avLst/>
              <a:gdLst>
                <a:gd name="G0" fmla="+- 548 0 0"/>
                <a:gd name="G1" fmla="+- 21600 0 0"/>
                <a:gd name="G2" fmla="+- 21600 0 0"/>
                <a:gd name="T0" fmla="*/ 0 w 22148"/>
                <a:gd name="T1" fmla="*/ 7 h 21600"/>
                <a:gd name="T2" fmla="*/ 22148 w 22148"/>
                <a:gd name="T3" fmla="*/ 21600 h 21600"/>
                <a:gd name="T4" fmla="*/ 548 w 22148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148" h="21600" fill="none" extrusionOk="0">
                  <a:moveTo>
                    <a:pt x="-1" y="6"/>
                  </a:moveTo>
                  <a:cubicBezTo>
                    <a:pt x="182" y="2"/>
                    <a:pt x="365" y="0"/>
                    <a:pt x="548" y="0"/>
                  </a:cubicBezTo>
                  <a:cubicBezTo>
                    <a:pt x="12477" y="0"/>
                    <a:pt x="22148" y="9670"/>
                    <a:pt x="22148" y="21600"/>
                  </a:cubicBezTo>
                </a:path>
                <a:path w="22148" h="21600" stroke="0" extrusionOk="0">
                  <a:moveTo>
                    <a:pt x="-1" y="6"/>
                  </a:moveTo>
                  <a:cubicBezTo>
                    <a:pt x="182" y="2"/>
                    <a:pt x="365" y="0"/>
                    <a:pt x="548" y="0"/>
                  </a:cubicBezTo>
                  <a:cubicBezTo>
                    <a:pt x="12477" y="0"/>
                    <a:pt x="22148" y="9670"/>
                    <a:pt x="22148" y="21600"/>
                  </a:cubicBezTo>
                  <a:lnTo>
                    <a:pt x="548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Line 6"/>
            <p:cNvSpPr>
              <a:spLocks noChangeShapeType="1"/>
            </p:cNvSpPr>
            <p:nvPr/>
          </p:nvSpPr>
          <p:spPr bwMode="auto">
            <a:xfrm>
              <a:off x="827088" y="4457700"/>
              <a:ext cx="0" cy="15716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Line 7"/>
            <p:cNvSpPr>
              <a:spLocks noChangeShapeType="1"/>
            </p:cNvSpPr>
            <p:nvPr/>
          </p:nvSpPr>
          <p:spPr bwMode="auto">
            <a:xfrm>
              <a:off x="293688" y="5829300"/>
              <a:ext cx="3124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Freeform 8"/>
            <p:cNvSpPr>
              <a:spLocks/>
            </p:cNvSpPr>
            <p:nvPr/>
          </p:nvSpPr>
          <p:spPr bwMode="auto">
            <a:xfrm>
              <a:off x="827088" y="4659313"/>
              <a:ext cx="1290637" cy="1162050"/>
            </a:xfrm>
            <a:custGeom>
              <a:avLst/>
              <a:gdLst>
                <a:gd name="T0" fmla="*/ 7 w 813"/>
                <a:gd name="T1" fmla="*/ 732 h 732"/>
                <a:gd name="T2" fmla="*/ 0 w 813"/>
                <a:gd name="T3" fmla="*/ 508 h 732"/>
                <a:gd name="T4" fmla="*/ 813 w 813"/>
                <a:gd name="T5" fmla="*/ 0 h 732"/>
                <a:gd name="T6" fmla="*/ 813 w 813"/>
                <a:gd name="T7" fmla="*/ 732 h 732"/>
                <a:gd name="T8" fmla="*/ 7 w 813"/>
                <a:gd name="T9" fmla="*/ 732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3" h="732">
                  <a:moveTo>
                    <a:pt x="7" y="732"/>
                  </a:moveTo>
                  <a:lnTo>
                    <a:pt x="0" y="508"/>
                  </a:lnTo>
                  <a:lnTo>
                    <a:pt x="813" y="0"/>
                  </a:lnTo>
                  <a:lnTo>
                    <a:pt x="813" y="732"/>
                  </a:lnTo>
                  <a:lnTo>
                    <a:pt x="7" y="732"/>
                  </a:lnTo>
                  <a:close/>
                </a:path>
              </a:pathLst>
            </a:cu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Freeform 9"/>
            <p:cNvSpPr>
              <a:spLocks/>
            </p:cNvSpPr>
            <p:nvPr/>
          </p:nvSpPr>
          <p:spPr bwMode="auto">
            <a:xfrm>
              <a:off x="2117725" y="4541838"/>
              <a:ext cx="1193800" cy="1279525"/>
            </a:xfrm>
            <a:custGeom>
              <a:avLst/>
              <a:gdLst>
                <a:gd name="T0" fmla="*/ 0 w 752"/>
                <a:gd name="T1" fmla="*/ 806 h 806"/>
                <a:gd name="T2" fmla="*/ 0 w 752"/>
                <a:gd name="T3" fmla="*/ 74 h 806"/>
                <a:gd name="T4" fmla="*/ 752 w 752"/>
                <a:gd name="T5" fmla="*/ 0 h 806"/>
                <a:gd name="T6" fmla="*/ 752 w 752"/>
                <a:gd name="T7" fmla="*/ 806 h 806"/>
                <a:gd name="T8" fmla="*/ 0 w 752"/>
                <a:gd name="T9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806">
                  <a:moveTo>
                    <a:pt x="0" y="806"/>
                  </a:moveTo>
                  <a:lnTo>
                    <a:pt x="0" y="74"/>
                  </a:lnTo>
                  <a:lnTo>
                    <a:pt x="752" y="0"/>
                  </a:lnTo>
                  <a:lnTo>
                    <a:pt x="752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Text Box 10"/>
            <p:cNvSpPr txBox="1">
              <a:spLocks noChangeArrowheads="1"/>
            </p:cNvSpPr>
            <p:nvPr/>
          </p:nvSpPr>
          <p:spPr bwMode="auto">
            <a:xfrm>
              <a:off x="225425" y="6359525"/>
              <a:ext cx="33020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Area approximated using 2 trapezoids.</a:t>
              </a:r>
            </a:p>
          </p:txBody>
        </p:sp>
        <p:sp>
          <p:nvSpPr>
            <p:cNvPr id="37" name="Text Box 11"/>
            <p:cNvSpPr txBox="1">
              <a:spLocks noChangeArrowheads="1"/>
            </p:cNvSpPr>
            <p:nvPr/>
          </p:nvSpPr>
          <p:spPr bwMode="auto">
            <a:xfrm>
              <a:off x="665163" y="5961063"/>
              <a:ext cx="30162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8" name="Text Box 12"/>
            <p:cNvSpPr txBox="1">
              <a:spLocks noChangeArrowheads="1"/>
            </p:cNvSpPr>
            <p:nvPr/>
          </p:nvSpPr>
          <p:spPr bwMode="auto">
            <a:xfrm>
              <a:off x="3173413" y="5951538"/>
              <a:ext cx="30162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graphicFrame>
          <p:nvGraphicFramePr>
            <p:cNvPr id="39" name="Object 13"/>
            <p:cNvGraphicFramePr>
              <a:graphicFrameLocks noChangeAspect="1"/>
            </p:cNvGraphicFramePr>
            <p:nvPr>
              <p:extLst/>
            </p:nvPr>
          </p:nvGraphicFramePr>
          <p:xfrm>
            <a:off x="1944688" y="5889625"/>
            <a:ext cx="3683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2" name="Equation" r:id="rId19" imgW="368280" imgH="393480" progId="Equation.3">
                    <p:embed/>
                  </p:oleObj>
                </mc:Choice>
                <mc:Fallback>
                  <p:oleObj name="Equation" r:id="rId19" imgW="368280" imgH="393480" progId="Equation.3">
                    <p:embed/>
                    <p:pic>
                      <p:nvPicPr>
                        <p:cNvPr id="39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44688" y="5889625"/>
                          <a:ext cx="368300" cy="393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" name="Text Box 14"/>
            <p:cNvSpPr txBox="1">
              <a:spLocks noChangeArrowheads="1"/>
            </p:cNvSpPr>
            <p:nvPr/>
          </p:nvSpPr>
          <p:spPr bwMode="auto">
            <a:xfrm>
              <a:off x="1360489" y="4271963"/>
              <a:ext cx="73659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744092" y="4027465"/>
            <a:ext cx="3321050" cy="2289198"/>
            <a:chOff x="5264150" y="4430690"/>
            <a:chExt cx="3321050" cy="2289198"/>
          </a:xfrm>
        </p:grpSpPr>
        <p:sp>
          <p:nvSpPr>
            <p:cNvPr id="41" name="Arc 15"/>
            <p:cNvSpPr>
              <a:spLocks/>
            </p:cNvSpPr>
            <p:nvPr/>
          </p:nvSpPr>
          <p:spPr bwMode="auto">
            <a:xfrm flipH="1">
              <a:off x="5797550" y="4611688"/>
              <a:ext cx="2516188" cy="990600"/>
            </a:xfrm>
            <a:custGeom>
              <a:avLst/>
              <a:gdLst>
                <a:gd name="G0" fmla="+- 548 0 0"/>
                <a:gd name="G1" fmla="+- 21600 0 0"/>
                <a:gd name="G2" fmla="+- 21600 0 0"/>
                <a:gd name="T0" fmla="*/ 0 w 22148"/>
                <a:gd name="T1" fmla="*/ 7 h 21600"/>
                <a:gd name="T2" fmla="*/ 22148 w 22148"/>
                <a:gd name="T3" fmla="*/ 21600 h 21600"/>
                <a:gd name="T4" fmla="*/ 548 w 22148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148" h="21600" fill="none" extrusionOk="0">
                  <a:moveTo>
                    <a:pt x="-1" y="6"/>
                  </a:moveTo>
                  <a:cubicBezTo>
                    <a:pt x="182" y="2"/>
                    <a:pt x="365" y="0"/>
                    <a:pt x="548" y="0"/>
                  </a:cubicBezTo>
                  <a:cubicBezTo>
                    <a:pt x="12477" y="0"/>
                    <a:pt x="22148" y="9670"/>
                    <a:pt x="22148" y="21600"/>
                  </a:cubicBezTo>
                </a:path>
                <a:path w="22148" h="21600" stroke="0" extrusionOk="0">
                  <a:moveTo>
                    <a:pt x="-1" y="6"/>
                  </a:moveTo>
                  <a:cubicBezTo>
                    <a:pt x="182" y="2"/>
                    <a:pt x="365" y="0"/>
                    <a:pt x="548" y="0"/>
                  </a:cubicBezTo>
                  <a:cubicBezTo>
                    <a:pt x="12477" y="0"/>
                    <a:pt x="22148" y="9670"/>
                    <a:pt x="22148" y="21600"/>
                  </a:cubicBezTo>
                  <a:lnTo>
                    <a:pt x="548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Line 16"/>
            <p:cNvSpPr>
              <a:spLocks noChangeShapeType="1"/>
            </p:cNvSpPr>
            <p:nvPr/>
          </p:nvSpPr>
          <p:spPr bwMode="auto">
            <a:xfrm>
              <a:off x="5797550" y="4535488"/>
              <a:ext cx="0" cy="15716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Line 17"/>
            <p:cNvSpPr>
              <a:spLocks noChangeShapeType="1"/>
            </p:cNvSpPr>
            <p:nvPr/>
          </p:nvSpPr>
          <p:spPr bwMode="auto">
            <a:xfrm>
              <a:off x="5264150" y="5907088"/>
              <a:ext cx="3124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Text Box 18"/>
            <p:cNvSpPr txBox="1">
              <a:spLocks noChangeArrowheads="1"/>
            </p:cNvSpPr>
            <p:nvPr/>
          </p:nvSpPr>
          <p:spPr bwMode="auto">
            <a:xfrm>
              <a:off x="5635625" y="6038850"/>
              <a:ext cx="30162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5" name="Text Box 19"/>
            <p:cNvSpPr txBox="1">
              <a:spLocks noChangeArrowheads="1"/>
            </p:cNvSpPr>
            <p:nvPr/>
          </p:nvSpPr>
          <p:spPr bwMode="auto">
            <a:xfrm>
              <a:off x="8143875" y="6029325"/>
              <a:ext cx="30162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graphicFrame>
          <p:nvGraphicFramePr>
            <p:cNvPr id="46" name="Object 20"/>
            <p:cNvGraphicFramePr>
              <a:graphicFrameLocks noChangeAspect="1"/>
            </p:cNvGraphicFramePr>
            <p:nvPr>
              <p:extLst/>
            </p:nvPr>
          </p:nvGraphicFramePr>
          <p:xfrm>
            <a:off x="6915150" y="5967413"/>
            <a:ext cx="3683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3" name="Equation" r:id="rId21" imgW="368280" imgH="393480" progId="Equation.3">
                    <p:embed/>
                  </p:oleObj>
                </mc:Choice>
                <mc:Fallback>
                  <p:oleObj name="Equation" r:id="rId21" imgW="368280" imgH="393480" progId="Equation.3">
                    <p:embed/>
                    <p:pic>
                      <p:nvPicPr>
                        <p:cNvPr id="46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15150" y="5967413"/>
                          <a:ext cx="368300" cy="393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" name="Freeform 22"/>
            <p:cNvSpPr>
              <a:spLocks/>
            </p:cNvSpPr>
            <p:nvPr/>
          </p:nvSpPr>
          <p:spPr bwMode="auto">
            <a:xfrm>
              <a:off x="5797550" y="4981575"/>
              <a:ext cx="527050" cy="914400"/>
            </a:xfrm>
            <a:custGeom>
              <a:avLst/>
              <a:gdLst>
                <a:gd name="T0" fmla="*/ 0 w 332"/>
                <a:gd name="T1" fmla="*/ 570 h 576"/>
                <a:gd name="T2" fmla="*/ 0 w 332"/>
                <a:gd name="T3" fmla="*/ 366 h 576"/>
                <a:gd name="T4" fmla="*/ 332 w 332"/>
                <a:gd name="T5" fmla="*/ 0 h 576"/>
                <a:gd name="T6" fmla="*/ 332 w 332"/>
                <a:gd name="T7" fmla="*/ 576 h 576"/>
                <a:gd name="T8" fmla="*/ 0 w 332"/>
                <a:gd name="T9" fmla="*/ 57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" h="576">
                  <a:moveTo>
                    <a:pt x="0" y="570"/>
                  </a:moveTo>
                  <a:lnTo>
                    <a:pt x="0" y="366"/>
                  </a:lnTo>
                  <a:lnTo>
                    <a:pt x="332" y="0"/>
                  </a:lnTo>
                  <a:lnTo>
                    <a:pt x="332" y="576"/>
                  </a:lnTo>
                  <a:lnTo>
                    <a:pt x="0" y="570"/>
                  </a:lnTo>
                  <a:close/>
                </a:path>
              </a:pathLst>
            </a:custGeom>
            <a:solidFill>
              <a:srgbClr val="FF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Freeform 23"/>
            <p:cNvSpPr>
              <a:spLocks/>
            </p:cNvSpPr>
            <p:nvPr/>
          </p:nvSpPr>
          <p:spPr bwMode="auto">
            <a:xfrm>
              <a:off x="6324600" y="4724400"/>
              <a:ext cx="774700" cy="1171575"/>
            </a:xfrm>
            <a:custGeom>
              <a:avLst/>
              <a:gdLst>
                <a:gd name="T0" fmla="*/ 0 w 488"/>
                <a:gd name="T1" fmla="*/ 738 h 738"/>
                <a:gd name="T2" fmla="*/ 0 w 488"/>
                <a:gd name="T3" fmla="*/ 162 h 738"/>
                <a:gd name="T4" fmla="*/ 488 w 488"/>
                <a:gd name="T5" fmla="*/ 0 h 738"/>
                <a:gd name="T6" fmla="*/ 488 w 488"/>
                <a:gd name="T7" fmla="*/ 738 h 738"/>
                <a:gd name="T8" fmla="*/ 0 w 488"/>
                <a:gd name="T9" fmla="*/ 738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8" h="738">
                  <a:moveTo>
                    <a:pt x="0" y="738"/>
                  </a:moveTo>
                  <a:lnTo>
                    <a:pt x="0" y="162"/>
                  </a:lnTo>
                  <a:lnTo>
                    <a:pt x="488" y="0"/>
                  </a:lnTo>
                  <a:lnTo>
                    <a:pt x="488" y="738"/>
                  </a:lnTo>
                  <a:lnTo>
                    <a:pt x="0" y="738"/>
                  </a:lnTo>
                  <a:close/>
                </a:path>
              </a:pathLst>
            </a:custGeom>
            <a:solidFill>
              <a:srgbClr val="FF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Freeform 24"/>
            <p:cNvSpPr>
              <a:spLocks/>
            </p:cNvSpPr>
            <p:nvPr/>
          </p:nvSpPr>
          <p:spPr bwMode="auto">
            <a:xfrm>
              <a:off x="7099300" y="4627563"/>
              <a:ext cx="644525" cy="1268412"/>
            </a:xfrm>
            <a:custGeom>
              <a:avLst/>
              <a:gdLst>
                <a:gd name="T0" fmla="*/ 0 w 406"/>
                <a:gd name="T1" fmla="*/ 799 h 799"/>
                <a:gd name="T2" fmla="*/ 0 w 406"/>
                <a:gd name="T3" fmla="*/ 61 h 799"/>
                <a:gd name="T4" fmla="*/ 406 w 406"/>
                <a:gd name="T5" fmla="*/ 0 h 799"/>
                <a:gd name="T6" fmla="*/ 406 w 406"/>
                <a:gd name="T7" fmla="*/ 799 h 799"/>
                <a:gd name="T8" fmla="*/ 0 w 406"/>
                <a:gd name="T9" fmla="*/ 799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6" h="799">
                  <a:moveTo>
                    <a:pt x="0" y="799"/>
                  </a:moveTo>
                  <a:lnTo>
                    <a:pt x="0" y="61"/>
                  </a:lnTo>
                  <a:lnTo>
                    <a:pt x="406" y="0"/>
                  </a:lnTo>
                  <a:lnTo>
                    <a:pt x="406" y="799"/>
                  </a:lnTo>
                  <a:lnTo>
                    <a:pt x="0" y="799"/>
                  </a:lnTo>
                  <a:close/>
                </a:path>
              </a:pathLst>
            </a:custGeom>
            <a:solidFill>
              <a:srgbClr val="FF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Freeform 25"/>
            <p:cNvSpPr>
              <a:spLocks/>
            </p:cNvSpPr>
            <p:nvPr/>
          </p:nvSpPr>
          <p:spPr bwMode="auto">
            <a:xfrm>
              <a:off x="7743825" y="4605338"/>
              <a:ext cx="560388" cy="1290637"/>
            </a:xfrm>
            <a:custGeom>
              <a:avLst/>
              <a:gdLst>
                <a:gd name="T0" fmla="*/ 0 w 353"/>
                <a:gd name="T1" fmla="*/ 813 h 813"/>
                <a:gd name="T2" fmla="*/ 0 w 353"/>
                <a:gd name="T3" fmla="*/ 14 h 813"/>
                <a:gd name="T4" fmla="*/ 353 w 353"/>
                <a:gd name="T5" fmla="*/ 0 h 813"/>
                <a:gd name="T6" fmla="*/ 353 w 353"/>
                <a:gd name="T7" fmla="*/ 813 h 813"/>
                <a:gd name="T8" fmla="*/ 0 w 353"/>
                <a:gd name="T9" fmla="*/ 813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813">
                  <a:moveTo>
                    <a:pt x="0" y="813"/>
                  </a:moveTo>
                  <a:lnTo>
                    <a:pt x="0" y="14"/>
                  </a:lnTo>
                  <a:lnTo>
                    <a:pt x="353" y="0"/>
                  </a:lnTo>
                  <a:lnTo>
                    <a:pt x="353" y="813"/>
                  </a:lnTo>
                  <a:lnTo>
                    <a:pt x="0" y="813"/>
                  </a:lnTo>
                  <a:close/>
                </a:path>
              </a:pathLst>
            </a:custGeom>
            <a:solidFill>
              <a:srgbClr val="FF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1" name="Object 26"/>
            <p:cNvGraphicFramePr>
              <a:graphicFrameLocks noChangeAspect="1"/>
            </p:cNvGraphicFramePr>
            <p:nvPr>
              <p:extLst/>
            </p:nvPr>
          </p:nvGraphicFramePr>
          <p:xfrm>
            <a:off x="6108700" y="5943600"/>
            <a:ext cx="4318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4" name="Equation" r:id="rId23" imgW="431640" imgH="393480" progId="Equation.3">
                    <p:embed/>
                  </p:oleObj>
                </mc:Choice>
                <mc:Fallback>
                  <p:oleObj name="Equation" r:id="rId23" imgW="431640" imgH="393480" progId="Equation.3">
                    <p:embed/>
                    <p:pic>
                      <p:nvPicPr>
                        <p:cNvPr id="51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08700" y="5943600"/>
                          <a:ext cx="431800" cy="393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" name="Object 27"/>
            <p:cNvGraphicFramePr>
              <a:graphicFrameLocks noChangeAspect="1"/>
            </p:cNvGraphicFramePr>
            <p:nvPr>
              <p:extLst/>
            </p:nvPr>
          </p:nvGraphicFramePr>
          <p:xfrm>
            <a:off x="7527925" y="5976938"/>
            <a:ext cx="4318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5" name="Equation" r:id="rId25" imgW="431640" imgH="393480" progId="Equation.3">
                    <p:embed/>
                  </p:oleObj>
                </mc:Choice>
                <mc:Fallback>
                  <p:oleObj name="Equation" r:id="rId25" imgW="431640" imgH="393480" progId="Equation.3">
                    <p:embed/>
                    <p:pic>
                      <p:nvPicPr>
                        <p:cNvPr id="52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27925" y="5976938"/>
                          <a:ext cx="431800" cy="393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" name="Text Box 28"/>
            <p:cNvSpPr txBox="1">
              <a:spLocks noChangeArrowheads="1"/>
            </p:cNvSpPr>
            <p:nvPr/>
          </p:nvSpPr>
          <p:spPr bwMode="auto">
            <a:xfrm>
              <a:off x="5283200" y="6415088"/>
              <a:ext cx="33020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Area approximated using 4 trapezoids.</a:t>
              </a:r>
            </a:p>
          </p:txBody>
        </p:sp>
        <p:sp>
          <p:nvSpPr>
            <p:cNvPr id="54" name="Text Box 14"/>
            <p:cNvSpPr txBox="1">
              <a:spLocks noChangeArrowheads="1"/>
            </p:cNvSpPr>
            <p:nvPr/>
          </p:nvSpPr>
          <p:spPr bwMode="auto">
            <a:xfrm>
              <a:off x="6254751" y="4430690"/>
              <a:ext cx="73659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7759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746454" y="922340"/>
            <a:ext cx="8859914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trapezoid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itself is </a:t>
            </a:r>
            <a:r>
              <a:rPr 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 accurate than the midpoint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with respect to the size of the partition. 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different words: the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trapezoid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usually requires a smaller size of partitions to obtain the same accuracy.</a:t>
            </a: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524000" y="1"/>
            <a:ext cx="9144000" cy="813732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Trapezoid Method</a:t>
            </a:r>
          </a:p>
        </p:txBody>
      </p:sp>
      <p:graphicFrame>
        <p:nvGraphicFramePr>
          <p:cNvPr id="29" name="Object 5"/>
          <p:cNvGraphicFramePr>
            <a:graphicFrameLocks noChangeAspect="1"/>
          </p:cNvGraphicFramePr>
          <p:nvPr>
            <p:extLst/>
          </p:nvPr>
        </p:nvGraphicFramePr>
        <p:xfrm>
          <a:off x="2251075" y="2947988"/>
          <a:ext cx="7550150" cy="371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7" name="Equation" r:id="rId3" imgW="3200400" imgH="1574640" progId="Equation.DSMT4">
                  <p:embed/>
                </p:oleObj>
              </mc:Choice>
              <mc:Fallback>
                <p:oleObj name="Equation" r:id="rId3" imgW="3200400" imgH="1574640" progId="Equation.DSMT4">
                  <p:embed/>
                  <p:pic>
                    <p:nvPicPr>
                      <p:cNvPr id="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1075" y="2947988"/>
                        <a:ext cx="7550150" cy="371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8283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50" name="Object 6"/>
          <p:cNvGraphicFramePr>
            <a:graphicFrameLocks noChangeAspect="1"/>
          </p:cNvGraphicFramePr>
          <p:nvPr>
            <p:extLst/>
          </p:nvPr>
        </p:nvGraphicFramePr>
        <p:xfrm>
          <a:off x="1797050" y="669926"/>
          <a:ext cx="8275638" cy="616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1" name="Equation" r:id="rId3" imgW="5473440" imgH="4076640" progId="Equation.DSMT4">
                  <p:embed/>
                </p:oleObj>
              </mc:Choice>
              <mc:Fallback>
                <p:oleObj name="Equation" r:id="rId3" imgW="5473440" imgH="4076640" progId="Equation.DSMT4">
                  <p:embed/>
                  <p:pic>
                    <p:nvPicPr>
                      <p:cNvPr id="615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7050" y="669926"/>
                        <a:ext cx="8275638" cy="6164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24000" y="-1"/>
            <a:ext cx="9144000" cy="746621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Trapezoid method example</a:t>
            </a:r>
          </a:p>
        </p:txBody>
      </p:sp>
    </p:spTree>
    <p:extLst>
      <p:ext uri="{BB962C8B-B14F-4D97-AF65-F5344CB8AC3E}">
        <p14:creationId xmlns:p14="http://schemas.microsoft.com/office/powerpoint/2010/main" val="3019753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287" y="677488"/>
            <a:ext cx="10972800" cy="6080760"/>
          </a:xfrm>
        </p:spPr>
        <p:txBody>
          <a:bodyPr>
            <a:noAutofit/>
          </a:bodyPr>
          <a:lstStyle/>
          <a:p>
            <a:r>
              <a:rPr lang="en-US" sz="1200" dirty="0" smtClean="0"/>
              <a:t>Define your equations as functions </a:t>
            </a:r>
          </a:p>
          <a:p>
            <a:pPr lvl="1"/>
            <a:r>
              <a:rPr lang="en-US" sz="1100" dirty="0" smtClean="0"/>
              <a:t>Test them out, make sure they return the correct values</a:t>
            </a:r>
          </a:p>
          <a:p>
            <a:r>
              <a:rPr lang="en-US" sz="1200" dirty="0" smtClean="0"/>
              <a:t>Initialize your lists</a:t>
            </a:r>
          </a:p>
          <a:p>
            <a:pPr lvl="1"/>
            <a:r>
              <a:rPr lang="en-US" sz="1100" dirty="0" smtClean="0"/>
              <a:t>Includes anything you need to track or plot</a:t>
            </a:r>
          </a:p>
          <a:p>
            <a:r>
              <a:rPr lang="en-US" sz="1200" dirty="0" smtClean="0"/>
              <a:t>Determine your iterative</a:t>
            </a:r>
          </a:p>
          <a:p>
            <a:pPr lvl="1"/>
            <a:r>
              <a:rPr lang="en-US" sz="1100" dirty="0" smtClean="0"/>
              <a:t>What error or an independent variable are you trying to converge?</a:t>
            </a:r>
          </a:p>
          <a:p>
            <a:r>
              <a:rPr lang="en-US" sz="1200" dirty="0" smtClean="0"/>
              <a:t>Iterate to your solution</a:t>
            </a:r>
          </a:p>
          <a:p>
            <a:pPr lvl="1"/>
            <a:r>
              <a:rPr lang="en-US" sz="1100" dirty="0" smtClean="0"/>
              <a:t>Keep track of which variables are inside your loop</a:t>
            </a:r>
            <a:endParaRPr lang="en-US" sz="1100" dirty="0"/>
          </a:p>
          <a:p>
            <a:pPr lvl="1"/>
            <a:r>
              <a:rPr lang="en-US" sz="1100" dirty="0" smtClean="0"/>
              <a:t>What types of values are they? </a:t>
            </a:r>
          </a:p>
          <a:p>
            <a:pPr lvl="1"/>
            <a:r>
              <a:rPr lang="en-US" sz="1100" dirty="0" smtClean="0"/>
              <a:t>Are you overwriting any values you need later?</a:t>
            </a:r>
          </a:p>
          <a:p>
            <a:pPr lvl="1"/>
            <a:r>
              <a:rPr lang="en-US" sz="1100" dirty="0" smtClean="0"/>
              <a:t>End when stopping criteria is met</a:t>
            </a:r>
          </a:p>
          <a:p>
            <a:r>
              <a:rPr lang="en-US" sz="1200" dirty="0" smtClean="0"/>
              <a:t>Plot your solution</a:t>
            </a:r>
          </a:p>
          <a:p>
            <a:pPr lvl="1"/>
            <a:r>
              <a:rPr lang="en-US" sz="1100" dirty="0" err="1" smtClean="0"/>
              <a:t>Matplotlib.pyplot.plt</a:t>
            </a:r>
            <a:endParaRPr lang="en-US" sz="1100" dirty="0" smtClean="0"/>
          </a:p>
          <a:p>
            <a:pPr lvl="2"/>
            <a:r>
              <a:rPr lang="en-US" sz="1050" dirty="0" err="1" smtClean="0"/>
              <a:t>plt.plot</a:t>
            </a:r>
            <a:r>
              <a:rPr lang="en-US" sz="1050" dirty="0" smtClean="0"/>
              <a:t>(</a:t>
            </a:r>
            <a:r>
              <a:rPr lang="en-US" sz="1050" dirty="0" err="1" smtClean="0"/>
              <a:t>xList</a:t>
            </a:r>
            <a:r>
              <a:rPr lang="en-US" sz="1050" dirty="0" smtClean="0"/>
              <a:t>, </a:t>
            </a:r>
            <a:r>
              <a:rPr lang="en-US" sz="1050" dirty="0" err="1" smtClean="0"/>
              <a:t>yList</a:t>
            </a:r>
            <a:r>
              <a:rPr lang="en-US" sz="1050" dirty="0" smtClean="0"/>
              <a:t> (optional)) is the simplest plot</a:t>
            </a:r>
          </a:p>
          <a:p>
            <a:pPr lvl="2"/>
            <a:r>
              <a:rPr lang="en-US" sz="1050" dirty="0" smtClean="0"/>
              <a:t>For logarithmic axis:</a:t>
            </a:r>
          </a:p>
          <a:p>
            <a:pPr lvl="3"/>
            <a:r>
              <a:rPr lang="en-US" sz="800" dirty="0" err="1" smtClean="0"/>
              <a:t>plt.loglog</a:t>
            </a:r>
            <a:r>
              <a:rPr lang="en-US" sz="800" dirty="0" smtClean="0"/>
              <a:t>() plots both axis as log scale, </a:t>
            </a:r>
            <a:r>
              <a:rPr lang="en-US" sz="800" dirty="0" err="1" smtClean="0"/>
              <a:t>plt.semilogx</a:t>
            </a:r>
            <a:r>
              <a:rPr lang="en-US" sz="800" dirty="0" smtClean="0"/>
              <a:t>() plots the x axis as log scale, </a:t>
            </a:r>
            <a:r>
              <a:rPr lang="en-US" sz="800" dirty="0" err="1" smtClean="0"/>
              <a:t>plt.semilogy</a:t>
            </a:r>
            <a:r>
              <a:rPr lang="en-US" sz="800" dirty="0" smtClean="0"/>
              <a:t>() </a:t>
            </a:r>
            <a:r>
              <a:rPr lang="en-US" sz="800" dirty="0"/>
              <a:t>plots the </a:t>
            </a:r>
            <a:r>
              <a:rPr lang="en-US" sz="800" dirty="0" smtClean="0"/>
              <a:t>y </a:t>
            </a:r>
            <a:r>
              <a:rPr lang="en-US" sz="800" dirty="0"/>
              <a:t>axis as log </a:t>
            </a:r>
            <a:r>
              <a:rPr lang="en-US" sz="800" dirty="0" smtClean="0"/>
              <a:t>scale</a:t>
            </a:r>
          </a:p>
          <a:p>
            <a:r>
              <a:rPr lang="en-US" sz="1200" dirty="0" smtClean="0"/>
              <a:t>Other tips:</a:t>
            </a:r>
          </a:p>
          <a:p>
            <a:pPr lvl="1"/>
            <a:r>
              <a:rPr lang="en-US" sz="1100" dirty="0" smtClean="0"/>
              <a:t>Defined functions only track their specified inputs and outputs</a:t>
            </a:r>
          </a:p>
          <a:p>
            <a:pPr lvl="1"/>
            <a:r>
              <a:rPr lang="en-US" sz="1100" dirty="0" smtClean="0"/>
              <a:t>If you redefine a variable later in your main script, it will not remember the previous value</a:t>
            </a:r>
          </a:p>
          <a:p>
            <a:pPr lvl="1"/>
            <a:r>
              <a:rPr lang="en-US" sz="1100" dirty="0" smtClean="0"/>
              <a:t>If you redefine a single value in a list or array, it will update the array and keep the other array values</a:t>
            </a:r>
          </a:p>
          <a:p>
            <a:pPr lvl="1"/>
            <a:r>
              <a:rPr lang="en-US" sz="1100" dirty="0" smtClean="0"/>
              <a:t>If you append a list, it will add the value to the end of the list</a:t>
            </a:r>
          </a:p>
          <a:p>
            <a:pPr lvl="1"/>
            <a:r>
              <a:rPr lang="en-US" sz="1100" dirty="0" smtClean="0"/>
              <a:t>Use brackets for indices, parenthesis for calling functions and (if necessary) grouping/order of operations</a:t>
            </a:r>
          </a:p>
          <a:p>
            <a:pPr lvl="2"/>
            <a:r>
              <a:rPr lang="en-US" sz="1050" dirty="0" smtClean="0"/>
              <a:t>Parenthesis immediately after a word will likely be treated as a function call</a:t>
            </a:r>
          </a:p>
          <a:p>
            <a:pPr lvl="2"/>
            <a:r>
              <a:rPr lang="en-US" sz="1050" dirty="0" smtClean="0"/>
              <a:t>Square brackets immediately after a word will likely be treated as the index of a list or matrix</a:t>
            </a:r>
          </a:p>
          <a:p>
            <a:pPr lvl="1"/>
            <a:r>
              <a:rPr lang="en-US" sz="1100" dirty="0" smtClean="0"/>
              <a:t>Someone, somewhere has probably run into the same problem before</a:t>
            </a:r>
          </a:p>
          <a:p>
            <a:pPr lvl="2"/>
            <a:r>
              <a:rPr lang="en-US" sz="700" dirty="0" smtClean="0"/>
              <a:t>Googling your errors or problems is a legitimate way to find programming solutions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213"/>
          </a:xfrm>
        </p:spPr>
        <p:txBody>
          <a:bodyPr>
            <a:normAutofit/>
          </a:bodyPr>
          <a:lstStyle/>
          <a:p>
            <a:pPr algn="ctr"/>
            <a:r>
              <a:rPr lang="en-US" sz="2400" u="sng" dirty="0" smtClean="0"/>
              <a:t>General Python Tips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34660895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1.7135"/>
  <p:tag name="ORIGINALWIDTH" val="1158.605"/>
  <p:tag name="LATEXADDIN" val="\documentclass{article}&#10;\usepackage{amsmath}&#10;\usepackage{amssymb}&#10;\pagestyle{empty}&#10;\begin{document}&#10;\begin{equation*}&#10;I = \int_0^{\pi} e^{2x}  \cos(3x) dx&#10;\end{equation*}&#10;\end{document}"/>
  <p:tag name="IGUANATEXSIZE" val="24"/>
  <p:tag name="IGUANATEXCURSOR" val="15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6045</TotalTime>
  <Words>694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Office Theme</vt:lpstr>
      <vt:lpstr>Equation</vt:lpstr>
      <vt:lpstr>Week 12 AERO 222 Lab</vt:lpstr>
      <vt:lpstr>Midpoint integration</vt:lpstr>
      <vt:lpstr>Midpoint integration</vt:lpstr>
      <vt:lpstr>Midpoint integration example</vt:lpstr>
      <vt:lpstr>Trapezoid Method</vt:lpstr>
      <vt:lpstr>Trapezoid Method</vt:lpstr>
      <vt:lpstr>Trapezoid method example</vt:lpstr>
      <vt:lpstr>General Python Tips</vt:lpstr>
    </vt:vector>
  </TitlesOfParts>
  <Company>Dwight Look College of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4 AERO 222 Lab</dc:title>
  <dc:creator>Davis, Allen M</dc:creator>
  <cp:lastModifiedBy>Davis, Allen M</cp:lastModifiedBy>
  <cp:revision>33</cp:revision>
  <dcterms:created xsi:type="dcterms:W3CDTF">2021-09-20T19:10:56Z</dcterms:created>
  <dcterms:modified xsi:type="dcterms:W3CDTF">2021-11-15T19:23:42Z</dcterms:modified>
</cp:coreProperties>
</file>