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0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7D971-FD17-42CF-A5A8-ECAD03F9811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490C8-CE97-46B0-B97B-D1A3E458D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1B69-FB73-4471-9BE6-EC2531003D7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13 </a:t>
            </a:r>
            <a:r>
              <a:rPr lang="en-US" dirty="0" smtClean="0"/>
              <a:t>AERO 222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Assignment: Numerical Integration</a:t>
            </a:r>
          </a:p>
          <a:p>
            <a:pPr lvl="1"/>
            <a:r>
              <a:rPr lang="en-US" dirty="0" smtClean="0"/>
              <a:t>Compute the Gauss-Legendre quadrature to approximate the distance covered given the following equation using 3, 4, and 5 points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Report the values in a table for all integrations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94" y="3212003"/>
            <a:ext cx="7464159" cy="11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0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4" name="Object 3"/>
          <p:cNvGraphicFramePr>
            <a:graphicFrameLocks noChangeAspect="1"/>
          </p:cNvGraphicFramePr>
          <p:nvPr>
            <p:extLst/>
          </p:nvPr>
        </p:nvGraphicFramePr>
        <p:xfrm>
          <a:off x="1698625" y="903288"/>
          <a:ext cx="8794750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3" imgW="3517560" imgH="2311200" progId="Equation.DSMT4">
                  <p:embed/>
                </p:oleObj>
              </mc:Choice>
              <mc:Fallback>
                <p:oleObj name="Equation" r:id="rId3" imgW="3517560" imgH="2311200" progId="Equation.DSMT4">
                  <p:embed/>
                  <p:pic>
                    <p:nvPicPr>
                      <p:cNvPr id="1402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903288"/>
                        <a:ext cx="8794750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40"/>
          <p:cNvSpPr txBox="1">
            <a:spLocks noChangeArrowheads="1"/>
          </p:cNvSpPr>
          <p:nvPr/>
        </p:nvSpPr>
        <p:spPr>
          <a:xfrm>
            <a:off x="1524000" y="1"/>
            <a:ext cx="9144000" cy="903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Gauss-Legendre quadrature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4F66F4-3F5F-4633-85AA-A9662B6F2415}"/>
              </a:ext>
            </a:extLst>
          </p:cNvPr>
          <p:cNvSpPr/>
          <p:nvPr/>
        </p:nvSpPr>
        <p:spPr>
          <a:xfrm>
            <a:off x="1632489" y="5494149"/>
            <a:ext cx="8860887" cy="1247614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6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10" y="0"/>
            <a:ext cx="635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3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87" y="677488"/>
            <a:ext cx="10972800" cy="6080760"/>
          </a:xfrm>
        </p:spPr>
        <p:txBody>
          <a:bodyPr>
            <a:noAutofit/>
          </a:bodyPr>
          <a:lstStyle/>
          <a:p>
            <a:r>
              <a:rPr lang="en-US" sz="1200" dirty="0" smtClean="0"/>
              <a:t>Define your equations as functions </a:t>
            </a:r>
          </a:p>
          <a:p>
            <a:pPr lvl="1"/>
            <a:r>
              <a:rPr lang="en-US" sz="1100" dirty="0" smtClean="0"/>
              <a:t>Test them out, make sure they return the correct values</a:t>
            </a:r>
          </a:p>
          <a:p>
            <a:r>
              <a:rPr lang="en-US" sz="1200" dirty="0" smtClean="0"/>
              <a:t>Initialize your lists</a:t>
            </a:r>
          </a:p>
          <a:p>
            <a:pPr lvl="1"/>
            <a:r>
              <a:rPr lang="en-US" sz="1100" dirty="0" smtClean="0"/>
              <a:t>Includes anything you need to track or plot</a:t>
            </a:r>
          </a:p>
          <a:p>
            <a:r>
              <a:rPr lang="en-US" sz="1200" dirty="0" smtClean="0"/>
              <a:t>Determine your iterative</a:t>
            </a:r>
          </a:p>
          <a:p>
            <a:pPr lvl="1"/>
            <a:r>
              <a:rPr lang="en-US" sz="1100" dirty="0" smtClean="0"/>
              <a:t>What error or an independent variable are you trying to converge?</a:t>
            </a:r>
          </a:p>
          <a:p>
            <a:r>
              <a:rPr lang="en-US" sz="1200" dirty="0" smtClean="0"/>
              <a:t>Iterate to your solution</a:t>
            </a:r>
          </a:p>
          <a:p>
            <a:pPr lvl="1"/>
            <a:r>
              <a:rPr lang="en-US" sz="1100" dirty="0" smtClean="0"/>
              <a:t>Keep track of which variables are inside your loop</a:t>
            </a:r>
            <a:endParaRPr lang="en-US" sz="1100" dirty="0"/>
          </a:p>
          <a:p>
            <a:pPr lvl="1"/>
            <a:r>
              <a:rPr lang="en-US" sz="1100" dirty="0" smtClean="0"/>
              <a:t>What types of values are they? </a:t>
            </a:r>
          </a:p>
          <a:p>
            <a:pPr lvl="1"/>
            <a:r>
              <a:rPr lang="en-US" sz="1100" dirty="0" smtClean="0"/>
              <a:t>Are you overwriting any values you need later?</a:t>
            </a:r>
          </a:p>
          <a:p>
            <a:pPr lvl="1"/>
            <a:r>
              <a:rPr lang="en-US" sz="1100" dirty="0" smtClean="0"/>
              <a:t>End when stopping criteria is met</a:t>
            </a:r>
          </a:p>
          <a:p>
            <a:r>
              <a:rPr lang="en-US" sz="1200" dirty="0" smtClean="0"/>
              <a:t>Plot your solution</a:t>
            </a:r>
          </a:p>
          <a:p>
            <a:pPr lvl="1"/>
            <a:r>
              <a:rPr lang="en-US" sz="1100" dirty="0" err="1" smtClean="0"/>
              <a:t>Matplotlib.pyplot.plt</a:t>
            </a:r>
            <a:endParaRPr lang="en-US" sz="1100" dirty="0" smtClean="0"/>
          </a:p>
          <a:p>
            <a:pPr lvl="2"/>
            <a:r>
              <a:rPr lang="en-US" sz="1050" dirty="0" err="1" smtClean="0"/>
              <a:t>plt.plot</a:t>
            </a:r>
            <a:r>
              <a:rPr lang="en-US" sz="1050" dirty="0" smtClean="0"/>
              <a:t>(</a:t>
            </a:r>
            <a:r>
              <a:rPr lang="en-US" sz="1050" dirty="0" err="1" smtClean="0"/>
              <a:t>xList</a:t>
            </a:r>
            <a:r>
              <a:rPr lang="en-US" sz="1050" dirty="0" smtClean="0"/>
              <a:t>, </a:t>
            </a:r>
            <a:r>
              <a:rPr lang="en-US" sz="1050" dirty="0" err="1" smtClean="0"/>
              <a:t>yList</a:t>
            </a:r>
            <a:r>
              <a:rPr lang="en-US" sz="1050" dirty="0" smtClean="0"/>
              <a:t> (optional)) is the simplest plot</a:t>
            </a:r>
          </a:p>
          <a:p>
            <a:pPr lvl="2"/>
            <a:r>
              <a:rPr lang="en-US" sz="1050" dirty="0" smtClean="0"/>
              <a:t>For logarithmic axis:</a:t>
            </a:r>
          </a:p>
          <a:p>
            <a:pPr lvl="3"/>
            <a:r>
              <a:rPr lang="en-US" sz="800" dirty="0" err="1" smtClean="0"/>
              <a:t>plt.loglog</a:t>
            </a:r>
            <a:r>
              <a:rPr lang="en-US" sz="800" dirty="0" smtClean="0"/>
              <a:t>() plots both axis as log scale, </a:t>
            </a:r>
            <a:r>
              <a:rPr lang="en-US" sz="800" dirty="0" err="1" smtClean="0"/>
              <a:t>plt.semilogx</a:t>
            </a:r>
            <a:r>
              <a:rPr lang="en-US" sz="800" dirty="0" smtClean="0"/>
              <a:t>() plots the x axis as log scale, </a:t>
            </a:r>
            <a:r>
              <a:rPr lang="en-US" sz="800" dirty="0" err="1" smtClean="0"/>
              <a:t>plt.semilogy</a:t>
            </a:r>
            <a:r>
              <a:rPr lang="en-US" sz="800" dirty="0" smtClean="0"/>
              <a:t>() </a:t>
            </a:r>
            <a:r>
              <a:rPr lang="en-US" sz="800" dirty="0"/>
              <a:t>plots the </a:t>
            </a:r>
            <a:r>
              <a:rPr lang="en-US" sz="800" dirty="0" smtClean="0"/>
              <a:t>y </a:t>
            </a:r>
            <a:r>
              <a:rPr lang="en-US" sz="800" dirty="0"/>
              <a:t>axis as log </a:t>
            </a:r>
            <a:r>
              <a:rPr lang="en-US" sz="800" dirty="0" smtClean="0"/>
              <a:t>scale</a:t>
            </a:r>
          </a:p>
          <a:p>
            <a:r>
              <a:rPr lang="en-US" sz="1200" dirty="0" smtClean="0"/>
              <a:t>Other tips:</a:t>
            </a:r>
          </a:p>
          <a:p>
            <a:pPr lvl="1"/>
            <a:r>
              <a:rPr lang="en-US" sz="1100" dirty="0" smtClean="0"/>
              <a:t>Defined functions only track their specified inputs and outputs</a:t>
            </a:r>
          </a:p>
          <a:p>
            <a:pPr lvl="1"/>
            <a:r>
              <a:rPr lang="en-US" sz="1100" dirty="0" smtClean="0"/>
              <a:t>If you redefine a variable later in your main script, it will not remember the previous value</a:t>
            </a:r>
          </a:p>
          <a:p>
            <a:pPr lvl="1"/>
            <a:r>
              <a:rPr lang="en-US" sz="1100" dirty="0" smtClean="0"/>
              <a:t>If you redefine a single value in a list or array, it will update the array and keep the other array values</a:t>
            </a:r>
          </a:p>
          <a:p>
            <a:pPr lvl="1"/>
            <a:r>
              <a:rPr lang="en-US" sz="1100" dirty="0" smtClean="0"/>
              <a:t>If you append a list, it will add the value to the end of the list</a:t>
            </a:r>
          </a:p>
          <a:p>
            <a:pPr lvl="1"/>
            <a:r>
              <a:rPr lang="en-US" sz="1100" dirty="0" smtClean="0"/>
              <a:t>Use brackets for indices, parenthesis for calling functions and (if necessary) grouping/order of operations</a:t>
            </a:r>
          </a:p>
          <a:p>
            <a:pPr lvl="2"/>
            <a:r>
              <a:rPr lang="en-US" sz="1050" dirty="0" smtClean="0"/>
              <a:t>Parenthesis immediately after a word will likely be treated as a function call</a:t>
            </a:r>
          </a:p>
          <a:p>
            <a:pPr lvl="2"/>
            <a:r>
              <a:rPr lang="en-US" sz="1050" dirty="0" smtClean="0"/>
              <a:t>Square brackets immediately after a word will likely be treated as the index of a list or matrix</a:t>
            </a:r>
          </a:p>
          <a:p>
            <a:pPr lvl="1"/>
            <a:r>
              <a:rPr lang="en-US" sz="1100" dirty="0" smtClean="0"/>
              <a:t>Someone, somewhere has probably run into the same problem before</a:t>
            </a:r>
          </a:p>
          <a:p>
            <a:pPr lvl="2"/>
            <a:r>
              <a:rPr lang="en-US" sz="700" dirty="0" smtClean="0"/>
              <a:t>Googling your errors or problems is a legitimate way to find programming solutions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213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 smtClean="0"/>
              <a:t>General Python Tips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6608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1041"/>
          <p:cNvSpPr>
            <a:spLocks noGrp="1" noChangeArrowheads="1"/>
          </p:cNvSpPr>
          <p:nvPr>
            <p:ph type="body" idx="1"/>
          </p:nvPr>
        </p:nvSpPr>
        <p:spPr>
          <a:xfrm>
            <a:off x="1700705" y="903891"/>
            <a:ext cx="8757088" cy="241737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is: estimate the integral as sum of the function evaluated at some points by some (unknown) weights.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and weights are pre-computed (selected optimally)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interval of integration </a:t>
            </a:r>
            <a:r>
              <a:rPr lang="en-US" alt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[–1, +1]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0839" name="Object 1030"/>
          <p:cNvGraphicFramePr>
            <a:graphicFrameLocks noChangeAspect="1"/>
          </p:cNvGraphicFramePr>
          <p:nvPr/>
        </p:nvGraphicFramePr>
        <p:xfrm>
          <a:off x="2860676" y="3684588"/>
          <a:ext cx="64373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2539800" imgH="901440" progId="Equation.DSMT4">
                  <p:embed/>
                </p:oleObj>
              </mc:Choice>
              <mc:Fallback>
                <p:oleObj name="Equation" r:id="rId3" imgW="2539800" imgH="901440" progId="Equation.DSMT4">
                  <p:embed/>
                  <p:pic>
                    <p:nvPicPr>
                      <p:cNvPr id="120839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6" y="3684588"/>
                        <a:ext cx="64373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Rectangle 1040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03890"/>
          </a:xfrm>
        </p:spPr>
        <p:txBody>
          <a:bodyPr/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Gauss-Legendre quadrature</a:t>
            </a:r>
          </a:p>
        </p:txBody>
      </p:sp>
    </p:spTree>
    <p:extLst>
      <p:ext uri="{BB962C8B-B14F-4D97-AF65-F5344CB8AC3E}">
        <p14:creationId xmlns:p14="http://schemas.microsoft.com/office/powerpoint/2010/main" val="64868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1041"/>
          <p:cNvSpPr>
            <a:spLocks noGrp="1" noChangeArrowheads="1"/>
          </p:cNvSpPr>
          <p:nvPr>
            <p:ph type="body" idx="1"/>
          </p:nvPr>
        </p:nvSpPr>
        <p:spPr>
          <a:xfrm>
            <a:off x="1700705" y="903892"/>
            <a:ext cx="8757088" cy="1453415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interval of integration must be [–1, +1]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other intervals, [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a change of variables is used to transfer the problem. This is a linear transformation”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0839" name="Object 1030"/>
          <p:cNvGraphicFramePr>
            <a:graphicFrameLocks noChangeAspect="1"/>
          </p:cNvGraphicFramePr>
          <p:nvPr/>
        </p:nvGraphicFramePr>
        <p:xfrm>
          <a:off x="2701373" y="2261863"/>
          <a:ext cx="6393551" cy="444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3" imgW="2755800" imgH="1917360" progId="Equation.DSMT4">
                  <p:embed/>
                </p:oleObj>
              </mc:Choice>
              <mc:Fallback>
                <p:oleObj name="Equation" r:id="rId3" imgW="2755800" imgH="1917360" progId="Equation.DSMT4">
                  <p:embed/>
                  <p:pic>
                    <p:nvPicPr>
                      <p:cNvPr id="120839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373" y="2261863"/>
                        <a:ext cx="6393551" cy="4449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Rectangle 1040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03890"/>
          </a:xfrm>
        </p:spPr>
        <p:txBody>
          <a:bodyPr/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Gauss-Legendre quadrature</a:t>
            </a:r>
          </a:p>
        </p:txBody>
      </p:sp>
    </p:spTree>
    <p:extLst>
      <p:ext uri="{BB962C8B-B14F-4D97-AF65-F5344CB8AC3E}">
        <p14:creationId xmlns:p14="http://schemas.microsoft.com/office/powerpoint/2010/main" val="46554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762126" y="798514"/>
          <a:ext cx="8696325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3" imgW="6730920" imgH="2361960" progId="Equation.DSMT4">
                  <p:embed/>
                </p:oleObj>
              </mc:Choice>
              <mc:Fallback>
                <p:oleObj name="Equation" r:id="rId3" imgW="6730920" imgH="23619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6" y="798514"/>
                        <a:ext cx="8696325" cy="305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82851" y="4443413"/>
          <a:ext cx="7256463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5" imgW="5676840" imgH="1828800" progId="Equation.DSMT4">
                  <p:embed/>
                </p:oleObj>
              </mc:Choice>
              <mc:Fallback>
                <p:oleObj name="Equation" r:id="rId5" imgW="5676840" imgH="1828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2851" y="4443413"/>
                        <a:ext cx="7256463" cy="233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40">
            <a:extLst>
              <a:ext uri="{FF2B5EF4-FFF2-40B4-BE49-F238E27FC236}">
                <a16:creationId xmlns:a16="http://schemas.microsoft.com/office/drawing/2014/main" id="{84DAB826-5149-43FB-8465-DB314783A3D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1"/>
            <a:ext cx="9144000" cy="7979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Gauss-Legendre quadrature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4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9" name="Object 1030"/>
          <p:cNvGraphicFramePr>
            <a:graphicFrameLocks noChangeAspect="1"/>
          </p:cNvGraphicFramePr>
          <p:nvPr/>
        </p:nvGraphicFramePr>
        <p:xfrm>
          <a:off x="2327275" y="750888"/>
          <a:ext cx="7539038" cy="601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3" imgW="3251160" imgH="2590560" progId="Equation.DSMT4">
                  <p:embed/>
                </p:oleObj>
              </mc:Choice>
              <mc:Fallback>
                <p:oleObj name="Equation" r:id="rId3" imgW="3251160" imgH="2590560" progId="Equation.DSMT4">
                  <p:embed/>
                  <p:pic>
                    <p:nvPicPr>
                      <p:cNvPr id="120839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750888"/>
                        <a:ext cx="7539038" cy="601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Rectangle 1040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03890"/>
          </a:xfrm>
        </p:spPr>
        <p:txBody>
          <a:bodyPr/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Gauss-Legendre quadrature</a:t>
            </a:r>
          </a:p>
        </p:txBody>
      </p:sp>
    </p:spTree>
    <p:extLst>
      <p:ext uri="{BB962C8B-B14F-4D97-AF65-F5344CB8AC3E}">
        <p14:creationId xmlns:p14="http://schemas.microsoft.com/office/powerpoint/2010/main" val="359218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9" name="Object 1030"/>
          <p:cNvGraphicFramePr>
            <a:graphicFrameLocks noChangeAspect="1"/>
          </p:cNvGraphicFramePr>
          <p:nvPr>
            <p:extLst/>
          </p:nvPr>
        </p:nvGraphicFramePr>
        <p:xfrm>
          <a:off x="2227264" y="795339"/>
          <a:ext cx="7869237" cy="597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3" imgW="4356000" imgH="3301920" progId="Equation.DSMT4">
                  <p:embed/>
                </p:oleObj>
              </mc:Choice>
              <mc:Fallback>
                <p:oleObj name="Equation" r:id="rId3" imgW="4356000" imgH="3301920" progId="Equation.DSMT4">
                  <p:embed/>
                  <p:pic>
                    <p:nvPicPr>
                      <p:cNvPr id="120839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4" y="795339"/>
                        <a:ext cx="7869237" cy="597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Rectangle 1040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03890"/>
          </a:xfrm>
        </p:spPr>
        <p:txBody>
          <a:bodyPr/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Gauss-Legendre quadrature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15265-6800-4113-B3CF-F0E32EB71EF8}"/>
              </a:ext>
            </a:extLst>
          </p:cNvPr>
          <p:cNvSpPr txBox="1"/>
          <p:nvPr/>
        </p:nvSpPr>
        <p:spPr>
          <a:xfrm>
            <a:off x="8837360" y="1209963"/>
            <a:ext cx="1516611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15265-6800-4113-B3CF-F0E32EB71EF8}"/>
              </a:ext>
            </a:extLst>
          </p:cNvPr>
          <p:cNvSpPr txBox="1"/>
          <p:nvPr/>
        </p:nvSpPr>
        <p:spPr>
          <a:xfrm>
            <a:off x="7142480" y="5897416"/>
            <a:ext cx="1516611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2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50" name="Object 1024"/>
          <p:cNvGraphicFramePr>
            <a:graphicFrameLocks noChangeAspect="1"/>
          </p:cNvGraphicFramePr>
          <p:nvPr/>
        </p:nvGraphicFramePr>
        <p:xfrm>
          <a:off x="2709863" y="769938"/>
          <a:ext cx="6772275" cy="608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3" imgW="3124080" imgH="2806560" progId="Equation.DSMT4">
                  <p:embed/>
                </p:oleObj>
              </mc:Choice>
              <mc:Fallback>
                <p:oleObj name="Equation" r:id="rId3" imgW="3124080" imgH="2806560" progId="Equation.DSMT4">
                  <p:embed/>
                  <p:pic>
                    <p:nvPicPr>
                      <p:cNvPr id="13415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769938"/>
                        <a:ext cx="6772275" cy="608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Rectangle 9"/>
          <p:cNvSpPr>
            <a:spLocks noGrp="1" noChangeArrowheads="1"/>
          </p:cNvSpPr>
          <p:nvPr>
            <p:ph type="title"/>
          </p:nvPr>
        </p:nvSpPr>
        <p:spPr>
          <a:xfrm>
            <a:off x="1524000" y="7938"/>
            <a:ext cx="9144000" cy="814184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Gauss-Legendre quadrature</a:t>
            </a:r>
          </a:p>
        </p:txBody>
      </p:sp>
    </p:spTree>
    <p:extLst>
      <p:ext uri="{BB962C8B-B14F-4D97-AF65-F5344CB8AC3E}">
        <p14:creationId xmlns:p14="http://schemas.microsoft.com/office/powerpoint/2010/main" val="6569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 dirty="0">
                <a:cs typeface="Times New Roman" panose="02020603050405020304" pitchFamily="18" charset="0"/>
              </a:rPr>
              <a:t>Use 6 equations - constant, linear, quadratic, cubic,</a:t>
            </a:r>
            <a:br>
              <a:rPr lang="en-US" altLang="en-US" sz="2800" b="1" dirty="0">
                <a:cs typeface="Times New Roman" panose="02020603050405020304" pitchFamily="18" charset="0"/>
              </a:rPr>
            </a:br>
            <a:r>
              <a:rPr lang="en-US" altLang="en-US" sz="2800" b="1" dirty="0">
                <a:cs typeface="Times New Roman" panose="02020603050405020304" pitchFamily="18" charset="0"/>
              </a:rPr>
              <a:t>4</a:t>
            </a:r>
            <a:r>
              <a:rPr lang="en-US" altLang="en-US" sz="2800" b="1" baseline="30000" dirty="0">
                <a:cs typeface="Times New Roman" panose="02020603050405020304" pitchFamily="18" charset="0"/>
              </a:rPr>
              <a:t>th</a:t>
            </a:r>
            <a:r>
              <a:rPr lang="en-US" altLang="en-US" sz="2800" b="1" dirty="0">
                <a:cs typeface="Times New Roman" panose="02020603050405020304" pitchFamily="18" charset="0"/>
              </a:rPr>
              <a:t> order, and 5</a:t>
            </a:r>
            <a:r>
              <a:rPr lang="en-US" altLang="en-US" sz="2800" b="1" baseline="30000" dirty="0">
                <a:cs typeface="Times New Roman" panose="02020603050405020304" pitchFamily="18" charset="0"/>
              </a:rPr>
              <a:t>th</a:t>
            </a:r>
            <a:r>
              <a:rPr lang="en-US" altLang="en-US" sz="2800" b="1" dirty="0">
                <a:cs typeface="Times New Roman" panose="02020603050405020304" pitchFamily="18" charset="0"/>
              </a:rPr>
              <a:t> order to find those unknowns</a:t>
            </a:r>
          </a:p>
        </p:txBody>
      </p:sp>
      <p:graphicFrame>
        <p:nvGraphicFramePr>
          <p:cNvPr id="365568" name="Object 1024"/>
          <p:cNvGraphicFramePr>
            <a:graphicFrameLocks noChangeAspect="1"/>
          </p:cNvGraphicFramePr>
          <p:nvPr/>
        </p:nvGraphicFramePr>
        <p:xfrm>
          <a:off x="3021013" y="904876"/>
          <a:ext cx="6007100" cy="594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3" imgW="2209680" imgH="2184120" progId="Equation.DSMT4">
                  <p:embed/>
                </p:oleObj>
              </mc:Choice>
              <mc:Fallback>
                <p:oleObj name="Equation" r:id="rId3" imgW="2209680" imgH="2184120" progId="Equation.DSMT4">
                  <p:embed/>
                  <p:pic>
                    <p:nvPicPr>
                      <p:cNvPr id="36556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904876"/>
                        <a:ext cx="6007100" cy="594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46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Rectangle 2"/>
          <p:cNvSpPr>
            <a:spLocks noChangeArrowheads="1"/>
          </p:cNvSpPr>
          <p:nvPr/>
        </p:nvSpPr>
        <p:spPr bwMode="auto">
          <a:xfrm>
            <a:off x="4677103" y="0"/>
            <a:ext cx="59908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 dirty="0">
                <a:cs typeface="Times New Roman" panose="02020603050405020304" pitchFamily="18" charset="0"/>
              </a:rPr>
              <a:t>Using symmetry …</a:t>
            </a:r>
          </a:p>
        </p:txBody>
      </p:sp>
      <p:graphicFrame>
        <p:nvGraphicFramePr>
          <p:cNvPr id="365568" name="Object 1024"/>
          <p:cNvGraphicFramePr>
            <a:graphicFrameLocks noChangeAspect="1"/>
          </p:cNvGraphicFramePr>
          <p:nvPr>
            <p:extLst/>
          </p:nvPr>
        </p:nvGraphicFramePr>
        <p:xfrm>
          <a:off x="6705446" y="539751"/>
          <a:ext cx="3935413" cy="594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3" imgW="1447560" imgH="2184120" progId="Equation.DSMT4">
                  <p:embed/>
                </p:oleObj>
              </mc:Choice>
              <mc:Fallback>
                <p:oleObj name="Equation" r:id="rId3" imgW="1447560" imgH="2184120" progId="Equation.DSMT4">
                  <p:embed/>
                  <p:pic>
                    <p:nvPicPr>
                      <p:cNvPr id="36556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446" y="539751"/>
                        <a:ext cx="3935413" cy="594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4"/>
          <p:cNvGraphicFramePr>
            <a:graphicFrameLocks noChangeAspect="1"/>
          </p:cNvGraphicFramePr>
          <p:nvPr>
            <p:extLst/>
          </p:nvPr>
        </p:nvGraphicFramePr>
        <p:xfrm>
          <a:off x="4219517" y="650876"/>
          <a:ext cx="2554287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5" imgW="939600" imgH="711000" progId="Equation.DSMT4">
                  <p:embed/>
                </p:oleObj>
              </mc:Choice>
              <mc:Fallback>
                <p:oleObj name="Equation" r:id="rId5" imgW="939600" imgH="711000" progId="Equation.DSMT4">
                  <p:embed/>
                  <p:pic>
                    <p:nvPicPr>
                      <p:cNvPr id="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17" y="650876"/>
                        <a:ext cx="2554287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4"/>
          <p:cNvGraphicFramePr>
            <a:graphicFrameLocks noChangeAspect="1"/>
          </p:cNvGraphicFramePr>
          <p:nvPr>
            <p:extLst/>
          </p:nvPr>
        </p:nvGraphicFramePr>
        <p:xfrm>
          <a:off x="2914456" y="4660901"/>
          <a:ext cx="32131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7" imgW="1180800" imgH="736560" progId="Equation.DSMT4">
                  <p:embed/>
                </p:oleObj>
              </mc:Choice>
              <mc:Fallback>
                <p:oleObj name="Equation" r:id="rId7" imgW="1180800" imgH="736560" progId="Equation.DSMT4">
                  <p:embed/>
                  <p:pic>
                    <p:nvPicPr>
                      <p:cNvPr id="5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456" y="4660901"/>
                        <a:ext cx="32131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673703" y="395317"/>
            <a:ext cx="2417226" cy="3829842"/>
            <a:chOff x="226822" y="395317"/>
            <a:chExt cx="2505868" cy="3829842"/>
          </a:xfrm>
        </p:grpSpPr>
        <p:graphicFrame>
          <p:nvGraphicFramePr>
            <p:cNvPr id="6" name="Object 1024"/>
            <p:cNvGraphicFramePr>
              <a:graphicFrameLocks noChangeAspect="1"/>
            </p:cNvGraphicFramePr>
            <p:nvPr/>
          </p:nvGraphicFramePr>
          <p:xfrm>
            <a:off x="614363" y="566738"/>
            <a:ext cx="1692275" cy="3422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5" name="Equation" r:id="rId9" imgW="622080" imgH="1257120" progId="Equation.DSMT4">
                    <p:embed/>
                  </p:oleObj>
                </mc:Choice>
                <mc:Fallback>
                  <p:oleObj name="Equation" r:id="rId9" imgW="622080" imgH="1257120" progId="Equation.DSMT4">
                    <p:embed/>
                    <p:pic>
                      <p:nvPicPr>
                        <p:cNvPr id="6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3" y="566738"/>
                          <a:ext cx="1692275" cy="3422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Rectangle 1"/>
            <p:cNvSpPr/>
            <p:nvPr/>
          </p:nvSpPr>
          <p:spPr>
            <a:xfrm>
              <a:off x="226822" y="395317"/>
              <a:ext cx="2505868" cy="3829842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6069</TotalTime>
  <Words>432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Equation</vt:lpstr>
      <vt:lpstr>Week 13 AERO 222 Lab</vt:lpstr>
      <vt:lpstr>Gauss-Legendre quadrature</vt:lpstr>
      <vt:lpstr>Gauss-Legendre quadrature</vt:lpstr>
      <vt:lpstr>PowerPoint Presentation</vt:lpstr>
      <vt:lpstr>Gauss-Legendre quadrature</vt:lpstr>
      <vt:lpstr>Gauss-Legendre quadrature</vt:lpstr>
      <vt:lpstr>Higher-order Gauss-Legendre quadrature</vt:lpstr>
      <vt:lpstr>PowerPoint Presentation</vt:lpstr>
      <vt:lpstr>PowerPoint Presentation</vt:lpstr>
      <vt:lpstr>PowerPoint Presentation</vt:lpstr>
      <vt:lpstr>PowerPoint Presentation</vt:lpstr>
      <vt:lpstr>General Python Tips</vt:lpstr>
    </vt:vector>
  </TitlesOfParts>
  <Company>Dwight Look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AERO 222 Lab</dc:title>
  <dc:creator>Davis, Allen M</dc:creator>
  <cp:lastModifiedBy>Davis, Allen M</cp:lastModifiedBy>
  <cp:revision>34</cp:revision>
  <dcterms:created xsi:type="dcterms:W3CDTF">2021-09-20T19:10:56Z</dcterms:created>
  <dcterms:modified xsi:type="dcterms:W3CDTF">2021-11-22T19:37:35Z</dcterms:modified>
</cp:coreProperties>
</file>