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  <p:sldMasterId id="2147483705" r:id="rId4"/>
    <p:sldMasterId id="2147483720" r:id="rId5"/>
  </p:sldMasterIdLst>
  <p:sldIdLst>
    <p:sldId id="276" r:id="rId6"/>
    <p:sldId id="275" r:id="rId7"/>
    <p:sldId id="266" r:id="rId8"/>
    <p:sldId id="267" r:id="rId9"/>
    <p:sldId id="268" r:id="rId10"/>
    <p:sldId id="269" r:id="rId11"/>
    <p:sldId id="265" r:id="rId12"/>
    <p:sldId id="270" r:id="rId13"/>
    <p:sldId id="271" r:id="rId14"/>
    <p:sldId id="272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1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7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1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0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8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0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0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7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8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5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4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0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6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04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9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11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8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3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2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23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0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5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95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70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4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2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94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81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79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C754-4044-44E7-8285-2873C50DED6D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76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8CC-B504-43DC-9C4A-3378F4C2A0E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4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56B9-BDAA-48EF-844E-E0DD2C462D2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3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9375-B652-4644-8DC5-43876CDEF47D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35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21F7-07C9-4C02-8390-47F0AC4BE7FA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67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A487-08A1-4734-B358-ADAAF32F5492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52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421C-2519-4D11-9FA0-1DB8FDBC7555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91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CC1-3E7D-4E46-A42C-CAF435193F1C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7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70F-51C6-4717-8B79-286A1B2E7E24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9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F82F-35CE-4F49-B8F5-269FE4CC498E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38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4C45-3FB4-4B53-B9F7-3166BF0FC851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E651-63FF-4CD8-ADB8-974ADB3EEAD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22.png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notes for this week’s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 err="1"/>
              <a:t>Regula-Falsi</a:t>
            </a:r>
            <a:r>
              <a:rPr lang="en-US" b="1" dirty="0"/>
              <a:t>: Example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09600" y="1156777"/>
            <a:ext cx="10972800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33" dirty="0"/>
              <a:t>Let’s look for a solution to the equation  </a:t>
            </a:r>
            <a:r>
              <a:rPr lang="en-US" sz="2133" i="1" dirty="0">
                <a:latin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</a:rPr>
              <a:t>x</a:t>
            </a:r>
            <a:r>
              <a:rPr lang="en-US" sz="2133" dirty="0">
                <a:latin typeface="Times New Roman" pitchFamily="18" charset="0"/>
              </a:rPr>
              <a:t>)</a:t>
            </a:r>
            <a:r>
              <a:rPr lang="en-US" sz="2133" i="1" dirty="0">
                <a:latin typeface="Times New Roman" pitchFamily="18" charset="0"/>
              </a:rPr>
              <a:t> = x</a:t>
            </a:r>
            <a:r>
              <a:rPr lang="en-US" sz="2133" baseline="30000" dirty="0"/>
              <a:t>3 </a:t>
            </a:r>
            <a:r>
              <a:rPr lang="en-US" sz="2133" dirty="0"/>
              <a:t>− 2</a:t>
            </a:r>
            <a:r>
              <a:rPr lang="en-US" sz="2133" i="1" dirty="0">
                <a:latin typeface="Times New Roman" pitchFamily="18" charset="0"/>
              </a:rPr>
              <a:t>x </a:t>
            </a:r>
            <a:r>
              <a:rPr lang="en-US" sz="2133" dirty="0"/>
              <a:t>− 3 = 0.  On the interval [0, 2]. Consider </a:t>
            </a:r>
            <a:r>
              <a:rPr lang="en-US" sz="2133" i="1" dirty="0">
                <a:latin typeface="Times New Roman" pitchFamily="18" charset="0"/>
              </a:rPr>
              <a:t>a </a:t>
            </a:r>
            <a:r>
              <a:rPr lang="en-US" sz="2133" dirty="0"/>
              <a:t>= 0 and   </a:t>
            </a:r>
            <a:r>
              <a:rPr lang="en-US" sz="2133" i="1" dirty="0">
                <a:latin typeface="Times New Roman" pitchFamily="18" charset="0"/>
              </a:rPr>
              <a:t>b </a:t>
            </a:r>
            <a:r>
              <a:rPr lang="en-US" sz="2133" dirty="0"/>
              <a:t>= 2.  then  </a:t>
            </a:r>
            <a:r>
              <a:rPr lang="en-US" sz="2133" i="1" dirty="0">
                <a:latin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</a:rPr>
              <a:t>(0)</a:t>
            </a:r>
            <a:r>
              <a:rPr lang="en-US" sz="2133" i="1" dirty="0">
                <a:latin typeface="Times New Roman" pitchFamily="18" charset="0"/>
              </a:rPr>
              <a:t> f </a:t>
            </a:r>
            <a:r>
              <a:rPr lang="en-US" sz="2133" dirty="0">
                <a:latin typeface="Times New Roman" pitchFamily="18" charset="0"/>
              </a:rPr>
              <a:t>(2) = (</a:t>
            </a:r>
            <a:r>
              <a:rPr lang="en-US" sz="2133" dirty="0"/>
              <a:t>−</a:t>
            </a:r>
            <a:r>
              <a:rPr lang="en-US" sz="2133" dirty="0">
                <a:latin typeface="Times New Roman" pitchFamily="18" charset="0"/>
              </a:rPr>
              <a:t>3)(1) = </a:t>
            </a:r>
            <a:r>
              <a:rPr lang="en-US" sz="2133" dirty="0"/>
              <a:t>−</a:t>
            </a:r>
            <a:r>
              <a:rPr lang="en-US" sz="2133" dirty="0">
                <a:latin typeface="Times New Roman" pitchFamily="18" charset="0"/>
              </a:rPr>
              <a:t>3 &lt; 0</a:t>
            </a:r>
            <a:r>
              <a:rPr lang="en-US" sz="2133" dirty="0"/>
              <a:t>,   </a:t>
            </a:r>
            <a:r>
              <a:rPr lang="en-US" sz="2133" dirty="0">
                <a:sym typeface="Wingdings" pitchFamily="2" charset="2"/>
              </a:rPr>
              <a:t>   </a:t>
            </a:r>
            <a:r>
              <a:rPr lang="en-US" sz="2133" b="1" dirty="0">
                <a:solidFill>
                  <a:srgbClr val="00B050"/>
                </a:solidFill>
                <a:sym typeface="Wingdings" pitchFamily="2" charset="2"/>
              </a:rPr>
              <a:t>YES!</a:t>
            </a:r>
            <a:endParaRPr lang="en-US" sz="2133" b="1" dirty="0">
              <a:solidFill>
                <a:srgbClr val="00B050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479723" y="3427714"/>
            <a:ext cx="79948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This is negative and we will make the 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/>
              <a:t> =3/2 and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/>
              <a:t> is the same and apply the same thing to the interval [</a:t>
            </a:r>
            <a:r>
              <a:rPr lang="en-US" sz="2000" i="1" dirty="0"/>
              <a:t>a</a:t>
            </a:r>
            <a:r>
              <a:rPr lang="en-US" sz="2000" dirty="0"/>
              <a:t>=3/2, </a:t>
            </a:r>
            <a:r>
              <a:rPr lang="en-US" sz="2000" i="1" dirty="0"/>
              <a:t>b</a:t>
            </a:r>
            <a:r>
              <a:rPr lang="en-US" sz="2000" dirty="0"/>
              <a:t>=2].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4479723" y="5671624"/>
            <a:ext cx="762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Still negative and we will make the 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/>
              <a:t> =54/29 and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/>
              <a:t> is the same and apply the same thing to the interval [54/29,2].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BE368-00D0-DF42-9A55-8A62C260AE42}"/>
                  </a:ext>
                </a:extLst>
              </p:cNvPr>
              <p:cNvSpPr txBox="1"/>
              <p:nvPr/>
            </p:nvSpPr>
            <p:spPr>
              <a:xfrm>
                <a:off x="812800" y="2252686"/>
                <a:ext cx="8432800" cy="651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2−0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BE368-00D0-DF42-9A55-8A62C260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252686"/>
                <a:ext cx="8432800" cy="651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EEDD-B07B-0A45-BF3C-88742137AD56}"/>
                  </a:ext>
                </a:extLst>
              </p:cNvPr>
              <p:cNvSpPr txBox="1"/>
              <p:nvPr/>
            </p:nvSpPr>
            <p:spPr>
              <a:xfrm>
                <a:off x="812800" y="3427768"/>
                <a:ext cx="843280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=−2.625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EEDD-B07B-0A45-BF3C-88742137A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3427768"/>
                <a:ext cx="843280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0A6420-C42A-B64E-B2F0-5521413BC7D4}"/>
                  </a:ext>
                </a:extLst>
              </p:cNvPr>
              <p:cNvSpPr txBox="1"/>
              <p:nvPr/>
            </p:nvSpPr>
            <p:spPr>
              <a:xfrm>
                <a:off x="812800" y="5675293"/>
                <a:ext cx="843280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=−0.26778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0A6420-C42A-B64E-B2F0-5521413B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675293"/>
                <a:ext cx="8432800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67D7DD-3237-EA4C-952F-1FB210B2C2ED}"/>
                  </a:ext>
                </a:extLst>
              </p:cNvPr>
              <p:cNvSpPr txBox="1"/>
              <p:nvPr/>
            </p:nvSpPr>
            <p:spPr>
              <a:xfrm>
                <a:off x="812800" y="4321904"/>
                <a:ext cx="9003035" cy="1042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67D7DD-3237-EA4C-952F-1FB210B2C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4321904"/>
                <a:ext cx="9003035" cy="1042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3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7588"/>
          </a:xfrm>
        </p:spPr>
        <p:txBody>
          <a:bodyPr>
            <a:normAutofit/>
          </a:bodyPr>
          <a:lstStyle/>
          <a:p>
            <a:r>
              <a:rPr lang="en-US" sz="6400" b="1" dirty="0"/>
              <a:t>Stopping Conditions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3600" dirty="0"/>
              <a:t>Stopping condition is usually fixed to be </a:t>
            </a:r>
            <a:r>
              <a:rPr lang="en-US" sz="3600" b="1" u="sng" dirty="0"/>
              <a:t>a certain maximum number of iterations</a:t>
            </a:r>
            <a:r>
              <a:rPr lang="en-US" sz="3600" dirty="0"/>
              <a:t> and</a:t>
            </a:r>
          </a:p>
          <a:p>
            <a:pPr algn="just">
              <a:spcBef>
                <a:spcPct val="50000"/>
              </a:spcBef>
            </a:pPr>
            <a:r>
              <a:rPr lang="en-US" sz="3600" b="1" dirty="0"/>
              <a:t>Standard Cauchy (residual or error). </a:t>
            </a:r>
            <a:r>
              <a:rPr lang="en-US" sz="3600" dirty="0"/>
              <a:t>Consider a </a:t>
            </a:r>
            <a:r>
              <a:rPr lang="en-US" sz="3600" b="1" dirty="0">
                <a:solidFill>
                  <a:srgbClr val="FF0000"/>
                </a:solidFill>
              </a:rPr>
              <a:t>residuals</a:t>
            </a:r>
            <a:r>
              <a:rPr lang="en-US" sz="3600" dirty="0"/>
              <a:t> tolerance, </a:t>
            </a:r>
            <a:r>
              <a:rPr lang="en-US" sz="3600" dirty="0">
                <a:sym typeface="Symbol" pitchFamily="18" charset="2"/>
              </a:rPr>
              <a:t></a:t>
            </a:r>
            <a:r>
              <a:rPr lang="en-US" sz="3600" i="1" baseline="-25000" dirty="0">
                <a:sym typeface="Symbol" pitchFamily="18" charset="2"/>
              </a:rPr>
              <a:t>y</a:t>
            </a:r>
            <a:r>
              <a:rPr lang="en-US" sz="3600" dirty="0">
                <a:sym typeface="Symbol" pitchFamily="18" charset="2"/>
              </a:rPr>
              <a:t>, and an </a:t>
            </a:r>
            <a:r>
              <a:rPr lang="en-US" sz="3600" b="1" dirty="0">
                <a:solidFill>
                  <a:srgbClr val="FF0000"/>
                </a:solidFill>
                <a:sym typeface="Symbol" pitchFamily="18" charset="2"/>
              </a:rPr>
              <a:t>error</a:t>
            </a:r>
            <a:r>
              <a:rPr lang="en-US" sz="3600" dirty="0">
                <a:sym typeface="Symbol" pitchFamily="18" charset="2"/>
              </a:rPr>
              <a:t> tolerance, </a:t>
            </a:r>
            <a:r>
              <a:rPr lang="en-US" sz="3600" i="1" baseline="-25000" dirty="0">
                <a:sym typeface="Symbol" pitchFamily="18" charset="2"/>
              </a:rPr>
              <a:t>x</a:t>
            </a:r>
            <a:r>
              <a:rPr lang="en-US" sz="36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81300" y="5054600"/>
          <a:ext cx="6375400" cy="135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2273040" imgH="482400" progId="Equation.DSMT4">
                  <p:embed/>
                </p:oleObj>
              </mc:Choice>
              <mc:Fallback>
                <p:oleObj name="Equation" r:id="rId3" imgW="227304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1300" y="5054600"/>
                        <a:ext cx="6375400" cy="135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23128" y="4925288"/>
            <a:ext cx="6604000" cy="155574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6171"/>
            <a:ext cx="10972800" cy="6080760"/>
          </a:xfrm>
        </p:spPr>
        <p:txBody>
          <a:bodyPr>
            <a:noAutofit/>
          </a:bodyPr>
          <a:lstStyle/>
          <a:p>
            <a:r>
              <a:rPr lang="en-US" sz="1400" dirty="0" smtClean="0"/>
              <a:t>Define your equations as functions </a:t>
            </a:r>
          </a:p>
          <a:p>
            <a:pPr lvl="1"/>
            <a:r>
              <a:rPr lang="en-US" sz="1200" dirty="0" smtClean="0"/>
              <a:t>Test them out, make sure they </a:t>
            </a:r>
            <a:r>
              <a:rPr lang="en-US" sz="1200" dirty="0" smtClean="0"/>
              <a:t>return the correct values</a:t>
            </a:r>
            <a:endParaRPr lang="en-US" sz="1200" dirty="0" smtClean="0"/>
          </a:p>
          <a:p>
            <a:r>
              <a:rPr lang="en-US" sz="1400" dirty="0" smtClean="0"/>
              <a:t>Initialize your lists</a:t>
            </a:r>
          </a:p>
          <a:p>
            <a:pPr lvl="1"/>
            <a:r>
              <a:rPr lang="en-US" sz="1200" dirty="0" smtClean="0"/>
              <a:t>Includes anything </a:t>
            </a:r>
            <a:r>
              <a:rPr lang="en-US" sz="1200" dirty="0" smtClean="0"/>
              <a:t>you need to track or plot</a:t>
            </a:r>
          </a:p>
          <a:p>
            <a:r>
              <a:rPr lang="en-US" sz="1400" dirty="0" smtClean="0"/>
              <a:t>Determine </a:t>
            </a:r>
            <a:r>
              <a:rPr lang="en-US" sz="1400" dirty="0" smtClean="0"/>
              <a:t>your iterative</a:t>
            </a:r>
            <a:endParaRPr lang="en-US" sz="1400" dirty="0" smtClean="0"/>
          </a:p>
          <a:p>
            <a:pPr lvl="1"/>
            <a:r>
              <a:rPr lang="en-US" sz="1200" dirty="0" smtClean="0"/>
              <a:t>What error </a:t>
            </a:r>
            <a:r>
              <a:rPr lang="en-US" sz="1200" dirty="0" smtClean="0"/>
              <a:t>or an independent </a:t>
            </a:r>
            <a:r>
              <a:rPr lang="en-US" sz="1200" dirty="0" smtClean="0"/>
              <a:t>variable are you trying to converge?</a:t>
            </a:r>
            <a:endParaRPr lang="en-US" sz="1200" dirty="0" smtClean="0"/>
          </a:p>
          <a:p>
            <a:r>
              <a:rPr lang="en-US" sz="1400" dirty="0" smtClean="0"/>
              <a:t>Iterate to your solution</a:t>
            </a:r>
          </a:p>
          <a:p>
            <a:pPr lvl="1"/>
            <a:r>
              <a:rPr lang="en-US" sz="1200" dirty="0" smtClean="0"/>
              <a:t>Keep track of which variables are inside your </a:t>
            </a:r>
            <a:r>
              <a:rPr lang="en-US" sz="1200" dirty="0" smtClean="0"/>
              <a:t>loop</a:t>
            </a:r>
            <a:endParaRPr lang="en-US" sz="1200" dirty="0"/>
          </a:p>
          <a:p>
            <a:pPr lvl="1"/>
            <a:r>
              <a:rPr lang="en-US" sz="1200" dirty="0" smtClean="0"/>
              <a:t>What types of values are they? </a:t>
            </a:r>
          </a:p>
          <a:p>
            <a:pPr lvl="1"/>
            <a:r>
              <a:rPr lang="en-US" sz="1200" dirty="0" smtClean="0"/>
              <a:t>Are you overwriting any values you need later?</a:t>
            </a:r>
          </a:p>
          <a:p>
            <a:pPr lvl="1"/>
            <a:r>
              <a:rPr lang="en-US" sz="1200" dirty="0" smtClean="0"/>
              <a:t>End when stopping criteria is met</a:t>
            </a:r>
          </a:p>
          <a:p>
            <a:r>
              <a:rPr lang="en-US" sz="1400" dirty="0" smtClean="0"/>
              <a:t>Plot </a:t>
            </a:r>
            <a:r>
              <a:rPr lang="en-US" sz="1400" dirty="0" smtClean="0"/>
              <a:t>your </a:t>
            </a:r>
            <a:r>
              <a:rPr lang="en-US" sz="1400" dirty="0" smtClean="0"/>
              <a:t>solution</a:t>
            </a:r>
          </a:p>
          <a:p>
            <a:pPr lvl="1"/>
            <a:r>
              <a:rPr lang="en-US" sz="1200" dirty="0" err="1" smtClean="0"/>
              <a:t>Matplotlib.pyploy.plt</a:t>
            </a:r>
            <a:endParaRPr lang="en-US" sz="1200" dirty="0" smtClean="0"/>
          </a:p>
          <a:p>
            <a:pPr lvl="2"/>
            <a:r>
              <a:rPr lang="en-US" sz="1100" dirty="0" err="1" smtClean="0"/>
              <a:t>p</a:t>
            </a:r>
            <a:r>
              <a:rPr lang="en-US" sz="1100" dirty="0" err="1" smtClean="0"/>
              <a:t>lt.plot</a:t>
            </a:r>
            <a:r>
              <a:rPr lang="en-US" sz="1100" dirty="0" smtClean="0"/>
              <a:t>(</a:t>
            </a:r>
            <a:r>
              <a:rPr lang="en-US" sz="1100" dirty="0" err="1" smtClean="0"/>
              <a:t>xList</a:t>
            </a:r>
            <a:r>
              <a:rPr lang="en-US" sz="1100" dirty="0" smtClean="0"/>
              <a:t>, </a:t>
            </a:r>
            <a:r>
              <a:rPr lang="en-US" sz="1100" dirty="0" err="1" smtClean="0"/>
              <a:t>yList</a:t>
            </a:r>
            <a:r>
              <a:rPr lang="en-US" sz="1100" dirty="0" smtClean="0"/>
              <a:t> (optional)) is the simplest plot</a:t>
            </a:r>
          </a:p>
          <a:p>
            <a:pPr lvl="2"/>
            <a:r>
              <a:rPr lang="en-US" sz="1100" dirty="0" smtClean="0"/>
              <a:t>For logarithmic axis:</a:t>
            </a:r>
          </a:p>
          <a:p>
            <a:pPr lvl="3"/>
            <a:r>
              <a:rPr lang="en-US" sz="900" dirty="0" err="1" smtClean="0"/>
              <a:t>plt.loglog</a:t>
            </a:r>
            <a:r>
              <a:rPr lang="en-US" sz="900" dirty="0" smtClean="0"/>
              <a:t>() plots both axis as log scale, </a:t>
            </a:r>
            <a:r>
              <a:rPr lang="en-US" sz="900" dirty="0" err="1" smtClean="0"/>
              <a:t>plt.semilogx</a:t>
            </a:r>
            <a:r>
              <a:rPr lang="en-US" sz="900" dirty="0" smtClean="0"/>
              <a:t>() plots the x axis as log scale, </a:t>
            </a:r>
            <a:r>
              <a:rPr lang="en-US" sz="900" dirty="0" err="1" smtClean="0"/>
              <a:t>plt.semilogy</a:t>
            </a:r>
            <a:r>
              <a:rPr lang="en-US" sz="900" dirty="0" smtClean="0"/>
              <a:t>() </a:t>
            </a:r>
            <a:r>
              <a:rPr lang="en-US" sz="900" dirty="0"/>
              <a:t>plots the </a:t>
            </a:r>
            <a:r>
              <a:rPr lang="en-US" sz="900" dirty="0" smtClean="0"/>
              <a:t>y </a:t>
            </a:r>
            <a:r>
              <a:rPr lang="en-US" sz="900" dirty="0"/>
              <a:t>axis as log </a:t>
            </a:r>
            <a:r>
              <a:rPr lang="en-US" sz="900" dirty="0" smtClean="0"/>
              <a:t>scale</a:t>
            </a:r>
            <a:endParaRPr lang="en-US" sz="900" dirty="0" smtClean="0"/>
          </a:p>
          <a:p>
            <a:r>
              <a:rPr lang="en-US" sz="1400" dirty="0" smtClean="0"/>
              <a:t>Other tips:</a:t>
            </a:r>
          </a:p>
          <a:p>
            <a:pPr lvl="1"/>
            <a:r>
              <a:rPr lang="en-US" sz="1200" dirty="0" smtClean="0"/>
              <a:t>Defined functions only track their specified inputs and outputs</a:t>
            </a:r>
          </a:p>
          <a:p>
            <a:pPr lvl="1"/>
            <a:r>
              <a:rPr lang="en-US" sz="1200" dirty="0" smtClean="0"/>
              <a:t>If you redefine a variable later in your main script, it will not </a:t>
            </a:r>
            <a:r>
              <a:rPr lang="en-US" sz="1200" dirty="0" smtClean="0"/>
              <a:t>remember</a:t>
            </a:r>
            <a:r>
              <a:rPr lang="en-US" sz="1200" dirty="0" smtClean="0"/>
              <a:t> </a:t>
            </a:r>
            <a:r>
              <a:rPr lang="en-US" sz="1200" dirty="0" smtClean="0"/>
              <a:t>the previous value</a:t>
            </a:r>
          </a:p>
          <a:p>
            <a:pPr lvl="1"/>
            <a:r>
              <a:rPr lang="en-US" sz="1200" dirty="0" smtClean="0"/>
              <a:t>If you redefine a single value in a list or array, it will update the array and keep the other array </a:t>
            </a:r>
            <a:r>
              <a:rPr lang="en-US" sz="1200" dirty="0" smtClean="0"/>
              <a:t>values</a:t>
            </a:r>
          </a:p>
          <a:p>
            <a:pPr lvl="1"/>
            <a:r>
              <a:rPr lang="en-US" sz="1200" dirty="0" smtClean="0"/>
              <a:t>If you append a list, it will add the value to the end of the list</a:t>
            </a:r>
            <a:endParaRPr lang="en-US" sz="1200" dirty="0" smtClean="0"/>
          </a:p>
          <a:p>
            <a:pPr lvl="1"/>
            <a:r>
              <a:rPr lang="en-US" sz="12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100" dirty="0" smtClean="0"/>
              <a:t>Parenthesis </a:t>
            </a:r>
            <a:r>
              <a:rPr lang="en-US" sz="1100" dirty="0" smtClean="0"/>
              <a:t>immediately after a word will likely be treated as a function </a:t>
            </a:r>
            <a:r>
              <a:rPr lang="en-US" sz="1100" dirty="0" smtClean="0"/>
              <a:t>call</a:t>
            </a:r>
            <a:endParaRPr lang="en-US" sz="1100" dirty="0" smtClean="0"/>
          </a:p>
          <a:p>
            <a:pPr lvl="2"/>
            <a:r>
              <a:rPr lang="en-US" sz="110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200" dirty="0" smtClean="0"/>
              <a:t>Someone, somewhere has probably run into the same problem before</a:t>
            </a:r>
          </a:p>
          <a:p>
            <a:pPr lvl="2"/>
            <a:r>
              <a:rPr lang="en-US" sz="800" dirty="0" smtClean="0"/>
              <a:t>Googling your errors or problems is a legitimate way to find programming solutions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5476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359132"/>
            <a:ext cx="643127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equation x^2 – 3x – 5:</a:t>
            </a:r>
          </a:p>
          <a:p>
            <a:pPr lvl="1"/>
            <a:r>
              <a:rPr lang="en-US" dirty="0" smtClean="0"/>
              <a:t>Find the roots using fixed point iteration starting at x = 5</a:t>
            </a:r>
          </a:p>
          <a:p>
            <a:pPr lvl="1"/>
            <a:r>
              <a:rPr lang="en-US" dirty="0" smtClean="0"/>
              <a:t>Set </a:t>
            </a:r>
            <a:r>
              <a:rPr lang="el-GR" dirty="0" smtClean="0"/>
              <a:t>ϵ</a:t>
            </a:r>
            <a:r>
              <a:rPr lang="en-US" dirty="0" smtClean="0"/>
              <a:t> = 0.001</a:t>
            </a:r>
          </a:p>
          <a:p>
            <a:pPr lvl="1"/>
            <a:r>
              <a:rPr lang="en-US" dirty="0" smtClean="0"/>
              <a:t>There are 2 roots and 3 equations</a:t>
            </a:r>
          </a:p>
          <a:p>
            <a:pPr lvl="1"/>
            <a:r>
              <a:rPr lang="en-US" dirty="0" smtClean="0"/>
              <a:t>2 functions converge to the 2 solutions</a:t>
            </a:r>
          </a:p>
          <a:p>
            <a:pPr lvl="1"/>
            <a:r>
              <a:rPr lang="en-US" dirty="0" smtClean="0"/>
              <a:t>1 function diverges</a:t>
            </a:r>
          </a:p>
          <a:p>
            <a:pPr lvl="2"/>
            <a:r>
              <a:rPr lang="en-US" dirty="0" smtClean="0"/>
              <a:t>Check to halt the process if the solution diverges</a:t>
            </a:r>
          </a:p>
          <a:p>
            <a:pPr lvl="1"/>
            <a:r>
              <a:rPr lang="en-US" dirty="0" smtClean="0"/>
              <a:t>Plot the convergence of the errors and 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894" y="3991431"/>
            <a:ext cx="4009505" cy="2747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62" y="1110007"/>
            <a:ext cx="4319937" cy="28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b="1" dirty="0"/>
              <a:t>Fixed-point iteration:  “</a:t>
            </a:r>
            <a:r>
              <a:rPr lang="en-US" b="1" i="1" dirty="0"/>
              <a:t>x</a:t>
            </a:r>
            <a:r>
              <a:rPr lang="en-US" b="1" dirty="0"/>
              <a:t> =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)” 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20800" y="1254432"/>
          <a:ext cx="9592733" cy="552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869920" imgH="1663560" progId="Equation.DSMT4">
                  <p:embed/>
                </p:oleObj>
              </mc:Choice>
              <mc:Fallback>
                <p:oleObj name="Equation" r:id="rId3" imgW="2869920" imgH="1663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254432"/>
                        <a:ext cx="9592733" cy="5527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EE4DBB-5C11-4DBB-9FA5-F247C8A6CF3D}"/>
              </a:ext>
            </a:extLst>
          </p:cNvPr>
          <p:cNvSpPr/>
          <p:nvPr/>
        </p:nvSpPr>
        <p:spPr>
          <a:xfrm>
            <a:off x="1016000" y="1143000"/>
            <a:ext cx="10160000" cy="1574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871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age result for fixed point it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401"/>
            <a:ext cx="4343400" cy="42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Image result for fixed point ite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49" y="2438400"/>
            <a:ext cx="61912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554677" y="3403600"/>
          <a:ext cx="123092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380880" imgH="164880" progId="Equation.DSMT4">
                  <p:embed/>
                </p:oleObj>
              </mc:Choice>
              <mc:Fallback>
                <p:oleObj name="Equation" r:id="rId5" imgW="380880" imgH="1648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4677" y="3403600"/>
                        <a:ext cx="123092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534155" y="1879601"/>
            <a:ext cx="2743200" cy="11429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213601" y="279400"/>
          <a:ext cx="340414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888840" imgH="698400" progId="Equation.DSMT4">
                  <p:embed/>
                </p:oleObj>
              </mc:Choice>
              <mc:Fallback>
                <p:oleObj name="Equation" r:id="rId7" imgW="888840" imgH="6984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279400"/>
                        <a:ext cx="3404140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853780" y="4777581"/>
          <a:ext cx="1887539" cy="65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3780" y="4777581"/>
                        <a:ext cx="1887539" cy="65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838200" y="533399"/>
            <a:ext cx="3844099" cy="375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3099" y="1854199"/>
            <a:ext cx="3860800" cy="19542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32699" y="279402"/>
            <a:ext cx="1320800" cy="4013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45A63E-A737-463B-8561-16272C8EBAF5}"/>
              </a:ext>
            </a:extLst>
          </p:cNvPr>
          <p:cNvSpPr txBox="1"/>
          <p:nvPr/>
        </p:nvSpPr>
        <p:spPr>
          <a:xfrm>
            <a:off x="207534" y="5596386"/>
            <a:ext cx="4479129" cy="10772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189" indent="-457189">
              <a:buAutoNum type="arabicParenR"/>
            </a:pPr>
            <a:r>
              <a:rPr lang="en-US" sz="3200" dirty="0"/>
              <a:t>Go vertical to </a:t>
            </a:r>
            <a:r>
              <a:rPr lang="en-US" sz="3200" i="1" dirty="0"/>
              <a:t>y</a:t>
            </a:r>
            <a:r>
              <a:rPr lang="en-US" sz="3200" dirty="0"/>
              <a:t> = </a:t>
            </a:r>
            <a:r>
              <a:rPr lang="en-US" sz="3200" i="1" dirty="0"/>
              <a:t>g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</a:t>
            </a:r>
          </a:p>
          <a:p>
            <a:pPr marL="457189" indent="-457189">
              <a:buAutoNum type="arabicParenR"/>
            </a:pPr>
            <a:r>
              <a:rPr lang="en-US" sz="3200" dirty="0"/>
              <a:t>Go horizontal to </a:t>
            </a:r>
            <a:r>
              <a:rPr lang="en-US" sz="3200" i="1" dirty="0"/>
              <a:t>y</a:t>
            </a:r>
            <a:r>
              <a:rPr lang="en-US" sz="3200" dirty="0"/>
              <a:t> = </a:t>
            </a:r>
            <a:r>
              <a:rPr lang="en-US" sz="32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39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38600" y="6336269"/>
            <a:ext cx="4114800" cy="4001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Fixed-point iteration:  </a:t>
            </a:r>
            <a:r>
              <a:rPr lang="en-US" b="1" i="1" dirty="0"/>
              <a:t>x</a:t>
            </a:r>
            <a:r>
              <a:rPr lang="en-US" b="1" dirty="0"/>
              <a:t> =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 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038601" y="6326194"/>
            <a:ext cx="4106863" cy="438151"/>
            <a:chOff x="2514600" y="6326188"/>
            <a:chExt cx="4106863" cy="438150"/>
          </a:xfrm>
        </p:grpSpPr>
        <p:sp>
          <p:nvSpPr>
            <p:cNvPr id="7" name="TextBox 6"/>
            <p:cNvSpPr txBox="1"/>
            <p:nvPr/>
          </p:nvSpPr>
          <p:spPr>
            <a:xfrm>
              <a:off x="2514600" y="6336268"/>
              <a:ext cx="31151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Convergence occurs where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561013" y="6326188"/>
            <a:ext cx="106045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" name="Equation" r:id="rId3" imgW="609480" imgH="253800" progId="Equation.DSMT4">
                    <p:embed/>
                  </p:oleObj>
                </mc:Choice>
                <mc:Fallback>
                  <p:oleObj name="Equation" r:id="rId3" imgW="609480" imgH="25380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1013" y="6326188"/>
                          <a:ext cx="1060450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1570430" y="734417"/>
            <a:ext cx="9059863" cy="5513985"/>
            <a:chOff x="46430" y="734415"/>
            <a:chExt cx="9059862" cy="5513985"/>
          </a:xfrm>
        </p:grpSpPr>
        <p:pic>
          <p:nvPicPr>
            <p:cNvPr id="30722" name="Picture 2" descr="C:\Data\Courses\AERO-320\Numerical Methods\xg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" y="734415"/>
              <a:ext cx="9059862" cy="494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04800" y="5808663"/>
            <a:ext cx="2163762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Equation" r:id="rId6" imgW="1244520" imgH="253800" progId="Equation.DSMT4">
                    <p:embed/>
                  </p:oleObj>
                </mc:Choice>
                <mc:Fallback>
                  <p:oleObj name="Equation" r:id="rId6" imgW="1244520" imgH="253800" progId="Equation.DSMT4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5808663"/>
                          <a:ext cx="2163762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394467" y="5830887"/>
            <a:ext cx="23637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Equation" r:id="rId8" imgW="1358640" imgH="228600" progId="Equation.DSMT4">
                    <p:embed/>
                  </p:oleObj>
                </mc:Choice>
                <mc:Fallback>
                  <p:oleObj name="Equation" r:id="rId8" imgW="1358640" imgH="228600" progId="Equation.DSMT4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467" y="5830887"/>
                          <a:ext cx="23637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581481" y="5820569"/>
            <a:ext cx="2451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Equation" r:id="rId10" imgW="1409400" imgH="241200" progId="Equation.DSMT4">
                    <p:embed/>
                  </p:oleObj>
                </mc:Choice>
                <mc:Fallback>
                  <p:oleObj name="Equation" r:id="rId10" imgW="1409400" imgH="24120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1481" y="5820569"/>
                          <a:ext cx="245110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381000" y="2854760"/>
            <a:ext cx="57035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Equation" r:id="rId12" imgW="368280" imgH="228600" progId="Equation.DSMT4">
                    <p:embed/>
                  </p:oleObj>
                </mc:Choice>
                <mc:Fallback>
                  <p:oleObj name="Equation" r:id="rId12" imgW="368280" imgH="228600" progId="Equation.DSMT4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1000" y="2854760"/>
                          <a:ext cx="57035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791075" y="3733800"/>
            <a:ext cx="5905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Equation" r:id="rId14" imgW="380880" imgH="228600" progId="Equation.DSMT4">
                    <p:embed/>
                  </p:oleObj>
                </mc:Choice>
                <mc:Fallback>
                  <p:oleObj name="Equation" r:id="rId14" imgW="380880" imgH="2286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075" y="3733800"/>
                          <a:ext cx="5905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281488" y="990600"/>
            <a:ext cx="5905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Equation" r:id="rId16" imgW="380880" imgH="228600" progId="Equation.DSMT4">
                    <p:embed/>
                  </p:oleObj>
                </mc:Choice>
                <mc:Fallback>
                  <p:oleObj name="Equation" r:id="rId16" imgW="380880" imgH="228600" progId="Equation.DSMT4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488" y="990600"/>
                          <a:ext cx="5905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991475" y="2667000"/>
            <a:ext cx="5889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Equation" r:id="rId18" imgW="380880" imgH="228600" progId="Equation.DSMT4">
                    <p:embed/>
                  </p:oleObj>
                </mc:Choice>
                <mc:Fallback>
                  <p:oleObj name="Equation" r:id="rId18" imgW="380880" imgH="22860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1475" y="2667000"/>
                          <a:ext cx="58896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1473438" y="2345108"/>
              <a:ext cx="533400" cy="5334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35638" y="2701184"/>
              <a:ext cx="533400" cy="5334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34070" y="2167784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09546" y="3734514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44584" y="4478708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0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B67DE6-D7B4-4EF0-B2B8-B67A70D1DF28}"/>
              </a:ext>
            </a:extLst>
          </p:cNvPr>
          <p:cNvGrpSpPr/>
          <p:nvPr/>
        </p:nvGrpSpPr>
        <p:grpSpPr>
          <a:xfrm>
            <a:off x="1016000" y="1570692"/>
            <a:ext cx="3556000" cy="914401"/>
            <a:chOff x="327025" y="1787618"/>
            <a:chExt cx="2667000" cy="685801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425450" y="1885950"/>
            <a:ext cx="2470150" cy="489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3" imgW="1282680" imgH="253800" progId="Equation.DSMT4">
                    <p:embed/>
                  </p:oleObj>
                </mc:Choice>
                <mc:Fallback>
                  <p:oleObj name="Equation" r:id="rId3" imgW="1282680" imgH="253800" progId="Equation.DSMT4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450" y="1885950"/>
                          <a:ext cx="2470150" cy="489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327025" y="1787618"/>
              <a:ext cx="2667000" cy="685801"/>
            </a:xfrm>
            <a:prstGeom prst="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F4DC56-5F14-4EB0-A217-CBD4BA65F301}"/>
              </a:ext>
            </a:extLst>
          </p:cNvPr>
          <p:cNvGrpSpPr/>
          <p:nvPr/>
        </p:nvGrpSpPr>
        <p:grpSpPr>
          <a:xfrm>
            <a:off x="873457" y="4851400"/>
            <a:ext cx="3556000" cy="914401"/>
            <a:chOff x="309141" y="3439430"/>
            <a:chExt cx="2667000" cy="685801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86316" y="3522662"/>
            <a:ext cx="2509284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5" imgW="1282680" imgH="253800" progId="Equation.DSMT4">
                    <p:embed/>
                  </p:oleObj>
                </mc:Choice>
                <mc:Fallback>
                  <p:oleObj name="Equation" r:id="rId5" imgW="1282680" imgH="25380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316" y="3522662"/>
                          <a:ext cx="2509284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309141" y="3439430"/>
              <a:ext cx="2667000" cy="6858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280026-73B6-425C-B1A1-7D7539507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49" y="-7603"/>
            <a:ext cx="66062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2A549-F8DD-4DE9-B748-E5C9F2AF1146}"/>
              </a:ext>
            </a:extLst>
          </p:cNvPr>
          <p:cNvSpPr txBox="1"/>
          <p:nvPr/>
        </p:nvSpPr>
        <p:spPr>
          <a:xfrm>
            <a:off x="1031551" y="990601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 doing convergence if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FFF53-4B3A-4525-B1AC-B9194E157D31}"/>
              </a:ext>
            </a:extLst>
          </p:cNvPr>
          <p:cNvSpPr txBox="1"/>
          <p:nvPr/>
        </p:nvSpPr>
        <p:spPr>
          <a:xfrm>
            <a:off x="812801" y="4310752"/>
            <a:ext cx="364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 doing convergence if</a:t>
            </a:r>
          </a:p>
        </p:txBody>
      </p:sp>
    </p:spTree>
    <p:extLst>
      <p:ext uri="{BB962C8B-B14F-4D97-AF65-F5344CB8AC3E}">
        <p14:creationId xmlns:p14="http://schemas.microsoft.com/office/powerpoint/2010/main" val="22943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470208" cy="14755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the equation x^2 – 3x – 5: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a </a:t>
            </a:r>
            <a:r>
              <a:rPr lang="en-US" dirty="0"/>
              <a:t>roots using </a:t>
            </a:r>
            <a:r>
              <a:rPr lang="en-US" dirty="0" smtClean="0"/>
              <a:t>Regula-</a:t>
            </a:r>
            <a:r>
              <a:rPr lang="en-US" dirty="0" err="1" smtClean="0"/>
              <a:t>Falsi</a:t>
            </a:r>
            <a:r>
              <a:rPr lang="en-US" dirty="0" smtClean="0"/>
              <a:t> starting </a:t>
            </a:r>
            <a:r>
              <a:rPr lang="en-US" dirty="0"/>
              <a:t>at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-5, x2 = 5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l-GR" dirty="0"/>
              <a:t>ϵ</a:t>
            </a:r>
            <a:r>
              <a:rPr lang="en-US" dirty="0"/>
              <a:t> = </a:t>
            </a:r>
            <a:r>
              <a:rPr lang="en-US" dirty="0" smtClean="0"/>
              <a:t>0.001</a:t>
            </a:r>
          </a:p>
          <a:p>
            <a:pPr lvl="1"/>
            <a:r>
              <a:rPr lang="en-US" dirty="0" smtClean="0"/>
              <a:t>Plot convergence of the residuals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55" y="2981507"/>
            <a:ext cx="4896853" cy="332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3" y="3261681"/>
            <a:ext cx="4978129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08000" y="1219201"/>
            <a:ext cx="11176000" cy="542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Regula-</a:t>
            </a:r>
            <a:r>
              <a:rPr lang="en-US" sz="2667" i="1" dirty="0" err="1">
                <a:latin typeface="Times New Roman" pitchFamily="18" charset="0"/>
                <a:cs typeface="Times New Roman" pitchFamily="18" charset="0"/>
              </a:rPr>
              <a:t>Falsi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False Position Method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is a linear interpolation method (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with 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convergence guaranteed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(as bisection).</a:t>
            </a:r>
          </a:p>
          <a:p>
            <a:pPr algn="just">
              <a:spcBef>
                <a:spcPct val="50000"/>
              </a:spcBef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</a:rPr>
              <a:t>Algorithm Requirements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</a:rPr>
              <a:t>Bracketing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. Like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, it requires two points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for which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Convergence 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guaranteed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If the function 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continuous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on the interval [</a:t>
            </a:r>
            <a:r>
              <a:rPr lang="en-US" sz="2667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with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the algorithm will converge to a solution.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Applicability limit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Secant and </a:t>
            </a:r>
            <a:r>
              <a:rPr lang="en-US" sz="2667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regula-falsi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cannot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be implemented to find a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tangential root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That is for a function that is tangent to the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-axis (either positive or negative on both side of the root). For example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x−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</a:t>
            </a:r>
            <a:r>
              <a:rPr lang="en-US" sz="2667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has a tangential root at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/>
              <a:t>Regula-Falsi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5511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08A552F-703E-AA4B-9F43-AB8F3D0C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24" y="4083521"/>
            <a:ext cx="5522176" cy="27744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Regula-Falsi</a:t>
            </a:r>
            <a:endParaRPr lang="en-US" sz="5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7" y="1037781"/>
            <a:ext cx="10972775" cy="321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1) Connect the points [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a, 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and [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b, 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with a straight line. 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2) Find the Regula-</a:t>
            </a:r>
            <a:r>
              <a:rPr lang="en-US" sz="2133" dirty="0" err="1">
                <a:latin typeface="Times New Roman" pitchFamily="18" charset="0"/>
                <a:cs typeface="Times New Roman" pitchFamily="18" charset="0"/>
              </a:rPr>
              <a:t>Falsi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Point 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 which is the solution to the linear equation connecting the endpoints.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Look at the sign of 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while  |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 | &gt; </a:t>
            </a:r>
            <a:r>
              <a:rPr lang="el-GR" sz="2133" dirty="0">
                <a:latin typeface="Times New Roman"/>
                <a:cs typeface="Times New Roman"/>
              </a:rPr>
              <a:t>ε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then</a:t>
            </a:r>
            <a:endParaRPr lang="en-US" sz="2133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if sign[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= sign [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then set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endParaRPr lang="en-US" sz="2133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else set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endParaRPr lang="en-US" sz="2133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6C03-251B-DC41-9B95-096DB1CA7DF5}"/>
                  </a:ext>
                </a:extLst>
              </p:cNvPr>
              <p:cNvSpPr txBox="1"/>
              <p:nvPr/>
            </p:nvSpPr>
            <p:spPr>
              <a:xfrm>
                <a:off x="8212971" y="2370953"/>
                <a:ext cx="3067843" cy="41058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33" dirty="0"/>
                  <a:t>Equation of line:</a:t>
                </a:r>
              </a:p>
              <a:p>
                <a:pPr algn="ctr"/>
                <a:endParaRPr lang="en-US" sz="1333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pPr algn="ctr"/>
                <a:endParaRPr lang="en-US" sz="1333" dirty="0"/>
              </a:p>
              <a:p>
                <a:pPr algn="ctr"/>
                <a:r>
                  <a:rPr lang="en-US" sz="2133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𝑟𝑓𝑝</m:t>
                        </m:r>
                      </m:sub>
                    </m:sSub>
                  </m:oMath>
                </a14:m>
                <a:endParaRPr lang="en-US" sz="2133" dirty="0"/>
              </a:p>
              <a:p>
                <a:pPr algn="ctr"/>
                <a:endParaRPr lang="en-US" sz="13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pPr/>
                <a:r>
                  <a:rPr lang="en-US" sz="2133" dirty="0"/>
                  <a:t/>
                </a:r>
                <a:br>
                  <a:rPr lang="en-US" sz="2133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6C03-251B-DC41-9B95-096DB1CA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971" y="2370953"/>
                <a:ext cx="3067843" cy="4105868"/>
              </a:xfrm>
              <a:prstGeom prst="rect">
                <a:avLst/>
              </a:prstGeom>
              <a:blipFill>
                <a:blip r:embed="rId3"/>
                <a:stretch>
                  <a:fillRect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A69CE6C6-0662-0442-B4ED-4DAF1332E2AE}"/>
              </a:ext>
            </a:extLst>
          </p:cNvPr>
          <p:cNvSpPr/>
          <p:nvPr/>
        </p:nvSpPr>
        <p:spPr>
          <a:xfrm>
            <a:off x="8331200" y="5238533"/>
            <a:ext cx="2844800" cy="967064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9175"/>
      </p:ext>
    </p:extLst>
  </p:cSld>
  <p:clrMapOvr>
    <a:masterClrMapping/>
  </p:clrMapOvr>
</p:sld>
</file>

<file path=ppt/theme/theme1.xml><?xml version="1.0" encoding="utf-8"?>
<a:theme xmlns:a="http://schemas.openxmlformats.org/drawingml/2006/main" name="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2.xml><?xml version="1.0" encoding="utf-8"?>
<a:theme xmlns:a="http://schemas.openxmlformats.org/drawingml/2006/main" name="1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3.xml><?xml version="1.0" encoding="utf-8"?>
<a:theme xmlns:a="http://schemas.openxmlformats.org/drawingml/2006/main" name="2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4.xml><?xml version="1.0" encoding="utf-8"?>
<a:theme xmlns:a="http://schemas.openxmlformats.org/drawingml/2006/main" name="3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Maestro</Template>
  <TotalTime>3263</TotalTime>
  <Words>1118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Wingdings</vt:lpstr>
      <vt:lpstr>Maestro</vt:lpstr>
      <vt:lpstr>1_Maestro</vt:lpstr>
      <vt:lpstr>2_Maestro</vt:lpstr>
      <vt:lpstr>3_Maestro</vt:lpstr>
      <vt:lpstr>Office Theme</vt:lpstr>
      <vt:lpstr>Equation</vt:lpstr>
      <vt:lpstr>Week 3 AERO 222 Lab</vt:lpstr>
      <vt:lpstr>Problem Assignment</vt:lpstr>
      <vt:lpstr>Fixed-point iteration:  “x = g(x)”  method</vt:lpstr>
      <vt:lpstr>PowerPoint Presentation</vt:lpstr>
      <vt:lpstr>Fixed-point iteration:  x = g(x)  method</vt:lpstr>
      <vt:lpstr>PowerPoint Presentation</vt:lpstr>
      <vt:lpstr>Problem 2</vt:lpstr>
      <vt:lpstr>Regula-Falsi</vt:lpstr>
      <vt:lpstr>Regula-Falsi</vt:lpstr>
      <vt:lpstr>Regula-Falsi: Example</vt:lpstr>
      <vt:lpstr>Stopping Conditions</vt:lpstr>
      <vt:lpstr>PowerPoint Presentation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1: 8/30/21</dc:title>
  <dc:creator>Davis, Allen M</dc:creator>
  <cp:lastModifiedBy>Davis, Allen M</cp:lastModifiedBy>
  <cp:revision>30</cp:revision>
  <dcterms:created xsi:type="dcterms:W3CDTF">2021-08-30T19:22:39Z</dcterms:created>
  <dcterms:modified xsi:type="dcterms:W3CDTF">2021-09-13T19:40:35Z</dcterms:modified>
</cp:coreProperties>
</file>