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Aitken’s accelerating linear convergence</a:t>
            </a:r>
          </a:p>
          <a:p>
            <a:pPr lvl="1"/>
            <a:r>
              <a:rPr lang="en-US" dirty="0" smtClean="0"/>
              <a:t>Compare the fixed point method from last week to a faster method for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359132"/>
            <a:ext cx="643127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equation x^2 – </a:t>
            </a:r>
            <a:r>
              <a:rPr lang="en-US" dirty="0" smtClean="0"/>
              <a:t>2x </a:t>
            </a:r>
            <a:r>
              <a:rPr lang="en-US" dirty="0" smtClean="0"/>
              <a:t>– </a:t>
            </a:r>
            <a:r>
              <a:rPr lang="en-US" dirty="0" smtClean="0"/>
              <a:t>3:</a:t>
            </a:r>
            <a:endParaRPr lang="en-US" dirty="0" smtClean="0"/>
          </a:p>
          <a:p>
            <a:pPr lvl="1"/>
            <a:r>
              <a:rPr lang="en-US" dirty="0" smtClean="0"/>
              <a:t>Find the roots using </a:t>
            </a:r>
            <a:r>
              <a:rPr lang="en-US" dirty="0" smtClean="0"/>
              <a:t>Aitken’s accelerating linear convergence for the fixed point method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at x = </a:t>
            </a:r>
            <a:r>
              <a:rPr lang="en-US" dirty="0" smtClean="0"/>
              <a:t>4.5</a:t>
            </a:r>
          </a:p>
          <a:p>
            <a:pPr lvl="2"/>
            <a:r>
              <a:rPr lang="en-US" dirty="0" smtClean="0"/>
              <a:t>Only use g1 and g2 from last week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l-GR" dirty="0" smtClean="0"/>
              <a:t>ϵ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Repeat iterative convergence and compare to last week’s fixed point iteration</a:t>
            </a:r>
          </a:p>
          <a:p>
            <a:pPr lvl="1"/>
            <a:r>
              <a:rPr lang="en-US" dirty="0" smtClean="0"/>
              <a:t>Compare the convergence using Aitken’s flowchart to last week’s fixed point method</a:t>
            </a:r>
            <a:endParaRPr lang="en-US" dirty="0" smtClean="0"/>
          </a:p>
          <a:p>
            <a:r>
              <a:rPr lang="en-US" dirty="0" smtClean="0"/>
              <a:t>Plot </a:t>
            </a:r>
            <a:r>
              <a:rPr lang="en-US" dirty="0" smtClean="0"/>
              <a:t>the convergence of the errors and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Set convergence criteria as abs(</a:t>
            </a:r>
            <a:r>
              <a:rPr lang="en-US" dirty="0" err="1" smtClean="0"/>
              <a:t>x_new</a:t>
            </a:r>
            <a:r>
              <a:rPr lang="en-US" dirty="0" smtClean="0"/>
              <a:t> – </a:t>
            </a:r>
            <a:r>
              <a:rPr lang="en-US" dirty="0" err="1" smtClean="0"/>
              <a:t>x_old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39" y="3530781"/>
            <a:ext cx="4856216" cy="3327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41" y="203562"/>
            <a:ext cx="4881614" cy="33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b="1" dirty="0"/>
              <a:t>Fixed-point iteration:  “</a:t>
            </a:r>
            <a:r>
              <a:rPr lang="en-US" b="1" i="1" dirty="0"/>
              <a:t>x</a:t>
            </a:r>
            <a:r>
              <a:rPr lang="en-US" b="1" dirty="0"/>
              <a:t> = 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)”  method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20800" y="1254432"/>
          <a:ext cx="9592733" cy="552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869920" imgH="1663560" progId="Equation.DSMT4">
                  <p:embed/>
                </p:oleObj>
              </mc:Choice>
              <mc:Fallback>
                <p:oleObj name="Equation" r:id="rId3" imgW="2869920" imgH="1663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254432"/>
                        <a:ext cx="9592733" cy="5527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EE4DBB-5C11-4DBB-9FA5-F247C8A6CF3D}"/>
              </a:ext>
            </a:extLst>
          </p:cNvPr>
          <p:cNvSpPr/>
          <p:nvPr/>
        </p:nvSpPr>
        <p:spPr>
          <a:xfrm>
            <a:off x="1016000" y="1143000"/>
            <a:ext cx="10160000" cy="1574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364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B9943-7419-FB40-A012-C971830B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56" y="1009275"/>
            <a:ext cx="7858488" cy="5848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Accelerating linear convergence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D3252-9250-4B01-9A16-8836C561AF26}"/>
              </a:ext>
            </a:extLst>
          </p:cNvPr>
          <p:cNvSpPr/>
          <p:nvPr/>
        </p:nvSpPr>
        <p:spPr>
          <a:xfrm>
            <a:off x="1828800" y="4343400"/>
            <a:ext cx="75184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9E6B41-19FC-46F0-81CC-DB8F8459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1" y="4759960"/>
            <a:ext cx="7277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Aitken Flowchart (fixed point)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583A2-9EA2-8D48-A27C-1ACB6954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989541"/>
            <a:ext cx="8921073" cy="58684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416801" y="5571836"/>
          <a:ext cx="303033" cy="43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77480" imgH="253800" progId="Equation.DSMT4">
                  <p:embed/>
                </p:oleObj>
              </mc:Choice>
              <mc:Fallback>
                <p:oleObj name="Equation" r:id="rId4" imgW="17748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6801" y="5571836"/>
                        <a:ext cx="303033" cy="4329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36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6171"/>
            <a:ext cx="10972800" cy="6080760"/>
          </a:xfrm>
        </p:spPr>
        <p:txBody>
          <a:bodyPr>
            <a:noAutofit/>
          </a:bodyPr>
          <a:lstStyle/>
          <a:p>
            <a:r>
              <a:rPr lang="en-US" sz="1400" dirty="0" smtClean="0"/>
              <a:t>Define your equations as functions </a:t>
            </a:r>
          </a:p>
          <a:p>
            <a:pPr lvl="1"/>
            <a:r>
              <a:rPr lang="en-US" sz="1200" dirty="0" smtClean="0"/>
              <a:t>Test them out, make sure they return the correct values</a:t>
            </a:r>
          </a:p>
          <a:p>
            <a:r>
              <a:rPr lang="en-US" sz="1400" dirty="0" smtClean="0"/>
              <a:t>Initialize your lists</a:t>
            </a:r>
          </a:p>
          <a:p>
            <a:pPr lvl="1"/>
            <a:r>
              <a:rPr lang="en-US" sz="1200" dirty="0" smtClean="0"/>
              <a:t>Includes anything you need to track or plot</a:t>
            </a:r>
          </a:p>
          <a:p>
            <a:r>
              <a:rPr lang="en-US" sz="1400" dirty="0" smtClean="0"/>
              <a:t>Determine your iterative</a:t>
            </a:r>
          </a:p>
          <a:p>
            <a:pPr lvl="1"/>
            <a:r>
              <a:rPr lang="en-US" sz="1200" dirty="0" smtClean="0"/>
              <a:t>What error or an independent variable are you trying to converge?</a:t>
            </a:r>
          </a:p>
          <a:p>
            <a:r>
              <a:rPr lang="en-US" sz="1400" dirty="0" smtClean="0"/>
              <a:t>Iterate to your solution</a:t>
            </a:r>
          </a:p>
          <a:p>
            <a:pPr lvl="1"/>
            <a:r>
              <a:rPr lang="en-US" sz="1200" dirty="0" smtClean="0"/>
              <a:t>Keep track of which variables are inside your loop</a:t>
            </a:r>
            <a:endParaRPr lang="en-US" sz="1200" dirty="0"/>
          </a:p>
          <a:p>
            <a:pPr lvl="1"/>
            <a:r>
              <a:rPr lang="en-US" sz="1200" dirty="0" smtClean="0"/>
              <a:t>What types of values are they? </a:t>
            </a:r>
          </a:p>
          <a:p>
            <a:pPr lvl="1"/>
            <a:r>
              <a:rPr lang="en-US" sz="1200" dirty="0" smtClean="0"/>
              <a:t>Are you overwriting any values you need later?</a:t>
            </a:r>
          </a:p>
          <a:p>
            <a:pPr lvl="1"/>
            <a:r>
              <a:rPr lang="en-US" sz="1200" dirty="0" smtClean="0"/>
              <a:t>End when stopping criteria is met</a:t>
            </a:r>
          </a:p>
          <a:p>
            <a:r>
              <a:rPr lang="en-US" sz="1400" dirty="0" smtClean="0"/>
              <a:t>Plot your solution</a:t>
            </a:r>
          </a:p>
          <a:p>
            <a:pPr lvl="1"/>
            <a:r>
              <a:rPr lang="en-US" sz="1200" dirty="0" err="1" smtClean="0"/>
              <a:t>Matplotlib.pyplot.plt</a:t>
            </a:r>
            <a:endParaRPr lang="en-US" sz="1200" dirty="0" smtClean="0"/>
          </a:p>
          <a:p>
            <a:pPr lvl="2"/>
            <a:r>
              <a:rPr lang="en-US" sz="1100" dirty="0" err="1" smtClean="0"/>
              <a:t>plt.plot</a:t>
            </a:r>
            <a:r>
              <a:rPr lang="en-US" sz="1100" dirty="0" smtClean="0"/>
              <a:t>(</a:t>
            </a:r>
            <a:r>
              <a:rPr lang="en-US" sz="1100" dirty="0" err="1" smtClean="0"/>
              <a:t>xList</a:t>
            </a:r>
            <a:r>
              <a:rPr lang="en-US" sz="1100" dirty="0" smtClean="0"/>
              <a:t>, </a:t>
            </a:r>
            <a:r>
              <a:rPr lang="en-US" sz="1100" dirty="0" err="1" smtClean="0"/>
              <a:t>yList</a:t>
            </a:r>
            <a:r>
              <a:rPr lang="en-US" sz="1100" dirty="0" smtClean="0"/>
              <a:t> (optional)) is the simplest plot</a:t>
            </a:r>
          </a:p>
          <a:p>
            <a:pPr lvl="2"/>
            <a:r>
              <a:rPr lang="en-US" sz="1100" dirty="0" smtClean="0"/>
              <a:t>For logarithmic axis:</a:t>
            </a:r>
          </a:p>
          <a:p>
            <a:pPr lvl="3"/>
            <a:r>
              <a:rPr lang="en-US" sz="900" dirty="0" err="1" smtClean="0"/>
              <a:t>plt.loglog</a:t>
            </a:r>
            <a:r>
              <a:rPr lang="en-US" sz="900" dirty="0" smtClean="0"/>
              <a:t>() plots both axis as log scale, </a:t>
            </a:r>
            <a:r>
              <a:rPr lang="en-US" sz="900" dirty="0" err="1" smtClean="0"/>
              <a:t>plt.semilogx</a:t>
            </a:r>
            <a:r>
              <a:rPr lang="en-US" sz="900" dirty="0" smtClean="0"/>
              <a:t>() plots the x axis as log scale, </a:t>
            </a:r>
            <a:r>
              <a:rPr lang="en-US" sz="900" dirty="0" err="1" smtClean="0"/>
              <a:t>plt.semilogy</a:t>
            </a:r>
            <a:r>
              <a:rPr lang="en-US" sz="900" dirty="0" smtClean="0"/>
              <a:t>() </a:t>
            </a:r>
            <a:r>
              <a:rPr lang="en-US" sz="900" dirty="0"/>
              <a:t>plots the </a:t>
            </a:r>
            <a:r>
              <a:rPr lang="en-US" sz="900" dirty="0" smtClean="0"/>
              <a:t>y </a:t>
            </a:r>
            <a:r>
              <a:rPr lang="en-US" sz="900" dirty="0"/>
              <a:t>axis as log </a:t>
            </a:r>
            <a:r>
              <a:rPr lang="en-US" sz="900" dirty="0" smtClean="0"/>
              <a:t>scale</a:t>
            </a:r>
          </a:p>
          <a:p>
            <a:r>
              <a:rPr lang="en-US" sz="1400" dirty="0" smtClean="0"/>
              <a:t>Other tips:</a:t>
            </a:r>
          </a:p>
          <a:p>
            <a:pPr lvl="1"/>
            <a:r>
              <a:rPr lang="en-US" sz="1200" dirty="0" smtClean="0"/>
              <a:t>Defined functions only track their specified inputs and outputs</a:t>
            </a:r>
          </a:p>
          <a:p>
            <a:pPr lvl="1"/>
            <a:r>
              <a:rPr lang="en-US" sz="12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2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200" dirty="0" smtClean="0"/>
              <a:t>If you append a list, it will add the value to the end of the list</a:t>
            </a:r>
          </a:p>
          <a:p>
            <a:pPr lvl="1"/>
            <a:r>
              <a:rPr lang="en-US" sz="12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100" dirty="0" smtClean="0"/>
              <a:t>Parenthesis immediately after a word will likely be treated as a function call</a:t>
            </a:r>
          </a:p>
          <a:p>
            <a:pPr lvl="2"/>
            <a:r>
              <a:rPr lang="en-US" sz="110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200" dirty="0" smtClean="0"/>
              <a:t>Someone, somewhere has probably run into the same problem before</a:t>
            </a:r>
          </a:p>
          <a:p>
            <a:pPr lvl="2"/>
            <a:r>
              <a:rPr lang="en-US" sz="800" dirty="0" smtClean="0"/>
              <a:t>Googling your errors or problems is a legitimate way to find programming solutions</a:t>
            </a:r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Equation</vt:lpstr>
      <vt:lpstr>Week 4 AERO 222 Lab</vt:lpstr>
      <vt:lpstr>Problem Assignment</vt:lpstr>
      <vt:lpstr>Fixed-point iteration:  “x = g(x)”  method</vt:lpstr>
      <vt:lpstr>Accelerating linear convergence</vt:lpstr>
      <vt:lpstr>Aitken Flowchart (fixed point)</vt:lpstr>
      <vt:lpstr>PowerPoint Presentation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6</cp:revision>
  <dcterms:created xsi:type="dcterms:W3CDTF">2021-09-20T19:10:56Z</dcterms:created>
  <dcterms:modified xsi:type="dcterms:W3CDTF">2021-09-20T19:46:34Z</dcterms:modified>
</cp:coreProperties>
</file>