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2655358-C193-4B52-A48B-982ADBFB64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5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Method and Convergence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359132"/>
            <a:ext cx="643127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the equation </a:t>
            </a:r>
            <a:r>
              <a:rPr lang="en-US" dirty="0" smtClean="0"/>
              <a:t>f(x) = x^2 </a:t>
            </a:r>
            <a:r>
              <a:rPr lang="en-US" dirty="0" smtClean="0"/>
              <a:t>– 2x – 3:</a:t>
            </a:r>
          </a:p>
          <a:p>
            <a:pPr lvl="1"/>
            <a:r>
              <a:rPr lang="en-US" dirty="0" smtClean="0"/>
              <a:t>Write a function to determine the slope f’(x) using a finite differences method</a:t>
            </a:r>
          </a:p>
          <a:p>
            <a:r>
              <a:rPr lang="en-US" dirty="0" smtClean="0"/>
              <a:t>Find the roots using Newton’s method</a:t>
            </a:r>
          </a:p>
          <a:p>
            <a:r>
              <a:rPr lang="en-US" dirty="0" smtClean="0"/>
              <a:t>Set x0 = 4.5 and find the solution</a:t>
            </a:r>
          </a:p>
          <a:p>
            <a:r>
              <a:rPr lang="en-US" dirty="0" smtClean="0"/>
              <a:t>Then set </a:t>
            </a:r>
            <a:r>
              <a:rPr lang="en-US" dirty="0"/>
              <a:t>x0 = </a:t>
            </a:r>
            <a:r>
              <a:rPr lang="en-US" dirty="0" smtClean="0"/>
              <a:t>-4.5 </a:t>
            </a:r>
            <a:r>
              <a:rPr lang="en-US" dirty="0"/>
              <a:t>and find the </a:t>
            </a:r>
            <a:r>
              <a:rPr lang="en-US" dirty="0" smtClean="0"/>
              <a:t>solution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l-GR" dirty="0" smtClean="0"/>
              <a:t>ϵ</a:t>
            </a:r>
            <a:r>
              <a:rPr lang="en-US" dirty="0" smtClean="0"/>
              <a:t> = </a:t>
            </a:r>
            <a:r>
              <a:rPr lang="en-US" dirty="0" smtClean="0"/>
              <a:t>0.00001</a:t>
            </a:r>
          </a:p>
          <a:p>
            <a:r>
              <a:rPr lang="en-US" dirty="0" smtClean="0"/>
              <a:t>How does convergence change if we calculate convergence based on error vs residual? (as outlined in slide 5)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95" y="3394685"/>
            <a:ext cx="4881614" cy="3327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33" y="206317"/>
            <a:ext cx="4635876" cy="31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b="1" dirty="0"/>
              <a:t>Example 2: the Taylor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152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733" b="1" u="sng" dirty="0">
                <a:solidFill>
                  <a:srgbClr val="FF0000"/>
                </a:solidFill>
              </a:rPr>
              <a:t>What?</a:t>
            </a:r>
            <a:r>
              <a:rPr lang="en-US" sz="3733" b="1" dirty="0"/>
              <a:t> </a:t>
            </a:r>
            <a:r>
              <a:rPr lang="en-US" sz="3733" b="1" u="sng" dirty="0"/>
              <a:t>Estimate the function in a position different</a:t>
            </a:r>
            <a:br>
              <a:rPr lang="en-US" sz="3733" b="1" u="sng" dirty="0"/>
            </a:br>
            <a:r>
              <a:rPr lang="en-US" sz="3733" b="1" u="sng" dirty="0"/>
              <a:t> from where we know the value of the</a:t>
            </a:r>
            <a:br>
              <a:rPr lang="en-US" sz="3733" b="1" u="sng" dirty="0"/>
            </a:br>
            <a:r>
              <a:rPr lang="en-US" sz="3733" b="1" u="sng" dirty="0"/>
              <a:t> function and (at least one) derivative</a:t>
            </a:r>
            <a:endParaRPr lang="en-US" sz="3733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62125" y="2362200"/>
          <a:ext cx="8737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657600" imgH="1828800" progId="Equation.DSMT4">
                  <p:embed/>
                </p:oleObj>
              </mc:Choice>
              <mc:Fallback>
                <p:oleObj name="Equation" r:id="rId3" imgW="3657600" imgH="1828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362200"/>
                        <a:ext cx="87376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9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892800" cy="1143000"/>
          </a:xfrm>
        </p:spPr>
        <p:txBody>
          <a:bodyPr/>
          <a:lstStyle/>
          <a:p>
            <a:r>
              <a:rPr lang="en-GB" b="1" dirty="0"/>
              <a:t>Newton’s Method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3363"/>
            <a:ext cx="5892800" cy="14142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Taylor expansion explanation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241011" y="76200"/>
          <a:ext cx="5849389" cy="670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2057400" imgH="2374560" progId="Equation.DSMT4">
                  <p:embed/>
                </p:oleObj>
              </mc:Choice>
              <mc:Fallback>
                <p:oleObj name="Equation" r:id="rId3" imgW="2057400" imgH="237456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011" y="76200"/>
                        <a:ext cx="5849389" cy="670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451600" y="2794001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1600" y="2794001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F84BEB5-846C-4BB6-ADB7-81AEFA022A8A}"/>
              </a:ext>
            </a:extLst>
          </p:cNvPr>
          <p:cNvGrpSpPr/>
          <p:nvPr/>
        </p:nvGrpSpPr>
        <p:grpSpPr>
          <a:xfrm>
            <a:off x="304800" y="1701800"/>
            <a:ext cx="5588000" cy="4978400"/>
            <a:chOff x="228600" y="1276350"/>
            <a:chExt cx="4191000" cy="37338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75951" y="4017338"/>
              <a:ext cx="406490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75150" y="1293556"/>
              <a:ext cx="39547" cy="37165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1" idx="2"/>
            </p:cNvCxnSpPr>
            <p:nvPr/>
          </p:nvCxnSpPr>
          <p:spPr>
            <a:xfrm>
              <a:off x="3518799" y="2188209"/>
              <a:ext cx="0" cy="1797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68186" y="1706511"/>
              <a:ext cx="3100219" cy="231254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e 13"/>
            <p:cNvSpPr/>
            <p:nvPr/>
          </p:nvSpPr>
          <p:spPr>
            <a:xfrm>
              <a:off x="3627715" y="2250861"/>
              <a:ext cx="213942" cy="1693116"/>
            </a:xfrm>
            <a:prstGeom prst="rightBrace">
              <a:avLst>
                <a:gd name="adj1" fmla="val 44696"/>
                <a:gd name="adj2" fmla="val 494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16200000" flipV="1">
              <a:off x="2169606" y="717703"/>
              <a:ext cx="247773" cy="2419494"/>
            </a:xfrm>
            <a:prstGeom prst="rightBrace">
              <a:avLst>
                <a:gd name="adj1" fmla="val 44696"/>
                <a:gd name="adj2" fmla="val 494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954121" y="2177304"/>
              <a:ext cx="1214285" cy="450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3798685" y="2900347"/>
            <a:ext cx="577321" cy="388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7" imgW="393480" imgH="228600" progId="Equation.DSMT4">
                    <p:embed/>
                  </p:oleObj>
                </mc:Choice>
                <mc:Fallback>
                  <p:oleObj name="Equation" r:id="rId7" imgW="393480" imgH="2286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8685" y="2900347"/>
                          <a:ext cx="577321" cy="3882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418271" y="3983824"/>
            <a:ext cx="243657" cy="387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8271" y="3983824"/>
                          <a:ext cx="243657" cy="387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948283" y="3982863"/>
            <a:ext cx="375884" cy="387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Equation" r:id="rId11" imgW="253800" imgH="228600" progId="Equation.DSMT4">
                    <p:embed/>
                  </p:oleObj>
                </mc:Choice>
                <mc:Fallback>
                  <p:oleObj name="Equation" r:id="rId11" imgW="253800" imgH="2286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48283" y="3982863"/>
                          <a:ext cx="375884" cy="3871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19"/>
            <p:cNvSpPr/>
            <p:nvPr/>
          </p:nvSpPr>
          <p:spPr>
            <a:xfrm>
              <a:off x="3476012" y="3974222"/>
              <a:ext cx="85577" cy="9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11911" y="3966634"/>
              <a:ext cx="85577" cy="9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74661" y="2140947"/>
              <a:ext cx="85577" cy="9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1908396" y="1449728"/>
            <a:ext cx="788913" cy="387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13" imgW="533160" imgH="228600" progId="Equation.DSMT4">
                    <p:embed/>
                  </p:oleObj>
                </mc:Choice>
                <mc:Fallback>
                  <p:oleObj name="Equation" r:id="rId13" imgW="533160" imgH="22860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08396" y="1449728"/>
                          <a:ext cx="788913" cy="3871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4232400" y="3698833"/>
            <a:ext cx="187200" cy="2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32400" y="3698833"/>
                          <a:ext cx="187200" cy="2357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228600" y="1276350"/>
            <a:ext cx="503656" cy="344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17" imgW="342720" imgH="203040" progId="Equation.DSMT4">
                    <p:embed/>
                  </p:oleObj>
                </mc:Choice>
                <mc:Fallback>
                  <p:oleObj name="Equation" r:id="rId17" imgW="342720" imgH="203040" progId="Equation.DSMT4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8600" y="1276350"/>
                          <a:ext cx="503656" cy="3441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reeform 10"/>
            <p:cNvSpPr/>
            <p:nvPr/>
          </p:nvSpPr>
          <p:spPr>
            <a:xfrm>
              <a:off x="1161116" y="2188209"/>
              <a:ext cx="2357684" cy="2458207"/>
            </a:xfrm>
            <a:custGeom>
              <a:avLst/>
              <a:gdLst>
                <a:gd name="connsiteX0" fmla="*/ 0 w 2618509"/>
                <a:gd name="connsiteY0" fmla="*/ 2668385 h 2668385"/>
                <a:gd name="connsiteX1" fmla="*/ 1138843 w 2618509"/>
                <a:gd name="connsiteY1" fmla="*/ 1221971 h 2668385"/>
                <a:gd name="connsiteX2" fmla="*/ 2618509 w 2618509"/>
                <a:gd name="connsiteY2" fmla="*/ 0 h 266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509" h="2668385">
                  <a:moveTo>
                    <a:pt x="0" y="2668385"/>
                  </a:moveTo>
                  <a:cubicBezTo>
                    <a:pt x="351212" y="2167543"/>
                    <a:pt x="702425" y="1666702"/>
                    <a:pt x="1138843" y="1221971"/>
                  </a:cubicBezTo>
                  <a:cubicBezTo>
                    <a:pt x="1575261" y="777240"/>
                    <a:pt x="2096885" y="388620"/>
                    <a:pt x="261850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8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27"/>
            <a:ext cx="12192000" cy="1143000"/>
          </a:xfrm>
        </p:spPr>
        <p:txBody>
          <a:bodyPr>
            <a:normAutofit/>
          </a:bodyPr>
          <a:lstStyle/>
          <a:p>
            <a:r>
              <a:rPr lang="en-US" b="1" dirty="0"/>
              <a:t>Error and Residual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8E0B74-3029-8046-9157-BFB4143BCE4A}"/>
              </a:ext>
            </a:extLst>
          </p:cNvPr>
          <p:cNvCxnSpPr/>
          <p:nvPr/>
        </p:nvCxnSpPr>
        <p:spPr>
          <a:xfrm flipV="1">
            <a:off x="3398055" y="2302143"/>
            <a:ext cx="0" cy="396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6E83B-750B-3C45-94C6-8ED69DE0F7F7}"/>
              </a:ext>
            </a:extLst>
          </p:cNvPr>
          <p:cNvCxnSpPr>
            <a:cxnSpLocks/>
          </p:cNvCxnSpPr>
          <p:nvPr/>
        </p:nvCxnSpPr>
        <p:spPr>
          <a:xfrm>
            <a:off x="3398055" y="6264543"/>
            <a:ext cx="772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CC583-4830-8940-BB70-68CB05393F6A}"/>
                  </a:ext>
                </a:extLst>
              </p:cNvPr>
              <p:cNvSpPr txBox="1"/>
              <p:nvPr/>
            </p:nvSpPr>
            <p:spPr>
              <a:xfrm>
                <a:off x="3055482" y="1802979"/>
                <a:ext cx="677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CC583-4830-8940-BB70-68CB0539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82" y="1802979"/>
                <a:ext cx="677172" cy="369332"/>
              </a:xfrm>
              <a:prstGeom prst="rect">
                <a:avLst/>
              </a:prstGeom>
              <a:blipFill>
                <a:blip r:embed="rId2"/>
                <a:stretch>
                  <a:fillRect l="-15315" r="-1621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B11C8-8003-164A-870F-ADD0BDB9B408}"/>
                  </a:ext>
                </a:extLst>
              </p:cNvPr>
              <p:cNvSpPr txBox="1"/>
              <p:nvPr/>
            </p:nvSpPr>
            <p:spPr>
              <a:xfrm>
                <a:off x="11322855" y="607987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B11C8-8003-164A-870F-ADD0BDB9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855" y="6079876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A134319-2522-DA45-8B45-A4F554B06EB4}"/>
              </a:ext>
            </a:extLst>
          </p:cNvPr>
          <p:cNvSpPr/>
          <p:nvPr/>
        </p:nvSpPr>
        <p:spPr>
          <a:xfrm>
            <a:off x="654855" y="1044744"/>
            <a:ext cx="10972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733" b="1" dirty="0"/>
              <a:t>Problem</a:t>
            </a:r>
            <a:r>
              <a:rPr lang="en-US" sz="3733" dirty="0"/>
              <a:t>: Solve for </a:t>
            </a:r>
            <a:r>
              <a:rPr lang="en-US" sz="3733" i="1" dirty="0"/>
              <a:t>x </a:t>
            </a:r>
            <a:r>
              <a:rPr lang="en-US" sz="3733" dirty="0"/>
              <a:t>such that  </a:t>
            </a:r>
            <a:r>
              <a:rPr lang="en-US" sz="3733" i="1" dirty="0"/>
              <a:t>f </a:t>
            </a:r>
            <a:r>
              <a:rPr lang="en-US" sz="3733" dirty="0"/>
              <a:t>(</a:t>
            </a:r>
            <a:r>
              <a:rPr lang="en-US" sz="3733" i="1" dirty="0"/>
              <a:t>x</a:t>
            </a:r>
            <a:r>
              <a:rPr lang="en-US" sz="3733" dirty="0"/>
              <a:t>) = 0.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9EE7E-EF39-D44C-8A0C-13D27FFDCF29}"/>
              </a:ext>
            </a:extLst>
          </p:cNvPr>
          <p:cNvCxnSpPr/>
          <p:nvPr/>
        </p:nvCxnSpPr>
        <p:spPr>
          <a:xfrm>
            <a:off x="10205255" y="6142623"/>
            <a:ext cx="0" cy="243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6E86D-D59B-214D-BDE8-B31A1F51D992}"/>
              </a:ext>
            </a:extLst>
          </p:cNvPr>
          <p:cNvCxnSpPr/>
          <p:nvPr/>
        </p:nvCxnSpPr>
        <p:spPr>
          <a:xfrm>
            <a:off x="8884455" y="6142623"/>
            <a:ext cx="0" cy="243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5D51EA33-0DA8-2743-AEAA-BCEE2A3B3E86}"/>
              </a:ext>
            </a:extLst>
          </p:cNvPr>
          <p:cNvSpPr/>
          <p:nvPr/>
        </p:nvSpPr>
        <p:spPr>
          <a:xfrm>
            <a:off x="2966968" y="2857733"/>
            <a:ext cx="8044441" cy="3795881"/>
          </a:xfrm>
          <a:custGeom>
            <a:avLst/>
            <a:gdLst>
              <a:gd name="connsiteX0" fmla="*/ 0 w 6033331"/>
              <a:gd name="connsiteY0" fmla="*/ 522455 h 2846911"/>
              <a:gd name="connsiteX1" fmla="*/ 1230595 w 6033331"/>
              <a:gd name="connsiteY1" fmla="*/ 52437 h 2846911"/>
              <a:gd name="connsiteX2" fmla="*/ 3273039 w 6033331"/>
              <a:gd name="connsiteY2" fmla="*/ 1616317 h 2846911"/>
              <a:gd name="connsiteX3" fmla="*/ 6033331 w 6033331"/>
              <a:gd name="connsiteY3" fmla="*/ 2846911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3331" h="2846911">
                <a:moveTo>
                  <a:pt x="0" y="522455"/>
                </a:moveTo>
                <a:cubicBezTo>
                  <a:pt x="342544" y="196291"/>
                  <a:pt x="685089" y="-129873"/>
                  <a:pt x="1230595" y="52437"/>
                </a:cubicBezTo>
                <a:cubicBezTo>
                  <a:pt x="1776102" y="234747"/>
                  <a:pt x="2472583" y="1150571"/>
                  <a:pt x="3273039" y="1616317"/>
                </a:cubicBezTo>
                <a:cubicBezTo>
                  <a:pt x="4073495" y="2082063"/>
                  <a:pt x="5712864" y="2631842"/>
                  <a:pt x="6033331" y="28469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7F36FE-4D79-1C49-9583-549128C7DE36}"/>
              </a:ext>
            </a:extLst>
          </p:cNvPr>
          <p:cNvCxnSpPr>
            <a:cxnSpLocks/>
          </p:cNvCxnSpPr>
          <p:nvPr/>
        </p:nvCxnSpPr>
        <p:spPr>
          <a:xfrm>
            <a:off x="8884455" y="5732584"/>
            <a:ext cx="0" cy="629920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BCACBC-C4D3-AD4E-A4B1-6FEBA2211875}"/>
              </a:ext>
            </a:extLst>
          </p:cNvPr>
          <p:cNvCxnSpPr>
            <a:cxnSpLocks/>
          </p:cNvCxnSpPr>
          <p:nvPr/>
        </p:nvCxnSpPr>
        <p:spPr>
          <a:xfrm flipH="1">
            <a:off x="3398055" y="5732584"/>
            <a:ext cx="5486400" cy="0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97CF27-68C8-324E-B13C-868EFEC44FE4}"/>
                  </a:ext>
                </a:extLst>
              </p:cNvPr>
              <p:cNvSpPr txBox="1"/>
              <p:nvPr/>
            </p:nvSpPr>
            <p:spPr>
              <a:xfrm>
                <a:off x="8759037" y="648929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97CF27-68C8-324E-B13C-868EFEC4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37" y="6489299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D62F96-6558-FB4C-9062-A8E2E89142F8}"/>
                  </a:ext>
                </a:extLst>
              </p:cNvPr>
              <p:cNvSpPr txBox="1"/>
              <p:nvPr/>
            </p:nvSpPr>
            <p:spPr>
              <a:xfrm>
                <a:off x="10079837" y="6468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D62F96-6558-FB4C-9062-A8E2E891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837" y="6468947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EDDAA8-E02A-9547-AA71-4B6FCAE9E6A3}"/>
                  </a:ext>
                </a:extLst>
              </p:cNvPr>
              <p:cNvSpPr txBox="1"/>
              <p:nvPr/>
            </p:nvSpPr>
            <p:spPr>
              <a:xfrm>
                <a:off x="4287768" y="5322547"/>
                <a:ext cx="677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EDDAA8-E02A-9547-AA71-4B6FCAE9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68" y="5322547"/>
                <a:ext cx="677172" cy="369332"/>
              </a:xfrm>
              <a:prstGeom prst="rect">
                <a:avLst/>
              </a:prstGeom>
              <a:blipFill>
                <a:blip r:embed="rId6"/>
                <a:stretch>
                  <a:fillRect l="-15315" t="-16393" r="-4864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F4FC68-F232-F248-A06C-B48FC9F647FD}"/>
                  </a:ext>
                </a:extLst>
              </p:cNvPr>
              <p:cNvSpPr txBox="1"/>
              <p:nvPr/>
            </p:nvSpPr>
            <p:spPr>
              <a:xfrm>
                <a:off x="5136358" y="6253520"/>
                <a:ext cx="1246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F4FC68-F232-F248-A06C-B48FC9F64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58" y="6253520"/>
                <a:ext cx="1246239" cy="369332"/>
              </a:xfrm>
              <a:prstGeom prst="rect">
                <a:avLst/>
              </a:prstGeom>
              <a:blipFill>
                <a:blip r:embed="rId7"/>
                <a:stretch>
                  <a:fillRect l="-8333" r="-53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694157-87FF-3346-9E1F-A3244DAA22C7}"/>
              </a:ext>
            </a:extLst>
          </p:cNvPr>
          <p:cNvCxnSpPr/>
          <p:nvPr/>
        </p:nvCxnSpPr>
        <p:spPr>
          <a:xfrm>
            <a:off x="3276133" y="5734500"/>
            <a:ext cx="243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D6C8F-B1BD-E64E-8229-CDD185D8590A}"/>
              </a:ext>
            </a:extLst>
          </p:cNvPr>
          <p:cNvCxnSpPr/>
          <p:nvPr/>
        </p:nvCxnSpPr>
        <p:spPr>
          <a:xfrm>
            <a:off x="3276133" y="6270036"/>
            <a:ext cx="243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89FF04EC-7797-D047-A4BE-BA38AD2CDC10}"/>
              </a:ext>
            </a:extLst>
          </p:cNvPr>
          <p:cNvSpPr/>
          <p:nvPr/>
        </p:nvSpPr>
        <p:spPr>
          <a:xfrm rot="5400000">
            <a:off x="9423325" y="4835144"/>
            <a:ext cx="265617" cy="12982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4E3BFC-3057-CE49-94A0-A211D91969D0}"/>
                  </a:ext>
                </a:extLst>
              </p:cNvPr>
              <p:cNvSpPr txBox="1"/>
              <p:nvPr/>
            </p:nvSpPr>
            <p:spPr>
              <a:xfrm>
                <a:off x="8683073" y="4782443"/>
                <a:ext cx="172880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4E3BFC-3057-CE49-94A0-A211D919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73" y="4782443"/>
                <a:ext cx="1728807" cy="369332"/>
              </a:xfrm>
              <a:prstGeom prst="rect">
                <a:avLst/>
              </a:prstGeom>
              <a:blipFill>
                <a:blip r:embed="rId8"/>
                <a:stretch>
                  <a:fillRect l="-1399" t="-16129" r="-19930" b="-80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74DEED1C-CD3F-5A4F-90E3-2B74E619D635}"/>
              </a:ext>
            </a:extLst>
          </p:cNvPr>
          <p:cNvSpPr/>
          <p:nvPr/>
        </p:nvSpPr>
        <p:spPr>
          <a:xfrm>
            <a:off x="2858721" y="5732584"/>
            <a:ext cx="309153" cy="51536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75B37-612E-5B4B-9A2C-BB65DC2A4CDE}"/>
                  </a:ext>
                </a:extLst>
              </p:cNvPr>
              <p:cNvSpPr txBox="1"/>
              <p:nvPr/>
            </p:nvSpPr>
            <p:spPr>
              <a:xfrm>
                <a:off x="1164392" y="5765548"/>
                <a:ext cx="1567096" cy="39850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75B37-612E-5B4B-9A2C-BB65DC2A4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92" y="5765548"/>
                <a:ext cx="1567096" cy="398507"/>
              </a:xfrm>
              <a:prstGeom prst="rect">
                <a:avLst/>
              </a:prstGeom>
              <a:blipFill>
                <a:blip r:embed="rId9"/>
                <a:stretch>
                  <a:fillRect l="-1544" t="-11940" r="-14286" b="-253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F547D57-7B55-434E-A2A1-0ED5D1F83457}"/>
              </a:ext>
            </a:extLst>
          </p:cNvPr>
          <p:cNvSpPr/>
          <p:nvPr/>
        </p:nvSpPr>
        <p:spPr>
          <a:xfrm>
            <a:off x="8967992" y="4134438"/>
            <a:ext cx="1038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62B415-8070-3048-94DF-F3A9D0DC0F66}"/>
              </a:ext>
            </a:extLst>
          </p:cNvPr>
          <p:cNvSpPr/>
          <p:nvPr/>
        </p:nvSpPr>
        <p:spPr>
          <a:xfrm>
            <a:off x="1117601" y="5150247"/>
            <a:ext cx="162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22035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6171"/>
            <a:ext cx="10972800" cy="6080760"/>
          </a:xfrm>
        </p:spPr>
        <p:txBody>
          <a:bodyPr>
            <a:noAutofit/>
          </a:bodyPr>
          <a:lstStyle/>
          <a:p>
            <a:r>
              <a:rPr lang="en-US" sz="1400" dirty="0" smtClean="0"/>
              <a:t>Define your equations as functions </a:t>
            </a:r>
          </a:p>
          <a:p>
            <a:pPr lvl="1"/>
            <a:r>
              <a:rPr lang="en-US" sz="1200" dirty="0" smtClean="0"/>
              <a:t>Test them out, make sure they return the correct values</a:t>
            </a:r>
          </a:p>
          <a:p>
            <a:r>
              <a:rPr lang="en-US" sz="1400" dirty="0" smtClean="0"/>
              <a:t>Initialize your lists</a:t>
            </a:r>
          </a:p>
          <a:p>
            <a:pPr lvl="1"/>
            <a:r>
              <a:rPr lang="en-US" sz="1200" dirty="0" smtClean="0"/>
              <a:t>Includes anything you need to track or plot</a:t>
            </a:r>
          </a:p>
          <a:p>
            <a:r>
              <a:rPr lang="en-US" sz="1400" dirty="0" smtClean="0"/>
              <a:t>Determine your iterative</a:t>
            </a:r>
          </a:p>
          <a:p>
            <a:pPr lvl="1"/>
            <a:r>
              <a:rPr lang="en-US" sz="1200" dirty="0" smtClean="0"/>
              <a:t>What error or an independent variable are you trying to converge?</a:t>
            </a:r>
          </a:p>
          <a:p>
            <a:r>
              <a:rPr lang="en-US" sz="1400" dirty="0" smtClean="0"/>
              <a:t>Iterate to your solution</a:t>
            </a:r>
          </a:p>
          <a:p>
            <a:pPr lvl="1"/>
            <a:r>
              <a:rPr lang="en-US" sz="1200" dirty="0" smtClean="0"/>
              <a:t>Keep track of which variables are inside your loop</a:t>
            </a:r>
            <a:endParaRPr lang="en-US" sz="1200" dirty="0"/>
          </a:p>
          <a:p>
            <a:pPr lvl="1"/>
            <a:r>
              <a:rPr lang="en-US" sz="1200" dirty="0" smtClean="0"/>
              <a:t>What types of values are they? </a:t>
            </a:r>
          </a:p>
          <a:p>
            <a:pPr lvl="1"/>
            <a:r>
              <a:rPr lang="en-US" sz="1200" dirty="0" smtClean="0"/>
              <a:t>Are you overwriting any values you need later?</a:t>
            </a:r>
          </a:p>
          <a:p>
            <a:pPr lvl="1"/>
            <a:r>
              <a:rPr lang="en-US" sz="1200" dirty="0" smtClean="0"/>
              <a:t>End when stopping criteria is met</a:t>
            </a:r>
          </a:p>
          <a:p>
            <a:r>
              <a:rPr lang="en-US" sz="1400" dirty="0" smtClean="0"/>
              <a:t>Plot your solution</a:t>
            </a:r>
          </a:p>
          <a:p>
            <a:pPr lvl="1"/>
            <a:r>
              <a:rPr lang="en-US" sz="1200" dirty="0" err="1" smtClean="0"/>
              <a:t>Matplotlib.pyplot.plt</a:t>
            </a:r>
            <a:endParaRPr lang="en-US" sz="1200" dirty="0" smtClean="0"/>
          </a:p>
          <a:p>
            <a:pPr lvl="2"/>
            <a:r>
              <a:rPr lang="en-US" sz="1100" dirty="0" err="1" smtClean="0"/>
              <a:t>plt.plot</a:t>
            </a:r>
            <a:r>
              <a:rPr lang="en-US" sz="1100" dirty="0" smtClean="0"/>
              <a:t>(</a:t>
            </a:r>
            <a:r>
              <a:rPr lang="en-US" sz="1100" dirty="0" err="1" smtClean="0"/>
              <a:t>xList</a:t>
            </a:r>
            <a:r>
              <a:rPr lang="en-US" sz="1100" dirty="0" smtClean="0"/>
              <a:t>, </a:t>
            </a:r>
            <a:r>
              <a:rPr lang="en-US" sz="1100" dirty="0" err="1" smtClean="0"/>
              <a:t>yList</a:t>
            </a:r>
            <a:r>
              <a:rPr lang="en-US" sz="1100" dirty="0" smtClean="0"/>
              <a:t> (optional)) is the simplest plot</a:t>
            </a:r>
          </a:p>
          <a:p>
            <a:pPr lvl="2"/>
            <a:r>
              <a:rPr lang="en-US" sz="1100" dirty="0" smtClean="0"/>
              <a:t>For logarithmic axis:</a:t>
            </a:r>
          </a:p>
          <a:p>
            <a:pPr lvl="3"/>
            <a:r>
              <a:rPr lang="en-US" sz="900" dirty="0" err="1" smtClean="0"/>
              <a:t>plt.loglog</a:t>
            </a:r>
            <a:r>
              <a:rPr lang="en-US" sz="900" dirty="0" smtClean="0"/>
              <a:t>() plots both axis as log scale, </a:t>
            </a:r>
            <a:r>
              <a:rPr lang="en-US" sz="900" dirty="0" err="1" smtClean="0"/>
              <a:t>plt.semilogx</a:t>
            </a:r>
            <a:r>
              <a:rPr lang="en-US" sz="900" dirty="0" smtClean="0"/>
              <a:t>() plots the x axis as log scale, </a:t>
            </a:r>
            <a:r>
              <a:rPr lang="en-US" sz="900" dirty="0" err="1" smtClean="0"/>
              <a:t>plt.semilogy</a:t>
            </a:r>
            <a:r>
              <a:rPr lang="en-US" sz="900" dirty="0" smtClean="0"/>
              <a:t>() </a:t>
            </a:r>
            <a:r>
              <a:rPr lang="en-US" sz="900" dirty="0"/>
              <a:t>plots the </a:t>
            </a:r>
            <a:r>
              <a:rPr lang="en-US" sz="900" dirty="0" smtClean="0"/>
              <a:t>y </a:t>
            </a:r>
            <a:r>
              <a:rPr lang="en-US" sz="900" dirty="0"/>
              <a:t>axis as log </a:t>
            </a:r>
            <a:r>
              <a:rPr lang="en-US" sz="900" dirty="0" smtClean="0"/>
              <a:t>scale</a:t>
            </a:r>
          </a:p>
          <a:p>
            <a:r>
              <a:rPr lang="en-US" sz="1400" dirty="0" smtClean="0"/>
              <a:t>Other tips:</a:t>
            </a:r>
          </a:p>
          <a:p>
            <a:pPr lvl="1"/>
            <a:r>
              <a:rPr lang="en-US" sz="1200" dirty="0" smtClean="0"/>
              <a:t>Defined functions only track their specified inputs and outputs</a:t>
            </a:r>
          </a:p>
          <a:p>
            <a:pPr lvl="1"/>
            <a:r>
              <a:rPr lang="en-US" sz="12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2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200" dirty="0" smtClean="0"/>
              <a:t>If you append a list, it will add the value to the end of the list</a:t>
            </a:r>
          </a:p>
          <a:p>
            <a:pPr lvl="1"/>
            <a:r>
              <a:rPr lang="en-US" sz="12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100" dirty="0" smtClean="0"/>
              <a:t>Parenthesis immediately after a word will likely be treated as a function call</a:t>
            </a:r>
          </a:p>
          <a:p>
            <a:pPr lvl="2"/>
            <a:r>
              <a:rPr lang="en-US" sz="110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200" dirty="0" smtClean="0"/>
              <a:t>Someone, somewhere has probably run into the same problem before</a:t>
            </a:r>
          </a:p>
          <a:p>
            <a:pPr lvl="2"/>
            <a:r>
              <a:rPr lang="en-US" sz="800" dirty="0" smtClean="0"/>
              <a:t>Googling your errors or problems is a legitimate way to find programming solutions</a:t>
            </a:r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Equation</vt:lpstr>
      <vt:lpstr>Week 5 AERO 222 Lab</vt:lpstr>
      <vt:lpstr>Problem Assignment</vt:lpstr>
      <vt:lpstr>Example 2: the Taylor series</vt:lpstr>
      <vt:lpstr>Newton’s Method</vt:lpstr>
      <vt:lpstr>Error and Residual</vt:lpstr>
      <vt:lpstr>PowerPoint Presentation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9</cp:revision>
  <dcterms:created xsi:type="dcterms:W3CDTF">2021-09-20T19:10:56Z</dcterms:created>
  <dcterms:modified xsi:type="dcterms:W3CDTF">2021-09-27T19:37:16Z</dcterms:modified>
</cp:coreProperties>
</file>