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Montserrat Bold" charset="1" panose="00000800000000000000"/>
      <p:regular r:id="rId19"/>
    </p:embeddedFont>
    <p:embeddedFont>
      <p:font typeface="Montserrat" charset="1" panose="00000500000000000000"/>
      <p:regular r:id="rId20"/>
    </p:embeddedFont>
    <p:embeddedFont>
      <p:font typeface="Open Sans Bold" charset="1" panose="020B0806030504020204"/>
      <p:regular r:id="rId21"/>
    </p:embeddedFont>
    <p:embeddedFont>
      <p:font typeface="Open Sans" charset="1" panose="020B0606030504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443349" y="2876785"/>
            <a:ext cx="11401303" cy="3244853"/>
          </a:xfrm>
          <a:prstGeom prst="rect">
            <a:avLst/>
          </a:prstGeom>
        </p:spPr>
        <p:txBody>
          <a:bodyPr anchor="t" rtlCol="false" tIns="0" lIns="0" bIns="0" rIns="0">
            <a:spAutoFit/>
          </a:bodyPr>
          <a:lstStyle/>
          <a:p>
            <a:pPr algn="ctr">
              <a:lnSpc>
                <a:spcPts val="12572"/>
              </a:lnSpc>
            </a:pPr>
            <a:r>
              <a:rPr lang="en-US" b="true" sz="12206" spc="451">
                <a:solidFill>
                  <a:srgbClr val="FFFFFF"/>
                </a:solidFill>
                <a:latin typeface="Montserrat Bold"/>
                <a:ea typeface="Montserrat Bold"/>
                <a:cs typeface="Montserrat Bold"/>
                <a:sym typeface="Montserrat Bold"/>
              </a:rPr>
              <a:t>LAB 2: PILAS Y COLAS</a:t>
            </a:r>
          </a:p>
        </p:txBody>
      </p:sp>
      <p:sp>
        <p:nvSpPr>
          <p:cNvPr name="TextBox 6" id="6"/>
          <p:cNvSpPr txBox="true"/>
          <p:nvPr/>
        </p:nvSpPr>
        <p:spPr>
          <a:xfrm rot="0">
            <a:off x="1777504" y="6735675"/>
            <a:ext cx="14732991" cy="2144312"/>
          </a:xfrm>
          <a:prstGeom prst="rect">
            <a:avLst/>
          </a:prstGeom>
        </p:spPr>
        <p:txBody>
          <a:bodyPr anchor="t" rtlCol="false" tIns="0" lIns="0" bIns="0" rIns="0">
            <a:spAutoFit/>
          </a:bodyPr>
          <a:lstStyle/>
          <a:p>
            <a:pPr algn="ctr">
              <a:lnSpc>
                <a:spcPts val="4275"/>
              </a:lnSpc>
            </a:pPr>
            <a:r>
              <a:rPr lang="en-US" sz="3417">
                <a:solidFill>
                  <a:srgbClr val="FFFFFF"/>
                </a:solidFill>
                <a:latin typeface="Montserrat"/>
                <a:ea typeface="Montserrat"/>
                <a:cs typeface="Montserrat"/>
                <a:sym typeface="Montserrat"/>
              </a:rPr>
              <a:t>Estructuras de Datos y Algoritmos 2025-2</a:t>
            </a:r>
          </a:p>
          <a:p>
            <a:pPr algn="ctr">
              <a:lnSpc>
                <a:spcPts val="4275"/>
              </a:lnSpc>
            </a:pPr>
            <a:r>
              <a:rPr lang="en-US" sz="3417">
                <a:solidFill>
                  <a:srgbClr val="FFFFFF"/>
                </a:solidFill>
                <a:latin typeface="Montserrat"/>
                <a:ea typeface="Montserrat"/>
                <a:cs typeface="Montserrat"/>
                <a:sym typeface="Montserrat"/>
              </a:rPr>
              <a:t>Diego Soto</a:t>
            </a:r>
          </a:p>
          <a:p>
            <a:pPr algn="ctr">
              <a:lnSpc>
                <a:spcPts val="4275"/>
              </a:lnSpc>
            </a:pPr>
            <a:r>
              <a:rPr lang="en-US" sz="3417">
                <a:solidFill>
                  <a:srgbClr val="FFFFFF"/>
                </a:solidFill>
                <a:latin typeface="Montserrat"/>
                <a:ea typeface="Montserrat"/>
                <a:cs typeface="Montserrat"/>
                <a:sym typeface="Montserrat"/>
              </a:rPr>
              <a:t>Tomas Suarez</a:t>
            </a:r>
          </a:p>
          <a:p>
            <a:pPr algn="ctr">
              <a:lnSpc>
                <a:spcPts val="4275"/>
              </a:lnSpc>
            </a:pPr>
            <a:r>
              <a:rPr lang="en-US" sz="3417">
                <a:solidFill>
                  <a:srgbClr val="FFFFFF"/>
                </a:solidFill>
                <a:latin typeface="Montserrat"/>
                <a:ea typeface="Montserrat"/>
                <a:cs typeface="Montserrat"/>
                <a:sym typeface="Montserrat"/>
              </a:rPr>
              <a:t>Profesor: Cristian Llull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16335"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24706"/>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3111"/>
                </a:lnSpc>
              </a:pPr>
            </a:p>
          </p:txBody>
        </p:sp>
      </p:grpSp>
      <p:sp>
        <p:nvSpPr>
          <p:cNvPr name="Freeform 6" id="6"/>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498550" y="4223875"/>
            <a:ext cx="8645450" cy="4604830"/>
            <a:chOff x="0" y="0"/>
            <a:chExt cx="1186845" cy="632150"/>
          </a:xfrm>
        </p:grpSpPr>
        <p:sp>
          <p:nvSpPr>
            <p:cNvPr name="Freeform 8" id="8"/>
            <p:cNvSpPr/>
            <p:nvPr/>
          </p:nvSpPr>
          <p:spPr>
            <a:xfrm flipH="false" flipV="false" rot="0">
              <a:off x="0" y="0"/>
              <a:ext cx="1186845" cy="632150"/>
            </a:xfrm>
            <a:custGeom>
              <a:avLst/>
              <a:gdLst/>
              <a:ahLst/>
              <a:cxnLst/>
              <a:rect r="r" b="b" t="t" l="l"/>
              <a:pathLst>
                <a:path h="632150" w="1186845">
                  <a:moveTo>
                    <a:pt x="14328" y="0"/>
                  </a:moveTo>
                  <a:lnTo>
                    <a:pt x="1172517" y="0"/>
                  </a:lnTo>
                  <a:cubicBezTo>
                    <a:pt x="1176317" y="0"/>
                    <a:pt x="1179961" y="1510"/>
                    <a:pt x="1182648" y="4197"/>
                  </a:cubicBezTo>
                  <a:cubicBezTo>
                    <a:pt x="1185335" y="6884"/>
                    <a:pt x="1186845" y="10528"/>
                    <a:pt x="1186845" y="14328"/>
                  </a:cubicBezTo>
                  <a:lnTo>
                    <a:pt x="1186845" y="617822"/>
                  </a:lnTo>
                  <a:cubicBezTo>
                    <a:pt x="1186845" y="621622"/>
                    <a:pt x="1185335" y="625266"/>
                    <a:pt x="1182648" y="627953"/>
                  </a:cubicBezTo>
                  <a:cubicBezTo>
                    <a:pt x="1179961" y="630640"/>
                    <a:pt x="1176317" y="632150"/>
                    <a:pt x="1172517" y="632150"/>
                  </a:cubicBezTo>
                  <a:lnTo>
                    <a:pt x="14328" y="632150"/>
                  </a:lnTo>
                  <a:cubicBezTo>
                    <a:pt x="10528" y="632150"/>
                    <a:pt x="6884" y="630640"/>
                    <a:pt x="4197" y="627953"/>
                  </a:cubicBezTo>
                  <a:cubicBezTo>
                    <a:pt x="1510" y="625266"/>
                    <a:pt x="0" y="621622"/>
                    <a:pt x="0" y="617822"/>
                  </a:cubicBezTo>
                  <a:lnTo>
                    <a:pt x="0" y="14328"/>
                  </a:lnTo>
                  <a:cubicBezTo>
                    <a:pt x="0" y="10528"/>
                    <a:pt x="1510" y="6884"/>
                    <a:pt x="4197" y="4197"/>
                  </a:cubicBezTo>
                  <a:cubicBezTo>
                    <a:pt x="6884" y="1510"/>
                    <a:pt x="10528" y="0"/>
                    <a:pt x="14328" y="0"/>
                  </a:cubicBezTo>
                  <a:close/>
                </a:path>
              </a:pathLst>
            </a:custGeom>
            <a:blipFill>
              <a:blip r:embed="rId5"/>
              <a:stretch>
                <a:fillRect l="0" t="-862" r="0" b="-862"/>
              </a:stretch>
            </a:blipFill>
          </p:spPr>
        </p:sp>
      </p:grpSp>
      <p:sp>
        <p:nvSpPr>
          <p:cNvPr name="TextBox 9" id="9"/>
          <p:cNvSpPr txBox="true"/>
          <p:nvPr/>
        </p:nvSpPr>
        <p:spPr>
          <a:xfrm rot="0">
            <a:off x="3642799" y="904875"/>
            <a:ext cx="11002403" cy="1094740"/>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EXPERIMENTO 2</a:t>
            </a:r>
          </a:p>
        </p:txBody>
      </p:sp>
      <p:sp>
        <p:nvSpPr>
          <p:cNvPr name="Freeform 10" id="10"/>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0272682" y="4223875"/>
            <a:ext cx="6909899" cy="4805520"/>
          </a:xfrm>
          <a:custGeom>
            <a:avLst/>
            <a:gdLst/>
            <a:ahLst/>
            <a:cxnLst/>
            <a:rect r="r" b="b" t="t" l="l"/>
            <a:pathLst>
              <a:path h="4805520" w="6909899">
                <a:moveTo>
                  <a:pt x="0" y="0"/>
                </a:moveTo>
                <a:lnTo>
                  <a:pt x="6909899" y="0"/>
                </a:lnTo>
                <a:lnTo>
                  <a:pt x="6909899" y="4805520"/>
                </a:lnTo>
                <a:lnTo>
                  <a:pt x="0" y="4805520"/>
                </a:lnTo>
                <a:lnTo>
                  <a:pt x="0" y="0"/>
                </a:lnTo>
                <a:close/>
              </a:path>
            </a:pathLst>
          </a:custGeom>
          <a:blipFill>
            <a:blip r:embed="rId6"/>
            <a:stretch>
              <a:fillRect l="0" t="0" r="0" b="0"/>
            </a:stretch>
          </a:blipFill>
        </p:spPr>
      </p:sp>
      <p:sp>
        <p:nvSpPr>
          <p:cNvPr name="TextBox 12" id="12"/>
          <p:cNvSpPr txBox="true"/>
          <p:nvPr/>
        </p:nvSpPr>
        <p:spPr>
          <a:xfrm rot="0">
            <a:off x="2765184" y="1951990"/>
            <a:ext cx="11972356" cy="1977896"/>
          </a:xfrm>
          <a:prstGeom prst="rect">
            <a:avLst/>
          </a:prstGeom>
        </p:spPr>
        <p:txBody>
          <a:bodyPr anchor="t" rtlCol="false" tIns="0" lIns="0" bIns="0" rIns="0">
            <a:spAutoFit/>
          </a:bodyPr>
          <a:lstStyle/>
          <a:p>
            <a:pPr algn="ctr">
              <a:lnSpc>
                <a:spcPts val="3970"/>
              </a:lnSpc>
            </a:pPr>
            <a:r>
              <a:rPr lang="en-US" sz="2836">
                <a:solidFill>
                  <a:srgbClr val="FFFFFF"/>
                </a:solidFill>
                <a:latin typeface="Open Sans"/>
                <a:ea typeface="Open Sans"/>
                <a:cs typeface="Open Sans"/>
                <a:sym typeface="Open Sans"/>
              </a:rPr>
              <a:t>El experimento 1 consiste en comparar los tiempos de ejecución de ColaEnlazada y Queue de la libreria estandar de Java para distintas cantidades de datos, con el experimento se compilaron los siguientes datos presentes en la tabla y el grafico</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16335"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24706"/>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3111"/>
                </a:lnSpc>
              </a:pPr>
            </a:p>
          </p:txBody>
        </p:sp>
      </p:grpSp>
      <p:sp>
        <p:nvSpPr>
          <p:cNvPr name="Freeform 6" id="6"/>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4428637" y="5143500"/>
            <a:ext cx="8645450" cy="4604830"/>
            <a:chOff x="0" y="0"/>
            <a:chExt cx="1186845" cy="632150"/>
          </a:xfrm>
        </p:grpSpPr>
        <p:sp>
          <p:nvSpPr>
            <p:cNvPr name="Freeform 8" id="8"/>
            <p:cNvSpPr/>
            <p:nvPr/>
          </p:nvSpPr>
          <p:spPr>
            <a:xfrm flipH="false" flipV="false" rot="0">
              <a:off x="0" y="0"/>
              <a:ext cx="1186845" cy="632150"/>
            </a:xfrm>
            <a:custGeom>
              <a:avLst/>
              <a:gdLst/>
              <a:ahLst/>
              <a:cxnLst/>
              <a:rect r="r" b="b" t="t" l="l"/>
              <a:pathLst>
                <a:path h="632150" w="1186845">
                  <a:moveTo>
                    <a:pt x="14328" y="0"/>
                  </a:moveTo>
                  <a:lnTo>
                    <a:pt x="1172517" y="0"/>
                  </a:lnTo>
                  <a:cubicBezTo>
                    <a:pt x="1176317" y="0"/>
                    <a:pt x="1179961" y="1510"/>
                    <a:pt x="1182648" y="4197"/>
                  </a:cubicBezTo>
                  <a:cubicBezTo>
                    <a:pt x="1185335" y="6884"/>
                    <a:pt x="1186845" y="10528"/>
                    <a:pt x="1186845" y="14328"/>
                  </a:cubicBezTo>
                  <a:lnTo>
                    <a:pt x="1186845" y="617822"/>
                  </a:lnTo>
                  <a:cubicBezTo>
                    <a:pt x="1186845" y="621622"/>
                    <a:pt x="1185335" y="625266"/>
                    <a:pt x="1182648" y="627953"/>
                  </a:cubicBezTo>
                  <a:cubicBezTo>
                    <a:pt x="1179961" y="630640"/>
                    <a:pt x="1176317" y="632150"/>
                    <a:pt x="1172517" y="632150"/>
                  </a:cubicBezTo>
                  <a:lnTo>
                    <a:pt x="14328" y="632150"/>
                  </a:lnTo>
                  <a:cubicBezTo>
                    <a:pt x="10528" y="632150"/>
                    <a:pt x="6884" y="630640"/>
                    <a:pt x="4197" y="627953"/>
                  </a:cubicBezTo>
                  <a:cubicBezTo>
                    <a:pt x="1510" y="625266"/>
                    <a:pt x="0" y="621622"/>
                    <a:pt x="0" y="617822"/>
                  </a:cubicBezTo>
                  <a:lnTo>
                    <a:pt x="0" y="14328"/>
                  </a:lnTo>
                  <a:cubicBezTo>
                    <a:pt x="0" y="10528"/>
                    <a:pt x="1510" y="6884"/>
                    <a:pt x="4197" y="4197"/>
                  </a:cubicBezTo>
                  <a:cubicBezTo>
                    <a:pt x="6884" y="1510"/>
                    <a:pt x="10528" y="0"/>
                    <a:pt x="14328" y="0"/>
                  </a:cubicBezTo>
                  <a:close/>
                </a:path>
              </a:pathLst>
            </a:custGeom>
            <a:blipFill>
              <a:blip r:embed="rId5"/>
              <a:stretch>
                <a:fillRect l="0" t="-521" r="0" b="-521"/>
              </a:stretch>
            </a:blipFill>
          </p:spPr>
        </p:sp>
      </p:grpSp>
      <p:sp>
        <p:nvSpPr>
          <p:cNvPr name="TextBox 9" id="9"/>
          <p:cNvSpPr txBox="true"/>
          <p:nvPr/>
        </p:nvSpPr>
        <p:spPr>
          <a:xfrm rot="0">
            <a:off x="3020254" y="716770"/>
            <a:ext cx="11462215" cy="1094740"/>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ANALISIS EXPERIMENTO 1</a:t>
            </a:r>
          </a:p>
        </p:txBody>
      </p:sp>
      <p:sp>
        <p:nvSpPr>
          <p:cNvPr name="Freeform 10" id="10"/>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2765184" y="1951990"/>
            <a:ext cx="11972356" cy="2979053"/>
          </a:xfrm>
          <a:prstGeom prst="rect">
            <a:avLst/>
          </a:prstGeom>
        </p:spPr>
        <p:txBody>
          <a:bodyPr anchor="t" rtlCol="false" tIns="0" lIns="0" bIns="0" rIns="0">
            <a:spAutoFit/>
          </a:bodyPr>
          <a:lstStyle/>
          <a:p>
            <a:pPr algn="ctr">
              <a:lnSpc>
                <a:spcPts val="3970"/>
              </a:lnSpc>
            </a:pPr>
            <a:r>
              <a:rPr lang="en-US" sz="2836">
                <a:solidFill>
                  <a:srgbClr val="FFFFFF"/>
                </a:solidFill>
                <a:latin typeface="Open Sans"/>
                <a:ea typeface="Open Sans"/>
                <a:cs typeface="Open Sans"/>
                <a:sym typeface="Open Sans"/>
              </a:rPr>
              <a:t>Como se observa en el grafico la PilaEnlazada tiene tiempos de ejecucion ligeramente menores que el Stack todos los casos, aunque la diferencia no es significativa.Ambos mantienen O(1) por cada operacion.En terminos de eficiencia la PilaEnlazada es mejor aunque sea por tiempos minimos, lo que demuestra que nuestra implementacion es eficiente y funciona correctamente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16335"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24706"/>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3111"/>
                </a:lnSpc>
              </a:pPr>
            </a:p>
          </p:txBody>
        </p:sp>
      </p:grpSp>
      <p:sp>
        <p:nvSpPr>
          <p:cNvPr name="Freeform 6" id="6"/>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4704940" y="5353050"/>
            <a:ext cx="8645450" cy="4604830"/>
            <a:chOff x="0" y="0"/>
            <a:chExt cx="1186845" cy="632150"/>
          </a:xfrm>
        </p:grpSpPr>
        <p:sp>
          <p:nvSpPr>
            <p:cNvPr name="Freeform 8" id="8"/>
            <p:cNvSpPr/>
            <p:nvPr/>
          </p:nvSpPr>
          <p:spPr>
            <a:xfrm flipH="false" flipV="false" rot="0">
              <a:off x="0" y="0"/>
              <a:ext cx="1186845" cy="632150"/>
            </a:xfrm>
            <a:custGeom>
              <a:avLst/>
              <a:gdLst/>
              <a:ahLst/>
              <a:cxnLst/>
              <a:rect r="r" b="b" t="t" l="l"/>
              <a:pathLst>
                <a:path h="632150" w="1186845">
                  <a:moveTo>
                    <a:pt x="14328" y="0"/>
                  </a:moveTo>
                  <a:lnTo>
                    <a:pt x="1172517" y="0"/>
                  </a:lnTo>
                  <a:cubicBezTo>
                    <a:pt x="1176317" y="0"/>
                    <a:pt x="1179961" y="1510"/>
                    <a:pt x="1182648" y="4197"/>
                  </a:cubicBezTo>
                  <a:cubicBezTo>
                    <a:pt x="1185335" y="6884"/>
                    <a:pt x="1186845" y="10528"/>
                    <a:pt x="1186845" y="14328"/>
                  </a:cubicBezTo>
                  <a:lnTo>
                    <a:pt x="1186845" y="617822"/>
                  </a:lnTo>
                  <a:cubicBezTo>
                    <a:pt x="1186845" y="621622"/>
                    <a:pt x="1185335" y="625266"/>
                    <a:pt x="1182648" y="627953"/>
                  </a:cubicBezTo>
                  <a:cubicBezTo>
                    <a:pt x="1179961" y="630640"/>
                    <a:pt x="1176317" y="632150"/>
                    <a:pt x="1172517" y="632150"/>
                  </a:cubicBezTo>
                  <a:lnTo>
                    <a:pt x="14328" y="632150"/>
                  </a:lnTo>
                  <a:cubicBezTo>
                    <a:pt x="10528" y="632150"/>
                    <a:pt x="6884" y="630640"/>
                    <a:pt x="4197" y="627953"/>
                  </a:cubicBezTo>
                  <a:cubicBezTo>
                    <a:pt x="1510" y="625266"/>
                    <a:pt x="0" y="621622"/>
                    <a:pt x="0" y="617822"/>
                  </a:cubicBezTo>
                  <a:lnTo>
                    <a:pt x="0" y="14328"/>
                  </a:lnTo>
                  <a:cubicBezTo>
                    <a:pt x="0" y="10528"/>
                    <a:pt x="1510" y="6884"/>
                    <a:pt x="4197" y="4197"/>
                  </a:cubicBezTo>
                  <a:cubicBezTo>
                    <a:pt x="6884" y="1510"/>
                    <a:pt x="10528" y="0"/>
                    <a:pt x="14328" y="0"/>
                  </a:cubicBezTo>
                  <a:close/>
                </a:path>
              </a:pathLst>
            </a:custGeom>
            <a:blipFill>
              <a:blip r:embed="rId5"/>
              <a:stretch>
                <a:fillRect l="0" t="-862" r="0" b="-862"/>
              </a:stretch>
            </a:blipFill>
          </p:spPr>
        </p:sp>
      </p:grpSp>
      <p:sp>
        <p:nvSpPr>
          <p:cNvPr name="TextBox 9" id="9"/>
          <p:cNvSpPr txBox="true"/>
          <p:nvPr/>
        </p:nvSpPr>
        <p:spPr>
          <a:xfrm rot="0">
            <a:off x="3496495" y="904875"/>
            <a:ext cx="11295011" cy="1094740"/>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ANALISIS EXPERIMENTO 2</a:t>
            </a:r>
          </a:p>
        </p:txBody>
      </p:sp>
      <p:sp>
        <p:nvSpPr>
          <p:cNvPr name="Freeform 10" id="10"/>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1673294" y="2164447"/>
            <a:ext cx="14126289" cy="2979053"/>
          </a:xfrm>
          <a:prstGeom prst="rect">
            <a:avLst/>
          </a:prstGeom>
        </p:spPr>
        <p:txBody>
          <a:bodyPr anchor="t" rtlCol="false" tIns="0" lIns="0" bIns="0" rIns="0">
            <a:spAutoFit/>
          </a:bodyPr>
          <a:lstStyle/>
          <a:p>
            <a:pPr algn="ctr">
              <a:lnSpc>
                <a:spcPts val="3970"/>
              </a:lnSpc>
            </a:pPr>
            <a:r>
              <a:rPr lang="en-US" sz="2836">
                <a:solidFill>
                  <a:srgbClr val="FFFFFF"/>
                </a:solidFill>
                <a:latin typeface="Open Sans"/>
                <a:ea typeface="Open Sans"/>
                <a:cs typeface="Open Sans"/>
                <a:sym typeface="Open Sans"/>
              </a:rPr>
              <a:t>Segun el grafico presente ColaEnlazada mostro un muy ligera ventaja en tiempos de ejecución, especialmente en tamaños pequeños(10-20). Sin embargo a medida que n aumenta, los tiempos es estabilizan, mostrando un rendimiento similar entre las dos implementaciones, esto da a entender que ColaEnlazada tiene una complejidad temporal 0(1) al igual que Queue.El gráfico muestra que Queue tiene tiempos más altos en tamaños pequeños debido a la gestión interna de la LinkedList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2500" t="0" r="-12500" b="0"/>
            </a:stretch>
          </a:blipFill>
        </p:spPr>
      </p:sp>
      <p:sp>
        <p:nvSpPr>
          <p:cNvPr name="TextBox 3" id="3"/>
          <p:cNvSpPr txBox="true"/>
          <p:nvPr/>
        </p:nvSpPr>
        <p:spPr>
          <a:xfrm rot="0">
            <a:off x="3642799" y="1764982"/>
            <a:ext cx="11002403" cy="1094740"/>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CONCLUSIONES</a:t>
            </a:r>
          </a:p>
        </p:txBody>
      </p:sp>
      <p:sp>
        <p:nvSpPr>
          <p:cNvPr name="Freeform 4" id="4"/>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662968" y="3320168"/>
            <a:ext cx="14962064" cy="2983280"/>
          </a:xfrm>
          <a:prstGeom prst="rect">
            <a:avLst/>
          </a:prstGeom>
        </p:spPr>
        <p:txBody>
          <a:bodyPr anchor="t" rtlCol="false" tIns="0" lIns="0" bIns="0" rIns="0">
            <a:spAutoFit/>
          </a:bodyPr>
          <a:lstStyle/>
          <a:p>
            <a:pPr algn="ctr">
              <a:lnSpc>
                <a:spcPts val="3399"/>
              </a:lnSpc>
            </a:pPr>
            <a:r>
              <a:rPr lang="en-US" sz="2428">
                <a:solidFill>
                  <a:srgbClr val="FFFFFF"/>
                </a:solidFill>
                <a:latin typeface="Montserrat"/>
                <a:ea typeface="Montserrat"/>
                <a:cs typeface="Montserrat"/>
                <a:sym typeface="Montserrat"/>
              </a:rPr>
              <a:t>En el laboratorio se implementaron exitosamente las estructuras de datos PilasEnlazadas y ColaEnlazada, logrando entender el manejo de memoria dinámica y la recursividad en la simulacion de alertas.La recursividad fue clave para simular el comportamiento en cascada de las alertas y PilaEnlazada permitió manejar eficientemente el flujo de ejecución y las interrupciones por fallos.Las implementaciones que se hicieron demostraron ser eficientes, manteniendo la complejidad 0(1) por operación, y resultaron similares en rendimiento a las versiones estándar de Java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2500" t="0" r="-12500" b="0"/>
            </a:stretch>
          </a:blipFill>
        </p:spPr>
      </p:sp>
      <p:sp>
        <p:nvSpPr>
          <p:cNvPr name="TextBox 3" id="3"/>
          <p:cNvSpPr txBox="true"/>
          <p:nvPr/>
        </p:nvSpPr>
        <p:spPr>
          <a:xfrm rot="0">
            <a:off x="3642799" y="1764982"/>
            <a:ext cx="11002403" cy="2228215"/>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OBJETIVO DEL LABORATORIO</a:t>
            </a:r>
          </a:p>
        </p:txBody>
      </p:sp>
      <p:sp>
        <p:nvSpPr>
          <p:cNvPr name="Freeform 4" id="4"/>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468301" y="4494847"/>
            <a:ext cx="15351398" cy="3500647"/>
          </a:xfrm>
          <a:prstGeom prst="rect">
            <a:avLst/>
          </a:prstGeom>
        </p:spPr>
        <p:txBody>
          <a:bodyPr anchor="t" rtlCol="false" tIns="0" lIns="0" bIns="0" rIns="0">
            <a:spAutoFit/>
          </a:bodyPr>
          <a:lstStyle/>
          <a:p>
            <a:pPr algn="ctr">
              <a:lnSpc>
                <a:spcPts val="3488"/>
              </a:lnSpc>
            </a:pPr>
            <a:r>
              <a:rPr lang="en-US" sz="2491">
                <a:solidFill>
                  <a:srgbClr val="FFFFFF"/>
                </a:solidFill>
                <a:latin typeface="Montserrat"/>
                <a:ea typeface="Montserrat"/>
                <a:cs typeface="Montserrat"/>
                <a:sym typeface="Montserrat"/>
              </a:rPr>
              <a:t>El objetivo de este laboratorio es implementar un sistema de simulación para el procesamiento de alertas utilizando implementaciones propias de las estructuras de datos Pila y Cola, basados en listas enlazadas, y analizar su comportamiento bajo distintas condiciones</a:t>
            </a:r>
          </a:p>
          <a:p>
            <a:pPr algn="ctr">
              <a:lnSpc>
                <a:spcPts val="3488"/>
              </a:lnSpc>
            </a:pPr>
          </a:p>
          <a:p>
            <a:pPr algn="ctr">
              <a:lnSpc>
                <a:spcPts val="3488"/>
              </a:lnSpc>
            </a:pPr>
            <a:r>
              <a:rPr lang="en-US" sz="2491">
                <a:solidFill>
                  <a:srgbClr val="FFFFFF"/>
                </a:solidFill>
                <a:latin typeface="Montserrat"/>
                <a:ea typeface="Montserrat"/>
                <a:cs typeface="Montserrat"/>
                <a:sym typeface="Montserrat"/>
              </a:rPr>
              <a:t>A través de la implementación de estas estructuras, se busca comprender los principios FIFO para las colas y LIFO para las pilas.</a:t>
            </a:r>
          </a:p>
          <a:p>
            <a:pPr algn="ctr">
              <a:lnSpc>
                <a:spcPts val="3488"/>
              </a:lnSpc>
            </a:pPr>
            <a:r>
              <a:rPr lang="en-US" sz="2491">
                <a:solidFill>
                  <a:srgbClr val="FFFFFF"/>
                </a:solidFill>
                <a:latin typeface="Montserrat"/>
                <a:ea typeface="Montserrat"/>
                <a:cs typeface="Montserrat"/>
                <a:sym typeface="Montserrat"/>
              </a:rPr>
              <a:t>El laboratorio también tiene como objetivo comparar el rendimiento de las implementaciones propias con las versiones de Java.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743955" y="-312642"/>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24706"/>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3111"/>
                </a:lnSpc>
              </a:pPr>
            </a:p>
          </p:txBody>
        </p:sp>
      </p:grpSp>
      <p:sp>
        <p:nvSpPr>
          <p:cNvPr name="Freeform 6" id="6"/>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806543" y="1985221"/>
            <a:ext cx="6641166" cy="6699067"/>
            <a:chOff x="0" y="0"/>
            <a:chExt cx="2079011" cy="2097136"/>
          </a:xfrm>
        </p:grpSpPr>
        <p:sp>
          <p:nvSpPr>
            <p:cNvPr name="Freeform 8" id="8"/>
            <p:cNvSpPr/>
            <p:nvPr/>
          </p:nvSpPr>
          <p:spPr>
            <a:xfrm flipH="false" flipV="false" rot="0">
              <a:off x="0" y="0"/>
              <a:ext cx="2079011" cy="2097137"/>
            </a:xfrm>
            <a:custGeom>
              <a:avLst/>
              <a:gdLst/>
              <a:ahLst/>
              <a:cxnLst/>
              <a:rect r="r" b="b" t="t" l="l"/>
              <a:pathLst>
                <a:path h="2097137" w="2079011">
                  <a:moveTo>
                    <a:pt x="18652" y="0"/>
                  </a:moveTo>
                  <a:lnTo>
                    <a:pt x="2060359" y="0"/>
                  </a:lnTo>
                  <a:cubicBezTo>
                    <a:pt x="2070660" y="0"/>
                    <a:pt x="2079011" y="8351"/>
                    <a:pt x="2079011" y="18652"/>
                  </a:cubicBezTo>
                  <a:lnTo>
                    <a:pt x="2079011" y="2078485"/>
                  </a:lnTo>
                  <a:cubicBezTo>
                    <a:pt x="2079011" y="2088786"/>
                    <a:pt x="2070660" y="2097137"/>
                    <a:pt x="2060359" y="2097137"/>
                  </a:cubicBezTo>
                  <a:lnTo>
                    <a:pt x="18652" y="2097137"/>
                  </a:lnTo>
                  <a:cubicBezTo>
                    <a:pt x="8351" y="2097137"/>
                    <a:pt x="0" y="2088786"/>
                    <a:pt x="0" y="2078485"/>
                  </a:cubicBezTo>
                  <a:lnTo>
                    <a:pt x="0" y="18652"/>
                  </a:lnTo>
                  <a:cubicBezTo>
                    <a:pt x="0" y="8351"/>
                    <a:pt x="8351" y="0"/>
                    <a:pt x="18652" y="0"/>
                  </a:cubicBezTo>
                  <a:close/>
                </a:path>
              </a:pathLst>
            </a:custGeom>
            <a:solidFill>
              <a:srgbClr val="48699F"/>
            </a:solidFill>
          </p:spPr>
        </p:sp>
        <p:sp>
          <p:nvSpPr>
            <p:cNvPr name="TextBox 9" id="9"/>
            <p:cNvSpPr txBox="true"/>
            <p:nvPr/>
          </p:nvSpPr>
          <p:spPr>
            <a:xfrm>
              <a:off x="0" y="-38100"/>
              <a:ext cx="2079011" cy="2135236"/>
            </a:xfrm>
            <a:prstGeom prst="rect">
              <a:avLst/>
            </a:prstGeom>
          </p:spPr>
          <p:txBody>
            <a:bodyPr anchor="ctr" rtlCol="false" tIns="0" lIns="0" bIns="0" rIns="0"/>
            <a:lstStyle/>
            <a:p>
              <a:pPr algn="ctr">
                <a:lnSpc>
                  <a:spcPts val="3111"/>
                </a:lnSpc>
              </a:pPr>
            </a:p>
          </p:txBody>
        </p:sp>
      </p:grpSp>
      <p:sp>
        <p:nvSpPr>
          <p:cNvPr name="TextBox 10" id="10"/>
          <p:cNvSpPr txBox="true"/>
          <p:nvPr/>
        </p:nvSpPr>
        <p:spPr>
          <a:xfrm rot="0">
            <a:off x="3642799" y="519006"/>
            <a:ext cx="11002403" cy="1094740"/>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IMPLEMENTACION </a:t>
            </a:r>
          </a:p>
        </p:txBody>
      </p:sp>
      <p:sp>
        <p:nvSpPr>
          <p:cNvPr name="Freeform 11" id="11"/>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7617674" y="2159949"/>
            <a:ext cx="5512731" cy="6700819"/>
          </a:xfrm>
          <a:custGeom>
            <a:avLst/>
            <a:gdLst/>
            <a:ahLst/>
            <a:cxnLst/>
            <a:rect r="r" b="b" t="t" l="l"/>
            <a:pathLst>
              <a:path h="6700819" w="5512731">
                <a:moveTo>
                  <a:pt x="0" y="0"/>
                </a:moveTo>
                <a:lnTo>
                  <a:pt x="5512730" y="0"/>
                </a:lnTo>
                <a:lnTo>
                  <a:pt x="5512730" y="6700819"/>
                </a:lnTo>
                <a:lnTo>
                  <a:pt x="0" y="6700819"/>
                </a:lnTo>
                <a:lnTo>
                  <a:pt x="0" y="0"/>
                </a:lnTo>
                <a:close/>
              </a:path>
            </a:pathLst>
          </a:custGeom>
          <a:blipFill>
            <a:blip r:embed="rId5"/>
            <a:stretch>
              <a:fillRect l="0" t="0" r="0" b="0"/>
            </a:stretch>
          </a:blipFill>
        </p:spPr>
      </p:sp>
      <p:sp>
        <p:nvSpPr>
          <p:cNvPr name="Freeform 13" id="13"/>
          <p:cNvSpPr/>
          <p:nvPr/>
        </p:nvSpPr>
        <p:spPr>
          <a:xfrm flipH="false" flipV="false" rot="0">
            <a:off x="13235239" y="2159949"/>
            <a:ext cx="4977508" cy="6684082"/>
          </a:xfrm>
          <a:custGeom>
            <a:avLst/>
            <a:gdLst/>
            <a:ahLst/>
            <a:cxnLst/>
            <a:rect r="r" b="b" t="t" l="l"/>
            <a:pathLst>
              <a:path h="6684082" w="4977508">
                <a:moveTo>
                  <a:pt x="0" y="0"/>
                </a:moveTo>
                <a:lnTo>
                  <a:pt x="4977508" y="0"/>
                </a:lnTo>
                <a:lnTo>
                  <a:pt x="4977508" y="6684082"/>
                </a:lnTo>
                <a:lnTo>
                  <a:pt x="0" y="6684082"/>
                </a:lnTo>
                <a:lnTo>
                  <a:pt x="0" y="0"/>
                </a:lnTo>
                <a:close/>
              </a:path>
            </a:pathLst>
          </a:custGeom>
          <a:blipFill>
            <a:blip r:embed="rId6"/>
            <a:stretch>
              <a:fillRect l="0" t="0" r="0" b="0"/>
            </a:stretch>
          </a:blipFill>
        </p:spPr>
      </p:sp>
      <p:sp>
        <p:nvSpPr>
          <p:cNvPr name="TextBox 14" id="14"/>
          <p:cNvSpPr txBox="true"/>
          <p:nvPr/>
        </p:nvSpPr>
        <p:spPr>
          <a:xfrm rot="0">
            <a:off x="2027456" y="2315511"/>
            <a:ext cx="3867539" cy="514834"/>
          </a:xfrm>
          <a:prstGeom prst="rect">
            <a:avLst/>
          </a:prstGeom>
        </p:spPr>
        <p:txBody>
          <a:bodyPr anchor="t" rtlCol="false" tIns="0" lIns="0" bIns="0" rIns="0">
            <a:spAutoFit/>
          </a:bodyPr>
          <a:lstStyle/>
          <a:p>
            <a:pPr algn="ctr">
              <a:lnSpc>
                <a:spcPts val="4207"/>
              </a:lnSpc>
            </a:pPr>
            <a:r>
              <a:rPr lang="en-US" sz="3005" b="true">
                <a:solidFill>
                  <a:srgbClr val="FFFFFF"/>
                </a:solidFill>
                <a:latin typeface="Open Sans Bold"/>
                <a:ea typeface="Open Sans Bold"/>
                <a:cs typeface="Open Sans Bold"/>
                <a:sym typeface="Open Sans Bold"/>
              </a:rPr>
              <a:t>PilaEnlazada</a:t>
            </a:r>
          </a:p>
        </p:txBody>
      </p:sp>
      <p:sp>
        <p:nvSpPr>
          <p:cNvPr name="TextBox 15" id="15"/>
          <p:cNvSpPr txBox="true"/>
          <p:nvPr/>
        </p:nvSpPr>
        <p:spPr>
          <a:xfrm rot="0">
            <a:off x="1098652" y="3154195"/>
            <a:ext cx="5725149" cy="4225925"/>
          </a:xfrm>
          <a:prstGeom prst="rect">
            <a:avLst/>
          </a:prstGeom>
        </p:spPr>
        <p:txBody>
          <a:bodyPr anchor="t" rtlCol="false" tIns="0" lIns="0" bIns="0" rIns="0">
            <a:spAutoFit/>
          </a:bodyPr>
          <a:lstStyle/>
          <a:p>
            <a:pPr algn="ctr">
              <a:lnSpc>
                <a:spcPts val="2800"/>
              </a:lnSpc>
            </a:pPr>
            <a:r>
              <a:rPr lang="en-US" sz="2000">
                <a:solidFill>
                  <a:srgbClr val="FFFFFF"/>
                </a:solidFill>
                <a:latin typeface="Open Sans"/>
                <a:ea typeface="Open Sans"/>
                <a:cs typeface="Open Sans"/>
                <a:sym typeface="Open Sans"/>
              </a:rPr>
              <a:t>Implementa una pila dinámica utilizando una lista enlazada simple. La estructura mantiene un puntero “tope” que siempre apunta al ultimo nodo insertado.La funcion principal de esta PilaEnlazada es simular el control de flujo de ejecución recursivo en la simulación de alertas.</a:t>
            </a:r>
          </a:p>
          <a:p>
            <a:pPr algn="ctr">
              <a:lnSpc>
                <a:spcPts val="2800"/>
              </a:lnSpc>
            </a:pPr>
          </a:p>
          <a:p>
            <a:pPr algn="ctr">
              <a:lnSpc>
                <a:spcPts val="2800"/>
              </a:lnSpc>
            </a:pPr>
            <a:r>
              <a:rPr lang="en-US" sz="2000">
                <a:solidFill>
                  <a:srgbClr val="FFFFFF"/>
                </a:solidFill>
                <a:latin typeface="Open Sans"/>
                <a:ea typeface="Open Sans"/>
                <a:cs typeface="Open Sans"/>
                <a:sym typeface="Open Sans"/>
              </a:rPr>
              <a:t>Los métodos implementados fueron “push”, “pop” , “peek”, “isEmpty”, “size”, “vaciar” y “toString”</a:t>
            </a:r>
          </a:p>
          <a:p>
            <a:pPr algn="ctr">
              <a:lnSpc>
                <a:spcPts val="2800"/>
              </a:lnSpc>
            </a:pPr>
          </a:p>
          <a:p>
            <a:pPr algn="ctr">
              <a:lnSpc>
                <a:spcPts val="280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521916" y="-312642"/>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24706"/>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3111"/>
                </a:lnSpc>
              </a:pPr>
            </a:p>
          </p:txBody>
        </p:sp>
      </p:grpSp>
      <p:sp>
        <p:nvSpPr>
          <p:cNvPr name="Freeform 6" id="6"/>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846914" y="1985221"/>
            <a:ext cx="5951025" cy="5062306"/>
            <a:chOff x="0" y="0"/>
            <a:chExt cx="1862963" cy="1584750"/>
          </a:xfrm>
        </p:grpSpPr>
        <p:sp>
          <p:nvSpPr>
            <p:cNvPr name="Freeform 8" id="8"/>
            <p:cNvSpPr/>
            <p:nvPr/>
          </p:nvSpPr>
          <p:spPr>
            <a:xfrm flipH="false" flipV="false" rot="0">
              <a:off x="0" y="0"/>
              <a:ext cx="1862963" cy="1584750"/>
            </a:xfrm>
            <a:custGeom>
              <a:avLst/>
              <a:gdLst/>
              <a:ahLst/>
              <a:cxnLst/>
              <a:rect r="r" b="b" t="t" l="l"/>
              <a:pathLst>
                <a:path h="1584750" w="1862963">
                  <a:moveTo>
                    <a:pt x="20815" y="0"/>
                  </a:moveTo>
                  <a:lnTo>
                    <a:pt x="1842148" y="0"/>
                  </a:lnTo>
                  <a:cubicBezTo>
                    <a:pt x="1853644" y="0"/>
                    <a:pt x="1862963" y="9319"/>
                    <a:pt x="1862963" y="20815"/>
                  </a:cubicBezTo>
                  <a:lnTo>
                    <a:pt x="1862963" y="1563935"/>
                  </a:lnTo>
                  <a:cubicBezTo>
                    <a:pt x="1862963" y="1575431"/>
                    <a:pt x="1853644" y="1584750"/>
                    <a:pt x="1842148" y="1584750"/>
                  </a:cubicBezTo>
                  <a:lnTo>
                    <a:pt x="20815" y="1584750"/>
                  </a:lnTo>
                  <a:cubicBezTo>
                    <a:pt x="9319" y="1584750"/>
                    <a:pt x="0" y="1575431"/>
                    <a:pt x="0" y="1563935"/>
                  </a:cubicBezTo>
                  <a:lnTo>
                    <a:pt x="0" y="20815"/>
                  </a:lnTo>
                  <a:cubicBezTo>
                    <a:pt x="0" y="9319"/>
                    <a:pt x="9319" y="0"/>
                    <a:pt x="20815" y="0"/>
                  </a:cubicBezTo>
                  <a:close/>
                </a:path>
              </a:pathLst>
            </a:custGeom>
            <a:solidFill>
              <a:srgbClr val="48699F"/>
            </a:solidFill>
          </p:spPr>
        </p:sp>
        <p:sp>
          <p:nvSpPr>
            <p:cNvPr name="TextBox 9" id="9"/>
            <p:cNvSpPr txBox="true"/>
            <p:nvPr/>
          </p:nvSpPr>
          <p:spPr>
            <a:xfrm>
              <a:off x="0" y="-38100"/>
              <a:ext cx="1862963" cy="1622850"/>
            </a:xfrm>
            <a:prstGeom prst="rect">
              <a:avLst/>
            </a:prstGeom>
          </p:spPr>
          <p:txBody>
            <a:bodyPr anchor="ctr" rtlCol="false" tIns="0" lIns="0" bIns="0" rIns="0"/>
            <a:lstStyle/>
            <a:p>
              <a:pPr algn="ctr">
                <a:lnSpc>
                  <a:spcPts val="3111"/>
                </a:lnSpc>
              </a:pPr>
            </a:p>
          </p:txBody>
        </p:sp>
      </p:grpSp>
      <p:sp>
        <p:nvSpPr>
          <p:cNvPr name="TextBox 10" id="10"/>
          <p:cNvSpPr txBox="true"/>
          <p:nvPr/>
        </p:nvSpPr>
        <p:spPr>
          <a:xfrm rot="0">
            <a:off x="3642799" y="519006"/>
            <a:ext cx="11002403" cy="1094740"/>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IMPLEMENTACION </a:t>
            </a:r>
          </a:p>
        </p:txBody>
      </p:sp>
      <p:sp>
        <p:nvSpPr>
          <p:cNvPr name="Freeform 11" id="11"/>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6997407" y="1985221"/>
            <a:ext cx="4846800" cy="7542833"/>
          </a:xfrm>
          <a:custGeom>
            <a:avLst/>
            <a:gdLst/>
            <a:ahLst/>
            <a:cxnLst/>
            <a:rect r="r" b="b" t="t" l="l"/>
            <a:pathLst>
              <a:path h="7542833" w="4846800">
                <a:moveTo>
                  <a:pt x="0" y="0"/>
                </a:moveTo>
                <a:lnTo>
                  <a:pt x="4846800" y="0"/>
                </a:lnTo>
                <a:lnTo>
                  <a:pt x="4846800" y="7542833"/>
                </a:lnTo>
                <a:lnTo>
                  <a:pt x="0" y="7542833"/>
                </a:lnTo>
                <a:lnTo>
                  <a:pt x="0" y="0"/>
                </a:lnTo>
                <a:close/>
              </a:path>
            </a:pathLst>
          </a:custGeom>
          <a:blipFill>
            <a:blip r:embed="rId5"/>
            <a:stretch>
              <a:fillRect l="0" t="0" r="0" b="0"/>
            </a:stretch>
          </a:blipFill>
        </p:spPr>
      </p:sp>
      <p:sp>
        <p:nvSpPr>
          <p:cNvPr name="Freeform 13" id="13"/>
          <p:cNvSpPr/>
          <p:nvPr/>
        </p:nvSpPr>
        <p:spPr>
          <a:xfrm flipH="false" flipV="false" rot="0">
            <a:off x="12044232" y="2103878"/>
            <a:ext cx="6025126" cy="5891616"/>
          </a:xfrm>
          <a:custGeom>
            <a:avLst/>
            <a:gdLst/>
            <a:ahLst/>
            <a:cxnLst/>
            <a:rect r="r" b="b" t="t" l="l"/>
            <a:pathLst>
              <a:path h="5891616" w="6025126">
                <a:moveTo>
                  <a:pt x="0" y="0"/>
                </a:moveTo>
                <a:lnTo>
                  <a:pt x="6025126" y="0"/>
                </a:lnTo>
                <a:lnTo>
                  <a:pt x="6025126" y="5891616"/>
                </a:lnTo>
                <a:lnTo>
                  <a:pt x="0" y="5891616"/>
                </a:lnTo>
                <a:lnTo>
                  <a:pt x="0" y="0"/>
                </a:lnTo>
                <a:close/>
              </a:path>
            </a:pathLst>
          </a:custGeom>
          <a:blipFill>
            <a:blip r:embed="rId6"/>
            <a:stretch>
              <a:fillRect l="0" t="0" r="0" b="-3184"/>
            </a:stretch>
          </a:blipFill>
        </p:spPr>
      </p:sp>
      <p:sp>
        <p:nvSpPr>
          <p:cNvPr name="TextBox 14" id="14"/>
          <p:cNvSpPr txBox="true"/>
          <p:nvPr/>
        </p:nvSpPr>
        <p:spPr>
          <a:xfrm rot="0">
            <a:off x="1888656" y="2317081"/>
            <a:ext cx="3867539" cy="514834"/>
          </a:xfrm>
          <a:prstGeom prst="rect">
            <a:avLst/>
          </a:prstGeom>
        </p:spPr>
        <p:txBody>
          <a:bodyPr anchor="t" rtlCol="false" tIns="0" lIns="0" bIns="0" rIns="0">
            <a:spAutoFit/>
          </a:bodyPr>
          <a:lstStyle/>
          <a:p>
            <a:pPr algn="ctr">
              <a:lnSpc>
                <a:spcPts val="4207"/>
              </a:lnSpc>
            </a:pPr>
            <a:r>
              <a:rPr lang="en-US" sz="3005" b="true">
                <a:solidFill>
                  <a:srgbClr val="FFFFFF"/>
                </a:solidFill>
                <a:latin typeface="Open Sans Bold"/>
                <a:ea typeface="Open Sans Bold"/>
                <a:cs typeface="Open Sans Bold"/>
                <a:sym typeface="Open Sans Bold"/>
              </a:rPr>
              <a:t>ColaEnlazada</a:t>
            </a:r>
          </a:p>
        </p:txBody>
      </p:sp>
      <p:sp>
        <p:nvSpPr>
          <p:cNvPr name="TextBox 15" id="15"/>
          <p:cNvSpPr txBox="true"/>
          <p:nvPr/>
        </p:nvSpPr>
        <p:spPr>
          <a:xfrm rot="0">
            <a:off x="959852" y="2870296"/>
            <a:ext cx="5725149" cy="3873500"/>
          </a:xfrm>
          <a:prstGeom prst="rect">
            <a:avLst/>
          </a:prstGeom>
        </p:spPr>
        <p:txBody>
          <a:bodyPr anchor="t" rtlCol="false" tIns="0" lIns="0" bIns="0" rIns="0">
            <a:spAutoFit/>
          </a:bodyPr>
          <a:lstStyle/>
          <a:p>
            <a:pPr algn="ctr">
              <a:lnSpc>
                <a:spcPts val="2800"/>
              </a:lnSpc>
            </a:pPr>
            <a:r>
              <a:rPr lang="en-US" sz="2000">
                <a:solidFill>
                  <a:srgbClr val="FFFFFF"/>
                </a:solidFill>
                <a:latin typeface="Open Sans"/>
                <a:ea typeface="Open Sans"/>
                <a:cs typeface="Open Sans"/>
                <a:sym typeface="Open Sans"/>
              </a:rPr>
              <a:t>Implementa una cola dinámica utilizando una lista enlazada simple. La estructura tiene dos punteros: “inicio” (cabeza) y “fin” (cola).La cola enlazada se uso para gestionar eventos de alertas que deben procesarse en orden de llegada, según el principio FIFO.</a:t>
            </a:r>
          </a:p>
          <a:p>
            <a:pPr algn="ctr">
              <a:lnSpc>
                <a:spcPts val="2800"/>
              </a:lnSpc>
            </a:pPr>
          </a:p>
          <a:p>
            <a:pPr algn="ctr">
              <a:lnSpc>
                <a:spcPts val="2800"/>
              </a:lnSpc>
            </a:pPr>
            <a:r>
              <a:rPr lang="en-US" sz="2000">
                <a:solidFill>
                  <a:srgbClr val="FFFFFF"/>
                </a:solidFill>
                <a:latin typeface="Open Sans"/>
                <a:ea typeface="Open Sans"/>
                <a:cs typeface="Open Sans"/>
                <a:sym typeface="Open Sans"/>
              </a:rPr>
              <a:t>Los métodos implementados fueron: “add”, “poll”, “peek”, “isEmpty” , “size” y “vaciar”</a:t>
            </a:r>
          </a:p>
          <a:p>
            <a:pPr algn="ctr">
              <a:lnSpc>
                <a:spcPts val="2800"/>
              </a:lnSpc>
            </a:pPr>
          </a:p>
          <a:p>
            <a:pPr algn="ctr">
              <a:lnSpc>
                <a:spcPts val="28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521916" y="-312642"/>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24706"/>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3111"/>
                </a:lnSpc>
              </a:pPr>
            </a:p>
          </p:txBody>
        </p:sp>
      </p:grpSp>
      <p:sp>
        <p:nvSpPr>
          <p:cNvPr name="Freeform 6" id="6"/>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669278" y="1775230"/>
            <a:ext cx="6128660" cy="7483070"/>
            <a:chOff x="0" y="0"/>
            <a:chExt cx="1918571" cy="2342568"/>
          </a:xfrm>
        </p:grpSpPr>
        <p:sp>
          <p:nvSpPr>
            <p:cNvPr name="Freeform 8" id="8"/>
            <p:cNvSpPr/>
            <p:nvPr/>
          </p:nvSpPr>
          <p:spPr>
            <a:xfrm flipH="false" flipV="false" rot="0">
              <a:off x="0" y="0"/>
              <a:ext cx="1918571" cy="2342568"/>
            </a:xfrm>
            <a:custGeom>
              <a:avLst/>
              <a:gdLst/>
              <a:ahLst/>
              <a:cxnLst/>
              <a:rect r="r" b="b" t="t" l="l"/>
              <a:pathLst>
                <a:path h="2342568" w="1918571">
                  <a:moveTo>
                    <a:pt x="20212" y="0"/>
                  </a:moveTo>
                  <a:lnTo>
                    <a:pt x="1898360" y="0"/>
                  </a:lnTo>
                  <a:cubicBezTo>
                    <a:pt x="1909522" y="0"/>
                    <a:pt x="1918571" y="9049"/>
                    <a:pt x="1918571" y="20212"/>
                  </a:cubicBezTo>
                  <a:lnTo>
                    <a:pt x="1918571" y="2322356"/>
                  </a:lnTo>
                  <a:cubicBezTo>
                    <a:pt x="1918571" y="2333519"/>
                    <a:pt x="1909522" y="2342568"/>
                    <a:pt x="1898360" y="2342568"/>
                  </a:cubicBezTo>
                  <a:lnTo>
                    <a:pt x="20212" y="2342568"/>
                  </a:lnTo>
                  <a:cubicBezTo>
                    <a:pt x="9049" y="2342568"/>
                    <a:pt x="0" y="2333519"/>
                    <a:pt x="0" y="2322356"/>
                  </a:cubicBezTo>
                  <a:lnTo>
                    <a:pt x="0" y="20212"/>
                  </a:lnTo>
                  <a:cubicBezTo>
                    <a:pt x="0" y="9049"/>
                    <a:pt x="9049" y="0"/>
                    <a:pt x="20212" y="0"/>
                  </a:cubicBezTo>
                  <a:close/>
                </a:path>
              </a:pathLst>
            </a:custGeom>
            <a:solidFill>
              <a:srgbClr val="48699F"/>
            </a:solidFill>
          </p:spPr>
        </p:sp>
        <p:sp>
          <p:nvSpPr>
            <p:cNvPr name="TextBox 9" id="9"/>
            <p:cNvSpPr txBox="true"/>
            <p:nvPr/>
          </p:nvSpPr>
          <p:spPr>
            <a:xfrm>
              <a:off x="0" y="-38100"/>
              <a:ext cx="1918571" cy="2380668"/>
            </a:xfrm>
            <a:prstGeom prst="rect">
              <a:avLst/>
            </a:prstGeom>
          </p:spPr>
          <p:txBody>
            <a:bodyPr anchor="ctr" rtlCol="false" tIns="0" lIns="0" bIns="0" rIns="0"/>
            <a:lstStyle/>
            <a:p>
              <a:pPr algn="ctr">
                <a:lnSpc>
                  <a:spcPts val="3111"/>
                </a:lnSpc>
              </a:pPr>
            </a:p>
          </p:txBody>
        </p:sp>
      </p:grpSp>
      <p:sp>
        <p:nvSpPr>
          <p:cNvPr name="TextBox 10" id="10"/>
          <p:cNvSpPr txBox="true"/>
          <p:nvPr/>
        </p:nvSpPr>
        <p:spPr>
          <a:xfrm rot="0">
            <a:off x="3642799" y="519006"/>
            <a:ext cx="11002403" cy="1094740"/>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IMPLEMENTACION </a:t>
            </a:r>
          </a:p>
        </p:txBody>
      </p:sp>
      <p:sp>
        <p:nvSpPr>
          <p:cNvPr name="Freeform 11" id="11"/>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6950214" y="1985221"/>
            <a:ext cx="9875498" cy="7273079"/>
          </a:xfrm>
          <a:custGeom>
            <a:avLst/>
            <a:gdLst/>
            <a:ahLst/>
            <a:cxnLst/>
            <a:rect r="r" b="b" t="t" l="l"/>
            <a:pathLst>
              <a:path h="7273079" w="9875498">
                <a:moveTo>
                  <a:pt x="0" y="0"/>
                </a:moveTo>
                <a:lnTo>
                  <a:pt x="9875499" y="0"/>
                </a:lnTo>
                <a:lnTo>
                  <a:pt x="9875499" y="7273079"/>
                </a:lnTo>
                <a:lnTo>
                  <a:pt x="0" y="7273079"/>
                </a:lnTo>
                <a:lnTo>
                  <a:pt x="0" y="0"/>
                </a:lnTo>
                <a:close/>
              </a:path>
            </a:pathLst>
          </a:custGeom>
          <a:blipFill>
            <a:blip r:embed="rId5"/>
            <a:stretch>
              <a:fillRect l="0" t="0" r="0" b="0"/>
            </a:stretch>
          </a:blipFill>
        </p:spPr>
      </p:sp>
      <p:sp>
        <p:nvSpPr>
          <p:cNvPr name="TextBox 13" id="13"/>
          <p:cNvSpPr txBox="true"/>
          <p:nvPr/>
        </p:nvSpPr>
        <p:spPr>
          <a:xfrm rot="0">
            <a:off x="1888656" y="2088239"/>
            <a:ext cx="3867539" cy="514834"/>
          </a:xfrm>
          <a:prstGeom prst="rect">
            <a:avLst/>
          </a:prstGeom>
        </p:spPr>
        <p:txBody>
          <a:bodyPr anchor="t" rtlCol="false" tIns="0" lIns="0" bIns="0" rIns="0">
            <a:spAutoFit/>
          </a:bodyPr>
          <a:lstStyle/>
          <a:p>
            <a:pPr algn="ctr">
              <a:lnSpc>
                <a:spcPts val="4207"/>
              </a:lnSpc>
            </a:pPr>
            <a:r>
              <a:rPr lang="en-US" sz="3005" b="true">
                <a:solidFill>
                  <a:srgbClr val="FFFFFF"/>
                </a:solidFill>
                <a:latin typeface="Open Sans Bold"/>
                <a:ea typeface="Open Sans Bold"/>
                <a:cs typeface="Open Sans Bold"/>
                <a:sym typeface="Open Sans Bold"/>
              </a:rPr>
              <a:t>Alerta</a:t>
            </a:r>
          </a:p>
        </p:txBody>
      </p:sp>
      <p:sp>
        <p:nvSpPr>
          <p:cNvPr name="TextBox 14" id="14"/>
          <p:cNvSpPr txBox="true"/>
          <p:nvPr/>
        </p:nvSpPr>
        <p:spPr>
          <a:xfrm rot="0">
            <a:off x="959852" y="2870296"/>
            <a:ext cx="5725149" cy="5988050"/>
          </a:xfrm>
          <a:prstGeom prst="rect">
            <a:avLst/>
          </a:prstGeom>
        </p:spPr>
        <p:txBody>
          <a:bodyPr anchor="t" rtlCol="false" tIns="0" lIns="0" bIns="0" rIns="0">
            <a:spAutoFit/>
          </a:bodyPr>
          <a:lstStyle/>
          <a:p>
            <a:pPr algn="ctr">
              <a:lnSpc>
                <a:spcPts val="2800"/>
              </a:lnSpc>
            </a:pPr>
            <a:r>
              <a:rPr lang="en-US" sz="2000">
                <a:solidFill>
                  <a:srgbClr val="FFFFFF"/>
                </a:solidFill>
                <a:latin typeface="Open Sans"/>
                <a:ea typeface="Open Sans"/>
                <a:cs typeface="Open Sans"/>
                <a:sym typeface="Open Sans"/>
              </a:rPr>
              <a:t>Esta clase modela un evento con un nombre y probabilidad de fallo, que genera nuevas alertas en cascada.La alerta representa un evento inicial que puede desencadenar otros eventos, y se procesa recursivamente utilizando la pila para mantener el rastro de la ejecución</a:t>
            </a:r>
          </a:p>
          <a:p>
            <a:pPr algn="ctr">
              <a:lnSpc>
                <a:spcPts val="2800"/>
              </a:lnSpc>
            </a:pPr>
          </a:p>
          <a:p>
            <a:pPr algn="ctr">
              <a:lnSpc>
                <a:spcPts val="2800"/>
              </a:lnSpc>
            </a:pPr>
            <a:r>
              <a:rPr lang="en-US" sz="2000">
                <a:solidFill>
                  <a:srgbClr val="FFFFFF"/>
                </a:solidFill>
                <a:latin typeface="Open Sans"/>
                <a:ea typeface="Open Sans"/>
                <a:cs typeface="Open Sans"/>
                <a:sym typeface="Open Sans"/>
              </a:rPr>
              <a:t>El metodo principal es “procesarLlamada” que simula el procesamiento de una alerta que puede generar otras alertas en cascada( recursion), con una probabilidad de fallo en cada nivel de recursion.Utiliza pila para llevar un registro de las alertas procesadas y se detiene cuando alcanza el limite de recursion o cuando una alerta falla</a:t>
            </a:r>
          </a:p>
          <a:p>
            <a:pPr algn="ctr">
              <a:lnSpc>
                <a:spcPts val="2800"/>
              </a:lnSpc>
            </a:pPr>
          </a:p>
          <a:p>
            <a:pPr algn="ctr">
              <a:lnSpc>
                <a:spcPts val="28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521916" y="-312642"/>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24706"/>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3111"/>
                </a:lnSpc>
              </a:pPr>
            </a:p>
          </p:txBody>
        </p:sp>
      </p:grpSp>
      <p:sp>
        <p:nvSpPr>
          <p:cNvPr name="Freeform 6" id="6"/>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268022" y="1416970"/>
            <a:ext cx="15228411" cy="8487932"/>
            <a:chOff x="0" y="0"/>
            <a:chExt cx="4767240" cy="2657139"/>
          </a:xfrm>
        </p:grpSpPr>
        <p:sp>
          <p:nvSpPr>
            <p:cNvPr name="Freeform 8" id="8"/>
            <p:cNvSpPr/>
            <p:nvPr/>
          </p:nvSpPr>
          <p:spPr>
            <a:xfrm flipH="false" flipV="false" rot="0">
              <a:off x="0" y="0"/>
              <a:ext cx="4767240" cy="2657139"/>
            </a:xfrm>
            <a:custGeom>
              <a:avLst/>
              <a:gdLst/>
              <a:ahLst/>
              <a:cxnLst/>
              <a:rect r="r" b="b" t="t" l="l"/>
              <a:pathLst>
                <a:path h="2657139" w="4767240">
                  <a:moveTo>
                    <a:pt x="8134" y="0"/>
                  </a:moveTo>
                  <a:lnTo>
                    <a:pt x="4759106" y="0"/>
                  </a:lnTo>
                  <a:cubicBezTo>
                    <a:pt x="4763598" y="0"/>
                    <a:pt x="4767240" y="3642"/>
                    <a:pt x="4767240" y="8134"/>
                  </a:cubicBezTo>
                  <a:lnTo>
                    <a:pt x="4767240" y="2649005"/>
                  </a:lnTo>
                  <a:cubicBezTo>
                    <a:pt x="4767240" y="2651162"/>
                    <a:pt x="4766383" y="2653231"/>
                    <a:pt x="4764857" y="2654757"/>
                  </a:cubicBezTo>
                  <a:cubicBezTo>
                    <a:pt x="4763332" y="2656282"/>
                    <a:pt x="4761263" y="2657139"/>
                    <a:pt x="4759106" y="2657139"/>
                  </a:cubicBezTo>
                  <a:lnTo>
                    <a:pt x="8134" y="2657139"/>
                  </a:lnTo>
                  <a:cubicBezTo>
                    <a:pt x="3642" y="2657139"/>
                    <a:pt x="0" y="2653497"/>
                    <a:pt x="0" y="2649005"/>
                  </a:cubicBezTo>
                  <a:lnTo>
                    <a:pt x="0" y="8134"/>
                  </a:lnTo>
                  <a:cubicBezTo>
                    <a:pt x="0" y="3642"/>
                    <a:pt x="3642" y="0"/>
                    <a:pt x="8134" y="0"/>
                  </a:cubicBezTo>
                  <a:close/>
                </a:path>
              </a:pathLst>
            </a:custGeom>
            <a:solidFill>
              <a:srgbClr val="48699F"/>
            </a:solidFill>
          </p:spPr>
        </p:sp>
        <p:sp>
          <p:nvSpPr>
            <p:cNvPr name="TextBox 9" id="9"/>
            <p:cNvSpPr txBox="true"/>
            <p:nvPr/>
          </p:nvSpPr>
          <p:spPr>
            <a:xfrm>
              <a:off x="0" y="-38100"/>
              <a:ext cx="4767240" cy="2695239"/>
            </a:xfrm>
            <a:prstGeom prst="rect">
              <a:avLst/>
            </a:prstGeom>
          </p:spPr>
          <p:txBody>
            <a:bodyPr anchor="ctr" rtlCol="false" tIns="0" lIns="0" bIns="0" rIns="0"/>
            <a:lstStyle/>
            <a:p>
              <a:pPr algn="ctr">
                <a:lnSpc>
                  <a:spcPts val="3111"/>
                </a:lnSpc>
              </a:pPr>
            </a:p>
          </p:txBody>
        </p:sp>
      </p:grpSp>
      <p:sp>
        <p:nvSpPr>
          <p:cNvPr name="TextBox 10" id="10"/>
          <p:cNvSpPr txBox="true"/>
          <p:nvPr/>
        </p:nvSpPr>
        <p:spPr>
          <a:xfrm rot="0">
            <a:off x="3642799" y="153087"/>
            <a:ext cx="11002403" cy="1094740"/>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IMPLEMENTACION </a:t>
            </a:r>
          </a:p>
        </p:txBody>
      </p:sp>
      <p:sp>
        <p:nvSpPr>
          <p:cNvPr name="TextBox 11" id="11"/>
          <p:cNvSpPr txBox="true"/>
          <p:nvPr/>
        </p:nvSpPr>
        <p:spPr>
          <a:xfrm rot="0">
            <a:off x="6328079" y="1726282"/>
            <a:ext cx="4309306" cy="576638"/>
          </a:xfrm>
          <a:prstGeom prst="rect">
            <a:avLst/>
          </a:prstGeom>
        </p:spPr>
        <p:txBody>
          <a:bodyPr anchor="t" rtlCol="false" tIns="0" lIns="0" bIns="0" rIns="0">
            <a:spAutoFit/>
          </a:bodyPr>
          <a:lstStyle/>
          <a:p>
            <a:pPr algn="ctr">
              <a:lnSpc>
                <a:spcPts val="4688"/>
              </a:lnSpc>
            </a:pPr>
            <a:r>
              <a:rPr lang="en-US" sz="3348" b="true">
                <a:solidFill>
                  <a:srgbClr val="FFFFFF"/>
                </a:solidFill>
                <a:latin typeface="Open Sans Bold"/>
                <a:ea typeface="Open Sans Bold"/>
                <a:cs typeface="Open Sans Bold"/>
                <a:sym typeface="Open Sans Bold"/>
              </a:rPr>
              <a:t>Main</a:t>
            </a:r>
          </a:p>
        </p:txBody>
      </p:sp>
      <p:sp>
        <p:nvSpPr>
          <p:cNvPr name="TextBox 12" id="12"/>
          <p:cNvSpPr txBox="true"/>
          <p:nvPr/>
        </p:nvSpPr>
        <p:spPr>
          <a:xfrm rot="0">
            <a:off x="1926011" y="2279146"/>
            <a:ext cx="14001210" cy="7390378"/>
          </a:xfrm>
          <a:prstGeom prst="rect">
            <a:avLst/>
          </a:prstGeom>
        </p:spPr>
        <p:txBody>
          <a:bodyPr anchor="t" rtlCol="false" tIns="0" lIns="0" bIns="0" rIns="0">
            <a:spAutoFit/>
          </a:bodyPr>
          <a:lstStyle/>
          <a:p>
            <a:pPr algn="ctr">
              <a:lnSpc>
                <a:spcPts val="3267"/>
              </a:lnSpc>
            </a:pPr>
            <a:r>
              <a:rPr lang="en-US" sz="2333">
                <a:solidFill>
                  <a:srgbClr val="FFFFFF"/>
                </a:solidFill>
                <a:latin typeface="Open Sans"/>
                <a:ea typeface="Open Sans"/>
                <a:cs typeface="Open Sans"/>
                <a:sym typeface="Open Sans"/>
              </a:rPr>
              <a:t>La clase Main es la encargada de coordinar el funcionamiento de la simulación de alertas y la ejecucion de los experimentos comparativos.Se encargara de gestionar la cola de alertas y procesarlas usando la pila de llamadas recursivas</a:t>
            </a:r>
          </a:p>
          <a:p>
            <a:pPr algn="ctr">
              <a:lnSpc>
                <a:spcPts val="3267"/>
              </a:lnSpc>
            </a:pPr>
            <a:r>
              <a:rPr lang="en-US" sz="2333">
                <a:solidFill>
                  <a:srgbClr val="FFFFFF"/>
                </a:solidFill>
                <a:latin typeface="Open Sans"/>
                <a:ea typeface="Open Sans"/>
                <a:cs typeface="Open Sans"/>
                <a:sym typeface="Open Sans"/>
              </a:rPr>
              <a:t>Los atributos principales son: “semilla”, “probFallo”, “numAlertas”, “limRecursion”, “rng”(instancia para generar numeros random), “coladeAlertas” y “piladeLlamadas”</a:t>
            </a:r>
          </a:p>
          <a:p>
            <a:pPr algn="ctr">
              <a:lnSpc>
                <a:spcPts val="3267"/>
              </a:lnSpc>
            </a:pPr>
          </a:p>
          <a:p>
            <a:pPr algn="ctr">
              <a:lnSpc>
                <a:spcPts val="3267"/>
              </a:lnSpc>
            </a:pPr>
            <a:r>
              <a:rPr lang="en-US" sz="2333">
                <a:solidFill>
                  <a:srgbClr val="FFFFFF"/>
                </a:solidFill>
                <a:latin typeface="Open Sans"/>
                <a:ea typeface="Open Sans"/>
                <a:cs typeface="Open Sans"/>
                <a:sym typeface="Open Sans"/>
              </a:rPr>
              <a:t>Métodos principales: generarAlertas(), que genera un numero de alertas iniciales con el nombre “AlertaInicial-&lt;n&gt;” y las coloca en la cola</a:t>
            </a:r>
          </a:p>
          <a:p>
            <a:pPr algn="ctr">
              <a:lnSpc>
                <a:spcPts val="3267"/>
              </a:lnSpc>
            </a:pPr>
          </a:p>
          <a:p>
            <a:pPr algn="ctr">
              <a:lnSpc>
                <a:spcPts val="3267"/>
              </a:lnSpc>
            </a:pPr>
            <a:r>
              <a:rPr lang="en-US" sz="2333">
                <a:solidFill>
                  <a:srgbClr val="FFFFFF"/>
                </a:solidFill>
                <a:latin typeface="Open Sans"/>
                <a:ea typeface="Open Sans"/>
                <a:cs typeface="Open Sans"/>
                <a:sym typeface="Open Sans"/>
              </a:rPr>
              <a:t>iniciarSimulacion(), extrae las alertas de la cola, las apila y procesa utilizando la función recursiva “procesarLlamada”.Si la alerta es procesada exitosamente, se imprime un mensaje de éxito, si falla se imprime un mensaje de error y la traza de la pila.</a:t>
            </a:r>
          </a:p>
          <a:p>
            <a:pPr algn="ctr">
              <a:lnSpc>
                <a:spcPts val="3267"/>
              </a:lnSpc>
            </a:pPr>
          </a:p>
          <a:p>
            <a:pPr algn="ctr">
              <a:lnSpc>
                <a:spcPts val="3267"/>
              </a:lnSpc>
            </a:pPr>
            <a:r>
              <a:rPr lang="en-US" sz="2333">
                <a:solidFill>
                  <a:srgbClr val="FFFFFF"/>
                </a:solidFill>
                <a:latin typeface="Open Sans"/>
                <a:ea typeface="Open Sans"/>
                <a:cs typeface="Open Sans"/>
                <a:sym typeface="Open Sans"/>
              </a:rPr>
              <a:t>También contiene 3 métodos de experimentos que son:</a:t>
            </a:r>
          </a:p>
          <a:p>
            <a:pPr algn="ctr">
              <a:lnSpc>
                <a:spcPts val="3267"/>
              </a:lnSpc>
            </a:pPr>
            <a:r>
              <a:rPr lang="en-US" sz="2333">
                <a:solidFill>
                  <a:srgbClr val="FFFFFF"/>
                </a:solidFill>
                <a:latin typeface="Open Sans"/>
                <a:ea typeface="Open Sans"/>
                <a:cs typeface="Open Sans"/>
                <a:sym typeface="Open Sans"/>
              </a:rPr>
              <a:t>“experimentoPilas()”, en el que se comparan los tiempos de ejecución entre PilaEnlazada y Stack de Java.”experimentoColas()”, en el que se comparan los tiempos de ejecución entre ColaEnlazada y Queue de Java y por ultimo “experimentosSimulacion()”, que es el encargado de analizar como los parámetros de limite de recursión y probabilidad afectan el tiempo de ejecución y la tasa de éxito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521916" y="-312642"/>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24706"/>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3111"/>
                </a:lnSpc>
              </a:pPr>
            </a:p>
          </p:txBody>
        </p:sp>
      </p:grpSp>
      <p:sp>
        <p:nvSpPr>
          <p:cNvPr name="Freeform 6" id="6"/>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268022" y="1416970"/>
            <a:ext cx="15228411" cy="8487932"/>
            <a:chOff x="0" y="0"/>
            <a:chExt cx="4767240" cy="2657139"/>
          </a:xfrm>
        </p:grpSpPr>
        <p:sp>
          <p:nvSpPr>
            <p:cNvPr name="Freeform 8" id="8"/>
            <p:cNvSpPr/>
            <p:nvPr/>
          </p:nvSpPr>
          <p:spPr>
            <a:xfrm flipH="false" flipV="false" rot="0">
              <a:off x="0" y="0"/>
              <a:ext cx="4767240" cy="2657139"/>
            </a:xfrm>
            <a:custGeom>
              <a:avLst/>
              <a:gdLst/>
              <a:ahLst/>
              <a:cxnLst/>
              <a:rect r="r" b="b" t="t" l="l"/>
              <a:pathLst>
                <a:path h="2657139" w="4767240">
                  <a:moveTo>
                    <a:pt x="8134" y="0"/>
                  </a:moveTo>
                  <a:lnTo>
                    <a:pt x="4759106" y="0"/>
                  </a:lnTo>
                  <a:cubicBezTo>
                    <a:pt x="4763598" y="0"/>
                    <a:pt x="4767240" y="3642"/>
                    <a:pt x="4767240" y="8134"/>
                  </a:cubicBezTo>
                  <a:lnTo>
                    <a:pt x="4767240" y="2649005"/>
                  </a:lnTo>
                  <a:cubicBezTo>
                    <a:pt x="4767240" y="2651162"/>
                    <a:pt x="4766383" y="2653231"/>
                    <a:pt x="4764857" y="2654757"/>
                  </a:cubicBezTo>
                  <a:cubicBezTo>
                    <a:pt x="4763332" y="2656282"/>
                    <a:pt x="4761263" y="2657139"/>
                    <a:pt x="4759106" y="2657139"/>
                  </a:cubicBezTo>
                  <a:lnTo>
                    <a:pt x="8134" y="2657139"/>
                  </a:lnTo>
                  <a:cubicBezTo>
                    <a:pt x="3642" y="2657139"/>
                    <a:pt x="0" y="2653497"/>
                    <a:pt x="0" y="2649005"/>
                  </a:cubicBezTo>
                  <a:lnTo>
                    <a:pt x="0" y="8134"/>
                  </a:lnTo>
                  <a:cubicBezTo>
                    <a:pt x="0" y="3642"/>
                    <a:pt x="3642" y="0"/>
                    <a:pt x="8134" y="0"/>
                  </a:cubicBezTo>
                  <a:close/>
                </a:path>
              </a:pathLst>
            </a:custGeom>
            <a:solidFill>
              <a:srgbClr val="48699F"/>
            </a:solidFill>
          </p:spPr>
        </p:sp>
        <p:sp>
          <p:nvSpPr>
            <p:cNvPr name="TextBox 9" id="9"/>
            <p:cNvSpPr txBox="true"/>
            <p:nvPr/>
          </p:nvSpPr>
          <p:spPr>
            <a:xfrm>
              <a:off x="0" y="-38100"/>
              <a:ext cx="4767240" cy="2695239"/>
            </a:xfrm>
            <a:prstGeom prst="rect">
              <a:avLst/>
            </a:prstGeom>
          </p:spPr>
          <p:txBody>
            <a:bodyPr anchor="ctr" rtlCol="false" tIns="0" lIns="0" bIns="0" rIns="0"/>
            <a:lstStyle/>
            <a:p>
              <a:pPr algn="ctr">
                <a:lnSpc>
                  <a:spcPts val="3111"/>
                </a:lnSpc>
              </a:pPr>
            </a:p>
          </p:txBody>
        </p:sp>
      </p:grpSp>
      <p:sp>
        <p:nvSpPr>
          <p:cNvPr name="Freeform 10" id="10"/>
          <p:cNvSpPr/>
          <p:nvPr/>
        </p:nvSpPr>
        <p:spPr>
          <a:xfrm flipH="false" flipV="false" rot="0">
            <a:off x="1772721" y="2775554"/>
            <a:ext cx="14023385" cy="5038725"/>
          </a:xfrm>
          <a:custGeom>
            <a:avLst/>
            <a:gdLst/>
            <a:ahLst/>
            <a:cxnLst/>
            <a:rect r="r" b="b" t="t" l="l"/>
            <a:pathLst>
              <a:path h="5038725" w="14023385">
                <a:moveTo>
                  <a:pt x="0" y="0"/>
                </a:moveTo>
                <a:lnTo>
                  <a:pt x="14023384" y="0"/>
                </a:lnTo>
                <a:lnTo>
                  <a:pt x="14023384" y="5038724"/>
                </a:lnTo>
                <a:lnTo>
                  <a:pt x="0" y="5038724"/>
                </a:lnTo>
                <a:lnTo>
                  <a:pt x="0" y="0"/>
                </a:lnTo>
                <a:close/>
              </a:path>
            </a:pathLst>
          </a:custGeom>
          <a:blipFill>
            <a:blip r:embed="rId5"/>
            <a:stretch>
              <a:fillRect l="0" t="-3865" r="-2377" b="-3865"/>
            </a:stretch>
          </a:blipFill>
        </p:spPr>
      </p:sp>
      <p:sp>
        <p:nvSpPr>
          <p:cNvPr name="TextBox 11" id="11"/>
          <p:cNvSpPr txBox="true"/>
          <p:nvPr/>
        </p:nvSpPr>
        <p:spPr>
          <a:xfrm rot="0">
            <a:off x="3642799" y="153087"/>
            <a:ext cx="11002403" cy="1094740"/>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IMPLEMENTACION </a:t>
            </a:r>
          </a:p>
        </p:txBody>
      </p:sp>
      <p:sp>
        <p:nvSpPr>
          <p:cNvPr name="TextBox 12" id="12"/>
          <p:cNvSpPr txBox="true"/>
          <p:nvPr/>
        </p:nvSpPr>
        <p:spPr>
          <a:xfrm rot="0">
            <a:off x="6373405" y="1688432"/>
            <a:ext cx="4497358" cy="589367"/>
          </a:xfrm>
          <a:prstGeom prst="rect">
            <a:avLst/>
          </a:prstGeom>
        </p:spPr>
        <p:txBody>
          <a:bodyPr anchor="t" rtlCol="false" tIns="0" lIns="0" bIns="0" rIns="0">
            <a:spAutoFit/>
          </a:bodyPr>
          <a:lstStyle/>
          <a:p>
            <a:pPr algn="ctr">
              <a:lnSpc>
                <a:spcPts val="4893"/>
              </a:lnSpc>
            </a:pPr>
            <a:r>
              <a:rPr lang="en-US" sz="3495" b="true">
                <a:solidFill>
                  <a:srgbClr val="FFFFFF"/>
                </a:solidFill>
                <a:latin typeface="Open Sans Bold"/>
                <a:ea typeface="Open Sans Bold"/>
                <a:cs typeface="Open Sans Bold"/>
                <a:sym typeface="Open Sans Bold"/>
              </a:rPr>
              <a:t>Main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791567" y="-102870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24706"/>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3111"/>
                </a:lnSpc>
              </a:pPr>
            </a:p>
          </p:txBody>
        </p:sp>
      </p:grpSp>
      <p:sp>
        <p:nvSpPr>
          <p:cNvPr name="Freeform 6" id="6"/>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2885515" y="1247827"/>
            <a:ext cx="13610918" cy="8657074"/>
            <a:chOff x="0" y="0"/>
            <a:chExt cx="4260885" cy="2710089"/>
          </a:xfrm>
        </p:grpSpPr>
        <p:sp>
          <p:nvSpPr>
            <p:cNvPr name="Freeform 8" id="8"/>
            <p:cNvSpPr/>
            <p:nvPr/>
          </p:nvSpPr>
          <p:spPr>
            <a:xfrm flipH="false" flipV="false" rot="0">
              <a:off x="0" y="0"/>
              <a:ext cx="4260885" cy="2710089"/>
            </a:xfrm>
            <a:custGeom>
              <a:avLst/>
              <a:gdLst/>
              <a:ahLst/>
              <a:cxnLst/>
              <a:rect r="r" b="b" t="t" l="l"/>
              <a:pathLst>
                <a:path h="2710089" w="4260885">
                  <a:moveTo>
                    <a:pt x="9101" y="0"/>
                  </a:moveTo>
                  <a:lnTo>
                    <a:pt x="4251784" y="0"/>
                  </a:lnTo>
                  <a:cubicBezTo>
                    <a:pt x="4254198" y="0"/>
                    <a:pt x="4256513" y="959"/>
                    <a:pt x="4258219" y="2666"/>
                  </a:cubicBezTo>
                  <a:cubicBezTo>
                    <a:pt x="4259926" y="4372"/>
                    <a:pt x="4260885" y="6687"/>
                    <a:pt x="4260885" y="9101"/>
                  </a:cubicBezTo>
                  <a:lnTo>
                    <a:pt x="4260885" y="2700988"/>
                  </a:lnTo>
                  <a:cubicBezTo>
                    <a:pt x="4260885" y="2703402"/>
                    <a:pt x="4259926" y="2705717"/>
                    <a:pt x="4258219" y="2707424"/>
                  </a:cubicBezTo>
                  <a:cubicBezTo>
                    <a:pt x="4256513" y="2709130"/>
                    <a:pt x="4254198" y="2710089"/>
                    <a:pt x="4251784" y="2710089"/>
                  </a:cubicBezTo>
                  <a:lnTo>
                    <a:pt x="9101" y="2710089"/>
                  </a:lnTo>
                  <a:cubicBezTo>
                    <a:pt x="6687" y="2710089"/>
                    <a:pt x="4372" y="2709130"/>
                    <a:pt x="2666" y="2707424"/>
                  </a:cubicBezTo>
                  <a:cubicBezTo>
                    <a:pt x="959" y="2705717"/>
                    <a:pt x="0" y="2703402"/>
                    <a:pt x="0" y="2700988"/>
                  </a:cubicBezTo>
                  <a:lnTo>
                    <a:pt x="0" y="9101"/>
                  </a:lnTo>
                  <a:cubicBezTo>
                    <a:pt x="0" y="6687"/>
                    <a:pt x="959" y="4372"/>
                    <a:pt x="2666" y="2666"/>
                  </a:cubicBezTo>
                  <a:cubicBezTo>
                    <a:pt x="4372" y="959"/>
                    <a:pt x="6687" y="0"/>
                    <a:pt x="9101" y="0"/>
                  </a:cubicBezTo>
                  <a:close/>
                </a:path>
              </a:pathLst>
            </a:custGeom>
            <a:solidFill>
              <a:srgbClr val="48699F"/>
            </a:solidFill>
          </p:spPr>
        </p:sp>
        <p:sp>
          <p:nvSpPr>
            <p:cNvPr name="TextBox 9" id="9"/>
            <p:cNvSpPr txBox="true"/>
            <p:nvPr/>
          </p:nvSpPr>
          <p:spPr>
            <a:xfrm>
              <a:off x="0" y="-38100"/>
              <a:ext cx="4260885" cy="2748189"/>
            </a:xfrm>
            <a:prstGeom prst="rect">
              <a:avLst/>
            </a:prstGeom>
          </p:spPr>
          <p:txBody>
            <a:bodyPr anchor="ctr" rtlCol="false" tIns="0" lIns="0" bIns="0" rIns="0"/>
            <a:lstStyle/>
            <a:p>
              <a:pPr algn="ctr">
                <a:lnSpc>
                  <a:spcPts val="3111"/>
                </a:lnSpc>
              </a:pPr>
            </a:p>
          </p:txBody>
        </p:sp>
      </p:grpSp>
      <p:sp>
        <p:nvSpPr>
          <p:cNvPr name="Freeform 10" id="10"/>
          <p:cNvSpPr/>
          <p:nvPr/>
        </p:nvSpPr>
        <p:spPr>
          <a:xfrm flipH="false" flipV="false" rot="0">
            <a:off x="3841727" y="1967080"/>
            <a:ext cx="9560715" cy="7786188"/>
          </a:xfrm>
          <a:custGeom>
            <a:avLst/>
            <a:gdLst/>
            <a:ahLst/>
            <a:cxnLst/>
            <a:rect r="r" b="b" t="t" l="l"/>
            <a:pathLst>
              <a:path h="7786188" w="9560715">
                <a:moveTo>
                  <a:pt x="0" y="0"/>
                </a:moveTo>
                <a:lnTo>
                  <a:pt x="9560715" y="0"/>
                </a:lnTo>
                <a:lnTo>
                  <a:pt x="9560715" y="7786189"/>
                </a:lnTo>
                <a:lnTo>
                  <a:pt x="0" y="7786189"/>
                </a:lnTo>
                <a:lnTo>
                  <a:pt x="0" y="0"/>
                </a:lnTo>
                <a:close/>
              </a:path>
            </a:pathLst>
          </a:custGeom>
          <a:blipFill>
            <a:blip r:embed="rId5"/>
            <a:stretch>
              <a:fillRect l="0" t="0" r="0" b="0"/>
            </a:stretch>
          </a:blipFill>
        </p:spPr>
      </p:sp>
      <p:sp>
        <p:nvSpPr>
          <p:cNvPr name="TextBox 11" id="11"/>
          <p:cNvSpPr txBox="true"/>
          <p:nvPr/>
        </p:nvSpPr>
        <p:spPr>
          <a:xfrm rot="0">
            <a:off x="3642799" y="153087"/>
            <a:ext cx="11002403" cy="1094740"/>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IMPLEMENTACION </a:t>
            </a:r>
          </a:p>
        </p:txBody>
      </p:sp>
      <p:sp>
        <p:nvSpPr>
          <p:cNvPr name="TextBox 12" id="12"/>
          <p:cNvSpPr txBox="true"/>
          <p:nvPr/>
        </p:nvSpPr>
        <p:spPr>
          <a:xfrm rot="0">
            <a:off x="6373405" y="1284196"/>
            <a:ext cx="4497358" cy="589367"/>
          </a:xfrm>
          <a:prstGeom prst="rect">
            <a:avLst/>
          </a:prstGeom>
        </p:spPr>
        <p:txBody>
          <a:bodyPr anchor="t" rtlCol="false" tIns="0" lIns="0" bIns="0" rIns="0">
            <a:spAutoFit/>
          </a:bodyPr>
          <a:lstStyle/>
          <a:p>
            <a:pPr algn="ctr">
              <a:lnSpc>
                <a:spcPts val="4893"/>
              </a:lnSpc>
            </a:pPr>
            <a:r>
              <a:rPr lang="en-US" sz="3495" b="true">
                <a:solidFill>
                  <a:srgbClr val="FFFFFF"/>
                </a:solidFill>
                <a:latin typeface="Open Sans Bold"/>
                <a:ea typeface="Open Sans Bold"/>
                <a:cs typeface="Open Sans Bold"/>
                <a:sym typeface="Open Sans Bold"/>
              </a:rPr>
              <a:t>Main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16335"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24706"/>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3111"/>
                </a:lnSpc>
              </a:pPr>
            </a:p>
          </p:txBody>
        </p:sp>
      </p:grpSp>
      <p:sp>
        <p:nvSpPr>
          <p:cNvPr name="Freeform 6" id="6"/>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707556" y="4223875"/>
            <a:ext cx="8645450" cy="4604830"/>
            <a:chOff x="0" y="0"/>
            <a:chExt cx="1186845" cy="632150"/>
          </a:xfrm>
        </p:grpSpPr>
        <p:sp>
          <p:nvSpPr>
            <p:cNvPr name="Freeform 8" id="8"/>
            <p:cNvSpPr/>
            <p:nvPr/>
          </p:nvSpPr>
          <p:spPr>
            <a:xfrm flipH="false" flipV="false" rot="0">
              <a:off x="0" y="0"/>
              <a:ext cx="1186845" cy="632150"/>
            </a:xfrm>
            <a:custGeom>
              <a:avLst/>
              <a:gdLst/>
              <a:ahLst/>
              <a:cxnLst/>
              <a:rect r="r" b="b" t="t" l="l"/>
              <a:pathLst>
                <a:path h="632150" w="1186845">
                  <a:moveTo>
                    <a:pt x="14328" y="0"/>
                  </a:moveTo>
                  <a:lnTo>
                    <a:pt x="1172517" y="0"/>
                  </a:lnTo>
                  <a:cubicBezTo>
                    <a:pt x="1176317" y="0"/>
                    <a:pt x="1179961" y="1510"/>
                    <a:pt x="1182648" y="4197"/>
                  </a:cubicBezTo>
                  <a:cubicBezTo>
                    <a:pt x="1185335" y="6884"/>
                    <a:pt x="1186845" y="10528"/>
                    <a:pt x="1186845" y="14328"/>
                  </a:cubicBezTo>
                  <a:lnTo>
                    <a:pt x="1186845" y="617822"/>
                  </a:lnTo>
                  <a:cubicBezTo>
                    <a:pt x="1186845" y="621622"/>
                    <a:pt x="1185335" y="625266"/>
                    <a:pt x="1182648" y="627953"/>
                  </a:cubicBezTo>
                  <a:cubicBezTo>
                    <a:pt x="1179961" y="630640"/>
                    <a:pt x="1176317" y="632150"/>
                    <a:pt x="1172517" y="632150"/>
                  </a:cubicBezTo>
                  <a:lnTo>
                    <a:pt x="14328" y="632150"/>
                  </a:lnTo>
                  <a:cubicBezTo>
                    <a:pt x="10528" y="632150"/>
                    <a:pt x="6884" y="630640"/>
                    <a:pt x="4197" y="627953"/>
                  </a:cubicBezTo>
                  <a:cubicBezTo>
                    <a:pt x="1510" y="625266"/>
                    <a:pt x="0" y="621622"/>
                    <a:pt x="0" y="617822"/>
                  </a:cubicBezTo>
                  <a:lnTo>
                    <a:pt x="0" y="14328"/>
                  </a:lnTo>
                  <a:cubicBezTo>
                    <a:pt x="0" y="10528"/>
                    <a:pt x="1510" y="6884"/>
                    <a:pt x="4197" y="4197"/>
                  </a:cubicBezTo>
                  <a:cubicBezTo>
                    <a:pt x="6884" y="1510"/>
                    <a:pt x="10528" y="0"/>
                    <a:pt x="14328" y="0"/>
                  </a:cubicBezTo>
                  <a:close/>
                </a:path>
              </a:pathLst>
            </a:custGeom>
            <a:blipFill>
              <a:blip r:embed="rId5"/>
              <a:stretch>
                <a:fillRect l="0" t="-521" r="0" b="-521"/>
              </a:stretch>
            </a:blipFill>
          </p:spPr>
        </p:sp>
      </p:grpSp>
      <p:sp>
        <p:nvSpPr>
          <p:cNvPr name="TextBox 9" id="9"/>
          <p:cNvSpPr txBox="true"/>
          <p:nvPr/>
        </p:nvSpPr>
        <p:spPr>
          <a:xfrm rot="0">
            <a:off x="3642799" y="904875"/>
            <a:ext cx="11002403" cy="1094740"/>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EXPERIMENTO 1</a:t>
            </a:r>
          </a:p>
        </p:txBody>
      </p:sp>
      <p:sp>
        <p:nvSpPr>
          <p:cNvPr name="Freeform 10" id="10"/>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9906871" y="4123529"/>
            <a:ext cx="6690038" cy="4805520"/>
          </a:xfrm>
          <a:custGeom>
            <a:avLst/>
            <a:gdLst/>
            <a:ahLst/>
            <a:cxnLst/>
            <a:rect r="r" b="b" t="t" l="l"/>
            <a:pathLst>
              <a:path h="4805520" w="6690038">
                <a:moveTo>
                  <a:pt x="0" y="0"/>
                </a:moveTo>
                <a:lnTo>
                  <a:pt x="6690038" y="0"/>
                </a:lnTo>
                <a:lnTo>
                  <a:pt x="6690038" y="4805521"/>
                </a:lnTo>
                <a:lnTo>
                  <a:pt x="0" y="4805521"/>
                </a:lnTo>
                <a:lnTo>
                  <a:pt x="0" y="0"/>
                </a:lnTo>
                <a:close/>
              </a:path>
            </a:pathLst>
          </a:custGeom>
          <a:blipFill>
            <a:blip r:embed="rId6"/>
            <a:stretch>
              <a:fillRect l="0" t="0" r="0" b="0"/>
            </a:stretch>
          </a:blipFill>
        </p:spPr>
      </p:sp>
      <p:sp>
        <p:nvSpPr>
          <p:cNvPr name="TextBox 12" id="12"/>
          <p:cNvSpPr txBox="true"/>
          <p:nvPr/>
        </p:nvSpPr>
        <p:spPr>
          <a:xfrm rot="0">
            <a:off x="2765184" y="1951990"/>
            <a:ext cx="11972356" cy="1977896"/>
          </a:xfrm>
          <a:prstGeom prst="rect">
            <a:avLst/>
          </a:prstGeom>
        </p:spPr>
        <p:txBody>
          <a:bodyPr anchor="t" rtlCol="false" tIns="0" lIns="0" bIns="0" rIns="0">
            <a:spAutoFit/>
          </a:bodyPr>
          <a:lstStyle/>
          <a:p>
            <a:pPr algn="ctr">
              <a:lnSpc>
                <a:spcPts val="3970"/>
              </a:lnSpc>
            </a:pPr>
            <a:r>
              <a:rPr lang="en-US" sz="2836">
                <a:solidFill>
                  <a:srgbClr val="FFFFFF"/>
                </a:solidFill>
                <a:latin typeface="Open Sans"/>
                <a:ea typeface="Open Sans"/>
                <a:cs typeface="Open Sans"/>
                <a:sym typeface="Open Sans"/>
              </a:rPr>
              <a:t>El experimento 1 consiste en comparar los tiempos de ejecución de PilaEnlazada y Stack de la libreria estandar de Java para distintas cantidades de datos, con el experimento se compilaron los siguientes datos presentes en la tabla y el grafico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DAG0mDWOPjw</dc:identifier>
  <dcterms:modified xsi:type="dcterms:W3CDTF">2011-08-01T06:04:30Z</dcterms:modified>
  <cp:revision>1</cp:revision>
  <dc:title>Lab 2:COLAS Y PILAS</dc:title>
</cp:coreProperties>
</file>