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Play"/>
      <p:regular r:id="rId15"/>
      <p:bold r:id="rId16"/>
    </p:embeddedFont>
    <p:embeddedFont>
      <p:font typeface="ADLaM Display"/>
      <p:regular r:id="rId17"/>
    </p:embeddedFont>
    <p:embeddedFont>
      <p:font typeface="Rubik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gWxEeeXopOsnCA4tQknCr899Rl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Rubik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-regular.fntdata"/><Relationship Id="rId14" Type="http://schemas.openxmlformats.org/officeDocument/2006/relationships/slide" Target="slides/slide10.xml"/><Relationship Id="rId17" Type="http://schemas.openxmlformats.org/officeDocument/2006/relationships/font" Target="fonts/ADLaMDisplay-regular.fntdata"/><Relationship Id="rId16" Type="http://schemas.openxmlformats.org/officeDocument/2006/relationships/font" Target="fonts/Play-bold.fntdata"/><Relationship Id="rId5" Type="http://schemas.openxmlformats.org/officeDocument/2006/relationships/slide" Target="slides/slide1.xml"/><Relationship Id="rId19" Type="http://schemas.openxmlformats.org/officeDocument/2006/relationships/font" Target="fonts/Rubik-bold.fntdata"/><Relationship Id="rId6" Type="http://schemas.openxmlformats.org/officeDocument/2006/relationships/slide" Target="slides/slide2.xml"/><Relationship Id="rId18" Type="http://schemas.openxmlformats.org/officeDocument/2006/relationships/font" Target="fonts/Rubik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/>
              <a:t>Buonasera a tutti, sono Maria Chiara Gattuso del TEAM JSP.</a:t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0C0C0C"/>
                </a:solidFill>
                <a:latin typeface="Rubik"/>
                <a:ea typeface="Rubik"/>
                <a:cs typeface="Rubik"/>
                <a:sym typeface="Rubik"/>
              </a:rPr>
              <a:t>Tutti noi siamo stati studenti e sicuramente siamo stati indecisi su cosa fare una volta finita la scuola superiore, infatti i dati del MIUR riportano il  71% degli studenti di quinta superiore è ancora indeciso sul proprio futuro, quindi noi ci rivolgiamo a studenti a partire già dal terzo superiore, per aiutarli a scegliere la strada più adatta a loro, quale potrebbe essere universitaria o lavorativa. In particolare 330.000 scelgono di iniziare l’università ma è stato rilevato che il 7,3% di questi abbandona gli studi e il 9,3% cambiano corso di laurea.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Allo stato attuale l’orientamento avviene con fiere a volte molto dispersive e impegnative oppure quiz che risultano asettici e poco interattivi.</a:t>
            </a:r>
            <a:endParaRPr/>
          </a:p>
        </p:txBody>
      </p:sp>
      <p:sp>
        <p:nvSpPr>
          <p:cNvPr id="112" name="Google Shape;11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Per ovviare a questo status la nostra proposta è una piattaforma interattiva per orientare lo studente e indirizzarlo nella scelta più adatta a se per il suo futuro, prendendo in considerazione diversi fattori quali ad esempio: obiettivi, tempo e risorse a disposizione.</a:t>
            </a:r>
            <a:endParaRPr/>
          </a:p>
        </p:txBody>
      </p:sp>
      <p:sp>
        <p:nvSpPr>
          <p:cNvPr id="123" name="Google Shape;12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Andremo a implementare un modello che utilizza l’intelligenza artificiale per la ricerca del percorso migliore adatto allo studente. </a:t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/>
              <a:t>Lo step iniziale è la profilazione che punta sull’attitudine, il desiderio e le aspettative dello studente. Alla luce dei talenti evidenziati verrà indirizzato a informazioni dettagliate su corsi di laurea, master e corsi di formazione, ma anche la possibilità di interagire con le aziende che più rispecchiano il suo profilo.</a:t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Il guadagno che otterremo sarà il frutto di collaborazioni con corsi di formazione, università e aziende che avranno interesse nell’essere presenti nella nostra community per guadagnare visibilità tramite 4U.</a:t>
            </a:r>
            <a:endParaRPr/>
          </a:p>
        </p:txBody>
      </p:sp>
      <p:sp>
        <p:nvSpPr>
          <p:cNvPr id="160" name="Google Shape;16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4.jpg"/><Relationship Id="rId5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9.jpg"/><Relationship Id="rId5" Type="http://schemas.openxmlformats.org/officeDocument/2006/relationships/image" Target="../media/image15.jpg"/><Relationship Id="rId6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89" name="Google Shape;89;p1"/>
          <p:cNvSpPr/>
          <p:nvPr/>
        </p:nvSpPr>
        <p:spPr>
          <a:xfrm flipH="1">
            <a:off x="708673" y="0"/>
            <a:ext cx="2486322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8975235" y="0"/>
            <a:ext cx="2486322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Immagine che contiene libro, forniture per ufficio, penna, Strumento per ufficio&#10;&#10;Descrizione generata automaticamente" id="91" name="Google Shape;91;p1"/>
          <p:cNvPicPr preferRelativeResize="0"/>
          <p:nvPr/>
        </p:nvPicPr>
        <p:blipFill rotWithShape="1">
          <a:blip r:embed="rId3">
            <a:alphaModFix/>
          </a:blip>
          <a:srcRect b="3525" l="0" r="1" t="21765"/>
          <a:stretch/>
        </p:blipFill>
        <p:spPr>
          <a:xfrm>
            <a:off x="967853" y="10"/>
            <a:ext cx="10256294" cy="6857990"/>
          </a:xfrm>
          <a:custGeom>
            <a:rect b="b" l="l" r="r" t="t"/>
            <a:pathLst>
              <a:path extrusionOk="0" h="6858000" w="10256294">
                <a:moveTo>
                  <a:pt x="1691450" y="0"/>
                </a:moveTo>
                <a:lnTo>
                  <a:pt x="4470259" y="0"/>
                </a:lnTo>
                <a:lnTo>
                  <a:pt x="4542814" y="0"/>
                </a:lnTo>
                <a:lnTo>
                  <a:pt x="5713480" y="0"/>
                </a:lnTo>
                <a:lnTo>
                  <a:pt x="5786036" y="0"/>
                </a:lnTo>
                <a:lnTo>
                  <a:pt x="8564844" y="0"/>
                </a:lnTo>
                <a:lnTo>
                  <a:pt x="8587900" y="14997"/>
                </a:lnTo>
                <a:cubicBezTo>
                  <a:pt x="9658369" y="754641"/>
                  <a:pt x="10256294" y="2093192"/>
                  <a:pt x="10256294" y="3621656"/>
                </a:cubicBezTo>
                <a:cubicBezTo>
                  <a:pt x="10256294" y="4969131"/>
                  <a:pt x="9288413" y="5602839"/>
                  <a:pt x="8302921" y="6374814"/>
                </a:cubicBezTo>
                <a:cubicBezTo>
                  <a:pt x="8123457" y="6515397"/>
                  <a:pt x="7945637" y="6653108"/>
                  <a:pt x="7764491" y="6780599"/>
                </a:cubicBezTo>
                <a:lnTo>
                  <a:pt x="7648023" y="6858000"/>
                </a:lnTo>
                <a:lnTo>
                  <a:pt x="5786036" y="6858000"/>
                </a:lnTo>
                <a:lnTo>
                  <a:pt x="5713480" y="6858000"/>
                </a:lnTo>
                <a:lnTo>
                  <a:pt x="4542814" y="6858000"/>
                </a:lnTo>
                <a:lnTo>
                  <a:pt x="4470259" y="6858000"/>
                </a:lnTo>
                <a:lnTo>
                  <a:pt x="2608272" y="6858000"/>
                </a:lnTo>
                <a:lnTo>
                  <a:pt x="2491804" y="6780599"/>
                </a:lnTo>
                <a:cubicBezTo>
                  <a:pt x="2310658" y="6653108"/>
                  <a:pt x="2132837" y="6515397"/>
                  <a:pt x="1953374" y="6374814"/>
                </a:cubicBezTo>
                <a:cubicBezTo>
                  <a:pt x="967880" y="5602839"/>
                  <a:pt x="0" y="4969131"/>
                  <a:pt x="0" y="3621656"/>
                </a:cubicBezTo>
                <a:cubicBezTo>
                  <a:pt x="0" y="2093192"/>
                  <a:pt x="597925" y="754641"/>
                  <a:pt x="1668394" y="14997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 flipH="1">
            <a:off x="967853" y="0"/>
            <a:ext cx="10256294" cy="6858000"/>
          </a:xfrm>
          <a:custGeom>
            <a:rect b="b" l="l" r="r" t="t"/>
            <a:pathLst>
              <a:path extrusionOk="0" h="6858000" w="10256294">
                <a:moveTo>
                  <a:pt x="1910015" y="0"/>
                </a:moveTo>
                <a:lnTo>
                  <a:pt x="1691450" y="0"/>
                </a:lnTo>
                <a:lnTo>
                  <a:pt x="1668394" y="14997"/>
                </a:lnTo>
                <a:cubicBezTo>
                  <a:pt x="597925" y="754641"/>
                  <a:pt x="0" y="2093192"/>
                  <a:pt x="0" y="3621656"/>
                </a:cubicBezTo>
                <a:cubicBezTo>
                  <a:pt x="0" y="4969131"/>
                  <a:pt x="967880" y="5602839"/>
                  <a:pt x="1953374" y="6374814"/>
                </a:cubicBezTo>
                <a:cubicBezTo>
                  <a:pt x="2132836" y="6515397"/>
                  <a:pt x="2310657" y="6653108"/>
                  <a:pt x="2491804" y="6780599"/>
                </a:cubicBezTo>
                <a:lnTo>
                  <a:pt x="2608271" y="6858000"/>
                </a:lnTo>
                <a:lnTo>
                  <a:pt x="2864721" y="6858000"/>
                </a:lnTo>
                <a:lnTo>
                  <a:pt x="2743439" y="6780599"/>
                </a:lnTo>
                <a:cubicBezTo>
                  <a:pt x="2554808" y="6653108"/>
                  <a:pt x="2369639" y="6515397"/>
                  <a:pt x="2182760" y="6374814"/>
                </a:cubicBezTo>
                <a:cubicBezTo>
                  <a:pt x="1156547" y="5602839"/>
                  <a:pt x="148672" y="4969131"/>
                  <a:pt x="148672" y="3621656"/>
                </a:cubicBezTo>
                <a:cubicBezTo>
                  <a:pt x="148672" y="2093192"/>
                  <a:pt x="771304" y="754641"/>
                  <a:pt x="1886006" y="14997"/>
                </a:cubicBezTo>
                <a:close/>
                <a:moveTo>
                  <a:pt x="8564844" y="0"/>
                </a:moveTo>
                <a:lnTo>
                  <a:pt x="8346278" y="0"/>
                </a:lnTo>
                <a:lnTo>
                  <a:pt x="8370288" y="14997"/>
                </a:lnTo>
                <a:cubicBezTo>
                  <a:pt x="9484990" y="754641"/>
                  <a:pt x="10107622" y="2093192"/>
                  <a:pt x="10107622" y="3621656"/>
                </a:cubicBezTo>
                <a:cubicBezTo>
                  <a:pt x="10107622" y="4969131"/>
                  <a:pt x="9099748" y="5602839"/>
                  <a:pt x="8073532" y="6374814"/>
                </a:cubicBezTo>
                <a:cubicBezTo>
                  <a:pt x="7886654" y="6515397"/>
                  <a:pt x="7701485" y="6653108"/>
                  <a:pt x="7512854" y="6780599"/>
                </a:cubicBezTo>
                <a:lnTo>
                  <a:pt x="7391575" y="6858000"/>
                </a:lnTo>
                <a:lnTo>
                  <a:pt x="7648023" y="6858000"/>
                </a:lnTo>
                <a:lnTo>
                  <a:pt x="7764490" y="6780599"/>
                </a:lnTo>
                <a:cubicBezTo>
                  <a:pt x="7945636" y="6653108"/>
                  <a:pt x="8123457" y="6515397"/>
                  <a:pt x="8302920" y="6374814"/>
                </a:cubicBezTo>
                <a:cubicBezTo>
                  <a:pt x="9288414" y="5602839"/>
                  <a:pt x="10256294" y="4969131"/>
                  <a:pt x="10256294" y="3621656"/>
                </a:cubicBezTo>
                <a:cubicBezTo>
                  <a:pt x="10256294" y="2093192"/>
                  <a:pt x="9658369" y="754641"/>
                  <a:pt x="8587900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0" y="6457743"/>
            <a:ext cx="33134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Speaker: Maria Chiara Gattuso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74747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0" name="Google Shape;190;p10"/>
          <p:cNvSpPr/>
          <p:nvPr/>
        </p:nvSpPr>
        <p:spPr>
          <a:xfrm flipH="1">
            <a:off x="708673" y="0"/>
            <a:ext cx="2486322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8975235" y="0"/>
            <a:ext cx="2486322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2" name="Google Shape;192;p10"/>
          <p:cNvSpPr/>
          <p:nvPr/>
        </p:nvSpPr>
        <p:spPr>
          <a:xfrm flipH="1">
            <a:off x="967853" y="0"/>
            <a:ext cx="10256294" cy="6858000"/>
          </a:xfrm>
          <a:custGeom>
            <a:rect b="b" l="l" r="r" t="t"/>
            <a:pathLst>
              <a:path extrusionOk="0" h="6858000" w="10256294">
                <a:moveTo>
                  <a:pt x="1910015" y="0"/>
                </a:moveTo>
                <a:lnTo>
                  <a:pt x="1691450" y="0"/>
                </a:lnTo>
                <a:lnTo>
                  <a:pt x="1668394" y="14997"/>
                </a:lnTo>
                <a:cubicBezTo>
                  <a:pt x="597925" y="754641"/>
                  <a:pt x="0" y="2093192"/>
                  <a:pt x="0" y="3621656"/>
                </a:cubicBezTo>
                <a:cubicBezTo>
                  <a:pt x="0" y="4969131"/>
                  <a:pt x="967880" y="5602839"/>
                  <a:pt x="1953374" y="6374814"/>
                </a:cubicBezTo>
                <a:cubicBezTo>
                  <a:pt x="2132836" y="6515397"/>
                  <a:pt x="2310657" y="6653108"/>
                  <a:pt x="2491804" y="6780599"/>
                </a:cubicBezTo>
                <a:lnTo>
                  <a:pt x="2608271" y="6858000"/>
                </a:lnTo>
                <a:lnTo>
                  <a:pt x="2864721" y="6858000"/>
                </a:lnTo>
                <a:lnTo>
                  <a:pt x="2743439" y="6780599"/>
                </a:lnTo>
                <a:cubicBezTo>
                  <a:pt x="2554808" y="6653108"/>
                  <a:pt x="2369639" y="6515397"/>
                  <a:pt x="2182760" y="6374814"/>
                </a:cubicBezTo>
                <a:cubicBezTo>
                  <a:pt x="1156547" y="5602839"/>
                  <a:pt x="148672" y="4969131"/>
                  <a:pt x="148672" y="3621656"/>
                </a:cubicBezTo>
                <a:cubicBezTo>
                  <a:pt x="148672" y="2093192"/>
                  <a:pt x="771304" y="754641"/>
                  <a:pt x="1886006" y="14997"/>
                </a:cubicBezTo>
                <a:close/>
                <a:moveTo>
                  <a:pt x="8564844" y="0"/>
                </a:moveTo>
                <a:lnTo>
                  <a:pt x="8346278" y="0"/>
                </a:lnTo>
                <a:lnTo>
                  <a:pt x="8370288" y="14997"/>
                </a:lnTo>
                <a:cubicBezTo>
                  <a:pt x="9484990" y="754641"/>
                  <a:pt x="10107622" y="2093192"/>
                  <a:pt x="10107622" y="3621656"/>
                </a:cubicBezTo>
                <a:cubicBezTo>
                  <a:pt x="10107622" y="4969131"/>
                  <a:pt x="9099748" y="5602839"/>
                  <a:pt x="8073532" y="6374814"/>
                </a:cubicBezTo>
                <a:cubicBezTo>
                  <a:pt x="7886654" y="6515397"/>
                  <a:pt x="7701485" y="6653108"/>
                  <a:pt x="7512854" y="6780599"/>
                </a:cubicBezTo>
                <a:lnTo>
                  <a:pt x="7391575" y="6858000"/>
                </a:lnTo>
                <a:lnTo>
                  <a:pt x="7648023" y="6858000"/>
                </a:lnTo>
                <a:lnTo>
                  <a:pt x="7764490" y="6780599"/>
                </a:lnTo>
                <a:cubicBezTo>
                  <a:pt x="7945636" y="6653108"/>
                  <a:pt x="8123457" y="6515397"/>
                  <a:pt x="8302920" y="6374814"/>
                </a:cubicBezTo>
                <a:cubicBezTo>
                  <a:pt x="9288414" y="5602839"/>
                  <a:pt x="10256294" y="4969131"/>
                  <a:pt x="10256294" y="3621656"/>
                </a:cubicBezTo>
                <a:cubicBezTo>
                  <a:pt x="10256294" y="2093192"/>
                  <a:pt x="9658369" y="754641"/>
                  <a:pt x="8587900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1211486" y="5662362"/>
            <a:ext cx="9547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43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GR</a:t>
            </a:r>
            <a:r>
              <a:rPr b="1" lang="it-IT" sz="43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AZIE PER L’ATTENZIONE</a:t>
            </a:r>
            <a:endParaRPr b="1" sz="43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1379000" y="2601250"/>
            <a:ext cx="10314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3700">
                <a:solidFill>
                  <a:srgbClr val="0070C0"/>
                </a:solidFill>
              </a:rPr>
              <a:t>“Non è mai troppo tardi per essere ciò che avresti potuto essere”- George Eliot</a:t>
            </a:r>
            <a:endParaRPr i="1" sz="37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magine che contiene testo, schermata, clipart, cartone animato&#10;&#10;Descrizione generata automaticamente"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8300" y="0"/>
            <a:ext cx="714370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2284898" y="142319"/>
            <a:ext cx="373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3200">
                <a:solidFill>
                  <a:srgbClr val="0070C0"/>
                </a:solidFill>
                <a:latin typeface="Play"/>
                <a:ea typeface="Play"/>
                <a:cs typeface="Play"/>
                <a:sym typeface="Play"/>
              </a:rPr>
              <a:t>Problema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206675" y="1760300"/>
            <a:ext cx="4118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Char char="●"/>
            </a:pPr>
            <a:r>
              <a:rPr lang="it-IT" sz="2400">
                <a:solidFill>
                  <a:srgbClr val="0070C0"/>
                </a:solidFill>
              </a:rPr>
              <a:t>71% studenti indecisi</a:t>
            </a:r>
            <a:endParaRPr sz="2400">
              <a:solidFill>
                <a:srgbClr val="0070C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70C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70C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Char char="●"/>
            </a:pPr>
            <a:r>
              <a:rPr lang="it-IT" sz="2400">
                <a:solidFill>
                  <a:srgbClr val="0070C0"/>
                </a:solidFill>
              </a:rPr>
              <a:t>330.000 matricole l’anno</a:t>
            </a:r>
            <a:endParaRPr sz="2400">
              <a:solidFill>
                <a:srgbClr val="0070C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70C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70C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Char char="●"/>
            </a:pPr>
            <a:r>
              <a:rPr lang="it-IT" sz="2400">
                <a:solidFill>
                  <a:srgbClr val="0070C0"/>
                </a:solidFill>
              </a:rPr>
              <a:t>7,3% abbandonano</a:t>
            </a:r>
            <a:endParaRPr sz="24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70C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Char char="●"/>
            </a:pPr>
            <a:r>
              <a:rPr lang="it-IT" sz="2400">
                <a:solidFill>
                  <a:srgbClr val="0070C0"/>
                </a:solidFill>
              </a:rPr>
              <a:t>9,3% cambiano corso</a:t>
            </a:r>
            <a:endParaRPr sz="24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3"/>
          <p:cNvGrpSpPr/>
          <p:nvPr/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</p:grpSpPr>
        <p:sp>
          <p:nvSpPr>
            <p:cNvPr id="116" name="Google Shape;116;p3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6081624" y="1998844"/>
              <a:ext cx="5372968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3"/>
          <p:cNvSpPr/>
          <p:nvPr/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 b="10974" l="0" r="0" t="12057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1113810" y="3130041"/>
            <a:ext cx="403633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4800">
                <a:solidFill>
                  <a:srgbClr val="0070C0"/>
                </a:solidFill>
                <a:latin typeface="Play"/>
                <a:ea typeface="Play"/>
                <a:cs typeface="Play"/>
                <a:sym typeface="Play"/>
              </a:rPr>
              <a:t>Soluzione</a:t>
            </a:r>
            <a:endParaRPr b="1" sz="4800">
              <a:solidFill>
                <a:srgbClr val="0070C0"/>
              </a:solidFill>
              <a:latin typeface="Play"/>
              <a:ea typeface="Play"/>
              <a:cs typeface="Play"/>
              <a:sym typeface="Play"/>
            </a:endParaRPr>
          </a:p>
        </p:txBody>
      </p:sp>
      <p:grpSp>
        <p:nvGrpSpPr>
          <p:cNvPr id="127" name="Google Shape;127;p4"/>
          <p:cNvGrpSpPr/>
          <p:nvPr/>
        </p:nvGrpSpPr>
        <p:grpSpPr>
          <a:xfrm>
            <a:off x="0" y="3154317"/>
            <a:ext cx="731521" cy="673460"/>
            <a:chOff x="3940602" y="308034"/>
            <a:chExt cx="2116791" cy="3428999"/>
          </a:xfrm>
        </p:grpSpPr>
        <p:sp>
          <p:nvSpPr>
            <p:cNvPr id="128" name="Google Shape;128;p4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4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magine che contiene libro, forniture per ufficio, penna, Strumento per ufficio&#10;&#10;Descrizione generata automaticamente" id="133" name="Google Shape;133;p4"/>
          <p:cNvPicPr preferRelativeResize="0"/>
          <p:nvPr/>
        </p:nvPicPr>
        <p:blipFill rotWithShape="1">
          <a:blip r:embed="rId3">
            <a:alphaModFix/>
          </a:blip>
          <a:srcRect b="3" l="4563" r="4788" t="0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/>
        </p:nvSpPr>
        <p:spPr>
          <a:xfrm>
            <a:off x="544652" y="2680574"/>
            <a:ext cx="41721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4000">
                <a:solidFill>
                  <a:srgbClr val="0070C0"/>
                </a:solidFill>
                <a:latin typeface="Play"/>
                <a:ea typeface="Play"/>
                <a:cs typeface="Play"/>
                <a:sym typeface="Play"/>
              </a:rPr>
              <a:t>Proposta di valore</a:t>
            </a:r>
            <a:endParaRPr b="1" sz="4000">
              <a:solidFill>
                <a:srgbClr val="0070C0"/>
              </a:solidFill>
              <a:latin typeface="Play"/>
              <a:ea typeface="Play"/>
              <a:cs typeface="Play"/>
              <a:sym typeface="Play"/>
            </a:endParaRPr>
          </a:p>
        </p:txBody>
      </p:sp>
      <p:grpSp>
        <p:nvGrpSpPr>
          <p:cNvPr id="139" name="Google Shape;139;p5"/>
          <p:cNvGrpSpPr/>
          <p:nvPr/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40" name="Google Shape;140;p5"/>
            <p:cNvCxnSpPr/>
            <p:nvPr/>
          </p:nvCxnSpPr>
          <p:spPr>
            <a:xfrm rot="10800000">
              <a:off x="329184" y="5777809"/>
              <a:ext cx="521208" cy="0"/>
            </a:xfrm>
            <a:prstGeom prst="straightConnector1">
              <a:avLst/>
            </a:prstGeom>
            <a:noFill/>
            <a:ln cap="flat" cmpd="sng" w="152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1" name="Google Shape;141;p5"/>
            <p:cNvSpPr/>
            <p:nvPr/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5"/>
          <p:cNvSpPr/>
          <p:nvPr/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magine che contiene schermata, cartone animato, tavolo, interno&#10;&#10;Descrizione generata automaticamente" id="143" name="Google Shape;1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0572" y="569297"/>
            <a:ext cx="5608830" cy="5608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0" name="Google Shape;150;p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B769F">
                <a:alpha val="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6"/>
          <p:cNvSpPr txBox="1"/>
          <p:nvPr/>
        </p:nvSpPr>
        <p:spPr>
          <a:xfrm>
            <a:off x="340263" y="185549"/>
            <a:ext cx="5257798" cy="726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3200">
                <a:solidFill>
                  <a:srgbClr val="0070C0"/>
                </a:solidFill>
                <a:latin typeface="Play"/>
                <a:ea typeface="Play"/>
                <a:cs typeface="Play"/>
                <a:sym typeface="Play"/>
              </a:rPr>
              <a:t>Demo</a:t>
            </a:r>
            <a:endParaRPr sz="2400"/>
          </a:p>
        </p:txBody>
      </p:sp>
      <p:pic>
        <p:nvPicPr>
          <p:cNvPr descr="Immagine che contiene testo, schermata, Pagina Web, Sito Web&#10;&#10;Descrizione generata automaticamente" id="153" name="Google Shape;1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0093" y="918930"/>
            <a:ext cx="2664312" cy="5760678"/>
          </a:xfrm>
          <a:prstGeom prst="rect">
            <a:avLst/>
          </a:prstGeom>
          <a:noFill/>
          <a:ln>
            <a:noFill/>
          </a:ln>
          <a:effectLst>
            <a:outerShdw blurRad="508000" rotWithShape="0" algn="tl" dir="5400000" dist="101600">
              <a:srgbClr val="000000">
                <a:alpha val="9803"/>
              </a:srgbClr>
            </a:outerShdw>
          </a:effectLst>
        </p:spPr>
      </p:pic>
      <p:pic>
        <p:nvPicPr>
          <p:cNvPr descr="Immagine che contiene testo, schermata, Pagina Web, Pubblicità online&#10;&#10;Descrizione generata automaticamente" id="154" name="Google Shape;15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6780" y="918933"/>
            <a:ext cx="2664311" cy="5760675"/>
          </a:xfrm>
          <a:prstGeom prst="rect">
            <a:avLst/>
          </a:prstGeom>
          <a:noFill/>
          <a:ln>
            <a:noFill/>
          </a:ln>
          <a:effectLst>
            <a:outerShdw blurRad="508000" rotWithShape="0" algn="tl" dir="5400000" dist="101600">
              <a:srgbClr val="000000">
                <a:alpha val="9803"/>
              </a:srgbClr>
            </a:outerShdw>
          </a:effectLst>
        </p:spPr>
      </p:pic>
      <p:pic>
        <p:nvPicPr>
          <p:cNvPr descr="Immagine che contiene testo, schermata, Pagina Web, Sito Web&#10;&#10;Descrizione generata automaticamente" id="155" name="Google Shape;15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407" y="911773"/>
            <a:ext cx="2664312" cy="5760677"/>
          </a:xfrm>
          <a:prstGeom prst="rect">
            <a:avLst/>
          </a:prstGeom>
          <a:noFill/>
          <a:ln>
            <a:noFill/>
          </a:ln>
          <a:effectLst>
            <a:outerShdw blurRad="508000" rotWithShape="0" algn="tl" dir="5400000" dist="101600">
              <a:srgbClr val="000000">
                <a:alpha val="9803"/>
              </a:srgbClr>
            </a:outerShdw>
          </a:effectLst>
        </p:spPr>
      </p:pic>
      <p:pic>
        <p:nvPicPr>
          <p:cNvPr descr="Immagine che contiene testo, schermata, Pagina Web, software&#10;&#10;Descrizione generata automaticamente" id="156" name="Google Shape;156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83466" y="918930"/>
            <a:ext cx="2736322" cy="5760678"/>
          </a:xfrm>
          <a:prstGeom prst="rect">
            <a:avLst/>
          </a:prstGeom>
          <a:noFill/>
          <a:ln>
            <a:noFill/>
          </a:ln>
          <a:effectLst>
            <a:outerShdw blurRad="508000" rotWithShape="0" algn="tl" dir="5400000" dist="101600">
              <a:srgbClr val="000000">
                <a:alpha val="9803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magine che contiene cielo, Laurea, persona, apertura&#10;&#10;Descrizione generata automaticamente"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16644" r="16606" t="0"/>
          <a:stretch/>
        </p:blipFill>
        <p:spPr>
          <a:xfrm>
            <a:off x="3782176" y="1448919"/>
            <a:ext cx="4627646" cy="4627648"/>
          </a:xfrm>
          <a:custGeom>
            <a:rect b="b" l="l" r="r" t="t"/>
            <a:pathLst>
              <a:path extrusionOk="0" h="4627648" w="4627646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 b="0" l="20178" r="20695" t="0"/>
          <a:stretch/>
        </p:blipFill>
        <p:spPr>
          <a:xfrm>
            <a:off x="1335356" y="2399670"/>
            <a:ext cx="2590737" cy="2926956"/>
          </a:xfrm>
          <a:custGeom>
            <a:rect b="b" l="l" r="r" t="t"/>
            <a:pathLst>
              <a:path extrusionOk="0" h="2926956" w="2590737">
                <a:moveTo>
                  <a:pt x="1463478" y="0"/>
                </a:moveTo>
                <a:cubicBezTo>
                  <a:pt x="1867606" y="0"/>
                  <a:pt x="2233476" y="163805"/>
                  <a:pt x="2498313" y="428643"/>
                </a:cubicBezTo>
                <a:lnTo>
                  <a:pt x="2501029" y="431631"/>
                </a:lnTo>
                <a:lnTo>
                  <a:pt x="2445696" y="582811"/>
                </a:lnTo>
                <a:cubicBezTo>
                  <a:pt x="2374039" y="813196"/>
                  <a:pt x="2335437" y="1058145"/>
                  <a:pt x="2335437" y="1312109"/>
                </a:cubicBezTo>
                <a:cubicBezTo>
                  <a:pt x="2335437" y="1650728"/>
                  <a:pt x="2404063" y="1973319"/>
                  <a:pt x="2528166" y="2266732"/>
                </a:cubicBezTo>
                <a:lnTo>
                  <a:pt x="2590737" y="2396622"/>
                </a:lnTo>
                <a:lnTo>
                  <a:pt x="2498313" y="2498313"/>
                </a:lnTo>
                <a:cubicBezTo>
                  <a:pt x="2233476" y="2763151"/>
                  <a:pt x="1867606" y="2926956"/>
                  <a:pt x="1463478" y="2926956"/>
                </a:cubicBezTo>
                <a:cubicBezTo>
                  <a:pt x="655221" y="2926956"/>
                  <a:pt x="0" y="2271735"/>
                  <a:pt x="0" y="1463478"/>
                </a:cubicBezTo>
                <a:cubicBezTo>
                  <a:pt x="0" y="655221"/>
                  <a:pt x="655221" y="0"/>
                  <a:pt x="146347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Immagine che contiene World, calzature, persona, neve&#10;&#10;Descrizione generata automaticamente" id="164" name="Google Shape;164;p7"/>
          <p:cNvPicPr preferRelativeResize="0"/>
          <p:nvPr/>
        </p:nvPicPr>
        <p:blipFill rotWithShape="1">
          <a:blip r:embed="rId5">
            <a:alphaModFix/>
          </a:blip>
          <a:srcRect b="-1" l="24760" r="7643" t="0"/>
          <a:stretch/>
        </p:blipFill>
        <p:spPr>
          <a:xfrm>
            <a:off x="8251019" y="2399670"/>
            <a:ext cx="2577829" cy="2926956"/>
          </a:xfrm>
          <a:custGeom>
            <a:rect b="b" l="l" r="r" t="t"/>
            <a:pathLst>
              <a:path extrusionOk="0" h="2926956" w="2577829">
                <a:moveTo>
                  <a:pt x="1114351" y="0"/>
                </a:moveTo>
                <a:cubicBezTo>
                  <a:pt x="1922608" y="0"/>
                  <a:pt x="2577829" y="655221"/>
                  <a:pt x="2577829" y="1463478"/>
                </a:cubicBezTo>
                <a:cubicBezTo>
                  <a:pt x="2577829" y="2271735"/>
                  <a:pt x="1922608" y="2926956"/>
                  <a:pt x="1114351" y="2926956"/>
                </a:cubicBezTo>
                <a:cubicBezTo>
                  <a:pt x="710223" y="2926956"/>
                  <a:pt x="344353" y="2763151"/>
                  <a:pt x="79516" y="2498313"/>
                </a:cubicBezTo>
                <a:lnTo>
                  <a:pt x="0" y="2410824"/>
                </a:lnTo>
                <a:lnTo>
                  <a:pt x="69413" y="2266732"/>
                </a:lnTo>
                <a:cubicBezTo>
                  <a:pt x="193516" y="1973319"/>
                  <a:pt x="262142" y="1650728"/>
                  <a:pt x="262142" y="1312109"/>
                </a:cubicBezTo>
                <a:cubicBezTo>
                  <a:pt x="262142" y="1058145"/>
                  <a:pt x="223540" y="813196"/>
                  <a:pt x="151883" y="582811"/>
                </a:cubicBezTo>
                <a:lnTo>
                  <a:pt x="91478" y="417771"/>
                </a:lnTo>
                <a:lnTo>
                  <a:pt x="183443" y="334187"/>
                </a:lnTo>
                <a:cubicBezTo>
                  <a:pt x="436418" y="125413"/>
                  <a:pt x="760739" y="0"/>
                  <a:pt x="1114351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65" name="Google Shape;165;p7"/>
          <p:cNvSpPr txBox="1"/>
          <p:nvPr/>
        </p:nvSpPr>
        <p:spPr>
          <a:xfrm>
            <a:off x="316090" y="34174"/>
            <a:ext cx="4171994" cy="1036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4000">
                <a:solidFill>
                  <a:srgbClr val="0070C0"/>
                </a:solidFill>
                <a:latin typeface="Play"/>
                <a:ea typeface="Play"/>
                <a:cs typeface="Play"/>
                <a:sym typeface="Play"/>
              </a:rPr>
              <a:t>Business model</a:t>
            </a:r>
            <a:endParaRPr b="1" sz="4000">
              <a:solidFill>
                <a:srgbClr val="0070C0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/>
        </p:nvSpPr>
        <p:spPr>
          <a:xfrm>
            <a:off x="361251" y="0"/>
            <a:ext cx="50898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4000">
                <a:solidFill>
                  <a:srgbClr val="0070C0"/>
                </a:solidFill>
                <a:latin typeface="Play"/>
                <a:ea typeface="Play"/>
                <a:cs typeface="Play"/>
                <a:sym typeface="Play"/>
              </a:rPr>
              <a:t>Road Map - 6 mesi</a:t>
            </a:r>
            <a:endParaRPr b="1" sz="4000">
              <a:solidFill>
                <a:srgbClr val="0070C0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 b="0" l="0" r="0" t="25622"/>
          <a:stretch/>
        </p:blipFill>
        <p:spPr>
          <a:xfrm>
            <a:off x="1214275" y="1296250"/>
            <a:ext cx="9763451" cy="544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magine che contiene Viso umano, persona, vestiti, uomo&#10;&#10;Descrizione generata automaticamente" id="176" name="Google Shape;17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0449" y="1312185"/>
            <a:ext cx="2791055" cy="3894326"/>
          </a:xfrm>
          <a:prstGeom prst="rect">
            <a:avLst/>
          </a:prstGeom>
          <a:noFill/>
          <a:ln cap="flat" cmpd="sng" w="762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magine che contiene Viso umano, persona, vestiti, testo&#10;&#10;Descrizione generata automaticamente" id="177" name="Google Shape;17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312185"/>
            <a:ext cx="2791745" cy="3894326"/>
          </a:xfrm>
          <a:prstGeom prst="rect">
            <a:avLst/>
          </a:prstGeom>
          <a:noFill/>
          <a:ln cap="flat" cmpd="sng" w="762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magine che contiene persona, Viso umano, vestiti, spalla" id="178" name="Google Shape;17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127" y="1312185"/>
            <a:ext cx="2837989" cy="3894328"/>
          </a:xfrm>
          <a:prstGeom prst="rect">
            <a:avLst/>
          </a:prstGeom>
          <a:noFill/>
          <a:ln cap="flat" cmpd="sng" w="762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magine che contiene Viso umano, vestiti, persona, testo&#10;&#10;Descrizione generata automaticamente" id="179" name="Google Shape;17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01551" y="1312185"/>
            <a:ext cx="2791745" cy="3894326"/>
          </a:xfrm>
          <a:prstGeom prst="rect">
            <a:avLst/>
          </a:prstGeom>
          <a:noFill/>
          <a:ln cap="flat" cmpd="sng" w="762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9"/>
          <p:cNvSpPr txBox="1"/>
          <p:nvPr/>
        </p:nvSpPr>
        <p:spPr>
          <a:xfrm>
            <a:off x="480205" y="5537496"/>
            <a:ext cx="26411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Simona De Risi </a:t>
            </a:r>
            <a:r>
              <a:rPr i="1"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Ingegnere Informatico</a:t>
            </a:r>
            <a:endParaRPr/>
          </a:p>
        </p:txBody>
      </p:sp>
      <p:sp>
        <p:nvSpPr>
          <p:cNvPr id="181" name="Google Shape;181;p9"/>
          <p:cNvSpPr txBox="1"/>
          <p:nvPr/>
        </p:nvSpPr>
        <p:spPr>
          <a:xfrm>
            <a:off x="3365551" y="5537497"/>
            <a:ext cx="264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Diego Alban</a:t>
            </a:r>
            <a:r>
              <a:rPr lang="it-IT" sz="1800">
                <a:solidFill>
                  <a:schemeClr val="dk1"/>
                </a:solidFill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Informatico</a:t>
            </a:r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6349336" y="5548472"/>
            <a:ext cx="26411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Maria Chiara Gattuso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Ingegnere delle Telecomunicazioni</a:t>
            </a:r>
            <a:endParaRPr/>
          </a:p>
        </p:txBody>
      </p:sp>
      <p:sp>
        <p:nvSpPr>
          <p:cNvPr id="183" name="Google Shape;183;p9"/>
          <p:cNvSpPr txBox="1"/>
          <p:nvPr/>
        </p:nvSpPr>
        <p:spPr>
          <a:xfrm>
            <a:off x="8746295" y="5545815"/>
            <a:ext cx="32793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Josef Emanuele Zerpa Ruiz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Ingegnere Informatico</a:t>
            </a:r>
            <a:endParaRPr/>
          </a:p>
        </p:txBody>
      </p:sp>
      <p:sp>
        <p:nvSpPr>
          <p:cNvPr id="184" name="Google Shape;184;p9"/>
          <p:cNvSpPr txBox="1"/>
          <p:nvPr/>
        </p:nvSpPr>
        <p:spPr>
          <a:xfrm>
            <a:off x="4129610" y="269465"/>
            <a:ext cx="2972289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3200">
                <a:solidFill>
                  <a:srgbClr val="0070C0"/>
                </a:solidFill>
                <a:latin typeface="ADLaM Display"/>
                <a:ea typeface="ADLaM Display"/>
                <a:cs typeface="ADLaM Display"/>
                <a:sym typeface="ADLaM Display"/>
              </a:rPr>
              <a:t>Il nostro </a:t>
            </a:r>
            <a:r>
              <a:rPr b="1" i="0" lang="it-IT" sz="3200" u="none" strike="noStrike">
                <a:solidFill>
                  <a:srgbClr val="0070C0"/>
                </a:solidFill>
                <a:latin typeface="ADLaM Display"/>
                <a:ea typeface="ADLaM Display"/>
                <a:cs typeface="ADLaM Display"/>
                <a:sym typeface="ADLaM Display"/>
              </a:rPr>
              <a:t>Team</a:t>
            </a:r>
            <a:endParaRPr sz="3200">
              <a:solidFill>
                <a:srgbClr val="0070C0"/>
              </a:solidFill>
              <a:latin typeface="ADLaM Display"/>
              <a:ea typeface="ADLaM Display"/>
              <a:cs typeface="ADLaM Display"/>
              <a:sym typeface="ADLaM Displ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2024-10-02T13:23:51Z</dcterms:created>
  <dc:creator>Maria Chiara Gattuso</dc:creator>
</cp:coreProperties>
</file>