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Aldrich"/>
      <p:regular r:id="rId12"/>
    </p:embeddedFont>
    <p:embeddedFont>
      <p:font typeface="Montserrat"/>
      <p:regular r:id="rId13"/>
      <p:bold r:id="rId14"/>
      <p:italic r:id="rId15"/>
      <p:boldItalic r:id="rId16"/>
    </p:embeddedFont>
    <p:embeddedFont>
      <p:font typeface="Lato"/>
      <p:regular r:id="rId17"/>
      <p:bold r:id="rId18"/>
      <p:italic r:id="rId19"/>
      <p:boldItalic r:id="rId20"/>
    </p:embeddedFont>
    <p:embeddedFont>
      <p:font typeface="Bai Jamjuree"/>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22" Type="http://schemas.openxmlformats.org/officeDocument/2006/relationships/font" Target="fonts/BaiJamjuree-bold.fntdata"/><Relationship Id="rId10" Type="http://schemas.openxmlformats.org/officeDocument/2006/relationships/slide" Target="slides/slide5.xml"/><Relationship Id="rId21" Type="http://schemas.openxmlformats.org/officeDocument/2006/relationships/font" Target="fonts/BaiJamjuree-regular.fntdata"/><Relationship Id="rId13" Type="http://schemas.openxmlformats.org/officeDocument/2006/relationships/font" Target="fonts/Montserrat-regular.fntdata"/><Relationship Id="rId24" Type="http://schemas.openxmlformats.org/officeDocument/2006/relationships/font" Target="fonts/BaiJamjuree-boldItalic.fntdata"/><Relationship Id="rId12" Type="http://schemas.openxmlformats.org/officeDocument/2006/relationships/font" Target="fonts/Aldrich-regular.fntdata"/><Relationship Id="rId23" Type="http://schemas.openxmlformats.org/officeDocument/2006/relationships/font" Target="fonts/BaiJamjuree-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italic.fntdata"/><Relationship Id="rId14" Type="http://schemas.openxmlformats.org/officeDocument/2006/relationships/font" Target="fonts/Montserrat-bold.fntdata"/><Relationship Id="rId17" Type="http://schemas.openxmlformats.org/officeDocument/2006/relationships/font" Target="fonts/Lato-regular.fntdata"/><Relationship Id="rId16" Type="http://schemas.openxmlformats.org/officeDocument/2006/relationships/font" Target="fonts/Montserrat-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f45c2df036_0_8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f45c2df036_0_8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f45c2df036_0_1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f45c2df036_0_1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f45c2df036_0_1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f45c2df036_0_1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f45c2df036_0_1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f45c2df036_0_1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3a24a9bf8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3a24a9bf8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nvSpPr>
        <p:spPr>
          <a:xfrm>
            <a:off x="2501463" y="2156736"/>
            <a:ext cx="6647100" cy="1695900"/>
          </a:xfrm>
          <a:prstGeom prst="rect">
            <a:avLst/>
          </a:prstGeom>
          <a:noFill/>
          <a:ln>
            <a:noFill/>
          </a:ln>
        </p:spPr>
        <p:txBody>
          <a:bodyPr anchorCtr="0" anchor="t" bIns="91425" lIns="91425" spcFirstLastPara="1" rIns="91425" wrap="square" tIns="0">
            <a:noAutofit/>
          </a:bodyPr>
          <a:lstStyle/>
          <a:p>
            <a:pPr indent="0" lvl="0" marL="0" rtl="0" algn="ctr">
              <a:lnSpc>
                <a:spcPct val="90000"/>
              </a:lnSpc>
              <a:spcBef>
                <a:spcPts val="0"/>
              </a:spcBef>
              <a:spcAft>
                <a:spcPts val="0"/>
              </a:spcAft>
              <a:buNone/>
            </a:pPr>
            <a:r>
              <a:rPr lang="es" sz="6000">
                <a:solidFill>
                  <a:srgbClr val="FFFFFF"/>
                </a:solidFill>
                <a:latin typeface="Aldrich"/>
                <a:ea typeface="Aldrich"/>
                <a:cs typeface="Aldrich"/>
                <a:sym typeface="Aldrich"/>
              </a:rPr>
              <a:t>GRUPO 2</a:t>
            </a:r>
            <a:endParaRPr sz="6000">
              <a:solidFill>
                <a:srgbClr val="FFFFFF"/>
              </a:solidFill>
              <a:latin typeface="Aldrich"/>
              <a:ea typeface="Aldrich"/>
              <a:cs typeface="Aldrich"/>
              <a:sym typeface="Aldrich"/>
            </a:endParaRPr>
          </a:p>
        </p:txBody>
      </p:sp>
      <p:sp>
        <p:nvSpPr>
          <p:cNvPr id="135" name="Google Shape;135;p13"/>
          <p:cNvSpPr txBox="1"/>
          <p:nvPr/>
        </p:nvSpPr>
        <p:spPr>
          <a:xfrm>
            <a:off x="2343863" y="3167320"/>
            <a:ext cx="6647100" cy="121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700">
                <a:solidFill>
                  <a:srgbClr val="FFFFFF"/>
                </a:solidFill>
                <a:latin typeface="Bai Jamjuree"/>
                <a:ea typeface="Bai Jamjuree"/>
                <a:cs typeface="Bai Jamjuree"/>
                <a:sym typeface="Bai Jamjuree"/>
              </a:rPr>
              <a:t>Integrantes:</a:t>
            </a:r>
            <a:endParaRPr sz="1700">
              <a:solidFill>
                <a:srgbClr val="FFFFFF"/>
              </a:solidFill>
              <a:latin typeface="Bai Jamjuree"/>
              <a:ea typeface="Bai Jamjuree"/>
              <a:cs typeface="Bai Jamjuree"/>
              <a:sym typeface="Bai Jamjuree"/>
            </a:endParaRPr>
          </a:p>
          <a:p>
            <a:pPr indent="0" lvl="0" marL="0" rtl="0" algn="ctr">
              <a:spcBef>
                <a:spcPts val="0"/>
              </a:spcBef>
              <a:spcAft>
                <a:spcPts val="0"/>
              </a:spcAft>
              <a:buNone/>
            </a:pPr>
            <a:r>
              <a:rPr lang="es" sz="1300">
                <a:solidFill>
                  <a:srgbClr val="FFFFFF"/>
                </a:solidFill>
                <a:latin typeface="Bai Jamjuree"/>
                <a:ea typeface="Bai Jamjuree"/>
                <a:cs typeface="Bai Jamjuree"/>
                <a:sym typeface="Bai Jamjuree"/>
              </a:rPr>
              <a:t>Chasi Llamba Jhon Stiven</a:t>
            </a:r>
            <a:endParaRPr sz="1300">
              <a:solidFill>
                <a:srgbClr val="FFFFFF"/>
              </a:solidFill>
              <a:latin typeface="Bai Jamjuree"/>
              <a:ea typeface="Bai Jamjuree"/>
              <a:cs typeface="Bai Jamjuree"/>
              <a:sym typeface="Bai Jamjuree"/>
            </a:endParaRPr>
          </a:p>
          <a:p>
            <a:pPr indent="0" lvl="0" marL="0" rtl="0" algn="ctr">
              <a:spcBef>
                <a:spcPts val="0"/>
              </a:spcBef>
              <a:spcAft>
                <a:spcPts val="0"/>
              </a:spcAft>
              <a:buNone/>
            </a:pPr>
            <a:r>
              <a:rPr lang="es" sz="1300">
                <a:solidFill>
                  <a:srgbClr val="FFFFFF"/>
                </a:solidFill>
                <a:latin typeface="Bai Jamjuree"/>
                <a:ea typeface="Bai Jamjuree"/>
                <a:cs typeface="Bai Jamjuree"/>
                <a:sym typeface="Bai Jamjuree"/>
              </a:rPr>
              <a:t>Flores Flores Brian Eduardo</a:t>
            </a:r>
            <a:endParaRPr sz="1300">
              <a:solidFill>
                <a:srgbClr val="FFFFFF"/>
              </a:solidFill>
              <a:latin typeface="Bai Jamjuree"/>
              <a:ea typeface="Bai Jamjuree"/>
              <a:cs typeface="Bai Jamjuree"/>
              <a:sym typeface="Bai Jamjuree"/>
            </a:endParaRPr>
          </a:p>
          <a:p>
            <a:pPr indent="0" lvl="0" marL="0" rtl="0" algn="ctr">
              <a:spcBef>
                <a:spcPts val="0"/>
              </a:spcBef>
              <a:spcAft>
                <a:spcPts val="0"/>
              </a:spcAft>
              <a:buNone/>
            </a:pPr>
            <a:r>
              <a:rPr lang="es" sz="1300">
                <a:solidFill>
                  <a:srgbClr val="FFFFFF"/>
                </a:solidFill>
                <a:latin typeface="Bai Jamjuree"/>
                <a:ea typeface="Bai Jamjuree"/>
                <a:cs typeface="Bai Jamjuree"/>
                <a:sym typeface="Bai Jamjuree"/>
              </a:rPr>
              <a:t>Defaz Almachi Tania Marisol</a:t>
            </a:r>
            <a:endParaRPr sz="1300">
              <a:solidFill>
                <a:srgbClr val="FFFFFF"/>
              </a:solidFill>
              <a:latin typeface="Bai Jamjuree"/>
              <a:ea typeface="Bai Jamjuree"/>
              <a:cs typeface="Bai Jamjuree"/>
              <a:sym typeface="Bai Jamjuree"/>
            </a:endParaRPr>
          </a:p>
        </p:txBody>
      </p:sp>
      <p:pic>
        <p:nvPicPr>
          <p:cNvPr id="136" name="Google Shape;136;p13"/>
          <p:cNvPicPr preferRelativeResize="0"/>
          <p:nvPr/>
        </p:nvPicPr>
        <p:blipFill>
          <a:blip r:embed="rId3">
            <a:alphaModFix/>
          </a:blip>
          <a:stretch>
            <a:fillRect/>
          </a:stretch>
        </p:blipFill>
        <p:spPr>
          <a:xfrm>
            <a:off x="2419150" y="321150"/>
            <a:ext cx="6647101" cy="16455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05255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s" sz="2600"/>
              <a:t>Arboles Binarios</a:t>
            </a:r>
            <a:endParaRPr b="1" sz="2600"/>
          </a:p>
        </p:txBody>
      </p:sp>
      <p:sp>
        <p:nvSpPr>
          <p:cNvPr id="142" name="Google Shape;142;p14"/>
          <p:cNvSpPr txBox="1"/>
          <p:nvPr>
            <p:ph idx="1" type="body"/>
          </p:nvPr>
        </p:nvSpPr>
        <p:spPr>
          <a:xfrm>
            <a:off x="366725" y="1307850"/>
            <a:ext cx="4476000" cy="355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400">
                <a:latin typeface="Times New Roman"/>
                <a:ea typeface="Times New Roman"/>
                <a:cs typeface="Times New Roman"/>
                <a:sym typeface="Times New Roman"/>
              </a:rPr>
              <a:t>En ciencias de la computación, un árbol binario es una estructura de datos en la cual cada nodo puede tener un hijo izquierdo y un hijo derecho. No pueden tener más de dos hijos (de ahí el nombre "binario"). </a:t>
            </a:r>
            <a:endParaRPr sz="1400">
              <a:latin typeface="Times New Roman"/>
              <a:ea typeface="Times New Roman"/>
              <a:cs typeface="Times New Roman"/>
              <a:sym typeface="Times New Roman"/>
            </a:endParaRPr>
          </a:p>
          <a:p>
            <a:pPr indent="0" lvl="0" marL="0" rtl="0" algn="l">
              <a:spcBef>
                <a:spcPts val="1200"/>
              </a:spcBef>
              <a:spcAft>
                <a:spcPts val="0"/>
              </a:spcAft>
              <a:buNone/>
            </a:pPr>
            <a:r>
              <a:rPr lang="es" sz="1400">
                <a:latin typeface="Times New Roman"/>
                <a:ea typeface="Times New Roman"/>
                <a:cs typeface="Times New Roman"/>
                <a:sym typeface="Times New Roman"/>
              </a:rPr>
              <a:t>Si algún hijo tiene como referencia a null, es decir que no almacena ningún dato, entonces este es llamado un nodo externo. En el caso contrario el hijo es llamado un nodo interno. </a:t>
            </a:r>
            <a:endParaRPr sz="1400">
              <a:latin typeface="Times New Roman"/>
              <a:ea typeface="Times New Roman"/>
              <a:cs typeface="Times New Roman"/>
              <a:sym typeface="Times New Roman"/>
            </a:endParaRPr>
          </a:p>
          <a:p>
            <a:pPr indent="0" lvl="0" marL="0" rtl="0" algn="l">
              <a:spcBef>
                <a:spcPts val="1200"/>
              </a:spcBef>
              <a:spcAft>
                <a:spcPts val="1200"/>
              </a:spcAft>
              <a:buNone/>
            </a:pPr>
            <a:r>
              <a:rPr lang="es" sz="1400">
                <a:latin typeface="Times New Roman"/>
                <a:ea typeface="Times New Roman"/>
                <a:cs typeface="Times New Roman"/>
                <a:sym typeface="Times New Roman"/>
              </a:rPr>
              <a:t>Usos comunes de los árboles binarios son los árboles binarios de búsqueda los montículos binarios y Codificación de Huffman.</a:t>
            </a:r>
            <a:endParaRPr sz="1400">
              <a:latin typeface="Times New Roman"/>
              <a:ea typeface="Times New Roman"/>
              <a:cs typeface="Times New Roman"/>
              <a:sym typeface="Times New Roman"/>
            </a:endParaRPr>
          </a:p>
        </p:txBody>
      </p:sp>
      <p:pic>
        <p:nvPicPr>
          <p:cNvPr id="143" name="Google Shape;143;p14"/>
          <p:cNvPicPr preferRelativeResize="0"/>
          <p:nvPr/>
        </p:nvPicPr>
        <p:blipFill>
          <a:blip r:embed="rId3">
            <a:alphaModFix/>
          </a:blip>
          <a:stretch>
            <a:fillRect/>
          </a:stretch>
        </p:blipFill>
        <p:spPr>
          <a:xfrm>
            <a:off x="5578150" y="1307850"/>
            <a:ext cx="3157375" cy="31431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488850" y="1969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Tipos de </a:t>
            </a:r>
            <a:r>
              <a:rPr lang="es"/>
              <a:t>árboles</a:t>
            </a:r>
            <a:r>
              <a:rPr lang="es"/>
              <a:t> binarios</a:t>
            </a:r>
            <a:endParaRPr/>
          </a:p>
        </p:txBody>
      </p:sp>
      <p:sp>
        <p:nvSpPr>
          <p:cNvPr id="149" name="Google Shape;149;p15"/>
          <p:cNvSpPr txBox="1"/>
          <p:nvPr>
            <p:ph idx="1" type="body"/>
          </p:nvPr>
        </p:nvSpPr>
        <p:spPr>
          <a:xfrm>
            <a:off x="488850" y="1172700"/>
            <a:ext cx="4090500" cy="397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400">
                <a:latin typeface="Times New Roman"/>
                <a:ea typeface="Times New Roman"/>
                <a:cs typeface="Times New Roman"/>
                <a:sym typeface="Times New Roman"/>
              </a:rPr>
              <a:t>Un árbol binario es un árbol en el que ningún nodo puede tener más de dos subárboles. En un árbol binario cada nodo puede tener cero, uno o dos hijos (subárboles). Se conoce el nodo de la izquierda como hijo izquierdo y el nodo de la derecha como hijo derecho.</a:t>
            </a:r>
            <a:endParaRPr sz="1400">
              <a:latin typeface="Times New Roman"/>
              <a:ea typeface="Times New Roman"/>
              <a:cs typeface="Times New Roman"/>
              <a:sym typeface="Times New Roman"/>
            </a:endParaRPr>
          </a:p>
          <a:p>
            <a:pPr indent="0" lvl="0" marL="0" rtl="0" algn="l">
              <a:spcBef>
                <a:spcPts val="1200"/>
              </a:spcBef>
              <a:spcAft>
                <a:spcPts val="0"/>
              </a:spcAft>
              <a:buNone/>
            </a:pPr>
            <a:r>
              <a:rPr lang="es" sz="1400">
                <a:latin typeface="Times New Roman"/>
                <a:ea typeface="Times New Roman"/>
                <a:cs typeface="Times New Roman"/>
                <a:sym typeface="Times New Roman"/>
              </a:rPr>
              <a:t>Existen tipos de árboles binarios que suelen usarse para fines específicos, como:</a:t>
            </a:r>
            <a:endParaRPr sz="1400">
              <a:latin typeface="Times New Roman"/>
              <a:ea typeface="Times New Roman"/>
              <a:cs typeface="Times New Roman"/>
              <a:sym typeface="Times New Roman"/>
            </a:endParaRPr>
          </a:p>
          <a:p>
            <a:pPr indent="0" lvl="0" marL="0" rtl="0" algn="l">
              <a:spcBef>
                <a:spcPts val="1200"/>
              </a:spcBef>
              <a:spcAft>
                <a:spcPts val="0"/>
              </a:spcAft>
              <a:buNone/>
            </a:pPr>
            <a:r>
              <a:t/>
            </a:r>
            <a:endParaRPr sz="1400">
              <a:latin typeface="Times New Roman"/>
              <a:ea typeface="Times New Roman"/>
              <a:cs typeface="Times New Roman"/>
              <a:sym typeface="Times New Roman"/>
            </a:endParaRPr>
          </a:p>
          <a:p>
            <a:pPr indent="-317500" lvl="0" marL="457200" rtl="0" algn="l">
              <a:spcBef>
                <a:spcPts val="1200"/>
              </a:spcBef>
              <a:spcAft>
                <a:spcPts val="0"/>
              </a:spcAft>
              <a:buSzPts val="1400"/>
              <a:buFont typeface="Times New Roman"/>
              <a:buChar char="●"/>
            </a:pPr>
            <a:r>
              <a:rPr b="1" lang="es" sz="1400">
                <a:latin typeface="Times New Roman"/>
                <a:ea typeface="Times New Roman"/>
                <a:cs typeface="Times New Roman"/>
                <a:sym typeface="Times New Roman"/>
              </a:rPr>
              <a:t>Árbol binario de búsqueda</a:t>
            </a:r>
            <a:endParaRPr b="1"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b="1" lang="es" sz="1400">
                <a:latin typeface="Times New Roman"/>
                <a:ea typeface="Times New Roman"/>
                <a:cs typeface="Times New Roman"/>
                <a:sym typeface="Times New Roman"/>
              </a:rPr>
              <a:t>Árbol de Fibonacci</a:t>
            </a:r>
            <a:endParaRPr b="1" sz="1400">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pic>
        <p:nvPicPr>
          <p:cNvPr id="150" name="Google Shape;150;p15"/>
          <p:cNvPicPr preferRelativeResize="0"/>
          <p:nvPr/>
        </p:nvPicPr>
        <p:blipFill>
          <a:blip r:embed="rId3">
            <a:alphaModFix/>
          </a:blip>
          <a:stretch>
            <a:fillRect/>
          </a:stretch>
        </p:blipFill>
        <p:spPr>
          <a:xfrm>
            <a:off x="4739175" y="323838"/>
            <a:ext cx="4141700" cy="1919325"/>
          </a:xfrm>
          <a:prstGeom prst="rect">
            <a:avLst/>
          </a:prstGeom>
          <a:noFill/>
          <a:ln>
            <a:noFill/>
          </a:ln>
        </p:spPr>
      </p:pic>
      <p:pic>
        <p:nvPicPr>
          <p:cNvPr id="151" name="Google Shape;151;p15"/>
          <p:cNvPicPr preferRelativeResize="0"/>
          <p:nvPr/>
        </p:nvPicPr>
        <p:blipFill>
          <a:blip r:embed="rId4">
            <a:alphaModFix/>
          </a:blip>
          <a:stretch>
            <a:fillRect/>
          </a:stretch>
        </p:blipFill>
        <p:spPr>
          <a:xfrm>
            <a:off x="5078249" y="2527225"/>
            <a:ext cx="3463551" cy="2419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6"/>
          <p:cNvSpPr txBox="1"/>
          <p:nvPr>
            <p:ph type="title"/>
          </p:nvPr>
        </p:nvSpPr>
        <p:spPr>
          <a:xfrm>
            <a:off x="441825" y="196275"/>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a:t>Árbol binario de búsqueda</a:t>
            </a:r>
            <a:endParaRPr/>
          </a:p>
          <a:p>
            <a:pPr indent="0" lvl="0" marL="0" rtl="0" algn="l">
              <a:spcBef>
                <a:spcPts val="1200"/>
              </a:spcBef>
              <a:spcAft>
                <a:spcPts val="0"/>
              </a:spcAft>
              <a:buNone/>
            </a:pPr>
            <a:r>
              <a:t/>
            </a:r>
            <a:endParaRPr/>
          </a:p>
        </p:txBody>
      </p:sp>
      <p:sp>
        <p:nvSpPr>
          <p:cNvPr id="157" name="Google Shape;157;p16"/>
          <p:cNvSpPr txBox="1"/>
          <p:nvPr>
            <p:ph idx="1" type="body"/>
          </p:nvPr>
        </p:nvSpPr>
        <p:spPr>
          <a:xfrm>
            <a:off x="441825" y="1335250"/>
            <a:ext cx="4128000" cy="3444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400">
                <a:latin typeface="Times New Roman"/>
                <a:ea typeface="Times New Roman"/>
                <a:cs typeface="Times New Roman"/>
                <a:sym typeface="Times New Roman"/>
              </a:rPr>
              <a:t>Un árbol binario de búsqueda también llamado BST es un tipo particular de árbol binario que presenta una estructura de datos en forma de árbol usada en informática.</a:t>
            </a:r>
            <a:endParaRPr sz="1400">
              <a:latin typeface="Times New Roman"/>
              <a:ea typeface="Times New Roman"/>
              <a:cs typeface="Times New Roman"/>
              <a:sym typeface="Times New Roman"/>
            </a:endParaRPr>
          </a:p>
          <a:p>
            <a:pPr indent="0" lvl="0" marL="0" rtl="0" algn="l">
              <a:spcBef>
                <a:spcPts val="1200"/>
              </a:spcBef>
              <a:spcAft>
                <a:spcPts val="0"/>
              </a:spcAft>
              <a:buNone/>
            </a:pPr>
            <a:r>
              <a:rPr lang="es" sz="1400">
                <a:latin typeface="Times New Roman"/>
                <a:ea typeface="Times New Roman"/>
                <a:cs typeface="Times New Roman"/>
                <a:sym typeface="Times New Roman"/>
              </a:rPr>
              <a:t>Para una fácil comprensión queda resumido en que es un árbol binario que cumple que el subárbol izquierdo de cualquier nodo (si no está vacío) contiene valores menores que el que contiene dicho nodo, y el subárbol derecho (si no está vacío) contiene valores mayores.</a:t>
            </a:r>
            <a:endParaRPr sz="1150">
              <a:solidFill>
                <a:srgbClr val="202122"/>
              </a:solidFill>
              <a:highlight>
                <a:srgbClr val="FFFFFF"/>
              </a:highlight>
              <a:latin typeface="Times New Roman"/>
              <a:ea typeface="Times New Roman"/>
              <a:cs typeface="Times New Roman"/>
              <a:sym typeface="Times New Roman"/>
            </a:endParaRPr>
          </a:p>
          <a:p>
            <a:pPr indent="0" lvl="0" marL="0" rtl="0" algn="l">
              <a:spcBef>
                <a:spcPts val="1200"/>
              </a:spcBef>
              <a:spcAft>
                <a:spcPts val="1200"/>
              </a:spcAft>
              <a:buNone/>
            </a:pPr>
            <a:r>
              <a:t/>
            </a:r>
            <a:endParaRPr sz="1050">
              <a:solidFill>
                <a:srgbClr val="202122"/>
              </a:solidFill>
              <a:highlight>
                <a:srgbClr val="FFFFFF"/>
              </a:highlight>
              <a:latin typeface="Arial"/>
              <a:ea typeface="Arial"/>
              <a:cs typeface="Arial"/>
              <a:sym typeface="Arial"/>
            </a:endParaRPr>
          </a:p>
        </p:txBody>
      </p:sp>
      <p:pic>
        <p:nvPicPr>
          <p:cNvPr id="158" name="Google Shape;158;p16"/>
          <p:cNvPicPr preferRelativeResize="0"/>
          <p:nvPr/>
        </p:nvPicPr>
        <p:blipFill>
          <a:blip r:embed="rId3">
            <a:alphaModFix/>
          </a:blip>
          <a:stretch>
            <a:fillRect/>
          </a:stretch>
        </p:blipFill>
        <p:spPr>
          <a:xfrm>
            <a:off x="4767375" y="1612088"/>
            <a:ext cx="4141700" cy="1919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7"/>
          <p:cNvSpPr txBox="1"/>
          <p:nvPr>
            <p:ph type="title"/>
          </p:nvPr>
        </p:nvSpPr>
        <p:spPr>
          <a:xfrm>
            <a:off x="582850" y="1672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s"/>
              <a:t>Árbol de Fibonacci</a:t>
            </a:r>
            <a:endParaRPr sz="3400"/>
          </a:p>
        </p:txBody>
      </p:sp>
      <p:sp>
        <p:nvSpPr>
          <p:cNvPr id="164" name="Google Shape;164;p17"/>
          <p:cNvSpPr txBox="1"/>
          <p:nvPr>
            <p:ph idx="1" type="body"/>
          </p:nvPr>
        </p:nvSpPr>
        <p:spPr>
          <a:xfrm>
            <a:off x="582850" y="1354050"/>
            <a:ext cx="4353900" cy="384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400">
                <a:latin typeface="Times New Roman"/>
                <a:ea typeface="Times New Roman"/>
                <a:cs typeface="Times New Roman"/>
                <a:sym typeface="Times New Roman"/>
              </a:rPr>
              <a:t>Se llama árbol de Fibonacci a una variante de árbol binario con la propiedad que el orden de un nodo se calcula como la sucesión de Fibonacci.</a:t>
            </a:r>
            <a:endParaRPr sz="1400">
              <a:latin typeface="Times New Roman"/>
              <a:ea typeface="Times New Roman"/>
              <a:cs typeface="Times New Roman"/>
              <a:sym typeface="Times New Roman"/>
            </a:endParaRPr>
          </a:p>
          <a:p>
            <a:pPr indent="0" lvl="0" marL="0" rtl="0" algn="l">
              <a:spcBef>
                <a:spcPts val="1200"/>
              </a:spcBef>
              <a:spcAft>
                <a:spcPts val="0"/>
              </a:spcAft>
              <a:buNone/>
            </a:pPr>
            <a:r>
              <a:rPr lang="es" sz="1400">
                <a:latin typeface="Times New Roman"/>
                <a:ea typeface="Times New Roman"/>
                <a:cs typeface="Times New Roman"/>
                <a:sym typeface="Times New Roman"/>
              </a:rPr>
              <a:t>El árbol de Fibonacci se define de la siguiente manera:</a:t>
            </a:r>
            <a:endParaRPr sz="1400">
              <a:latin typeface="Times New Roman"/>
              <a:ea typeface="Times New Roman"/>
              <a:cs typeface="Times New Roman"/>
              <a:sym typeface="Times New Roman"/>
            </a:endParaRPr>
          </a:p>
          <a:p>
            <a:pPr indent="0" lvl="0" marL="0" rtl="0" algn="l">
              <a:spcBef>
                <a:spcPts val="1200"/>
              </a:spcBef>
              <a:spcAft>
                <a:spcPts val="0"/>
              </a:spcAft>
              <a:buNone/>
            </a:pPr>
            <a:r>
              <a:rPr lang="es" sz="1400">
                <a:latin typeface="Times New Roman"/>
                <a:ea typeface="Times New Roman"/>
                <a:cs typeface="Times New Roman"/>
                <a:sym typeface="Times New Roman"/>
              </a:rPr>
              <a:t>El árbol nulo (no contiene ningún nodo) es de orden 0.</a:t>
            </a:r>
            <a:endParaRPr sz="1400">
              <a:latin typeface="Times New Roman"/>
              <a:ea typeface="Times New Roman"/>
              <a:cs typeface="Times New Roman"/>
              <a:sym typeface="Times New Roman"/>
            </a:endParaRPr>
          </a:p>
          <a:p>
            <a:pPr indent="0" lvl="0" marL="0" rtl="0" algn="l">
              <a:spcBef>
                <a:spcPts val="1200"/>
              </a:spcBef>
              <a:spcAft>
                <a:spcPts val="0"/>
              </a:spcAft>
              <a:buNone/>
            </a:pPr>
            <a:r>
              <a:rPr lang="es" sz="1400">
                <a:latin typeface="Times New Roman"/>
                <a:ea typeface="Times New Roman"/>
                <a:cs typeface="Times New Roman"/>
                <a:sym typeface="Times New Roman"/>
              </a:rPr>
              <a:t>El árbol que consta de un único nodo es de orden 1.</a:t>
            </a:r>
            <a:endParaRPr sz="1400">
              <a:latin typeface="Times New Roman"/>
              <a:ea typeface="Times New Roman"/>
              <a:cs typeface="Times New Roman"/>
              <a:sym typeface="Times New Roman"/>
            </a:endParaRPr>
          </a:p>
          <a:p>
            <a:pPr indent="0" lvl="0" marL="0" rtl="0" algn="l">
              <a:spcBef>
                <a:spcPts val="1200"/>
              </a:spcBef>
              <a:spcAft>
                <a:spcPts val="0"/>
              </a:spcAft>
              <a:buNone/>
            </a:pPr>
            <a:r>
              <a:rPr lang="es" sz="1400">
                <a:latin typeface="Times New Roman"/>
                <a:ea typeface="Times New Roman"/>
                <a:cs typeface="Times New Roman"/>
                <a:sym typeface="Times New Roman"/>
              </a:rPr>
              <a:t>Para n &gt; 1, el árbol de Fibonacci de orden n consta de un nodo raíz con el árbol de Fibonacci de orden n-1 como uno de sus hijos y el árbol de Fibonacci de orden n-2 como el hijo restante.</a:t>
            </a:r>
            <a:endParaRPr sz="1150">
              <a:solidFill>
                <a:srgbClr val="202122"/>
              </a:solidFill>
              <a:highlight>
                <a:srgbClr val="FFFFFF"/>
              </a:highlight>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pic>
        <p:nvPicPr>
          <p:cNvPr id="165" name="Google Shape;165;p17"/>
          <p:cNvPicPr preferRelativeResize="0"/>
          <p:nvPr/>
        </p:nvPicPr>
        <p:blipFill>
          <a:blip r:embed="rId3">
            <a:alphaModFix/>
          </a:blip>
          <a:stretch>
            <a:fillRect/>
          </a:stretch>
        </p:blipFill>
        <p:spPr>
          <a:xfrm>
            <a:off x="4936750" y="1081350"/>
            <a:ext cx="3902450" cy="272591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8"/>
          <p:cNvSpPr txBox="1"/>
          <p:nvPr>
            <p:ph type="title"/>
          </p:nvPr>
        </p:nvSpPr>
        <p:spPr>
          <a:xfrm>
            <a:off x="844725" y="1854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Ejemplo</a:t>
            </a:r>
            <a:endParaRPr/>
          </a:p>
        </p:txBody>
      </p:sp>
      <p:sp>
        <p:nvSpPr>
          <p:cNvPr id="171" name="Google Shape;171;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2" name="Google Shape;172;p18"/>
          <p:cNvPicPr preferRelativeResize="0"/>
          <p:nvPr/>
        </p:nvPicPr>
        <p:blipFill>
          <a:blip r:embed="rId3">
            <a:alphaModFix/>
          </a:blip>
          <a:stretch>
            <a:fillRect/>
          </a:stretch>
        </p:blipFill>
        <p:spPr>
          <a:xfrm>
            <a:off x="0" y="908600"/>
            <a:ext cx="9144000" cy="4229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