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b1be1a0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b1be1a0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1f61f3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1f61f3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1f61f3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1f61f3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b1f61f3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b1f61f3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244c0f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244c0f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1be1a0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1be1a0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50b1f572dbb97d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50b1f572dbb97d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b1be1a0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b1be1a0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1be1a0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1be1a0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b1f61f3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b1f61f3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1f61f3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b1f61f3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1f61f3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b1f61f3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1be1a0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b1be1a0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27052" y="861450"/>
            <a:ext cx="6489900" cy="9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Arboles B y operaciones </a:t>
            </a:r>
            <a:endParaRPr sz="4400"/>
          </a:p>
        </p:txBody>
      </p:sp>
      <p:sp>
        <p:nvSpPr>
          <p:cNvPr id="55" name="Google Shape;55;p13"/>
          <p:cNvSpPr txBox="1"/>
          <p:nvPr/>
        </p:nvSpPr>
        <p:spPr>
          <a:xfrm>
            <a:off x="1845300" y="2535950"/>
            <a:ext cx="5453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Integrantes: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Molina Erik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Morales Miguel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Pavón Esteban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12550" y="110375"/>
            <a:ext cx="15474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/>
              <a:t>4.) Balanceo </a:t>
            </a:r>
            <a:endParaRPr sz="162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50600" y="55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balanceo de </a:t>
            </a: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árboles</a:t>
            </a: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refiere a que todos sus niveles están completos y su capacidad está llena. Sin embargo, los árboles B “ascienden” al momento de seguir ingresando datos, una vez que su capacidad está completa. Por lo que cambia su </a:t>
            </a: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</a:t>
            </a: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sus hojas.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-4865" t="-4865"/>
          <a:stretch/>
        </p:blipFill>
        <p:spPr>
          <a:xfrm>
            <a:off x="150600" y="1809547"/>
            <a:ext cx="2602800" cy="135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700500" y="2417725"/>
            <a:ext cx="260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Insertando el elemento 18 </a:t>
            </a:r>
            <a:endParaRPr sz="12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-4744" l="0" r="0" t="0"/>
          <a:stretch/>
        </p:blipFill>
        <p:spPr>
          <a:xfrm>
            <a:off x="4735725" y="1840150"/>
            <a:ext cx="4059400" cy="13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032600" y="3557075"/>
            <a:ext cx="41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Notar que el elemento 17 “asciende” a la </a:t>
            </a:r>
            <a:r>
              <a:rPr lang="es">
                <a:solidFill>
                  <a:schemeClr val="dk1"/>
                </a:solidFill>
              </a:rPr>
              <a:t>raíz para permitir el ingreso. Además, todos están al mismo nivel.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5.) Eliminación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Consiste en quitar una clave del arbol sin violar la condición de que en una página, excepto la raíz, no puede haber menos de d claves ni más de 2d claves, siendo d el orden del arbol. Se deben seguir los </a:t>
            </a:r>
            <a:r>
              <a:rPr lang="es">
                <a:solidFill>
                  <a:schemeClr val="dk1"/>
                </a:solidFill>
              </a:rPr>
              <a:t>siguientes</a:t>
            </a:r>
            <a:r>
              <a:rPr lang="es">
                <a:solidFill>
                  <a:schemeClr val="dk1"/>
                </a:solidFill>
              </a:rPr>
              <a:t> pasos: 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Si la clave a eliminar se encuentra en una página hoja entonces simplemente se suprime.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1.1 Si(m&gt;=d)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   {Se verifica que el número de elementos en la página sea válido}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entonces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	Termina la operación de borrado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si no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	Se debe bajar la clave lexicográficamente adyacente de la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página antecesora y sustituir est</a:t>
            </a:r>
            <a:r>
              <a:rPr lang="es" sz="1300">
                <a:solidFill>
                  <a:schemeClr val="dk1"/>
                </a:solidFill>
              </a:rPr>
              <a:t>a </a:t>
            </a:r>
            <a:r>
              <a:rPr lang="es" sz="1300">
                <a:solidFill>
                  <a:schemeClr val="dk1"/>
                </a:solidFill>
              </a:rPr>
              <a:t>clave por la que se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encuentre más a la derecha en el subárbol izquierdo o por la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que se encuentre más a la izquierda en el subárbol derecho.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Con este paso se logra que m, en esta página, siga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siendo &gt;=d.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Si esto no es posible, por las m de las páginas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involucradas, se deben fusionar las páginas que son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descendientes directas de la clave que se baja.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	1.2 {Fin del condicional del paso 1.1}</a:t>
            </a:r>
            <a:endParaRPr sz="13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" sz="1300">
                <a:solidFill>
                  <a:schemeClr val="dk1"/>
                </a:solidFill>
              </a:rPr>
              <a:t>{Fin del condicionamiento del paso 1}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33350" y="105150"/>
            <a:ext cx="8877300" cy="22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3. Si la clave a eliminar no se encuentra en una página hoja entonces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Se debe sustituir por la clave que se encuentra más a la izquierda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en el subárbol derecho o por la clave que se encuentra más a la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derecha en el subárbol izquierdo.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3.1 Si(m&gt;=d)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{Se verifica que el número de elementos en la página sea válido)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25" y="2365225"/>
            <a:ext cx="7576650" cy="23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19050" y="1472075"/>
            <a:ext cx="49596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entonces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Termina la operación de borrado.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si no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Se debe bajar la clave lexicográficamente adyacente de la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página antecesora y fusionar las páginas que son</a:t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descendientes directas de dicha clave.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3.2 (Fin del condicional del paso 3.1)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4... [Fin del condicional del paso 3)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25" y="1083284"/>
            <a:ext cx="4209475" cy="2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91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Bibliografía: 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235707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" sz="1300">
                <a:solidFill>
                  <a:schemeClr val="dk1"/>
                </a:solidFill>
              </a:rPr>
              <a:t>Cairó, O., &amp; Guardati, S. (2006). </a:t>
            </a:r>
            <a:r>
              <a:rPr i="1" lang="es" sz="1300">
                <a:solidFill>
                  <a:schemeClr val="dk1"/>
                </a:solidFill>
              </a:rPr>
              <a:t>Árboles .</a:t>
            </a:r>
            <a:r>
              <a:rPr lang="es" sz="1300">
                <a:solidFill>
                  <a:schemeClr val="dk1"/>
                </a:solidFill>
              </a:rPr>
              <a:t> Obtenido de Estructuras de datos Tercera </a:t>
            </a:r>
            <a:r>
              <a:rPr lang="es" sz="1300">
                <a:solidFill>
                  <a:schemeClr val="dk1"/>
                </a:solidFill>
              </a:rPr>
              <a:t>Edición</a:t>
            </a:r>
            <a:r>
              <a:rPr lang="es" sz="1300">
                <a:solidFill>
                  <a:schemeClr val="dk1"/>
                </a:solidFill>
              </a:rPr>
              <a:t> . Obtenido el 03/07/2022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01000" y="144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Árboles B, conceptualización </a:t>
            </a:r>
            <a:endParaRPr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483375" y="1623600"/>
            <a:ext cx="80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39500" y="813275"/>
            <a:ext cx="616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Los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árboles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B son una extensión de los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árboles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binarios, recordando que tienen: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1 clave (valor del propio nodo)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2 hijos  (Generalizando)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De esta manera los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árboles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B pueden tener un mayor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de claves y de hijos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" y="2311725"/>
            <a:ext cx="4804224" cy="24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170325" y="2623411"/>
            <a:ext cx="567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183898" y="2323613"/>
            <a:ext cx="45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El 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úmero de hojas se mantienen al mismo nivel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 flipH="1">
            <a:off x="5183900" y="2775743"/>
            <a:ext cx="387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El orden del árbol N tiene como máximo 2N , empezando desde la raíz. El grado del árbol se define como M y sirve para definir el orden de los nodos siguientes o hijos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7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decir, que desde la ra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íz se generan dos niveles y a partir de ellos se generan los siguientes nodos a partir de la fórmula (2M -1) dónde M es grado del árbol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datos se posición en orden creciente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Nuevos  elementos se ingresan a partir de las hojas nodo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38200" y="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s" sz="1720"/>
              <a:t>Creación </a:t>
            </a:r>
            <a:endParaRPr sz="17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12550" y="44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la creación se utiliza la estructura de un nodo, es decir tener valores enteros para almacenar los datos y arreglos para comprobar su posición,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5" y="1440125"/>
            <a:ext cx="3413724" cy="29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904100" y="1440125"/>
            <a:ext cx="4300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el resto de operaciones, se accede y verifica si el árbol está vacío y recorre las claves hasta realizar la operación propuesta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9650" y="9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2.) </a:t>
            </a:r>
            <a:r>
              <a:rPr lang="es"/>
              <a:t>Inserción</a:t>
            </a:r>
            <a:r>
              <a:rPr lang="es"/>
              <a:t>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4950" y="858725"/>
            <a:ext cx="82941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árboles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crecen de abajo hacia arriba, es decir desde las hojas hacia la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pasos para llevar a cabo la inserción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un nodo en un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árbol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Localizar la página donde corresponde por el valor, para no alterar el orden insertar la clave.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si(m&lt;2d){El número de elementos de la página es menor a 2d}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entonces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 clave se inserta en el lugar que le corresponde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no {El número de elementos de la página es igual a 2d}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 página afecta se divide en 2 y se distribuyen las m+1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claves equitativamente entre las mismas. Las claves del medio sube a la página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antecesora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6975" y="98050"/>
            <a:ext cx="89838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{Fin del condicional del paso 2}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pasos se repiten mientras sea necesario. Si algunas de las páginas antecesoras se desborda nuevamente, entonces hay que ordenar las claves en la página, aplicar partición y la clave del medio sube a la página antecesora. El proceso de propagación puede llegar incluso hasta la raíz, en dicho caso la altura del árbol se incrementa en una unidad.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25" y="2300288"/>
            <a:ext cx="57340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0" y="983600"/>
            <a:ext cx="8495825" cy="28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50" y="128463"/>
            <a:ext cx="6345251" cy="4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8175" y="11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/>
              <a:t>3.) Recorrido </a:t>
            </a:r>
            <a:r>
              <a:rPr lang="es" sz="1620"/>
              <a:t>sistemático</a:t>
            </a:r>
            <a:endParaRPr sz="162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00150" y="608725"/>
            <a:ext cx="5566500" cy="4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recorrido se refiere a revisar cada nodo de manera sistemática dentro del árbol. Sin embargo se puede realizar desde la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desde sus hojas (por ejemplo), se utiliza la recursividad para los recorridos. No obstante existen tres maneras determinadas para realizarlo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Preorden: Recorre el árbol desde la 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raíz, hacia el nodo izquierdo y finaliza en el derecho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Inorden: Recorre el nodo izquierdo, luego la raíz y finalmente al nodo derecho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Postorden: Recorre el nodo izquierdo, hacia el nodo derecho y finaliza en la raíz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00" y="682438"/>
            <a:ext cx="3311175" cy="4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