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990"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g13b620e75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g13b620e75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13b620e75b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13b620e75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3b620e75b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13b620e75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3b620e75b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3b620e75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Diapositiva de título">
  <p:cSld name="2_Diapositiva de título">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385763" y="4245769"/>
            <a:ext cx="2026500" cy="1620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400" b="1">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2"/>
          <p:cNvSpPr txBox="1">
            <a:spLocks noGrp="1"/>
          </p:cNvSpPr>
          <p:nvPr>
            <p:ph type="ftr" idx="11"/>
          </p:nvPr>
        </p:nvSpPr>
        <p:spPr>
          <a:xfrm>
            <a:off x="4388644" y="4246959"/>
            <a:ext cx="1447800" cy="159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400" b="1">
                <a:latin typeface="Calibri"/>
                <a:ea typeface="Calibri"/>
                <a:cs typeface="Calibri"/>
                <a:sym typeface="Calibri"/>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2"/>
          <p:cNvSpPr txBox="1">
            <a:spLocks noGrp="1"/>
          </p:cNvSpPr>
          <p:nvPr>
            <p:ph type="sldNum" idx="12"/>
          </p:nvPr>
        </p:nvSpPr>
        <p:spPr>
          <a:xfrm>
            <a:off x="7812881" y="4246959"/>
            <a:ext cx="873900" cy="159600"/>
          </a:xfrm>
          <a:prstGeom prst="rect">
            <a:avLst/>
          </a:prstGeom>
          <a:noFill/>
          <a:ln>
            <a:noFill/>
          </a:ln>
        </p:spPr>
        <p:txBody>
          <a:bodyPr spcFirstLastPara="1" wrap="square" lIns="68575" tIns="34275" rIns="68575" bIns="34275" anchor="ctr" anchorCtr="0">
            <a:noAutofit/>
          </a:bodyPr>
          <a:lstStyle>
            <a:lvl1pPr marL="0" marR="0" lvl="0"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1pPr>
            <a:lvl2pPr marL="0" marR="0" lvl="1"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2pPr>
            <a:lvl3pPr marL="0" marR="0" lvl="2"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3pPr>
            <a:lvl4pPr marL="0" marR="0" lvl="3"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4pPr>
            <a:lvl5pPr marL="0" marR="0" lvl="4"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5pPr>
            <a:lvl6pPr marL="0" marR="0" lvl="5"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6pPr>
            <a:lvl7pPr marL="0" marR="0" lvl="6"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7pPr>
            <a:lvl8pPr marL="0" marR="0" lvl="7"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8pPr>
            <a:lvl9pPr marL="0" marR="0" lvl="8" indent="0" algn="ctr">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s"/>
              <a:t>VERSIÓN: </a:t>
            </a:r>
            <a:r>
              <a:rPr lang="es" b="0"/>
              <a:t>1.1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 name="Google Shape;21;p3"/>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noAutofit/>
          </a:bodyPr>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2" name="Google Shape;22;p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Autofit/>
          </a:bodyPr>
          <a:lstStyle>
            <a:lvl1pPr lvl="0" rtl="0">
              <a:spcBef>
                <a:spcPts val="0"/>
              </a:spcBef>
              <a:spcAft>
                <a:spcPts val="0"/>
              </a:spcAft>
              <a:buSzPts val="1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Autofit/>
          </a:bodyPr>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5">
            <a:alphaModFix/>
          </a:blip>
          <a:srcRect r="2679"/>
          <a:stretch/>
        </p:blipFill>
        <p:spPr>
          <a:xfrm>
            <a:off x="-19050" y="561975"/>
            <a:ext cx="9163052" cy="4020740"/>
          </a:xfrm>
          <a:prstGeom prst="rect">
            <a:avLst/>
          </a:prstGeom>
          <a:noFill/>
          <a:ln>
            <a:noFill/>
          </a:ln>
        </p:spPr>
      </p:pic>
      <p:sp>
        <p:nvSpPr>
          <p:cNvPr id="7" name="Google Shape;7;p1"/>
          <p:cNvSpPr txBox="1"/>
          <p:nvPr/>
        </p:nvSpPr>
        <p:spPr>
          <a:xfrm>
            <a:off x="3071813" y="1714500"/>
            <a:ext cx="2895600" cy="357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Arial"/>
              <a:ea typeface="Arial"/>
              <a:cs typeface="Arial"/>
              <a:sym typeface="Arial"/>
            </a:endParaRPr>
          </a:p>
        </p:txBody>
      </p:sp>
      <p:pic>
        <p:nvPicPr>
          <p:cNvPr id="8" name="Google Shape;8;p1" descr="pie de pagina espe.jpg"/>
          <p:cNvPicPr preferRelativeResize="0"/>
          <p:nvPr/>
        </p:nvPicPr>
        <p:blipFill rotWithShape="1">
          <a:blip r:embed="rId6">
            <a:alphaModFix/>
          </a:blip>
          <a:srcRect/>
          <a:stretch/>
        </p:blipFill>
        <p:spPr>
          <a:xfrm>
            <a:off x="0" y="4398169"/>
            <a:ext cx="9144000" cy="798909"/>
          </a:xfrm>
          <a:prstGeom prst="rect">
            <a:avLst/>
          </a:prstGeom>
          <a:noFill/>
          <a:ln w="9525" cap="flat" cmpd="sng">
            <a:solidFill>
              <a:schemeClr val="dk1"/>
            </a:solidFill>
            <a:prstDash val="solid"/>
            <a:miter lim="800000"/>
            <a:headEnd type="none" w="sm" len="sm"/>
            <a:tailEnd type="none" w="sm" len="sm"/>
          </a:ln>
        </p:spPr>
      </p:pic>
      <p:pic>
        <p:nvPicPr>
          <p:cNvPr id="9" name="Google Shape;9;p1"/>
          <p:cNvPicPr preferRelativeResize="0"/>
          <p:nvPr/>
        </p:nvPicPr>
        <p:blipFill rotWithShape="1">
          <a:blip r:embed="rId7">
            <a:alphaModFix/>
          </a:blip>
          <a:srcRect/>
          <a:stretch/>
        </p:blipFill>
        <p:spPr>
          <a:xfrm>
            <a:off x="342900" y="166688"/>
            <a:ext cx="2232422" cy="432197"/>
          </a:xfrm>
          <a:prstGeom prst="rect">
            <a:avLst/>
          </a:prstGeom>
          <a:noFill/>
          <a:ln>
            <a:noFill/>
          </a:ln>
        </p:spPr>
      </p:pic>
      <p:sp>
        <p:nvSpPr>
          <p:cNvPr id="10" name="Google Shape;10;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385763" y="4245769"/>
            <a:ext cx="2026500" cy="1620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SzPts val="1100"/>
              <a:buNone/>
              <a:defRPr sz="400" b="1"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388644" y="4246959"/>
            <a:ext cx="1447800" cy="1596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SzPts val="1100"/>
              <a:buNone/>
              <a:defRPr sz="400" b="1"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7812881" y="4246959"/>
            <a:ext cx="873900" cy="159600"/>
          </a:xfrm>
          <a:prstGeom prst="rect">
            <a:avLst/>
          </a:prstGeom>
          <a:noFill/>
          <a:ln>
            <a:noFill/>
          </a:ln>
        </p:spPr>
        <p:txBody>
          <a:bodyPr spcFirstLastPara="1" wrap="square" lIns="68575" tIns="34275" rIns="68575" bIns="34275" anchor="ctr" anchorCtr="0">
            <a:noAutofit/>
          </a:bodyPr>
          <a:lstStyle>
            <a:lvl1pPr marL="0" marR="0" lvl="0"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chemeClr val="dk1"/>
              </a:buClr>
              <a:buSzPts val="400"/>
              <a:buFont typeface="Calibri"/>
              <a:buNone/>
              <a:defRPr sz="400" b="1" i="0" u="none">
                <a:solidFill>
                  <a:schemeClr val="dk1"/>
                </a:solidFill>
                <a:latin typeface="Calibri"/>
                <a:ea typeface="Calibri"/>
                <a:cs typeface="Calibri"/>
                <a:sym typeface="Calibri"/>
              </a:defRPr>
            </a:lvl9pPr>
          </a:lstStyle>
          <a:p>
            <a:pPr marL="0" lvl="0" indent="0" algn="ctr" rtl="0">
              <a:spcBef>
                <a:spcPts val="0"/>
              </a:spcBef>
              <a:spcAft>
                <a:spcPts val="0"/>
              </a:spcAft>
              <a:buNone/>
            </a:pPr>
            <a:r>
              <a:rPr lang="es"/>
              <a:t>VERSIÓN: </a:t>
            </a:r>
            <a:r>
              <a:rPr lang="es" b="0"/>
              <a:t>1.1</a:t>
            </a:r>
            <a:endParaRPr sz="1100"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5"/>
          <p:cNvSpPr txBox="1">
            <a:spLocks noGrp="1"/>
          </p:cNvSpPr>
          <p:nvPr>
            <p:ph type="subTitle" idx="1"/>
          </p:nvPr>
        </p:nvSpPr>
        <p:spPr>
          <a:xfrm>
            <a:off x="623400" y="0"/>
            <a:ext cx="8520600" cy="792600"/>
          </a:xfrm>
          <a:prstGeom prst="rect">
            <a:avLst/>
          </a:prstGeom>
        </p:spPr>
        <p:txBody>
          <a:bodyPr spcFirstLastPara="1" wrap="square" lIns="68575" tIns="34275" rIns="68575" bIns="34275" anchor="t" anchorCtr="0">
            <a:noAutofit/>
          </a:bodyPr>
          <a:lstStyle/>
          <a:p>
            <a:pPr marL="0" lvl="0" indent="0" algn="ctr" rtl="0">
              <a:lnSpc>
                <a:spcPct val="115000"/>
              </a:lnSpc>
              <a:spcBef>
                <a:spcPts val="1200"/>
              </a:spcBef>
              <a:spcAft>
                <a:spcPts val="0"/>
              </a:spcAft>
              <a:buClr>
                <a:schemeClr val="dk1"/>
              </a:buClr>
              <a:buSzPts val="1100"/>
              <a:buFont typeface="Arial"/>
              <a:buNone/>
            </a:pPr>
            <a:r>
              <a:rPr lang="es" sz="1100" b="1">
                <a:latin typeface="Times New Roman"/>
                <a:ea typeface="Times New Roman"/>
                <a:cs typeface="Times New Roman"/>
                <a:sym typeface="Times New Roman"/>
              </a:rPr>
              <a:t>UNIVERSIDAD DE LAS FUERZAS ARMADAS ESPE</a:t>
            </a:r>
            <a:endParaRPr sz="1100" b="1">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s" sz="1100" b="1">
                <a:latin typeface="Times New Roman"/>
                <a:ea typeface="Times New Roman"/>
                <a:cs typeface="Times New Roman"/>
                <a:sym typeface="Times New Roman"/>
              </a:rPr>
              <a:t>CARRERA DE INGENIERÍA DE SOFTWARE SEDE LATACUNGA</a:t>
            </a:r>
            <a:endParaRPr sz="1100" b="1">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s" sz="1000" b="1">
                <a:latin typeface="Times New Roman"/>
                <a:ea typeface="Times New Roman"/>
                <a:cs typeface="Times New Roman"/>
                <a:sym typeface="Times New Roman"/>
              </a:rPr>
              <a:t>ESTRUCTURA DE DATOS</a:t>
            </a:r>
            <a:endParaRPr sz="1000" b="1">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s" sz="900" b="1">
                <a:latin typeface="Times New Roman"/>
                <a:ea typeface="Times New Roman"/>
                <a:cs typeface="Times New Roman"/>
                <a:sym typeface="Times New Roman"/>
              </a:rPr>
              <a:t>COMP[A0J09]-NRC[6473]-SECCION[902]-PARALELO[3SOA]</a:t>
            </a:r>
            <a:endParaRPr sz="110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s" sz="900">
                <a:latin typeface="Times New Roman"/>
                <a:ea typeface="Times New Roman"/>
                <a:cs typeface="Times New Roman"/>
                <a:sym typeface="Times New Roman"/>
              </a:rPr>
              <a:t>TAREA No.10</a:t>
            </a:r>
            <a:endParaRPr sz="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900">
                <a:latin typeface="Times New Roman"/>
                <a:ea typeface="Times New Roman"/>
                <a:cs typeface="Times New Roman"/>
                <a:sym typeface="Times New Roman"/>
              </a:rPr>
              <a:t>TEMA: </a:t>
            </a:r>
            <a:r>
              <a:rPr lang="es" sz="900" b="1">
                <a:solidFill>
                  <a:srgbClr val="312E25"/>
                </a:solidFill>
                <a:highlight>
                  <a:srgbClr val="F5F3E5"/>
                </a:highlight>
                <a:latin typeface="Times New Roman"/>
                <a:ea typeface="Times New Roman"/>
                <a:cs typeface="Times New Roman"/>
                <a:sym typeface="Times New Roman"/>
              </a:rPr>
              <a:t>ORDENACIÓN, BÚSQUEDA Y ESTRUCTURAS DE DATOS AVANZADAS: </a:t>
            </a:r>
            <a:r>
              <a:rPr lang="es" sz="900">
                <a:solidFill>
                  <a:srgbClr val="312E25"/>
                </a:solidFill>
                <a:highlight>
                  <a:srgbClr val="F5F3E5"/>
                </a:highlight>
                <a:latin typeface="Times New Roman"/>
                <a:ea typeface="Times New Roman"/>
                <a:cs typeface="Times New Roman"/>
                <a:sym typeface="Times New Roman"/>
              </a:rPr>
              <a:t>ÁRBOLES-</a:t>
            </a:r>
            <a:r>
              <a:rPr lang="es" sz="850">
                <a:solidFill>
                  <a:srgbClr val="312E25"/>
                </a:solidFill>
                <a:highlight>
                  <a:srgbClr val="F5F3E5"/>
                </a:highlight>
                <a:latin typeface="Arial"/>
                <a:ea typeface="Arial"/>
                <a:cs typeface="Arial"/>
                <a:sym typeface="Arial"/>
              </a:rPr>
              <a:t> CLASIFICACIÓN DE ÁRBOLES (BINARIOS, AVL, B, B+)- OPERACIONES BÁSICAS CON ÁRBOLES (CREACIÓN, INSERCIÓN, ELIMINACIÓN, RECORRIDOS SISTEMÁTICOS, BALANCEO)</a:t>
            </a:r>
            <a:endParaRPr sz="850">
              <a:solidFill>
                <a:srgbClr val="312E25"/>
              </a:solidFill>
              <a:highlight>
                <a:srgbClr val="F5F3E5"/>
              </a:highlight>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s" sz="900">
                <a:latin typeface="Times New Roman"/>
                <a:ea typeface="Times New Roman"/>
                <a:cs typeface="Times New Roman"/>
                <a:sym typeface="Times New Roman"/>
              </a:rPr>
              <a:t>SEMANA 10: DEL 04 DE JULIO 2022 AL 08 DE JULIO 2022</a:t>
            </a:r>
            <a:endParaRPr sz="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900">
                <a:latin typeface="Times New Roman"/>
                <a:ea typeface="Times New Roman"/>
                <a:cs typeface="Times New Roman"/>
                <a:sym typeface="Times New Roman"/>
              </a:rPr>
              <a:t>FECHA DE ENTREGA: 04-JULIO-2022</a:t>
            </a:r>
            <a:endParaRPr sz="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900">
                <a:latin typeface="Times New Roman"/>
                <a:ea typeface="Times New Roman"/>
                <a:cs typeface="Times New Roman"/>
                <a:sym typeface="Times New Roman"/>
              </a:rPr>
              <a:t>GRUPO No. 1</a:t>
            </a:r>
            <a:endParaRPr sz="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900">
                <a:latin typeface="Times New Roman"/>
                <a:ea typeface="Times New Roman"/>
                <a:cs typeface="Times New Roman"/>
                <a:sym typeface="Times New Roman"/>
              </a:rPr>
              <a:t>ALUMNO: </a:t>
            </a:r>
            <a:endParaRPr sz="9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s" sz="1100">
                <a:latin typeface="Arial"/>
                <a:ea typeface="Arial"/>
                <a:cs typeface="Arial"/>
                <a:sym typeface="Arial"/>
              </a:rPr>
              <a:t> Chancusig Diego</a:t>
            </a:r>
            <a:endParaRPr sz="110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s" sz="1100">
                <a:latin typeface="Arial"/>
                <a:ea typeface="Arial"/>
                <a:cs typeface="Arial"/>
                <a:sym typeface="Arial"/>
              </a:rPr>
              <a:t>Castro Ariel</a:t>
            </a:r>
            <a:endParaRPr sz="110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s" sz="1100">
                <a:latin typeface="Arial"/>
                <a:ea typeface="Arial"/>
                <a:cs typeface="Arial"/>
                <a:sym typeface="Arial"/>
              </a:rPr>
              <a:t>Kenneth Acurio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6"/>
          <p:cNvSpPr txBox="1">
            <a:spLocks noGrp="1"/>
          </p:cNvSpPr>
          <p:nvPr>
            <p:ph type="body" idx="1"/>
          </p:nvPr>
        </p:nvSpPr>
        <p:spPr>
          <a:xfrm>
            <a:off x="741375" y="684900"/>
            <a:ext cx="8520600" cy="3416400"/>
          </a:xfrm>
          <a:prstGeom prst="rect">
            <a:avLst/>
          </a:prstGeom>
        </p:spPr>
        <p:txBody>
          <a:bodyPr spcFirstLastPara="1" wrap="square" lIns="68575" tIns="34275" rIns="68575" bIns="34275" anchor="t" anchorCtr="0">
            <a:noAutofit/>
          </a:bodyPr>
          <a:lstStyle/>
          <a:p>
            <a:pPr marL="228600" lvl="0" indent="0" algn="just" rtl="0">
              <a:lnSpc>
                <a:spcPct val="115000"/>
              </a:lnSpc>
              <a:spcBef>
                <a:spcPts val="0"/>
              </a:spcBef>
              <a:spcAft>
                <a:spcPts val="0"/>
              </a:spcAft>
              <a:buClr>
                <a:schemeClr val="dk1"/>
              </a:buClr>
              <a:buSzPts val="1100"/>
              <a:buFont typeface="Arial"/>
              <a:buNone/>
            </a:pPr>
            <a:r>
              <a:rPr lang="es" sz="1700" b="1">
                <a:latin typeface="Times New Roman"/>
                <a:ea typeface="Times New Roman"/>
                <a:cs typeface="Times New Roman"/>
                <a:sym typeface="Times New Roman"/>
              </a:rPr>
              <a:t>Concepto de Árboles Binarios:</a:t>
            </a:r>
            <a:endParaRPr sz="1700" b="1">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r>
              <a:rPr lang="es" sz="1100">
                <a:latin typeface="Times New Roman"/>
                <a:ea typeface="Times New Roman"/>
                <a:cs typeface="Times New Roman"/>
                <a:sym typeface="Times New Roman"/>
              </a:rPr>
              <a:t>Los árboles imponen una estructura jerárquica sobre una colección de objetos, como ejemplos comunes se pueden mencionar los árboles genealógicos y los organigramas, y entre otras cosas, los árboles son útiles para analizar circuitos eléctricos y para representar la estructura de fórmulas matemáticas.</a:t>
            </a:r>
            <a:endParaRPr sz="1100">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endParaRPr sz="1100">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r>
              <a:rPr lang="es" sz="1100">
                <a:latin typeface="Times New Roman"/>
                <a:ea typeface="Times New Roman"/>
                <a:cs typeface="Times New Roman"/>
                <a:sym typeface="Times New Roman"/>
              </a:rPr>
              <a:t>La terminología fundamental del árbol dice que éste es una colección de elementos llamados nodos, uno de los cuales se distingue como raíz, junto con una relación de paternidad, que impone una estructura jerárquica sobre todos los nodos. Los nodos, como elementos de la lista, pueden ser de cualquier tipo.</a:t>
            </a:r>
            <a:endParaRPr sz="1100">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endParaRPr sz="1100">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r>
              <a:rPr lang="es" sz="1100">
                <a:latin typeface="Times New Roman"/>
                <a:ea typeface="Times New Roman"/>
                <a:cs typeface="Times New Roman"/>
                <a:sym typeface="Times New Roman"/>
              </a:rPr>
              <a:t>Un árbol binario puede ser relleno cuando todos sus nodos tienen dos hijos o bien son una hoja, sin permitir nodos con un único hijo. Puede ser completo cuando todas sus hojas tienen la misma profundidad.</a:t>
            </a:r>
            <a:endParaRPr sz="1100">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7"/>
          <p:cNvSpPr txBox="1">
            <a:spLocks noGrp="1"/>
          </p:cNvSpPr>
          <p:nvPr>
            <p:ph type="body" idx="1"/>
          </p:nvPr>
        </p:nvSpPr>
        <p:spPr>
          <a:xfrm>
            <a:off x="412800" y="293125"/>
            <a:ext cx="8520600" cy="3416400"/>
          </a:xfrm>
          <a:prstGeom prst="rect">
            <a:avLst/>
          </a:prstGeom>
        </p:spPr>
        <p:txBody>
          <a:bodyPr spcFirstLastPara="1" wrap="square" lIns="68575" tIns="34275" rIns="68575" bIns="34275" anchor="t" anchorCtr="0">
            <a:noAutofit/>
          </a:bodyPr>
          <a:lstStyle/>
          <a:p>
            <a:pPr marL="228600" lvl="0" indent="0" algn="just" rtl="0">
              <a:lnSpc>
                <a:spcPct val="115000"/>
              </a:lnSpc>
              <a:spcBef>
                <a:spcPts val="0"/>
              </a:spcBef>
              <a:spcAft>
                <a:spcPts val="0"/>
              </a:spcAft>
              <a:buClr>
                <a:schemeClr val="dk1"/>
              </a:buClr>
              <a:buSzPts val="1100"/>
              <a:buFont typeface="Arial"/>
              <a:buNone/>
            </a:pPr>
            <a:r>
              <a:rPr lang="es" sz="1100" b="1">
                <a:latin typeface="Times New Roman"/>
                <a:ea typeface="Times New Roman"/>
                <a:cs typeface="Times New Roman"/>
                <a:sym typeface="Times New Roman"/>
              </a:rPr>
              <a:t>Recorridos Sistemáticos:</a:t>
            </a:r>
            <a:endParaRPr sz="1100" b="1">
              <a:latin typeface="Times New Roman"/>
              <a:ea typeface="Times New Roman"/>
              <a:cs typeface="Times New Roman"/>
              <a:sym typeface="Times New Roman"/>
            </a:endParaRPr>
          </a:p>
          <a:p>
            <a:pPr marL="685800" lvl="0" indent="-298450" algn="l" rtl="0">
              <a:lnSpc>
                <a:spcPct val="115000"/>
              </a:lnSpc>
              <a:spcBef>
                <a:spcPts val="600"/>
              </a:spcBef>
              <a:spcAft>
                <a:spcPts val="0"/>
              </a:spcAft>
              <a:buClr>
                <a:schemeClr val="dk1"/>
              </a:buClr>
              <a:buSzPts val="1100"/>
              <a:buFont typeface="Times New Roman"/>
              <a:buChar char="●"/>
            </a:pPr>
            <a:r>
              <a:rPr lang="es" sz="1100" b="1">
                <a:latin typeface="Times New Roman"/>
                <a:ea typeface="Times New Roman"/>
                <a:cs typeface="Times New Roman"/>
                <a:sym typeface="Times New Roman"/>
              </a:rPr>
              <a:t>Preorden:</a:t>
            </a:r>
            <a:r>
              <a:rPr lang="es" sz="1100">
                <a:latin typeface="Times New Roman"/>
                <a:ea typeface="Times New Roman"/>
                <a:cs typeface="Times New Roman"/>
                <a:sym typeface="Times New Roman"/>
              </a:rPr>
              <a:t> (raíz, izquierdo, derecho). Para recorrer un árbol binario no vacío en preorden, se deben realizar las siguientes operaciones recursivamente en cada nodo, comenzando con el nodo de raíz:</a:t>
            </a:r>
            <a:endParaRPr sz="1100">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Visite la raíz</a:t>
            </a:r>
            <a:endParaRPr sz="1100">
              <a:highlight>
                <a:srgbClr val="FFFFFF"/>
              </a:highlight>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Atraviese el sub-árbol izquierdo</a:t>
            </a:r>
            <a:endParaRPr sz="1100">
              <a:highlight>
                <a:srgbClr val="FFFFFF"/>
              </a:highlight>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Atraviese el sub-árbol derecho</a:t>
            </a:r>
            <a:endParaRPr sz="1100">
              <a:highlight>
                <a:srgbClr val="FFFFFF"/>
              </a:highlight>
              <a:latin typeface="Times New Roman"/>
              <a:ea typeface="Times New Roman"/>
              <a:cs typeface="Times New Roman"/>
              <a:sym typeface="Times New Roman"/>
            </a:endParaRPr>
          </a:p>
          <a:p>
            <a:pPr marL="685800" lvl="0" indent="-298450" algn="l" rtl="0">
              <a:lnSpc>
                <a:spcPct val="115000"/>
              </a:lnSpc>
              <a:spcBef>
                <a:spcPts val="0"/>
              </a:spcBef>
              <a:spcAft>
                <a:spcPts val="0"/>
              </a:spcAft>
              <a:buClr>
                <a:schemeClr val="dk1"/>
              </a:buClr>
              <a:buSzPts val="1100"/>
              <a:buFont typeface="Times New Roman"/>
              <a:buChar char="●"/>
            </a:pPr>
            <a:r>
              <a:rPr lang="es" sz="1100" b="1">
                <a:latin typeface="Times New Roman"/>
                <a:ea typeface="Times New Roman"/>
                <a:cs typeface="Times New Roman"/>
                <a:sym typeface="Times New Roman"/>
              </a:rPr>
              <a:t>Inorden:</a:t>
            </a:r>
            <a:r>
              <a:rPr lang="es" sz="1100">
                <a:latin typeface="Times New Roman"/>
                <a:ea typeface="Times New Roman"/>
                <a:cs typeface="Times New Roman"/>
                <a:sym typeface="Times New Roman"/>
              </a:rPr>
              <a:t> (izquierdo, raíz, derecho). Para recorrer un árbol binario no vacío en inorden (simétrico), se deben realizar las siguientes operaciones recursivamente en cada nodo:</a:t>
            </a:r>
            <a:endParaRPr sz="1100">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Atraviese el sub-árbol izquierdo</a:t>
            </a:r>
            <a:endParaRPr sz="1100">
              <a:highlight>
                <a:srgbClr val="FFFFFF"/>
              </a:highlight>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Visite la raíz</a:t>
            </a:r>
            <a:endParaRPr sz="1100">
              <a:highlight>
                <a:srgbClr val="FFFFFF"/>
              </a:highlight>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Atraviese el sub-árbol derecho</a:t>
            </a:r>
            <a:endParaRPr sz="1100">
              <a:highlight>
                <a:srgbClr val="FFFFFF"/>
              </a:highlight>
              <a:latin typeface="Times New Roman"/>
              <a:ea typeface="Times New Roman"/>
              <a:cs typeface="Times New Roman"/>
              <a:sym typeface="Times New Roman"/>
            </a:endParaRPr>
          </a:p>
          <a:p>
            <a:pPr marL="685800" lvl="0" indent="-298450" algn="l" rtl="0">
              <a:lnSpc>
                <a:spcPct val="115000"/>
              </a:lnSpc>
              <a:spcBef>
                <a:spcPts val="0"/>
              </a:spcBef>
              <a:spcAft>
                <a:spcPts val="0"/>
              </a:spcAft>
              <a:buClr>
                <a:schemeClr val="dk1"/>
              </a:buClr>
              <a:buSzPts val="1100"/>
              <a:buFont typeface="Times New Roman"/>
              <a:buChar char="●"/>
            </a:pPr>
            <a:r>
              <a:rPr lang="es" sz="1100" b="1">
                <a:latin typeface="Times New Roman"/>
                <a:ea typeface="Times New Roman"/>
                <a:cs typeface="Times New Roman"/>
                <a:sym typeface="Times New Roman"/>
              </a:rPr>
              <a:t>Postorden:</a:t>
            </a:r>
            <a:r>
              <a:rPr lang="es" sz="1100">
                <a:latin typeface="Times New Roman"/>
                <a:ea typeface="Times New Roman"/>
                <a:cs typeface="Times New Roman"/>
                <a:sym typeface="Times New Roman"/>
              </a:rPr>
              <a:t> (izquierdo, derecho, raíz). Para recorrer un árbol binario no vacío en postorden, se deben realizar las siguientes operaciones recursivamente en cada nodo:</a:t>
            </a:r>
            <a:endParaRPr sz="1100">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Atraviese el sub-árbol izquierdo</a:t>
            </a:r>
            <a:endParaRPr sz="1100">
              <a:highlight>
                <a:srgbClr val="FFFFFF"/>
              </a:highlight>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Atraviese el sub-árbol derecho</a:t>
            </a:r>
            <a:endParaRPr sz="1100">
              <a:highlight>
                <a:srgbClr val="FFFFFF"/>
              </a:highlight>
              <a:latin typeface="Times New Roman"/>
              <a:ea typeface="Times New Roman"/>
              <a:cs typeface="Times New Roman"/>
              <a:sym typeface="Times New Roman"/>
            </a:endParaRPr>
          </a:p>
          <a:p>
            <a:pPr marL="1104900" lvl="0" indent="-298450" algn="l" rtl="0">
              <a:lnSpc>
                <a:spcPct val="115000"/>
              </a:lnSpc>
              <a:spcBef>
                <a:spcPts val="0"/>
              </a:spcBef>
              <a:spcAft>
                <a:spcPts val="0"/>
              </a:spcAft>
              <a:buClr>
                <a:schemeClr val="dk1"/>
              </a:buClr>
              <a:buSzPts val="1100"/>
              <a:buFont typeface="Times New Roman"/>
              <a:buAutoNum type="arabicPeriod"/>
            </a:pPr>
            <a:r>
              <a:rPr lang="es" sz="1100">
                <a:highlight>
                  <a:srgbClr val="FFFFFF"/>
                </a:highlight>
                <a:latin typeface="Times New Roman"/>
                <a:ea typeface="Times New Roman"/>
                <a:cs typeface="Times New Roman"/>
                <a:sym typeface="Times New Roman"/>
              </a:rPr>
              <a:t>Visite la raíz</a:t>
            </a:r>
            <a:endParaRPr sz="1100">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s" sz="1100">
                <a:latin typeface="Times New Roman"/>
                <a:ea typeface="Times New Roman"/>
                <a:cs typeface="Times New Roman"/>
                <a:sym typeface="Times New Roman"/>
              </a:rPr>
              <a:t>En general, la diferencia entre preorden, inorden y postorden es cuándo se recorre la raíz. En los tres, se recorre primero el sub-árbol izquierdo y luego el derecho.</a:t>
            </a:r>
            <a:endParaRPr sz="1100">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r>
              <a:rPr lang="es" sz="1100">
                <a:latin typeface="Times New Roman"/>
                <a:ea typeface="Times New Roman"/>
                <a:cs typeface="Times New Roman"/>
                <a:sym typeface="Times New Roman"/>
              </a:rPr>
              <a:t>Preorden (antes), inorden (en medio), postorden (después).</a:t>
            </a:r>
            <a:endParaRPr sz="1100">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8"/>
          <p:cNvSpPr txBox="1">
            <a:spLocks noGrp="1"/>
          </p:cNvSpPr>
          <p:nvPr>
            <p:ph type="body" idx="1"/>
          </p:nvPr>
        </p:nvSpPr>
        <p:spPr>
          <a:xfrm>
            <a:off x="463350" y="621700"/>
            <a:ext cx="8520600" cy="3416400"/>
          </a:xfrm>
          <a:prstGeom prst="rect">
            <a:avLst/>
          </a:prstGeom>
        </p:spPr>
        <p:txBody>
          <a:bodyPr spcFirstLastPara="1" wrap="square" lIns="68575" tIns="34275" rIns="68575" bIns="34275" anchor="t" anchorCtr="0">
            <a:noAutofit/>
          </a:bodyPr>
          <a:lstStyle/>
          <a:p>
            <a:pPr marL="228600" lvl="0" indent="0" algn="just" rtl="0">
              <a:lnSpc>
                <a:spcPct val="115000"/>
              </a:lnSpc>
              <a:spcBef>
                <a:spcPts val="0"/>
              </a:spcBef>
              <a:spcAft>
                <a:spcPts val="0"/>
              </a:spcAft>
              <a:buClr>
                <a:schemeClr val="dk1"/>
              </a:buClr>
              <a:buSzPts val="1100"/>
              <a:buFont typeface="Arial"/>
              <a:buNone/>
            </a:pPr>
            <a:r>
              <a:rPr lang="es" sz="1100" b="1">
                <a:latin typeface="Times New Roman"/>
                <a:ea typeface="Times New Roman"/>
                <a:cs typeface="Times New Roman"/>
                <a:sym typeface="Times New Roman"/>
              </a:rPr>
              <a:t>Balanceo:</a:t>
            </a:r>
            <a:endParaRPr sz="1100" b="1">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r>
              <a:rPr lang="es" sz="1100">
                <a:highlight>
                  <a:srgbClr val="FFFFFF"/>
                </a:highlight>
                <a:latin typeface="Times New Roman"/>
                <a:ea typeface="Times New Roman"/>
                <a:cs typeface="Times New Roman"/>
                <a:sym typeface="Times New Roman"/>
              </a:rPr>
              <a:t>Un árbol binario balanceado es un árbol en el cual las alturas de los dos subárboles de todo nodo difiere a lo sumo en 1. El balance de un nodo en un árbol binario se define como la altura de su subárbol izquierdo menos la altura de su subárbol derecho. Cada nodo en un árbol binario balanceado tiene balance igual a 1,-1, o 0 dependiendo si la altura de su subárbol izquierdo es mayor que, menor que o igual a la altura de su subárbol derecho.</a:t>
            </a:r>
            <a:endParaRPr sz="1100">
              <a:highlight>
                <a:srgbClr val="FFFFFF"/>
              </a:highlight>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endParaRPr sz="1100">
              <a:highlight>
                <a:srgbClr val="FFFFFF"/>
              </a:highlight>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r>
              <a:rPr lang="es" sz="1100">
                <a:highlight>
                  <a:srgbClr val="FFFFFF"/>
                </a:highlight>
                <a:latin typeface="Times New Roman"/>
                <a:ea typeface="Times New Roman"/>
                <a:cs typeface="Times New Roman"/>
                <a:sym typeface="Times New Roman"/>
              </a:rPr>
              <a:t>Para que el árbol se mantenga balanceado es necesario realizar una transformación en el mismo de manera que:</a:t>
            </a:r>
            <a:endParaRPr sz="1100">
              <a:highlight>
                <a:srgbClr val="FFFFFF"/>
              </a:highlight>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endParaRPr sz="1100">
              <a:highlight>
                <a:srgbClr val="FFFFFF"/>
              </a:highlight>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AutoNum type="arabicPeriod"/>
            </a:pPr>
            <a:r>
              <a:rPr lang="es" sz="1100">
                <a:highlight>
                  <a:srgbClr val="FFFFFF"/>
                </a:highlight>
                <a:latin typeface="Times New Roman"/>
                <a:ea typeface="Times New Roman"/>
                <a:cs typeface="Times New Roman"/>
                <a:sym typeface="Times New Roman"/>
              </a:rPr>
              <a:t>El recorrido en inorden del árbol transformado sea el mismo para que el árbol original(es decir, que el árbol transformado siga siendo un árbol de búsqueda binaria).</a:t>
            </a:r>
            <a:endParaRPr sz="1100">
              <a:highlight>
                <a:srgbClr val="FFFFFF"/>
              </a:highlight>
              <a:latin typeface="Times New Roman"/>
              <a:ea typeface="Times New Roman"/>
              <a:cs typeface="Times New Roman"/>
              <a:sym typeface="Times New Roman"/>
            </a:endParaRPr>
          </a:p>
          <a:p>
            <a:pPr marL="457200" lvl="0" indent="-298450" algn="just" rtl="0">
              <a:lnSpc>
                <a:spcPct val="115000"/>
              </a:lnSpc>
              <a:spcBef>
                <a:spcPts val="0"/>
              </a:spcBef>
              <a:spcAft>
                <a:spcPts val="0"/>
              </a:spcAft>
              <a:buSzPts val="1100"/>
              <a:buFont typeface="Times New Roman"/>
              <a:buAutoNum type="arabicPeriod"/>
            </a:pPr>
            <a:r>
              <a:rPr lang="es" sz="1100">
                <a:highlight>
                  <a:srgbClr val="FFFFFF"/>
                </a:highlight>
                <a:latin typeface="Times New Roman"/>
                <a:ea typeface="Times New Roman"/>
                <a:cs typeface="Times New Roman"/>
                <a:sym typeface="Times New Roman"/>
              </a:rPr>
              <a:t>El árbol transformado esté balanceado</a:t>
            </a:r>
            <a:endParaRPr sz="1100">
              <a:highlight>
                <a:srgbClr val="FFFFFF"/>
              </a:highlight>
              <a:latin typeface="Times New Roman"/>
              <a:ea typeface="Times New Roman"/>
              <a:cs typeface="Times New Roman"/>
              <a:sym typeface="Times New Roman"/>
            </a:endParaRPr>
          </a:p>
          <a:p>
            <a:pPr marL="228600" lvl="0" indent="0" algn="just" rtl="0">
              <a:lnSpc>
                <a:spcPct val="115000"/>
              </a:lnSpc>
              <a:spcBef>
                <a:spcPts val="0"/>
              </a:spcBef>
              <a:spcAft>
                <a:spcPts val="0"/>
              </a:spcAft>
              <a:buClr>
                <a:schemeClr val="dk1"/>
              </a:buClr>
              <a:buSzPts val="1100"/>
              <a:buFont typeface="Arial"/>
              <a:buNone/>
            </a:pPr>
            <a:endParaRPr sz="1100">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3" name="Google Shape;53;p9"/>
          <p:cNvPicPr preferRelativeResize="0"/>
          <p:nvPr/>
        </p:nvPicPr>
        <p:blipFill>
          <a:blip r:embed="rId3">
            <a:alphaModFix/>
          </a:blip>
          <a:stretch>
            <a:fillRect/>
          </a:stretch>
        </p:blipFill>
        <p:spPr>
          <a:xfrm>
            <a:off x="215600" y="101850"/>
            <a:ext cx="8043874" cy="4182275"/>
          </a:xfrm>
          <a:prstGeom prst="rect">
            <a:avLst/>
          </a:prstGeom>
          <a:noFill/>
          <a:ln>
            <a:noFill/>
          </a:ln>
        </p:spPr>
      </p:pic>
    </p:spTree>
  </p:cSld>
  <p:clrMapOvr>
    <a:masterClrMapping/>
  </p:clrMapOvr>
</p:sld>
</file>

<file path=ppt/theme/theme1.xml><?xml version="1.0" encoding="utf-8"?>
<a:theme xmlns:a="http://schemas.openxmlformats.org/drawingml/2006/main" name="10_Office Theme">
  <a:themeElements>
    <a:clrScheme name="Tema de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Presentación en pantalla (16:9)</PresentationFormat>
  <Paragraphs>41</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Times New Roman</vt:lpstr>
      <vt:lpstr>10_Office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 CHANCUSIG SIMBAÑA</cp:lastModifiedBy>
  <cp:revision>1</cp:revision>
  <dcterms:modified xsi:type="dcterms:W3CDTF">2022-07-06T13:25:46Z</dcterms:modified>
</cp:coreProperties>
</file>