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21dd9c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a21dd9c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b0fc8129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b0fc8129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b0fc8129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b0fc8129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b0fc8129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b0fc8129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0fc8129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0fc8129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b0fc8129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b0fc812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47900" y="322175"/>
            <a:ext cx="6928500" cy="44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UNIVERSIDAD DE LAS FUERZAS ARMADAS ESPE</a:t>
            </a:r>
            <a:endParaRPr b="1" sz="2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000">
                <a:latin typeface="Playfair Display"/>
                <a:ea typeface="Playfair Display"/>
                <a:cs typeface="Playfair Display"/>
                <a:sym typeface="Playfair Display"/>
              </a:rPr>
              <a:t>INTEGRANTES GRUPO #6:</a:t>
            </a:r>
            <a:endParaRPr b="1" sz="2800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Plasencia Velasco Mayury Jhomayra</a:t>
            </a:r>
            <a:endParaRPr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Quinapallo Quinapallo Fernando Romel</a:t>
            </a:r>
            <a:endParaRPr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Sánchez Carvajal Cristofer Mateo</a:t>
            </a:r>
            <a:endParaRPr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Tema: </a:t>
            </a:r>
            <a:r>
              <a:rPr lang="es" sz="1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Trabajo Autónomo sobre el </a:t>
            </a:r>
            <a:r>
              <a:rPr b="1" lang="es" sz="1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Árbol B</a:t>
            </a:r>
            <a:endParaRPr b="1" sz="16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469575"/>
            <a:ext cx="75057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Playfair Display"/>
                <a:ea typeface="Playfair Display"/>
                <a:cs typeface="Playfair Display"/>
                <a:sym typeface="Playfair Display"/>
              </a:rPr>
              <a:t>CONCEPTO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590900" y="1181750"/>
            <a:ext cx="79101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6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Los árboles-B son árboles de búsqueda multicamino de m ramas, </a:t>
            </a:r>
            <a:r>
              <a:rPr lang="es" sz="206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 cada nodo puede almacenar un máximo de m-1 claves. Se encuentran en las implementaciones de bases de datos y sistemas de archivos.</a:t>
            </a:r>
            <a:endParaRPr sz="206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6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Son árboles cuyos nodos pueden tener un número múltiple de hijos</a:t>
            </a:r>
            <a:endParaRPr sz="316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3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50" y="2571750"/>
            <a:ext cx="4590774" cy="16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6164150" y="2883500"/>
            <a:ext cx="194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Se dice que es de orden </a:t>
            </a:r>
            <a:r>
              <a:rPr i="1" lang="es" sz="1300"/>
              <a:t>m</a:t>
            </a:r>
            <a:r>
              <a:rPr lang="es" sz="1300"/>
              <a:t> si sus nodos pueden contener hasta un máximo de </a:t>
            </a:r>
            <a:r>
              <a:rPr i="1" lang="es" sz="1300"/>
              <a:t>m</a:t>
            </a:r>
            <a:r>
              <a:rPr lang="es" sz="1300"/>
              <a:t> hijos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564050"/>
            <a:ext cx="78699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La estructura es un </a:t>
            </a:r>
            <a:r>
              <a:rPr lang="es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árbol B de</a:t>
            </a:r>
            <a:r>
              <a:rPr i="1" lang="es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búsqueda equilibrado</a:t>
            </a:r>
            <a:r>
              <a:rPr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o </a:t>
            </a:r>
            <a:r>
              <a:rPr i="1"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balanceado</a:t>
            </a:r>
            <a:r>
              <a:rPr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porque la profundidad del árbol es idéntica en cada posición; la distancia entre el nodo raíz y los nodos hojas es idéntica en todas las partes del árbol. </a:t>
            </a:r>
            <a:r>
              <a:rPr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Los nodos hojas del índice están almacenados en un orden aleatorio, es decir su posición en el disco no corresponde a la posición lógica según el orden del índice.</a:t>
            </a:r>
            <a:endParaRPr>
              <a:solidFill>
                <a:srgbClr val="4B4B4B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Una base de datos necesita una segunda estructura para encontrar rápidamente los datos dentro de las hojas mezcladas: un árbol de búsqueda equilibrado, es decir, un </a:t>
            </a:r>
            <a:r>
              <a:rPr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árbol</a:t>
            </a:r>
            <a:r>
              <a:rPr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B.</a:t>
            </a:r>
            <a:endParaRPr>
              <a:solidFill>
                <a:srgbClr val="4B4B4B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B4B4B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B4B4B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B4B4B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B4B4B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Funciona de manera casi instantánea incluso con grandes volúmenes de datos. Ello se debe principalmente a la característica equilibrada del árbol, lo que permite tener acceso a todos los elementos con el mismo número de etapas.</a:t>
            </a:r>
            <a:endParaRPr sz="1100">
              <a:solidFill>
                <a:srgbClr val="4B4B4B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00" y="2219751"/>
            <a:ext cx="2075500" cy="15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029850" y="2847050"/>
            <a:ext cx="150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B4B4B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ej de una búsqueda de la llave “57”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5"/>
          <p:cNvCxnSpPr>
            <a:endCxn id="143" idx="1"/>
          </p:cNvCxnSpPr>
          <p:nvPr/>
        </p:nvCxnSpPr>
        <p:spPr>
          <a:xfrm flipH="1" rot="10800000">
            <a:off x="5479350" y="3108650"/>
            <a:ext cx="5505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725200"/>
            <a:ext cx="75057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conjunto de claves que se sitúan en un nodo cumplen la condición: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que cuelgan del primer hijo tienen una clave con valor menor que </a:t>
            </a: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,los que cuelgan del segundo tienen una clave con valor mayor que </a:t>
            </a: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,etc.</a:t>
            </a:r>
            <a:endParaRPr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operaciones que se pueden realizar en un árbol-B son básicamente tres: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Insertar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 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000" y="1185375"/>
            <a:ext cx="1910050" cy="4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900" y="3039921"/>
            <a:ext cx="6162350" cy="13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603875"/>
            <a:ext cx="7505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Playfair Display"/>
                <a:ea typeface="Playfair Display"/>
                <a:cs typeface="Playfair Display"/>
                <a:sym typeface="Playfair Display"/>
              </a:rPr>
              <a:t>CARACTERÍSTICAS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396675"/>
            <a:ext cx="75057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Las características que debe cumplir un árbol-B son: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30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7563"/>
              <a:buFont typeface="Georgia"/>
              <a:buChar char="●"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 parámetro muy importante en los árboles-B es el ORDEN (m). El orden de un árbol-B es el número máximo de ramas que pueden partir de un nodo.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63"/>
              <a:buFont typeface="Georgia"/>
              <a:buChar char="●"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 de un nodo de un árbol-b parten n ramas, ese nodo contendrá n-1 claves.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63"/>
              <a:buFont typeface="Georgia"/>
              <a:buChar char="●"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 árbol está ordenado.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63"/>
              <a:buFont typeface="Georgia"/>
              <a:buChar char="●"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Todos los nodos terminales, (nodos hoja), están en el mismo nivel.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63"/>
              <a:buFont typeface="Georgia"/>
              <a:buChar char="●"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Todos los nodos intermedios, excepto el </a:t>
            </a: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raíz</a:t>
            </a: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deben tener entre m/2 y m ramas no nulas.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63"/>
              <a:buFont typeface="Georgia"/>
              <a:buChar char="●"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 máximo número de claves por nodo es m-1.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63"/>
              <a:buFont typeface="Georgia"/>
              <a:buChar char="●"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 mínimo número de claves por nodo es (m/2)-1.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63"/>
              <a:buFont typeface="Georgia"/>
              <a:buChar char="●"/>
            </a:pPr>
            <a:r>
              <a:rPr lang="es" sz="1608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profundidad (h) es el número máximo de consultas para encontrar una clave.</a:t>
            </a:r>
            <a:endParaRPr sz="1608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95425" y="275375"/>
            <a:ext cx="8460600" cy="4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350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Inserción</a:t>
            </a:r>
            <a:endParaRPr b="1"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350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Búsqueda</a:t>
            </a:r>
            <a:endParaRPr b="1"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solidFill>
                  <a:srgbClr val="4350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Eliminación</a:t>
            </a:r>
            <a:r>
              <a:rPr lang="es" sz="1500">
                <a:solidFill>
                  <a:srgbClr val="4350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1611525" y="362600"/>
            <a:ext cx="71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50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893525" y="275375"/>
            <a:ext cx="6580500" cy="1929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* Todas las inserciones se hacen en las hojas.</a:t>
            </a:r>
            <a:endParaRPr sz="1300">
              <a:solidFill>
                <a:srgbClr val="4350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* Si el nodo hoja tiene menos elementos que el número máximo se inserta el nuevo elemento respetando el orden.</a:t>
            </a:r>
            <a:endParaRPr sz="1300">
              <a:solidFill>
                <a:srgbClr val="4350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* Si la hoja está llena el nodo se divide en 2 nodos y los valores menores que el valor medio se colocan en el nuevo nodo izquierdo y los mayores en el derecho.</a:t>
            </a:r>
            <a:endParaRPr sz="1300">
              <a:solidFill>
                <a:srgbClr val="4350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* El valor separador se deberá colocar en el nodo padre lo que puede provocar que el padre sea dividido en 2 y así sucesivamente. </a:t>
            </a:r>
            <a:endParaRPr sz="1300">
              <a:solidFill>
                <a:srgbClr val="4350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302675" y="1233150"/>
            <a:ext cx="389700" cy="22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893525" y="2638950"/>
            <a:ext cx="6580500" cy="725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* La 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búsqueda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 es igual a la de los 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árboles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 binarios.</a:t>
            </a:r>
            <a:endParaRPr sz="1300">
              <a:solidFill>
                <a:srgbClr val="4350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* Si la clave buscada no 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está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 en la 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raíz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 y se llega una hoja la clave no existe.</a:t>
            </a:r>
            <a:endParaRPr sz="1300">
              <a:solidFill>
                <a:srgbClr val="4350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965350" y="3798550"/>
            <a:ext cx="6580500" cy="725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* La 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eliminación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 de un elemento es directa sino se requiere 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corrección</a:t>
            </a:r>
            <a:r>
              <a:rPr lang="es" sz="1300">
                <a:solidFill>
                  <a:srgbClr val="435059"/>
                </a:solidFill>
                <a:latin typeface="Georgia"/>
                <a:ea typeface="Georgia"/>
                <a:cs typeface="Georgia"/>
                <a:sym typeface="Georgia"/>
              </a:rPr>
              <a:t> para garantizar sus propiedades.</a:t>
            </a:r>
            <a:endParaRPr sz="1300">
              <a:solidFill>
                <a:srgbClr val="4350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302675" y="2887350"/>
            <a:ext cx="389700" cy="22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503825" y="4100675"/>
            <a:ext cx="389700" cy="22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349175" y="1461450"/>
            <a:ext cx="658200" cy="40200"/>
          </a:xfrm>
          <a:prstGeom prst="mathMin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443325" y="3115650"/>
            <a:ext cx="658200" cy="40200"/>
          </a:xfrm>
          <a:prstGeom prst="mathMinus">
            <a:avLst>
              <a:gd fmla="val 0" name="adj1"/>
            </a:avLst>
          </a:prstGeom>
          <a:solidFill>
            <a:srgbClr val="F8C7C5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443325" y="4328975"/>
            <a:ext cx="658200" cy="40200"/>
          </a:xfrm>
          <a:prstGeom prst="mathMinus">
            <a:avLst>
              <a:gd fmla="val 0" name="adj1"/>
            </a:avLst>
          </a:prstGeom>
          <a:solidFill>
            <a:srgbClr val="EC5553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Playfair Display"/>
                <a:ea typeface="Playfair Display"/>
                <a:cs typeface="Playfair Display"/>
                <a:sym typeface="Playfair Display"/>
              </a:rPr>
              <a:t>BIBLIOGRAFÍAS</a:t>
            </a:r>
            <a:r>
              <a:rPr b="1" i="1" lang="es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718975"/>
            <a:ext cx="75057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Arboles-B</a:t>
            </a:r>
            <a:r>
              <a:rPr lang="e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(s/f). Kramirez.net. Recuperado el 3 de julio de 2022, de http://www.kramirez.net/Discretas/Material/Internet/Libro_MateComputacion/Arboles/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Gonzalez, C. A. (s/f). </a:t>
            </a:r>
            <a:r>
              <a:rPr i="1" lang="e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Arbol B</a:t>
            </a:r>
            <a:r>
              <a:rPr lang="e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Slideshare.net. Recuperado el 3 de julio de 2022, de https://es.slideshare.net/CarlosAndresGonzalez/exposicion-arbol-b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(S/f). Ugr.es. Recuperado el 3 de julio de 2022, de https://ccia.ugr.es/~jfv/ed1/tedi/cdrom/docs/arb_B.htm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 árbol de búsqueda equilibrado (B-Tree) en las bases de datos SQL</a:t>
            </a:r>
            <a:r>
              <a:rPr lang="e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(s/f). Use-the-index-luke.com. Recuperado el 3 de julio de 2022, de https://use-the-index-luke.com/es/sql/i%CC%81ndice-anatomi%CC%81a/b-tree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