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87" r:id="rId2"/>
    <p:sldId id="415" r:id="rId3"/>
    <p:sldId id="424" r:id="rId4"/>
    <p:sldId id="451" r:id="rId5"/>
    <p:sldId id="478" r:id="rId6"/>
    <p:sldId id="452" r:id="rId7"/>
    <p:sldId id="425" r:id="rId8"/>
    <p:sldId id="426" r:id="rId9"/>
    <p:sldId id="479" r:id="rId10"/>
    <p:sldId id="427" r:id="rId11"/>
    <p:sldId id="445" r:id="rId12"/>
    <p:sldId id="429" r:id="rId13"/>
    <p:sldId id="428" r:id="rId14"/>
    <p:sldId id="454" r:id="rId15"/>
    <p:sldId id="430" r:id="rId16"/>
    <p:sldId id="480" r:id="rId17"/>
    <p:sldId id="431" r:id="rId18"/>
    <p:sldId id="432" r:id="rId19"/>
    <p:sldId id="433" r:id="rId20"/>
    <p:sldId id="434" r:id="rId21"/>
    <p:sldId id="437" r:id="rId22"/>
    <p:sldId id="481" r:id="rId23"/>
    <p:sldId id="461" r:id="rId24"/>
    <p:sldId id="447" r:id="rId25"/>
    <p:sldId id="442" r:id="rId26"/>
    <p:sldId id="463" r:id="rId27"/>
    <p:sldId id="443" r:id="rId28"/>
    <p:sldId id="464" r:id="rId29"/>
    <p:sldId id="438" r:id="rId30"/>
    <p:sldId id="439" r:id="rId31"/>
    <p:sldId id="477" r:id="rId32"/>
    <p:sldId id="40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79" d="100"/>
          <a:sy n="79" d="100"/>
        </p:scale>
        <p:origin x="157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748F-C751-4384-AB5F-6A7E5BBB8A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96E4-310A-4875-81E8-770E7CB43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6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9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56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2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74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16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02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4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9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60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87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31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2.com/?FizzBuzzTe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B53435-5805-4562-9A23-DD9721C83AA2}"/>
              </a:ext>
            </a:extLst>
          </p:cNvPr>
          <p:cNvSpPr/>
          <p:nvPr/>
        </p:nvSpPr>
        <p:spPr>
          <a:xfrm>
            <a:off x="0" y="2570283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Y" sz="5400" b="1" dirty="0">
                <a:solidFill>
                  <a:schemeClr val="tx2"/>
                </a:solidFill>
              </a:rPr>
              <a:t>Estructuras de Repetición</a:t>
            </a:r>
            <a:endParaRPr lang="es-PY" sz="5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Facultad de Ingeniería">
            <a:extLst>
              <a:ext uri="{FF2B5EF4-FFF2-40B4-BE49-F238E27FC236}">
                <a16:creationId xmlns:a16="http://schemas.microsoft.com/office/drawing/2014/main" id="{DEF74F71-EBC6-4AB9-8A02-79CC1CFC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7" y="387971"/>
            <a:ext cx="3409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sotros | Biblioteca de la FIUNA">
            <a:extLst>
              <a:ext uri="{FF2B5EF4-FFF2-40B4-BE49-F238E27FC236}">
                <a16:creationId xmlns:a16="http://schemas.microsoft.com/office/drawing/2014/main" id="{8FEE5507-92E6-4913-BA17-BCC921D5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66" y="166794"/>
            <a:ext cx="1775127" cy="177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B98C56E-6243-43E8-99AD-AC74398CA9A6}"/>
              </a:ext>
            </a:extLst>
          </p:cNvPr>
          <p:cNvSpPr/>
          <p:nvPr/>
        </p:nvSpPr>
        <p:spPr>
          <a:xfrm>
            <a:off x="335288" y="3513497"/>
            <a:ext cx="8473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Y" sz="3600" b="1" dirty="0"/>
              <a:t>Cátedra de Fundamentos de Programación</a:t>
            </a:r>
            <a:endParaRPr lang="es-PY" sz="3600" dirty="0"/>
          </a:p>
        </p:txBody>
      </p:sp>
      <p:pic>
        <p:nvPicPr>
          <p:cNvPr id="5" name="Picture 2" descr="Estructuras repetitivas o ciclicas grupo 8 | Wiki FUNDAMENTOS | Fandom">
            <a:extLst>
              <a:ext uri="{FF2B5EF4-FFF2-40B4-BE49-F238E27FC236}">
                <a16:creationId xmlns:a16="http://schemas.microsoft.com/office/drawing/2014/main" id="{34DCCB99-F03A-CA8B-A761-52EBB8D6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803" y="4316844"/>
            <a:ext cx="3838794" cy="18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8505FA-A489-9464-EABA-66C9EF5649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157" y="4277880"/>
            <a:ext cx="1101598" cy="2175564"/>
          </a:xfrm>
          <a:prstGeom prst="rect">
            <a:avLst/>
          </a:prstGeom>
        </p:spPr>
      </p:pic>
      <p:pic>
        <p:nvPicPr>
          <p:cNvPr id="8" name="Picture 4" descr="Python For Loops: A Complete Guide - Analytics Vidhya">
            <a:extLst>
              <a:ext uri="{FF2B5EF4-FFF2-40B4-BE49-F238E27FC236}">
                <a16:creationId xmlns:a16="http://schemas.microsoft.com/office/drawing/2014/main" id="{0BDC5931-BDB0-5CB8-24DB-895292AB9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2863" y="4205428"/>
            <a:ext cx="3020000" cy="20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391674" y="1182146"/>
            <a:ext cx="847319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Normalmente, en las instrucciones del bucle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/>
              <a:t> se coloca alguna instrucción que modifique la expresión de control. Por ejemplo:</a:t>
            </a:r>
          </a:p>
          <a:p>
            <a:endParaRPr lang="es-ES" sz="2000" dirty="0"/>
          </a:p>
          <a:p>
            <a:r>
              <a:rPr lang="es-PY" dirty="0">
                <a:latin typeface="Consolas" panose="020B0609020204030204" pitchFamily="49" charset="0"/>
              </a:rPr>
              <a:t>variable=5</a:t>
            </a:r>
          </a:p>
          <a:p>
            <a:r>
              <a:rPr lang="es-PY" dirty="0" err="1">
                <a:latin typeface="Consolas" panose="020B0609020204030204" pitchFamily="49" charset="0"/>
              </a:rPr>
              <a:t>while</a:t>
            </a:r>
            <a:r>
              <a:rPr lang="es-PY" dirty="0">
                <a:latin typeface="Consolas" panose="020B0609020204030204" pitchFamily="49" charset="0"/>
              </a:rPr>
              <a:t> variable&gt;5:</a:t>
            </a:r>
          </a:p>
          <a:p>
            <a:r>
              <a:rPr lang="es-PY" dirty="0">
                <a:latin typeface="Consolas" panose="020B0609020204030204" pitchFamily="49" charset="0"/>
              </a:rPr>
              <a:t>    </a:t>
            </a:r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("la variable </a:t>
            </a:r>
            <a:r>
              <a:rPr lang="es-PY" dirty="0" err="1">
                <a:latin typeface="Consolas" panose="020B0609020204030204" pitchFamily="49" charset="0"/>
              </a:rPr>
              <a:t>vale:",variable</a:t>
            </a:r>
            <a:r>
              <a:rPr lang="es-PY" dirty="0">
                <a:latin typeface="Consolas" panose="020B0609020204030204" pitchFamily="49" charset="0"/>
              </a:rPr>
              <a:t>)</a:t>
            </a:r>
          </a:p>
          <a:p>
            <a:r>
              <a:rPr lang="es-PY" dirty="0">
                <a:latin typeface="Consolas" panose="020B0609020204030204" pitchFamily="49" charset="0"/>
              </a:rPr>
              <a:t>    variable=variable-1; </a:t>
            </a:r>
            <a:r>
              <a:rPr lang="es-PY" dirty="0">
                <a:solidFill>
                  <a:srgbClr val="FF0000"/>
                </a:solidFill>
                <a:latin typeface="Consolas" panose="020B0609020204030204" pitchFamily="49" charset="0"/>
              </a:rPr>
              <a:t>#modifica la expresión de control</a:t>
            </a:r>
          </a:p>
          <a:p>
            <a:r>
              <a:rPr lang="es-PY" dirty="0">
                <a:latin typeface="Consolas" panose="020B0609020204030204" pitchFamily="49" charset="0"/>
              </a:rPr>
              <a:t>    </a:t>
            </a:r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("valor tras decrementar la </a:t>
            </a:r>
            <a:r>
              <a:rPr lang="es-PY" dirty="0" err="1">
                <a:latin typeface="Consolas" panose="020B0609020204030204" pitchFamily="49" charset="0"/>
              </a:rPr>
              <a:t>variable:",variable</a:t>
            </a:r>
            <a:r>
              <a:rPr lang="es-PY" dirty="0">
                <a:latin typeface="Consolas" panose="020B0609020204030204" pitchFamily="49" charset="0"/>
              </a:rPr>
              <a:t>)</a:t>
            </a:r>
            <a:endParaRPr lang="es-E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0928C1-85EB-1F76-4286-DC12E11C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4062149"/>
            <a:ext cx="5659978" cy="22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5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Acumuladores y contadores</a:t>
            </a:r>
            <a:endParaRPr lang="es-PY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7A1021-2DB3-41CF-BF6D-463FE7A19438}"/>
              </a:ext>
            </a:extLst>
          </p:cNvPr>
          <p:cNvSpPr txBox="1"/>
          <p:nvPr/>
        </p:nvSpPr>
        <p:spPr>
          <a:xfrm>
            <a:off x="478301" y="1155033"/>
            <a:ext cx="8299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Y" sz="2000" b="1" dirty="0"/>
              <a:t>Contador: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Es una variable que se incrementará en una unidad cada vez que se ejecute el proceso.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El contador se utiliza para llevar la cuenta de determinadas acciones durante la ejecución del programa.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000" dirty="0"/>
              <a:t>Un contador debe ser inicializado, lo cual consiste en asignarle un valor inicial (generalmente cero).</a:t>
            </a:r>
          </a:p>
          <a:p>
            <a:pPr algn="ctr"/>
            <a:r>
              <a:rPr lang="es-PY" dirty="0">
                <a:solidFill>
                  <a:srgbClr val="FF0000"/>
                </a:solidFill>
                <a:latin typeface="Consolas" panose="020B0609020204030204" pitchFamily="49" charset="0"/>
              </a:rPr>
              <a:t>contador = contador+1</a:t>
            </a:r>
            <a:r>
              <a:rPr lang="es-PY" dirty="0"/>
              <a:t>	  </a:t>
            </a:r>
            <a:r>
              <a:rPr lang="es-PY" dirty="0" err="1"/>
              <a:t>ó</a:t>
            </a:r>
            <a:r>
              <a:rPr lang="es-PY" dirty="0"/>
              <a:t>    </a:t>
            </a:r>
            <a:r>
              <a:rPr lang="es-PY" dirty="0">
                <a:solidFill>
                  <a:srgbClr val="FF0000"/>
                </a:solidFill>
                <a:latin typeface="Consolas" panose="020B0609020204030204" pitchFamily="49" charset="0"/>
              </a:rPr>
              <a:t>contador+=1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2DE268-F35D-4BB5-BA59-DB8BE1F40E48}"/>
              </a:ext>
            </a:extLst>
          </p:cNvPr>
          <p:cNvSpPr txBox="1"/>
          <p:nvPr/>
        </p:nvSpPr>
        <p:spPr>
          <a:xfrm>
            <a:off x="478301" y="3996506"/>
            <a:ext cx="82999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Y" sz="2000" b="1" dirty="0"/>
              <a:t>Acumulador: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La principal diferencia con el contador es que el incremento (o decremento) de cada suma es variable en lugar de constante.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Puede ser un acumulador aditivo o multiplicativo.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000" dirty="0"/>
              <a:t>Un acumulador también debe ser inicializado (</a:t>
            </a:r>
            <a:r>
              <a:rPr lang="es-PY" sz="2000" dirty="0">
                <a:latin typeface="Consolas" panose="020B0609020204030204" pitchFamily="49" charset="0"/>
              </a:rPr>
              <a:t>0</a:t>
            </a:r>
            <a:r>
              <a:rPr lang="es-PY" sz="2000" dirty="0"/>
              <a:t> para la suma y </a:t>
            </a:r>
            <a:r>
              <a:rPr lang="es-PY" sz="2000" dirty="0">
                <a:latin typeface="Consolas" panose="020B0609020204030204" pitchFamily="49" charset="0"/>
              </a:rPr>
              <a:t>1</a:t>
            </a:r>
            <a:r>
              <a:rPr lang="es-PY" sz="2000" dirty="0"/>
              <a:t> para la multiplicación).</a:t>
            </a:r>
          </a:p>
          <a:p>
            <a:pPr algn="ctr">
              <a:spcAft>
                <a:spcPts val="600"/>
              </a:spcAft>
            </a:pP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acumulador = </a:t>
            </a:r>
            <a:r>
              <a:rPr lang="es-PY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acumulador+x</a:t>
            </a:r>
            <a:r>
              <a:rPr lang="es-PY" sz="2000" dirty="0"/>
              <a:t>     </a:t>
            </a:r>
            <a:r>
              <a:rPr lang="es-PY" sz="2000" dirty="0" err="1"/>
              <a:t>ó</a:t>
            </a:r>
            <a:r>
              <a:rPr lang="es-PY" sz="2000" dirty="0"/>
              <a:t>   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acumulador+=x</a:t>
            </a:r>
            <a:endParaRPr lang="es-PY" sz="2000" dirty="0"/>
          </a:p>
        </p:txBody>
      </p:sp>
    </p:spTree>
    <p:extLst>
      <p:ext uri="{BB962C8B-B14F-4D97-AF65-F5344CB8AC3E}">
        <p14:creationId xmlns:p14="http://schemas.microsoft.com/office/powerpoint/2010/main" val="138899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944593" y="2525486"/>
            <a:ext cx="7068298" cy="2862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latin typeface="Consolas" panose="020B0609020204030204" pitchFamily="49" charset="0"/>
              </a:rPr>
              <a:t>dividendo = 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(input("Ingrese el dividendo: "))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divisor = 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(input("Ingrese el divisor: "))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cociente = 0 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#inicialización del contador</a:t>
            </a:r>
          </a:p>
          <a:p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>
                <a:latin typeface="Consolas" panose="020B0609020204030204" pitchFamily="49" charset="0"/>
              </a:rPr>
              <a:t> dividendo&gt;=divisor: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dividendo = dividendo - divisor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cociente+=1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resto = dividendo</a:t>
            </a:r>
          </a:p>
          <a:p>
            <a:r>
              <a:rPr lang="es-ES" sz="2000" dirty="0" err="1">
                <a:latin typeface="Consolas" panose="020B0609020204030204" pitchFamily="49" charset="0"/>
              </a:rPr>
              <a:t>print</a:t>
            </a:r>
            <a:r>
              <a:rPr lang="es-ES" sz="2000" dirty="0">
                <a:latin typeface="Consolas" panose="020B0609020204030204" pitchFamily="49" charset="0"/>
              </a:rPr>
              <a:t>("El cociente </a:t>
            </a:r>
            <a:r>
              <a:rPr lang="es-ES" sz="2000" dirty="0" err="1">
                <a:latin typeface="Consolas" panose="020B0609020204030204" pitchFamily="49" charset="0"/>
              </a:rPr>
              <a:t>es:",cociente</a:t>
            </a:r>
            <a:r>
              <a:rPr lang="es-ES" sz="2000" dirty="0">
                <a:latin typeface="Consolas" panose="020B0609020204030204" pitchFamily="49" charset="0"/>
              </a:rPr>
              <a:t>)</a:t>
            </a:r>
          </a:p>
          <a:p>
            <a:r>
              <a:rPr lang="es-ES" sz="2000" dirty="0" err="1">
                <a:latin typeface="Consolas" panose="020B0609020204030204" pitchFamily="49" charset="0"/>
              </a:rPr>
              <a:t>print</a:t>
            </a:r>
            <a:r>
              <a:rPr lang="es-ES" sz="2000" dirty="0">
                <a:latin typeface="Consolas" panose="020B0609020204030204" pitchFamily="49" charset="0"/>
              </a:rPr>
              <a:t>("El resto </a:t>
            </a:r>
            <a:r>
              <a:rPr lang="es-ES" sz="2000" dirty="0" err="1">
                <a:latin typeface="Consolas" panose="020B0609020204030204" pitchFamily="49" charset="0"/>
              </a:rPr>
              <a:t>es:",resto</a:t>
            </a:r>
            <a:r>
              <a:rPr lang="es-ES" sz="2000" dirty="0">
                <a:latin typeface="Consolas" panose="020B0609020204030204" pitchFamily="49" charset="0"/>
              </a:rPr>
              <a:t>)</a:t>
            </a:r>
            <a:endParaRPr lang="es-ES" sz="4000" dirty="0"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CB3418-B7D8-4E67-A3CB-C750B841E384}"/>
              </a:ext>
            </a:extLst>
          </p:cNvPr>
          <p:cNvSpPr/>
          <p:nvPr/>
        </p:nvSpPr>
        <p:spPr>
          <a:xfrm>
            <a:off x="478301" y="1205101"/>
            <a:ext cx="8197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Ejemplo 1</a:t>
            </a:r>
            <a:r>
              <a:rPr lang="es-ES" sz="2400" dirty="0"/>
              <a:t>: Desarrolle un algoritmo que permita realizar la división entre dos números enteros mediante restas sucesivas.</a:t>
            </a:r>
          </a:p>
        </p:txBody>
      </p:sp>
    </p:spTree>
    <p:extLst>
      <p:ext uri="{BB962C8B-B14F-4D97-AF65-F5344CB8AC3E}">
        <p14:creationId xmlns:p14="http://schemas.microsoft.com/office/powerpoint/2010/main" val="391985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478301" y="1093746"/>
            <a:ext cx="820498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000" b="1" dirty="0"/>
              <a:t>Ejemplo 2</a:t>
            </a:r>
          </a:p>
          <a:p>
            <a:pPr>
              <a:spcAft>
                <a:spcPts val="600"/>
              </a:spcAft>
            </a:pPr>
            <a:r>
              <a:rPr lang="es-PY" sz="2000" dirty="0">
                <a:latin typeface="+mj-lt"/>
              </a:rPr>
              <a:t>Leer por teclado las calificaciones (de 0 a 100) de los alumnos de una clase. Imprimir los siguiente: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000" dirty="0">
                <a:latin typeface="+mj-lt"/>
              </a:rPr>
              <a:t>Cantidad de calificaciones recibidas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000" dirty="0">
                <a:latin typeface="+mj-lt"/>
              </a:rPr>
              <a:t>La mejor calificación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000" dirty="0">
                <a:latin typeface="+mj-lt"/>
              </a:rPr>
              <a:t>La peor calificación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000" dirty="0">
                <a:latin typeface="+mj-lt"/>
              </a:rPr>
              <a:t>El promedio de calificaciones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PY" sz="2000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s-PY" sz="2000" dirty="0">
                <a:latin typeface="+mj-lt"/>
              </a:rPr>
              <a:t>El programa termina cuando se recibe alguna calificación fuera del rango (0 a 100). Las calificaciones son valores enteros (no hace falta validar esto último).</a:t>
            </a:r>
          </a:p>
        </p:txBody>
      </p:sp>
    </p:spTree>
    <p:extLst>
      <p:ext uri="{BB962C8B-B14F-4D97-AF65-F5344CB8AC3E}">
        <p14:creationId xmlns:p14="http://schemas.microsoft.com/office/powerpoint/2010/main" val="225973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7AE3C1C-A17C-4C7B-8C78-B5B8F913482D}"/>
              </a:ext>
            </a:extLst>
          </p:cNvPr>
          <p:cNvSpPr/>
          <p:nvPr/>
        </p:nvSpPr>
        <p:spPr>
          <a:xfrm>
            <a:off x="1105485" y="1131013"/>
            <a:ext cx="7023799" cy="52629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PY" sz="1600" dirty="0">
                <a:solidFill>
                  <a:srgbClr val="FF0000"/>
                </a:solidFill>
                <a:latin typeface="Consolas" panose="020B0609020204030204" pitchFamily="49" charset="0"/>
              </a:rPr>
              <a:t>sum=0 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#Inicialización del acumulador</a:t>
            </a:r>
          </a:p>
          <a:p>
            <a:r>
              <a:rPr lang="es-PY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PY" sz="1600" dirty="0">
                <a:solidFill>
                  <a:srgbClr val="FF0000"/>
                </a:solidFill>
                <a:latin typeface="Consolas" panose="020B0609020204030204" pitchFamily="49" charset="0"/>
              </a:rPr>
              <a:t>=0 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#Inicialización del contador</a:t>
            </a:r>
          </a:p>
          <a:p>
            <a:r>
              <a:rPr lang="es-PY" sz="1600" dirty="0" err="1">
                <a:latin typeface="Consolas" panose="020B0609020204030204" pitchFamily="49" charset="0"/>
              </a:rPr>
              <a:t>calif</a:t>
            </a:r>
            <a:r>
              <a:rPr lang="es-PY" sz="1600" dirty="0">
                <a:latin typeface="Consolas" panose="020B0609020204030204" pitchFamily="49" charset="0"/>
              </a:rPr>
              <a:t> = </a:t>
            </a:r>
            <a:r>
              <a:rPr lang="es-PY" sz="1600" dirty="0" err="1">
                <a:latin typeface="Consolas" panose="020B0609020204030204" pitchFamily="49" charset="0"/>
              </a:rPr>
              <a:t>int</a:t>
            </a:r>
            <a:r>
              <a:rPr lang="es-PY" sz="1600" dirty="0">
                <a:latin typeface="Consolas" panose="020B0609020204030204" pitchFamily="49" charset="0"/>
              </a:rPr>
              <a:t>(input("Ingrese la calificación: "))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mayor = -1 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#porque la peor </a:t>
            </a:r>
            <a:r>
              <a:rPr lang="es-PY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calificacion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 es 0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menor = 101 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#porque la mejor </a:t>
            </a:r>
            <a:r>
              <a:rPr lang="es-PY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calificacion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 es 100</a:t>
            </a:r>
          </a:p>
          <a:p>
            <a:r>
              <a:rPr lang="es-PY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PY" sz="1600" dirty="0">
                <a:latin typeface="Consolas" panose="020B0609020204030204" pitchFamily="49" charset="0"/>
              </a:rPr>
              <a:t> </a:t>
            </a:r>
            <a:r>
              <a:rPr lang="es-PY" sz="1600" dirty="0" err="1">
                <a:latin typeface="Consolas" panose="020B0609020204030204" pitchFamily="49" charset="0"/>
              </a:rPr>
              <a:t>calif</a:t>
            </a:r>
            <a:r>
              <a:rPr lang="es-PY" sz="1600" dirty="0">
                <a:latin typeface="Consolas" panose="020B0609020204030204" pitchFamily="49" charset="0"/>
              </a:rPr>
              <a:t>&gt;=0 and </a:t>
            </a:r>
            <a:r>
              <a:rPr lang="es-PY" sz="1600" dirty="0" err="1">
                <a:latin typeface="Consolas" panose="020B0609020204030204" pitchFamily="49" charset="0"/>
              </a:rPr>
              <a:t>calif</a:t>
            </a:r>
            <a:r>
              <a:rPr lang="es-PY" sz="1600" dirty="0">
                <a:latin typeface="Consolas" panose="020B0609020204030204" pitchFamily="49" charset="0"/>
              </a:rPr>
              <a:t>&lt;=100: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>
                <a:solidFill>
                  <a:srgbClr val="FF0000"/>
                </a:solidFill>
                <a:latin typeface="Consolas" panose="020B0609020204030204" pitchFamily="49" charset="0"/>
              </a:rPr>
              <a:t>sum = sum + </a:t>
            </a:r>
            <a:r>
              <a:rPr lang="es-PY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calif</a:t>
            </a:r>
            <a:r>
              <a:rPr lang="es-PY" sz="1600" dirty="0">
                <a:latin typeface="Consolas" panose="020B0609020204030204" pitchFamily="49" charset="0"/>
              </a:rPr>
              <a:t> 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#acumulador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PY" sz="16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PY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PY" sz="1600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  <a:r>
              <a:rPr lang="es-PY" sz="1600" dirty="0">
                <a:latin typeface="Consolas" panose="020B0609020204030204" pitchFamily="49" charset="0"/>
              </a:rPr>
              <a:t> </a:t>
            </a:r>
            <a:r>
              <a:rPr lang="es-PY" sz="1600" dirty="0">
                <a:solidFill>
                  <a:srgbClr val="00B050"/>
                </a:solidFill>
                <a:latin typeface="Consolas" panose="020B0609020204030204" pitchFamily="49" charset="0"/>
              </a:rPr>
              <a:t>#contador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if</a:t>
            </a:r>
            <a:r>
              <a:rPr lang="es-PY" sz="1600" dirty="0">
                <a:latin typeface="Consolas" panose="020B0609020204030204" pitchFamily="49" charset="0"/>
              </a:rPr>
              <a:t> mayor&lt;</a:t>
            </a:r>
            <a:r>
              <a:rPr lang="es-PY" sz="1600" dirty="0" err="1">
                <a:latin typeface="Consolas" panose="020B0609020204030204" pitchFamily="49" charset="0"/>
              </a:rPr>
              <a:t>calif</a:t>
            </a:r>
            <a:r>
              <a:rPr lang="es-PY" sz="1600" dirty="0">
                <a:latin typeface="Consolas" panose="020B0609020204030204" pitchFamily="49" charset="0"/>
              </a:rPr>
              <a:t>: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	mayor = </a:t>
            </a:r>
            <a:r>
              <a:rPr lang="es-PY" sz="1600" dirty="0" err="1">
                <a:latin typeface="Consolas" panose="020B0609020204030204" pitchFamily="49" charset="0"/>
              </a:rPr>
              <a:t>calif</a:t>
            </a:r>
            <a:endParaRPr lang="es-PY" sz="1600" dirty="0">
              <a:latin typeface="Consolas" panose="020B0609020204030204" pitchFamily="49" charset="0"/>
            </a:endParaRP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if</a:t>
            </a:r>
            <a:r>
              <a:rPr lang="es-PY" sz="1600" dirty="0">
                <a:latin typeface="Consolas" panose="020B0609020204030204" pitchFamily="49" charset="0"/>
              </a:rPr>
              <a:t> menor&gt;</a:t>
            </a:r>
            <a:r>
              <a:rPr lang="es-PY" sz="1600" dirty="0" err="1">
                <a:latin typeface="Consolas" panose="020B0609020204030204" pitchFamily="49" charset="0"/>
              </a:rPr>
              <a:t>calif</a:t>
            </a:r>
            <a:r>
              <a:rPr lang="es-PY" sz="1600" dirty="0">
                <a:latin typeface="Consolas" panose="020B0609020204030204" pitchFamily="49" charset="0"/>
              </a:rPr>
              <a:t>: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	menor = </a:t>
            </a:r>
            <a:r>
              <a:rPr lang="es-PY" sz="1600" dirty="0" err="1">
                <a:latin typeface="Consolas" panose="020B0609020204030204" pitchFamily="49" charset="0"/>
              </a:rPr>
              <a:t>calif</a:t>
            </a:r>
            <a:endParaRPr lang="es-PY" sz="1600" dirty="0">
              <a:latin typeface="Consolas" panose="020B0609020204030204" pitchFamily="49" charset="0"/>
            </a:endParaRP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calif</a:t>
            </a:r>
            <a:r>
              <a:rPr lang="es-PY" sz="1600" dirty="0">
                <a:latin typeface="Consolas" panose="020B0609020204030204" pitchFamily="49" charset="0"/>
              </a:rPr>
              <a:t> = </a:t>
            </a:r>
            <a:r>
              <a:rPr lang="es-PY" sz="1600" dirty="0" err="1">
                <a:latin typeface="Consolas" panose="020B0609020204030204" pitchFamily="49" charset="0"/>
              </a:rPr>
              <a:t>int</a:t>
            </a:r>
            <a:r>
              <a:rPr lang="es-PY" sz="1600" dirty="0">
                <a:latin typeface="Consolas" panose="020B0609020204030204" pitchFamily="49" charset="0"/>
              </a:rPr>
              <a:t>(input("Ingrese la calificación: "))</a:t>
            </a:r>
          </a:p>
          <a:p>
            <a:r>
              <a:rPr lang="es-PY" sz="1600" dirty="0" err="1">
                <a:latin typeface="Consolas" panose="020B0609020204030204" pitchFamily="49" charset="0"/>
              </a:rPr>
              <a:t>if</a:t>
            </a:r>
            <a:r>
              <a:rPr lang="es-PY" sz="1600" dirty="0">
                <a:latin typeface="Consolas" panose="020B0609020204030204" pitchFamily="49" charset="0"/>
              </a:rPr>
              <a:t> </a:t>
            </a:r>
            <a:r>
              <a:rPr lang="es-PY" sz="1600" dirty="0" err="1">
                <a:latin typeface="Consolas" panose="020B0609020204030204" pitchFamily="49" charset="0"/>
              </a:rPr>
              <a:t>cont</a:t>
            </a:r>
            <a:r>
              <a:rPr lang="es-PY" sz="1600" dirty="0">
                <a:latin typeface="Consolas" panose="020B0609020204030204" pitchFamily="49" charset="0"/>
              </a:rPr>
              <a:t>&gt;0: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print</a:t>
            </a:r>
            <a:r>
              <a:rPr lang="es-PY" sz="1600" dirty="0">
                <a:latin typeface="Consolas" panose="020B0609020204030204" pitchFamily="49" charset="0"/>
              </a:rPr>
              <a:t>("La cantidad de calificaciones válidas es:",</a:t>
            </a:r>
            <a:r>
              <a:rPr lang="es-PY" sz="1600" dirty="0" err="1">
                <a:latin typeface="Consolas" panose="020B0609020204030204" pitchFamily="49" charset="0"/>
              </a:rPr>
              <a:t>cont</a:t>
            </a:r>
            <a:r>
              <a:rPr lang="es-PY" sz="1600" dirty="0">
                <a:latin typeface="Consolas" panose="020B0609020204030204" pitchFamily="49" charset="0"/>
              </a:rPr>
              <a:t>)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prom</a:t>
            </a:r>
            <a:r>
              <a:rPr lang="es-PY" sz="1600" dirty="0">
                <a:latin typeface="Consolas" panose="020B0609020204030204" pitchFamily="49" charset="0"/>
              </a:rPr>
              <a:t> = sum/</a:t>
            </a:r>
            <a:r>
              <a:rPr lang="es-PY" sz="1600" dirty="0" err="1">
                <a:latin typeface="Consolas" panose="020B0609020204030204" pitchFamily="49" charset="0"/>
              </a:rPr>
              <a:t>cont</a:t>
            </a:r>
            <a:endParaRPr lang="es-PY" sz="1600" dirty="0">
              <a:latin typeface="Consolas" panose="020B0609020204030204" pitchFamily="49" charset="0"/>
            </a:endParaRP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print</a:t>
            </a:r>
            <a:r>
              <a:rPr lang="es-PY" sz="1600" dirty="0">
                <a:latin typeface="Consolas" panose="020B0609020204030204" pitchFamily="49" charset="0"/>
              </a:rPr>
              <a:t>(</a:t>
            </a:r>
            <a:r>
              <a:rPr lang="es-PY" sz="1600" dirty="0" err="1">
                <a:latin typeface="Consolas" panose="020B0609020204030204" pitchFamily="49" charset="0"/>
              </a:rPr>
              <a:t>f"El</a:t>
            </a:r>
            <a:r>
              <a:rPr lang="es-PY" sz="1600" dirty="0">
                <a:latin typeface="Consolas" panose="020B0609020204030204" pitchFamily="49" charset="0"/>
              </a:rPr>
              <a:t> promedio de calificaciones es: {prom:.2f}")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print</a:t>
            </a:r>
            <a:r>
              <a:rPr lang="es-PY" sz="1600" dirty="0">
                <a:latin typeface="Consolas" panose="020B0609020204030204" pitchFamily="49" charset="0"/>
              </a:rPr>
              <a:t>("La mayor calificación </a:t>
            </a:r>
            <a:r>
              <a:rPr lang="es-PY" sz="1600" dirty="0" err="1">
                <a:latin typeface="Consolas" panose="020B0609020204030204" pitchFamily="49" charset="0"/>
              </a:rPr>
              <a:t>es:",mayor</a:t>
            </a:r>
            <a:r>
              <a:rPr lang="es-PY" sz="1600" dirty="0">
                <a:latin typeface="Consolas" panose="020B0609020204030204" pitchFamily="49" charset="0"/>
              </a:rPr>
              <a:t>)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print</a:t>
            </a:r>
            <a:r>
              <a:rPr lang="es-PY" sz="1600" dirty="0">
                <a:latin typeface="Consolas" panose="020B0609020204030204" pitchFamily="49" charset="0"/>
              </a:rPr>
              <a:t>("La menor calificación </a:t>
            </a:r>
            <a:r>
              <a:rPr lang="es-PY" sz="1600" dirty="0" err="1">
                <a:latin typeface="Consolas" panose="020B0609020204030204" pitchFamily="49" charset="0"/>
              </a:rPr>
              <a:t>es:",menor</a:t>
            </a:r>
            <a:r>
              <a:rPr lang="es-PY" sz="1600" dirty="0">
                <a:latin typeface="Consolas" panose="020B0609020204030204" pitchFamily="49" charset="0"/>
              </a:rPr>
              <a:t>)</a:t>
            </a:r>
          </a:p>
          <a:p>
            <a:r>
              <a:rPr lang="es-PY" sz="1600" dirty="0" err="1">
                <a:latin typeface="Consolas" panose="020B0609020204030204" pitchFamily="49" charset="0"/>
              </a:rPr>
              <a:t>else</a:t>
            </a:r>
            <a:r>
              <a:rPr lang="es-PY" sz="1600" dirty="0">
                <a:latin typeface="Consolas" panose="020B0609020204030204" pitchFamily="49" charset="0"/>
              </a:rPr>
              <a:t>:</a:t>
            </a:r>
          </a:p>
          <a:p>
            <a:r>
              <a:rPr lang="es-PY" sz="1600" dirty="0">
                <a:latin typeface="Consolas" panose="020B0609020204030204" pitchFamily="49" charset="0"/>
              </a:rPr>
              <a:t>	</a:t>
            </a:r>
            <a:r>
              <a:rPr lang="es-PY" sz="1600" dirty="0" err="1">
                <a:latin typeface="Consolas" panose="020B0609020204030204" pitchFamily="49" charset="0"/>
              </a:rPr>
              <a:t>print</a:t>
            </a:r>
            <a:r>
              <a:rPr lang="es-PY" sz="1600" dirty="0">
                <a:latin typeface="Consolas" panose="020B0609020204030204" pitchFamily="49" charset="0"/>
              </a:rPr>
              <a:t>("No se ingresó al menos una calificación válida")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8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>
                <a:solidFill>
                  <a:srgbClr val="FF0000"/>
                </a:solidFill>
                <a:latin typeface="Consolas" panose="020B0609020204030204" pitchFamily="49" charset="0"/>
              </a:rPr>
              <a:t>do-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PY" sz="4000" dirty="0">
                <a:latin typeface="+mj-lt"/>
              </a:rPr>
              <a:t> (</a:t>
            </a:r>
            <a:r>
              <a:rPr lang="es-PY" sz="4000" i="1" dirty="0">
                <a:latin typeface="+mj-lt"/>
              </a:rPr>
              <a:t>hacer-mientras</a:t>
            </a:r>
            <a:r>
              <a:rPr lang="es-PY" sz="4000" dirty="0">
                <a:latin typeface="+mj-lt"/>
              </a:rPr>
              <a:t>)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434878" y="1734655"/>
            <a:ext cx="4412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Su funcionamiento es análogo el del bucle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/>
              <a:t>, salvo que la expresión de control se evalúa al final del bucle. Esto nos garantiza que el bucle 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do-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/>
              <a:t> se ejecuta al menos una vez. Es menos habitual que el bucle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En otros lenguajes, como C, existe el 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do-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/>
              <a:t>. En Python no existe una estructura, aunque puede adaptarse el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/>
              <a:t> para obtener el mismo funcionamiento.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04575F1D-EBF9-4E36-818E-EDA29BEA8590}"/>
              </a:ext>
            </a:extLst>
          </p:cNvPr>
          <p:cNvSpPr/>
          <p:nvPr/>
        </p:nvSpPr>
        <p:spPr>
          <a:xfrm>
            <a:off x="5924994" y="3429000"/>
            <a:ext cx="1934309" cy="193899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DC8E3C-AABA-4600-8BAB-800AEF2BB35B}"/>
              </a:ext>
            </a:extLst>
          </p:cNvPr>
          <p:cNvSpPr txBox="1"/>
          <p:nvPr/>
        </p:nvSpPr>
        <p:spPr>
          <a:xfrm>
            <a:off x="6191058" y="4111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Condición</a:t>
            </a:r>
            <a:endParaRPr lang="en-US" sz="2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F74F890-7C02-41D1-89E2-8845C4A21B19}"/>
              </a:ext>
            </a:extLst>
          </p:cNvPr>
          <p:cNvCxnSpPr>
            <a:endCxn id="7" idx="0"/>
          </p:cNvCxnSpPr>
          <p:nvPr/>
        </p:nvCxnSpPr>
        <p:spPr>
          <a:xfrm>
            <a:off x="6892149" y="2805641"/>
            <a:ext cx="0" cy="62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FD986A8-D3D7-40E6-8A9F-1A4C2BB6E9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859303" y="4398496"/>
            <a:ext cx="89191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3EC149-CB54-47BE-8A24-8E89944788A8}"/>
              </a:ext>
            </a:extLst>
          </p:cNvPr>
          <p:cNvSpPr txBox="1"/>
          <p:nvPr/>
        </p:nvSpPr>
        <p:spPr>
          <a:xfrm>
            <a:off x="8023874" y="398696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SI</a:t>
            </a:r>
            <a:endParaRPr lang="en-US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38F948-1713-488F-AFD0-37D598A71ED1}"/>
              </a:ext>
            </a:extLst>
          </p:cNvPr>
          <p:cNvSpPr txBox="1"/>
          <p:nvPr/>
        </p:nvSpPr>
        <p:spPr>
          <a:xfrm>
            <a:off x="5279979" y="3986960"/>
            <a:ext cx="61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dirty="0"/>
              <a:t>NO</a:t>
            </a:r>
            <a:endParaRPr lang="en-US" sz="2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C478B60-5A3F-40E5-A7EC-4C54B953076E}"/>
              </a:ext>
            </a:extLst>
          </p:cNvPr>
          <p:cNvCxnSpPr>
            <a:cxnSpLocks/>
          </p:cNvCxnSpPr>
          <p:nvPr/>
        </p:nvCxnSpPr>
        <p:spPr>
          <a:xfrm flipH="1">
            <a:off x="5060783" y="4398496"/>
            <a:ext cx="875713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228E23D-9E03-478E-B43A-6A5C336C6687}"/>
              </a:ext>
            </a:extLst>
          </p:cNvPr>
          <p:cNvCxnSpPr>
            <a:cxnSpLocks/>
          </p:cNvCxnSpPr>
          <p:nvPr/>
        </p:nvCxnSpPr>
        <p:spPr>
          <a:xfrm flipH="1">
            <a:off x="5066866" y="4398496"/>
            <a:ext cx="1" cy="994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C1B5B600-5795-4390-9529-FB9BDE769714}"/>
              </a:ext>
            </a:extLst>
          </p:cNvPr>
          <p:cNvSpPr/>
          <p:nvPr/>
        </p:nvSpPr>
        <p:spPr>
          <a:xfrm>
            <a:off x="5996753" y="2345079"/>
            <a:ext cx="1759527" cy="461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A4C00C-CA0B-4C9A-86B4-73A42850AE5C}"/>
              </a:ext>
            </a:extLst>
          </p:cNvPr>
          <p:cNvSpPr txBox="1"/>
          <p:nvPr/>
        </p:nvSpPr>
        <p:spPr>
          <a:xfrm>
            <a:off x="6107960" y="2358268"/>
            <a:ext cx="156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000"/>
              <a:t>Instrucciones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529B78-66CC-4CAD-87E4-83F23C13C1F7}"/>
              </a:ext>
            </a:extLst>
          </p:cNvPr>
          <p:cNvCxnSpPr>
            <a:cxnSpLocks/>
          </p:cNvCxnSpPr>
          <p:nvPr/>
        </p:nvCxnSpPr>
        <p:spPr>
          <a:xfrm flipV="1">
            <a:off x="8751213" y="2014603"/>
            <a:ext cx="0" cy="238389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467D48B-B7F0-4F04-9FBC-2DF80FC76393}"/>
              </a:ext>
            </a:extLst>
          </p:cNvPr>
          <p:cNvCxnSpPr>
            <a:cxnSpLocks/>
          </p:cNvCxnSpPr>
          <p:nvPr/>
        </p:nvCxnSpPr>
        <p:spPr>
          <a:xfrm flipH="1">
            <a:off x="6899422" y="2026960"/>
            <a:ext cx="18517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09B0A92-13BC-43DC-9BBE-C8AB6581764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892149" y="1647969"/>
            <a:ext cx="0" cy="71029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>
                <a:solidFill>
                  <a:srgbClr val="FF0000"/>
                </a:solidFill>
                <a:latin typeface="Consolas" panose="020B0609020204030204" pitchFamily="49" charset="0"/>
              </a:rPr>
              <a:t>do-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PY" sz="4000" dirty="0">
                <a:latin typeface="+mj-lt"/>
              </a:rPr>
              <a:t> (</a:t>
            </a:r>
            <a:r>
              <a:rPr lang="es-PY" sz="4000" i="1" dirty="0">
                <a:latin typeface="+mj-lt"/>
              </a:rPr>
              <a:t>hacer-mientras</a:t>
            </a:r>
            <a:r>
              <a:rPr lang="es-PY" sz="4000" dirty="0">
                <a:latin typeface="+mj-lt"/>
              </a:rPr>
              <a:t>)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Google Shape;194;p9" descr="Captura de pantalla 2012-02-16 a la(s) 16.39.11.png">
            <a:extLst>
              <a:ext uri="{FF2B5EF4-FFF2-40B4-BE49-F238E27FC236}">
                <a16:creationId xmlns:a16="http://schemas.microsoft.com/office/drawing/2014/main" id="{082E3D04-B47C-3A6B-2A26-4346B4F02B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77" y="1164941"/>
            <a:ext cx="2681798" cy="36853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5;p9">
            <a:extLst>
              <a:ext uri="{FF2B5EF4-FFF2-40B4-BE49-F238E27FC236}">
                <a16:creationId xmlns:a16="http://schemas.microsoft.com/office/drawing/2014/main" id="{670A6C06-F1B5-4E7C-8821-974F15D790DE}"/>
              </a:ext>
            </a:extLst>
          </p:cNvPr>
          <p:cNvSpPr/>
          <p:nvPr/>
        </p:nvSpPr>
        <p:spPr>
          <a:xfrm>
            <a:off x="3935254" y="1440565"/>
            <a:ext cx="4168814" cy="10156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repetir</a:t>
            </a: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&lt;acciones&gt;</a:t>
            </a:r>
            <a:endParaRPr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hasta_que</a:t>
            </a:r>
            <a:r>
              <a:rPr lang="es-PY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s-PY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&lt;condición&gt;</a:t>
            </a: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14" name="Google Shape;196;p9">
            <a:extLst>
              <a:ext uri="{FF2B5EF4-FFF2-40B4-BE49-F238E27FC236}">
                <a16:creationId xmlns:a16="http://schemas.microsoft.com/office/drawing/2014/main" id="{6D2B0F07-287B-6ACF-6E7B-706998378722}"/>
              </a:ext>
            </a:extLst>
          </p:cNvPr>
          <p:cNvSpPr/>
          <p:nvPr/>
        </p:nvSpPr>
        <p:spPr>
          <a:xfrm>
            <a:off x="3935254" y="2764459"/>
            <a:ext cx="4168814" cy="1631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 = 1</a:t>
            </a: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repetir</a:t>
            </a: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escribir(“</a:t>
            </a:r>
            <a:r>
              <a:rPr lang="es-PY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Num</a:t>
            </a:r>
            <a:r>
              <a:rPr lang="es-PY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.:”, N)</a:t>
            </a: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  	N = N + 1</a:t>
            </a: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20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hasta_que</a:t>
            </a:r>
            <a:r>
              <a:rPr lang="es-PY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s-PY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 = 10 </a:t>
            </a: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7;p9">
            <a:extLst>
              <a:ext uri="{FF2B5EF4-FFF2-40B4-BE49-F238E27FC236}">
                <a16:creationId xmlns:a16="http://schemas.microsoft.com/office/drawing/2014/main" id="{EE1F5846-A74F-982E-E0CA-62A6EC017524}"/>
              </a:ext>
            </a:extLst>
          </p:cNvPr>
          <p:cNvSpPr/>
          <p:nvPr/>
        </p:nvSpPr>
        <p:spPr>
          <a:xfrm>
            <a:off x="3935254" y="4959111"/>
            <a:ext cx="4127912" cy="1631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No existe una estructura igual a esta</a:t>
            </a: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Siempre puede utilizar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 construcción </a:t>
            </a:r>
            <a:r>
              <a:rPr lang="es-ES" sz="2000" i="0" u="none" strike="noStrike" cap="none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s-ES" sz="200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F538DE-6A33-4FC0-9D1B-915E80851A8A}"/>
              </a:ext>
            </a:extLst>
          </p:cNvPr>
          <p:cNvSpPr txBox="1"/>
          <p:nvPr/>
        </p:nvSpPr>
        <p:spPr>
          <a:xfrm>
            <a:off x="2591307" y="554386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59BCDC-1B0F-2471-B10C-8E951F6625F6}"/>
              </a:ext>
            </a:extLst>
          </p:cNvPr>
          <p:cNvSpPr txBox="1"/>
          <p:nvPr/>
        </p:nvSpPr>
        <p:spPr>
          <a:xfrm>
            <a:off x="3854050" y="977650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chemeClr val="tx2"/>
                </a:solidFill>
              </a:rPr>
              <a:t>Seudocódigo</a:t>
            </a:r>
          </a:p>
        </p:txBody>
      </p:sp>
    </p:spTree>
    <p:extLst>
      <p:ext uri="{BB962C8B-B14F-4D97-AF65-F5344CB8AC3E}">
        <p14:creationId xmlns:p14="http://schemas.microsoft.com/office/powerpoint/2010/main" val="225799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común: validación de datos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478301" y="1205261"/>
            <a:ext cx="7330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Ejemplo 1</a:t>
            </a:r>
            <a:r>
              <a:rPr lang="es-ES" sz="2000" dirty="0"/>
              <a:t>: – Ingresar un número entero y positivo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7A610C-005F-4798-B2B1-D40D111908D5}"/>
              </a:ext>
            </a:extLst>
          </p:cNvPr>
          <p:cNvSpPr/>
          <p:nvPr/>
        </p:nvSpPr>
        <p:spPr>
          <a:xfrm>
            <a:off x="478301" y="2053172"/>
            <a:ext cx="8502413" cy="19389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n = </a:t>
            </a:r>
            <a:r>
              <a:rPr lang="es-PY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float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(input("Ingrese un numero entero y positivo: "))</a:t>
            </a:r>
          </a:p>
          <a:p>
            <a:pPr lvl="0"/>
            <a:r>
              <a:rPr lang="es-PY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 n!=</a:t>
            </a:r>
            <a:r>
              <a:rPr lang="es-PY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(n) </a:t>
            </a:r>
            <a:r>
              <a:rPr lang="es-PY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or</a:t>
            </a:r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 n&lt;=0:</a:t>
            </a:r>
          </a:p>
          <a:p>
            <a:pPr lvl="0"/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s-PY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</a:t>
            </a:r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("Error! El numero debe ser entero y positivo")</a:t>
            </a:r>
          </a:p>
          <a:p>
            <a:pPr lvl="0"/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n = </a:t>
            </a:r>
            <a:r>
              <a:rPr lang="es-PY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float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(input("Ingrese otro numero: "))</a:t>
            </a:r>
          </a:p>
          <a:p>
            <a:pPr lvl="0"/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n = </a:t>
            </a:r>
            <a:r>
              <a:rPr lang="es-PY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(n)</a:t>
            </a:r>
          </a:p>
          <a:p>
            <a:pPr lvl="0"/>
            <a:r>
              <a:rPr lang="es-PY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</a:t>
            </a:r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("El numero ingresado </a:t>
            </a:r>
            <a:r>
              <a:rPr lang="es-PY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es:",n</a:t>
            </a:r>
            <a:r>
              <a:rPr lang="es-PY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B64D01E-E678-DFC2-B71B-ABEEAC88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84" y="4158251"/>
            <a:ext cx="2393431" cy="24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0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>
                <a:solidFill>
                  <a:srgbClr val="FF0000"/>
                </a:solidFill>
                <a:latin typeface="Consolas" panose="020B0609020204030204" pitchFamily="49" charset="0"/>
              </a:rPr>
              <a:t>do-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478301" y="1299292"/>
            <a:ext cx="8299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Ejemplo 2</a:t>
            </a:r>
            <a:r>
              <a:rPr lang="es-ES" sz="2000" dirty="0"/>
              <a:t>: Calcular el factorial de un número n. Nota: usaremos un acumulador multiplicativo.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84C46E-F0C7-4C2B-832F-BDCFD319656D}"/>
              </a:ext>
            </a:extLst>
          </p:cNvPr>
          <p:cNvSpPr/>
          <p:nvPr/>
        </p:nvSpPr>
        <p:spPr>
          <a:xfrm>
            <a:off x="597875" y="2265605"/>
            <a:ext cx="8299939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n = </a:t>
            </a:r>
            <a:r>
              <a:rPr lang="es-E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(input("Ingrese el valor de n: "))</a:t>
            </a:r>
          </a:p>
          <a:p>
            <a:pPr lvl="0"/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i=1 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#Inicialización del contador</a:t>
            </a:r>
          </a:p>
          <a:p>
            <a:pPr lvl="0"/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factorial=1 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#Inicialización del acumulador multiplicativo</a:t>
            </a:r>
          </a:p>
          <a:p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i+=1 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#contador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i&lt;=n:</a:t>
            </a:r>
          </a:p>
          <a:p>
            <a:pPr lvl="0"/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	factorial = factorial * i 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#acumulador multiplicativo</a:t>
            </a:r>
          </a:p>
          <a:p>
            <a:pPr lvl="0"/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	i+=1 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#contador</a:t>
            </a:r>
          </a:p>
          <a:p>
            <a:pPr lvl="0"/>
            <a:r>
              <a:rPr lang="es-E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f"El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factorial de {n} es: {factorial}")</a:t>
            </a:r>
          </a:p>
        </p:txBody>
      </p:sp>
    </p:spTree>
    <p:extLst>
      <p:ext uri="{BB962C8B-B14F-4D97-AF65-F5344CB8AC3E}">
        <p14:creationId xmlns:p14="http://schemas.microsoft.com/office/powerpoint/2010/main" val="184523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s-PY" sz="4000" dirty="0">
                <a:latin typeface="+mj-lt"/>
              </a:rPr>
              <a:t> (</a:t>
            </a:r>
            <a:r>
              <a:rPr lang="es-PY" sz="4000" i="1" dirty="0">
                <a:latin typeface="+mj-lt"/>
              </a:rPr>
              <a:t>desde/para</a:t>
            </a:r>
            <a:r>
              <a:rPr lang="es-PY" sz="4000" dirty="0">
                <a:latin typeface="+mj-lt"/>
              </a:rPr>
              <a:t>)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92D320-02B4-4634-CC4F-494B3F84DB65}"/>
              </a:ext>
            </a:extLst>
          </p:cNvPr>
          <p:cNvSpPr/>
          <p:nvPr/>
        </p:nvSpPr>
        <p:spPr>
          <a:xfrm>
            <a:off x="434878" y="1201257"/>
            <a:ext cx="48120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000" dirty="0"/>
              <a:t>La estructura repetitiva </a:t>
            </a:r>
            <a:r>
              <a:rPr lang="es-PY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s-PY" sz="2000" dirty="0"/>
              <a:t> (</a:t>
            </a:r>
            <a:r>
              <a:rPr lang="es-PY" sz="2000" i="1" dirty="0"/>
              <a:t>desde</a:t>
            </a:r>
            <a:r>
              <a:rPr lang="es-PY" sz="2000" dirty="0"/>
              <a:t> o </a:t>
            </a:r>
            <a:r>
              <a:rPr lang="es-PY" sz="2000" i="1" dirty="0"/>
              <a:t>para</a:t>
            </a:r>
            <a:r>
              <a:rPr lang="es-PY" sz="2000" dirty="0"/>
              <a:t> en seudocódigo) ejecuta las acciones del cuerpo del bucle un número especificado de veces, y de modo automático controla el número de iteraciones o pasos a través del cuerpo del bucle.</a:t>
            </a:r>
          </a:p>
        </p:txBody>
      </p:sp>
      <p:pic>
        <p:nvPicPr>
          <p:cNvPr id="4" name="Google Shape;210;p11" descr="Captura de pantalla 2012-02-16 a la(s) 16.40.03.png">
            <a:extLst>
              <a:ext uri="{FF2B5EF4-FFF2-40B4-BE49-F238E27FC236}">
                <a16:creationId xmlns:a16="http://schemas.microsoft.com/office/drawing/2014/main" id="{6A78665D-17BF-3F23-270A-E047D01A4B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83671" y="664773"/>
            <a:ext cx="2580335" cy="54019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4;p11">
            <a:extLst>
              <a:ext uri="{FF2B5EF4-FFF2-40B4-BE49-F238E27FC236}">
                <a16:creationId xmlns:a16="http://schemas.microsoft.com/office/drawing/2014/main" id="{B7322BC0-6C57-4DE6-D44A-6F197AAD96E7}"/>
              </a:ext>
            </a:extLst>
          </p:cNvPr>
          <p:cNvSpPr/>
          <p:nvPr/>
        </p:nvSpPr>
        <p:spPr>
          <a:xfrm>
            <a:off x="529370" y="3515867"/>
            <a:ext cx="4336544" cy="9232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desde</a:t>
            </a:r>
            <a:r>
              <a:rPr lang="es-PY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N = 1 </a:t>
            </a:r>
            <a:r>
              <a:rPr lang="es-PY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hasta </a:t>
            </a:r>
            <a:r>
              <a:rPr lang="es-PY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10 </a:t>
            </a:r>
            <a:r>
              <a:rPr lang="es-PY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hacer</a:t>
            </a:r>
            <a:endParaRPr b="0" i="0" u="none" strike="noStrike" cap="none" dirty="0">
              <a:solidFill>
                <a:srgbClr val="FFC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escribir(“</a:t>
            </a:r>
            <a:r>
              <a:rPr lang="es-PY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Num</a:t>
            </a:r>
            <a:r>
              <a:rPr lang="es-PY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.:”, N)</a:t>
            </a:r>
            <a:endParaRPr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b="1" i="0" u="none" strike="noStrike" cap="none" dirty="0" err="1">
                <a:solidFill>
                  <a:srgbClr val="548135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fin_desde</a:t>
            </a:r>
            <a:endParaRPr b="0" i="0" u="none" strike="noStrike" cap="none" dirty="0">
              <a:solidFill>
                <a:srgbClr val="548135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5;p11">
            <a:extLst>
              <a:ext uri="{FF2B5EF4-FFF2-40B4-BE49-F238E27FC236}">
                <a16:creationId xmlns:a16="http://schemas.microsoft.com/office/drawing/2014/main" id="{01EDAF8D-1826-09EF-2B29-E04074956FDE}"/>
              </a:ext>
            </a:extLst>
          </p:cNvPr>
          <p:cNvSpPr/>
          <p:nvPr/>
        </p:nvSpPr>
        <p:spPr>
          <a:xfrm>
            <a:off x="529370" y="5192837"/>
            <a:ext cx="5544859" cy="9232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</a:t>
            </a:r>
            <a:r>
              <a:rPr lang="es-ES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or</a:t>
            </a:r>
            <a:r>
              <a:rPr lang="es-ES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</a:t>
            </a:r>
            <a:r>
              <a:rPr lang="es-ES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var</a:t>
            </a:r>
            <a:r>
              <a:rPr lang="es-ES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&gt; </a:t>
            </a:r>
            <a:r>
              <a:rPr lang="es-ES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 </a:t>
            </a:r>
            <a:r>
              <a:rPr lang="es-ES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range</a:t>
            </a:r>
            <a:r>
              <a:rPr lang="es-ES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(&lt;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inicio&gt;</a:t>
            </a:r>
            <a:r>
              <a:rPr lang="es-ES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,&lt;fin&gt;,&lt;paso&gt;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    acción</a:t>
            </a:r>
            <a:br>
              <a:rPr lang="es-ES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</a:br>
            <a:r>
              <a:rPr lang="es-ES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accion</a:t>
            </a:r>
            <a:endParaRPr i="0" u="none" strike="noStrike" cap="none" dirty="0">
              <a:solidFill>
                <a:srgbClr val="548135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6;p11">
            <a:extLst>
              <a:ext uri="{FF2B5EF4-FFF2-40B4-BE49-F238E27FC236}">
                <a16:creationId xmlns:a16="http://schemas.microsoft.com/office/drawing/2014/main" id="{6C9C6D0F-2F14-F67F-DE8A-C28F9972FE66}"/>
              </a:ext>
            </a:extLst>
          </p:cNvPr>
          <p:cNvSpPr txBox="1"/>
          <p:nvPr/>
        </p:nvSpPr>
        <p:spPr>
          <a:xfrm>
            <a:off x="478301" y="4829618"/>
            <a:ext cx="2721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Sintaxis en Python: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0" y="267288"/>
            <a:ext cx="432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¿Qué veremos hoy?</a:t>
            </a:r>
            <a:endParaRPr lang="en-U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D55C14-0278-41E7-BD5D-6A0EA3CD84A3}"/>
              </a:ext>
            </a:extLst>
          </p:cNvPr>
          <p:cNvSpPr txBox="1"/>
          <p:nvPr/>
        </p:nvSpPr>
        <p:spPr>
          <a:xfrm>
            <a:off x="478300" y="1330700"/>
            <a:ext cx="78154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2800" dirty="0"/>
              <a:t>Necesidad de estructuras de repetición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2800" dirty="0"/>
              <a:t>Definición de ciclo/bucle e iteración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2800" dirty="0"/>
              <a:t>Bucle </a:t>
            </a:r>
            <a:r>
              <a:rPr lang="es-PY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s-PY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2800" dirty="0"/>
              <a:t>Bucle </a:t>
            </a:r>
            <a:r>
              <a:rPr lang="es-PY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2800" dirty="0"/>
              <a:t>Uso de las instrucciones </a:t>
            </a:r>
            <a:r>
              <a:rPr lang="es-PY" sz="28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s-PY" sz="2800" dirty="0"/>
              <a:t> y </a:t>
            </a:r>
            <a:r>
              <a:rPr lang="es-PY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2800" dirty="0">
                <a:latin typeface="+mj-lt"/>
              </a:rPr>
              <a:t>Acumuladores, contadores y banderas.</a:t>
            </a:r>
          </a:p>
        </p:txBody>
      </p:sp>
      <p:pic>
        <p:nvPicPr>
          <p:cNvPr id="1028" name="Picture 4" descr="Computer Science Basics: Sequences, Selections, and Loops - YouTube">
            <a:extLst>
              <a:ext uri="{FF2B5EF4-FFF2-40B4-BE49-F238E27FC236}">
                <a16:creationId xmlns:a16="http://schemas.microsoft.com/office/drawing/2014/main" id="{A1602FD5-1345-8481-FA67-6E3BAFC8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5" y="2705944"/>
            <a:ext cx="3698671" cy="208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3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de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lang="es-PY" sz="4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s-PY" sz="4000" dirty="0"/>
              <a:t> en Python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FD57D1-BB0E-0BC7-367E-741BDB2FBCEB}"/>
              </a:ext>
            </a:extLst>
          </p:cNvPr>
          <p:cNvSpPr/>
          <p:nvPr/>
        </p:nvSpPr>
        <p:spPr>
          <a:xfrm>
            <a:off x="434877" y="1201257"/>
            <a:ext cx="813217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000" dirty="0"/>
              <a:t>Permite generar una secuencia de números consecutivos (en realidad es un objeto).</a:t>
            </a:r>
          </a:p>
          <a:p>
            <a:endParaRPr lang="es-PY" sz="2000" dirty="0"/>
          </a:p>
          <a:p>
            <a:r>
              <a:rPr lang="es-PY" sz="2000" dirty="0"/>
              <a:t>Su formato es:</a:t>
            </a:r>
          </a:p>
          <a:p>
            <a:pPr algn="ctr">
              <a:spcAft>
                <a:spcPts val="600"/>
              </a:spcAft>
            </a:pPr>
            <a:r>
              <a:rPr lang="es-PY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(&lt;inicio&gt;</a:t>
            </a:r>
            <a:r>
              <a:rPr lang="es-PY" sz="2000" dirty="0">
                <a:latin typeface="Consolas" panose="020B0609020204030204" pitchFamily="49" charset="0"/>
              </a:rPr>
              <a:t>,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&lt;fin&gt;</a:t>
            </a:r>
            <a:r>
              <a:rPr lang="es-PY" sz="2000" dirty="0">
                <a:latin typeface="Consolas" panose="020B0609020204030204" pitchFamily="49" charset="0"/>
              </a:rPr>
              <a:t>,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&lt;paso&gt;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PY" sz="2000" dirty="0"/>
              <a:t>Donde:</a:t>
            </a:r>
          </a:p>
          <a:p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&lt;inicio&gt;</a:t>
            </a:r>
            <a:r>
              <a:rPr lang="es-PY" sz="2000" dirty="0"/>
              <a:t>: es el valor inicial de la secuencia. Por defecto es cero.</a:t>
            </a:r>
            <a:br>
              <a:rPr lang="es-PY" sz="2000" dirty="0"/>
            </a:b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&lt;fin&gt;</a:t>
            </a:r>
            <a:r>
              <a:rPr lang="es-PY" sz="2000" dirty="0"/>
              <a:t>: es el valor final de la secuencia menos 1. </a:t>
            </a:r>
            <a:br>
              <a:rPr lang="es-PY" sz="2000" dirty="0"/>
            </a:b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&lt;paso&gt;</a:t>
            </a:r>
            <a:r>
              <a:rPr lang="es-PY" sz="2000" dirty="0"/>
              <a:t>: es el incremento que se hará para el siguiente número. Por defecto es 1. </a:t>
            </a:r>
          </a:p>
          <a:p>
            <a:r>
              <a:rPr lang="es-PY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s-PY" sz="2000" dirty="0"/>
              <a:t> debe tener al menos el argumento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&lt;fin&gt;</a:t>
            </a:r>
            <a:r>
              <a:rPr lang="es-PY" sz="2000" dirty="0"/>
              <a:t>.</a:t>
            </a:r>
          </a:p>
          <a:p>
            <a:endParaRPr lang="es-PY" sz="2000" dirty="0"/>
          </a:p>
          <a:p>
            <a:r>
              <a:rPr lang="es-PY" sz="2000" dirty="0"/>
              <a:t>Ejemplos:</a:t>
            </a:r>
            <a:br>
              <a:rPr lang="es-PY" sz="2000" dirty="0"/>
            </a:br>
            <a:r>
              <a:rPr lang="es-PY" sz="2000" dirty="0"/>
              <a:t>	</a:t>
            </a:r>
            <a:r>
              <a:rPr lang="es-PY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range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(10)</a:t>
            </a:r>
            <a:r>
              <a:rPr lang="es-PY" sz="2000" dirty="0"/>
              <a:t> 		: genera la secuencia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0,1,2,4,..,9</a:t>
            </a:r>
            <a:br>
              <a:rPr lang="es-PY" sz="2000" dirty="0"/>
            </a:br>
            <a:r>
              <a:rPr lang="es-PY" sz="2000" dirty="0"/>
              <a:t>	</a:t>
            </a:r>
            <a:r>
              <a:rPr lang="es-PY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range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(1,10)</a:t>
            </a:r>
            <a:r>
              <a:rPr lang="es-PY" sz="2000" dirty="0"/>
              <a:t>	: genera la secuencia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1,2,3,4,..,9</a:t>
            </a:r>
            <a:br>
              <a:rPr lang="es-PY" sz="2000" dirty="0"/>
            </a:br>
            <a:r>
              <a:rPr lang="es-PY" sz="2000" dirty="0"/>
              <a:t>	</a:t>
            </a:r>
            <a:r>
              <a:rPr lang="es-PY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range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(1,10,2)</a:t>
            </a:r>
            <a:r>
              <a:rPr lang="es-PY" sz="2000" dirty="0"/>
              <a:t>	: genera la secuencia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1,3,5,7,9</a:t>
            </a:r>
          </a:p>
        </p:txBody>
      </p:sp>
    </p:spTree>
    <p:extLst>
      <p:ext uri="{BB962C8B-B14F-4D97-AF65-F5344CB8AC3E}">
        <p14:creationId xmlns:p14="http://schemas.microsoft.com/office/powerpoint/2010/main" val="187016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10E4DD6-08C8-42B3-9AEB-F1F6DA1735CB}"/>
              </a:ext>
            </a:extLst>
          </p:cNvPr>
          <p:cNvSpPr/>
          <p:nvPr/>
        </p:nvSpPr>
        <p:spPr>
          <a:xfrm>
            <a:off x="478300" y="1159565"/>
            <a:ext cx="81724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PY" sz="2000" b="1" dirty="0"/>
              <a:t>Ejemplo 1</a:t>
            </a:r>
            <a:r>
              <a:rPr lang="es-PY" sz="2000" dirty="0"/>
              <a:t> - Mostrar en pantalla los cuadrados de los números del 1 al 10</a:t>
            </a:r>
            <a:endParaRPr lang="en-US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30BB11-43AA-4DE0-8285-D4E3410ABAB6}"/>
              </a:ext>
            </a:extLst>
          </p:cNvPr>
          <p:cNvSpPr/>
          <p:nvPr/>
        </p:nvSpPr>
        <p:spPr>
          <a:xfrm>
            <a:off x="478300" y="1744066"/>
            <a:ext cx="717378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for num in range(1,11):</a:t>
            </a:r>
          </a:p>
          <a:p>
            <a:r>
              <a:rPr lang="pt-BR" dirty="0">
                <a:latin typeface="Consolas" panose="020B0609020204030204" pitchFamily="49" charset="0"/>
              </a:rPr>
              <a:t>	print("El </a:t>
            </a:r>
            <a:r>
              <a:rPr lang="pt-BR" dirty="0" err="1">
                <a:latin typeface="Consolas" panose="020B0609020204030204" pitchFamily="49" charset="0"/>
              </a:rPr>
              <a:t>cuadrado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de",num,"es:",num</a:t>
            </a:r>
            <a:r>
              <a:rPr lang="pt-BR" dirty="0">
                <a:latin typeface="Consolas" panose="020B0609020204030204" pitchFamily="49" charset="0"/>
              </a:rPr>
              <a:t>**2)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C5E6E-B458-E983-9E33-18389A1B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53" y="2861576"/>
            <a:ext cx="4914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3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10E4DD6-08C8-42B3-9AEB-F1F6DA1735CB}"/>
              </a:ext>
            </a:extLst>
          </p:cNvPr>
          <p:cNvSpPr/>
          <p:nvPr/>
        </p:nvSpPr>
        <p:spPr>
          <a:xfrm>
            <a:off x="478300" y="1166838"/>
            <a:ext cx="8172406" cy="14773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PY" b="1" dirty="0"/>
              <a:t>Ejemplo 2</a:t>
            </a:r>
            <a:r>
              <a:rPr lang="es-PY" dirty="0"/>
              <a:t> - Extraído de </a:t>
            </a:r>
            <a:r>
              <a:rPr lang="es-PY" u="sng" dirty="0">
                <a:hlinkClick r:id="rId3"/>
              </a:rPr>
              <a:t>https://wiki.c2.com/?FizzBuzzTest</a:t>
            </a:r>
            <a:endParaRPr lang="es-PY" u="sng" dirty="0"/>
          </a:p>
          <a:p>
            <a:r>
              <a:rPr lang="es-PY" dirty="0"/>
              <a:t>Imprimir en pantalla los números comprendidos entre 1 y 100. Pero para los múltiplos de 3, imprimir “</a:t>
            </a:r>
            <a:r>
              <a:rPr lang="es-PY" dirty="0" err="1"/>
              <a:t>Fizz</a:t>
            </a:r>
            <a:r>
              <a:rPr lang="es-PY" dirty="0"/>
              <a:t>” en lugar del número, mientras que para los múltiplos de 5 se imprime “</a:t>
            </a:r>
            <a:r>
              <a:rPr lang="es-PY" dirty="0" err="1"/>
              <a:t>Buzz</a:t>
            </a:r>
            <a:r>
              <a:rPr lang="es-PY" dirty="0"/>
              <a:t>” en lugar del número. Si el número es múltiplo de 3 y de 5, mostrar “</a:t>
            </a:r>
            <a:r>
              <a:rPr lang="es-PY" dirty="0" err="1"/>
              <a:t>Fizzbuzz</a:t>
            </a:r>
            <a:r>
              <a:rPr lang="es-PY" dirty="0"/>
              <a:t>” en lugar del número.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30BB11-43AA-4DE0-8285-D4E3410ABAB6}"/>
              </a:ext>
            </a:extLst>
          </p:cNvPr>
          <p:cNvSpPr/>
          <p:nvPr/>
        </p:nvSpPr>
        <p:spPr>
          <a:xfrm>
            <a:off x="2581420" y="3055260"/>
            <a:ext cx="409370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print("</a:t>
            </a:r>
            <a:r>
              <a:rPr lang="en-US" dirty="0" err="1">
                <a:latin typeface="Consolas" panose="020B0609020204030204" pitchFamily="49" charset="0"/>
              </a:rPr>
              <a:t>Numeros</a:t>
            </a:r>
            <a:r>
              <a:rPr lang="en-US" dirty="0">
                <a:latin typeface="Consolas" panose="020B0609020204030204" pitchFamily="49" charset="0"/>
              </a:rPr>
              <a:t> del 1 al 100")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range(1,101):</a:t>
            </a:r>
          </a:p>
          <a:p>
            <a:r>
              <a:rPr lang="en-US" dirty="0">
                <a:latin typeface="Consolas" panose="020B0609020204030204" pitchFamily="49" charset="0"/>
              </a:rPr>
              <a:t>	if i%3==0 and i%5==0:</a:t>
            </a:r>
          </a:p>
          <a:p>
            <a:r>
              <a:rPr lang="en-US" dirty="0">
                <a:latin typeface="Consolas" panose="020B0609020204030204" pitchFamily="49" charset="0"/>
              </a:rPr>
              <a:t>		print("</a:t>
            </a:r>
            <a:r>
              <a:rPr lang="en-US" dirty="0" err="1">
                <a:latin typeface="Consolas" panose="020B0609020204030204" pitchFamily="49" charset="0"/>
              </a:rPr>
              <a:t>FizzBuzz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i%3==0:</a:t>
            </a:r>
          </a:p>
          <a:p>
            <a:r>
              <a:rPr lang="en-US" dirty="0">
                <a:latin typeface="Consolas" panose="020B0609020204030204" pitchFamily="49" charset="0"/>
              </a:rPr>
              <a:t>		print("Fizz")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i%5==0:</a:t>
            </a:r>
          </a:p>
          <a:p>
            <a:r>
              <a:rPr lang="en-US" dirty="0">
                <a:latin typeface="Consolas" panose="020B0609020204030204" pitchFamily="49" charset="0"/>
              </a:rPr>
              <a:t>		print("Buzz")</a:t>
            </a:r>
          </a:p>
          <a:p>
            <a:r>
              <a:rPr lang="en-US" dirty="0">
                <a:latin typeface="Consolas" panose="020B0609020204030204" pitchFamily="49" charset="0"/>
              </a:rPr>
              <a:t>	else:</a:t>
            </a:r>
          </a:p>
          <a:p>
            <a:r>
              <a:rPr lang="en-US" dirty="0">
                <a:latin typeface="Consolas" panose="020B0609020204030204" pitchFamily="49" charset="0"/>
              </a:rPr>
              <a:t>		print(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196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de banderas o </a:t>
            </a:r>
            <a:r>
              <a:rPr lang="es-PY" sz="4000" dirty="0">
                <a:latin typeface="+mj-lt"/>
              </a:rPr>
              <a:t>interruptores</a:t>
            </a:r>
            <a:endParaRPr lang="en-US" sz="40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BCB998-B8EC-4D94-8581-8B592091E942}"/>
              </a:ext>
            </a:extLst>
          </p:cNvPr>
          <p:cNvSpPr txBox="1"/>
          <p:nvPr/>
        </p:nvSpPr>
        <p:spPr>
          <a:xfrm>
            <a:off x="478301" y="1299410"/>
            <a:ext cx="829994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dirty="0"/>
              <a:t>Una </a:t>
            </a:r>
            <a:r>
              <a:rPr lang="es-PY" sz="2000" b="1" dirty="0"/>
              <a:t>bandera</a:t>
            </a:r>
            <a:r>
              <a:rPr lang="es-PY" sz="2000" dirty="0"/>
              <a:t>, </a:t>
            </a:r>
            <a:r>
              <a:rPr lang="es-PY" sz="2000" b="1" dirty="0"/>
              <a:t>interruptor</a:t>
            </a:r>
            <a:r>
              <a:rPr lang="es-PY" sz="2000" dirty="0"/>
              <a:t>, o </a:t>
            </a:r>
            <a:r>
              <a:rPr lang="es-PY" sz="2000" i="1" dirty="0" err="1"/>
              <a:t>switch</a:t>
            </a:r>
            <a:r>
              <a:rPr lang="es-PY" sz="2000" dirty="0"/>
              <a:t> es una variable que puede tomar los valores falso (cero) o verdadero (distinto de cero) a lo largo de la ejecución de un programa, comunicando así información de una parte a otra del mismo. Pueden ser utilizados para el control de bucles.</a:t>
            </a:r>
          </a:p>
          <a:p>
            <a:endParaRPr lang="es-PY" sz="2000" dirty="0"/>
          </a:p>
          <a:p>
            <a:pPr>
              <a:spcAft>
                <a:spcPts val="600"/>
              </a:spcAft>
            </a:pPr>
            <a:r>
              <a:rPr lang="es-PY" sz="2000" u="sng" dirty="0"/>
              <a:t>Ejemplo: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contador=0</a:t>
            </a:r>
          </a:p>
          <a:p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bandera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while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bandera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contador = contador + 1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contador==10: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	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bandera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=False</a:t>
            </a:r>
            <a:endParaRPr lang="pt-BR" sz="2000" dirty="0">
              <a:latin typeface="Consolas" panose="020B0609020204030204" pitchFamily="49" charset="0"/>
            </a:endParaRPr>
          </a:p>
        </p:txBody>
      </p:sp>
      <p:pic>
        <p:nvPicPr>
          <p:cNvPr id="2052" name="Picture 4" descr="Interruptor de balancín KCD1 KCD11 SPDT 2 pines - Geek Factory">
            <a:extLst>
              <a:ext uri="{FF2B5EF4-FFF2-40B4-BE49-F238E27FC236}">
                <a16:creationId xmlns:a16="http://schemas.microsoft.com/office/drawing/2014/main" id="{75D86877-9E8C-9A46-BD48-2E6A8C40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01" y="3189513"/>
            <a:ext cx="2035629" cy="20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5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de banderas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10E4DD6-08C8-42B3-9AEB-F1F6DA1735CB}"/>
              </a:ext>
            </a:extLst>
          </p:cNvPr>
          <p:cNvSpPr/>
          <p:nvPr/>
        </p:nvSpPr>
        <p:spPr>
          <a:xfrm>
            <a:off x="478299" y="1166838"/>
            <a:ext cx="8433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000" b="1" dirty="0"/>
              <a:t>Ejemplo 3</a:t>
            </a:r>
            <a:r>
              <a:rPr lang="es-PY" sz="2000" dirty="0"/>
              <a:t> – Escribir un programa que determine si un número ingresado por teclado es un número primo o no.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8C96C05-D3DA-475E-B7E3-8C6E3E2A4352}"/>
              </a:ext>
            </a:extLst>
          </p:cNvPr>
          <p:cNvSpPr/>
          <p:nvPr/>
        </p:nvSpPr>
        <p:spPr>
          <a:xfrm>
            <a:off x="564004" y="2212397"/>
            <a:ext cx="8347766" cy="317009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= int(input("</a:t>
            </a:r>
            <a:r>
              <a:rPr lang="en-US" sz="2000" dirty="0" err="1">
                <a:latin typeface="Consolas" panose="020B0609020204030204" pitchFamily="49" charset="0"/>
              </a:rPr>
              <a:t>Ingrese</a:t>
            </a:r>
            <a:r>
              <a:rPr lang="en-US" sz="2000" dirty="0">
                <a:latin typeface="Consolas" panose="020B0609020204030204" pitchFamily="49" charset="0"/>
              </a:rPr>
              <a:t> un </a:t>
            </a:r>
            <a:r>
              <a:rPr lang="en-US" sz="2000" dirty="0" err="1">
                <a:latin typeface="Consolas" panose="020B0609020204030204" pitchFamily="49" charset="0"/>
              </a:rPr>
              <a:t>numero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entero</a:t>
            </a:r>
            <a:r>
              <a:rPr lang="en-US" sz="2000" dirty="0">
                <a:latin typeface="Consolas" panose="020B0609020204030204" pitchFamily="49" charset="0"/>
              </a:rPr>
              <a:t> y mayor que 1: "))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esPrimo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=True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#bandera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 k in range(2,n):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>
                <a:latin typeface="Consolas" panose="020B0609020204030204" pitchFamily="49" charset="0"/>
              </a:rPr>
              <a:t>n%k</a:t>
            </a:r>
            <a:r>
              <a:rPr lang="en-US" sz="2000" dirty="0">
                <a:latin typeface="Consolas" panose="020B0609020204030204" pitchFamily="49" charset="0"/>
              </a:rPr>
              <a:t>==0: #k es divisor de n?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esPrimo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=False</a:t>
            </a:r>
            <a:r>
              <a:rPr lang="en-US" sz="2000" dirty="0">
                <a:latin typeface="Consolas" panose="020B0609020204030204" pitchFamily="49" charset="0"/>
              </a:rPr>
              <a:t> #Si lo es, </a:t>
            </a:r>
            <a:r>
              <a:rPr lang="en-US" sz="2000" dirty="0" err="1">
                <a:latin typeface="Consolas" panose="020B0609020204030204" pitchFamily="49" charset="0"/>
              </a:rPr>
              <a:t>entonces</a:t>
            </a:r>
            <a:r>
              <a:rPr lang="en-US" sz="2000" dirty="0">
                <a:latin typeface="Consolas" panose="020B0609020204030204" pitchFamily="49" charset="0"/>
              </a:rPr>
              <a:t> no es primo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esPrimo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print(</a:t>
            </a:r>
            <a:r>
              <a:rPr lang="en-US" sz="2000" dirty="0" err="1">
                <a:latin typeface="Consolas" panose="020B0609020204030204" pitchFamily="49" charset="0"/>
              </a:rPr>
              <a:t>f"El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numero</a:t>
            </a:r>
            <a:r>
              <a:rPr lang="en-US" sz="2000" dirty="0">
                <a:latin typeface="Consolas" panose="020B0609020204030204" pitchFamily="49" charset="0"/>
              </a:rPr>
              <a:t> {n} es primo")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print(</a:t>
            </a:r>
            <a:r>
              <a:rPr lang="en-US" sz="2000" dirty="0" err="1">
                <a:latin typeface="Consolas" panose="020B0609020204030204" pitchFamily="49" charset="0"/>
              </a:rPr>
              <a:t>f"El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numero</a:t>
            </a:r>
            <a:r>
              <a:rPr lang="en-US" sz="2000" dirty="0">
                <a:latin typeface="Consolas" panose="020B0609020204030204" pitchFamily="49" charset="0"/>
              </a:rPr>
              <a:t> {n} no es primo")</a:t>
            </a:r>
          </a:p>
        </p:txBody>
      </p:sp>
    </p:spTree>
    <p:extLst>
      <p:ext uri="{BB962C8B-B14F-4D97-AF65-F5344CB8AC3E}">
        <p14:creationId xmlns:p14="http://schemas.microsoft.com/office/powerpoint/2010/main" val="221171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de </a:t>
            </a:r>
            <a:r>
              <a:rPr lang="es-PY" sz="40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580ADB-3189-4DE5-9162-25368C1E4E31}"/>
              </a:ext>
            </a:extLst>
          </p:cNvPr>
          <p:cNvSpPr/>
          <p:nvPr/>
        </p:nvSpPr>
        <p:spPr>
          <a:xfrm>
            <a:off x="478301" y="1296184"/>
            <a:ext cx="796834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Python, así como en otros lenguajes, existe la instrucción de salto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(interrumpir).</a:t>
            </a:r>
          </a:p>
          <a:p>
            <a:pPr algn="just">
              <a:spcAft>
                <a:spcPts val="600"/>
              </a:spcAft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misma se usa para interrumpir (romper) la ejecución normal de un bucle. Así, el control del programa se transfiere (</a:t>
            </a:r>
            <a:r>
              <a:rPr lang="es-PY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salta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 la primera instrucción después del bucle.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80C14C-094D-455A-BCF0-8FF38E71AACA}"/>
              </a:ext>
            </a:extLst>
          </p:cNvPr>
          <p:cNvSpPr txBox="1"/>
          <p:nvPr/>
        </p:nvSpPr>
        <p:spPr>
          <a:xfrm>
            <a:off x="1125661" y="3429000"/>
            <a:ext cx="61093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000" dirty="0" err="1">
                <a:latin typeface="Consolas" panose="020B0609020204030204" pitchFamily="49" charset="0"/>
              </a:rPr>
              <a:t>while</a:t>
            </a:r>
            <a:r>
              <a:rPr lang="es-PY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condición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s-419" sz="2000" dirty="0">
                <a:solidFill>
                  <a:srgbClr val="00B050"/>
                </a:solidFill>
                <a:latin typeface="Consolas" panose="020B0609020204030204" pitchFamily="49" charset="0"/>
              </a:rPr>
              <a:t>puede ser también un </a:t>
            </a:r>
            <a:r>
              <a:rPr lang="es-419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endParaRPr lang="es-419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	---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---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condiciónSalida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#sale del while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---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---</a:t>
            </a:r>
          </a:p>
        </p:txBody>
      </p:sp>
    </p:spTree>
    <p:extLst>
      <p:ext uri="{BB962C8B-B14F-4D97-AF65-F5344CB8AC3E}">
        <p14:creationId xmlns:p14="http://schemas.microsoft.com/office/powerpoint/2010/main" val="9630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de </a:t>
            </a:r>
            <a:r>
              <a:rPr lang="es-PY" sz="40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endParaRPr lang="en-US" sz="4000" dirty="0">
              <a:latin typeface="+mj-lt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0B4321-A1A1-4F42-B18B-CBBFE7BDB025}"/>
              </a:ext>
            </a:extLst>
          </p:cNvPr>
          <p:cNvSpPr/>
          <p:nvPr/>
        </p:nvSpPr>
        <p:spPr>
          <a:xfrm>
            <a:off x="478299" y="1166838"/>
            <a:ext cx="843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b="1" dirty="0"/>
              <a:t>Ejemplo 3-2</a:t>
            </a:r>
            <a:r>
              <a:rPr lang="es-PY" dirty="0"/>
              <a:t> – Escribir un programa que determine si un número ingresado por teclado es un número primo o no.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DB786A-03A9-4320-BD5E-69E69EA6EAF9}"/>
              </a:ext>
            </a:extLst>
          </p:cNvPr>
          <p:cNvSpPr/>
          <p:nvPr/>
        </p:nvSpPr>
        <p:spPr>
          <a:xfrm>
            <a:off x="478298" y="2151727"/>
            <a:ext cx="8299940" cy="317009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= int(input("</a:t>
            </a:r>
            <a:r>
              <a:rPr lang="en-US" sz="2000" dirty="0" err="1">
                <a:latin typeface="Consolas" panose="020B0609020204030204" pitchFamily="49" charset="0"/>
              </a:rPr>
              <a:t>Ingrese</a:t>
            </a:r>
            <a:r>
              <a:rPr lang="en-US" sz="2000" dirty="0">
                <a:latin typeface="Consolas" panose="020B0609020204030204" pitchFamily="49" charset="0"/>
              </a:rPr>
              <a:t> un </a:t>
            </a:r>
            <a:r>
              <a:rPr lang="en-US" sz="2000" dirty="0" err="1">
                <a:latin typeface="Consolas" panose="020B0609020204030204" pitchFamily="49" charset="0"/>
              </a:rPr>
              <a:t>numero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entero</a:t>
            </a:r>
            <a:r>
              <a:rPr lang="en-US" sz="2000" dirty="0">
                <a:latin typeface="Consolas" panose="020B0609020204030204" pitchFamily="49" charset="0"/>
              </a:rPr>
              <a:t> y mayor que 1: "))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esPrimo</a:t>
            </a:r>
            <a:r>
              <a:rPr lang="en-US" sz="2000" dirty="0">
                <a:latin typeface="Consolas" panose="020B0609020204030204" pitchFamily="49" charset="0"/>
              </a:rPr>
              <a:t>=True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#bandera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 k in range(2,n):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>
                <a:latin typeface="Consolas" panose="020B0609020204030204" pitchFamily="49" charset="0"/>
              </a:rPr>
              <a:t>n%k</a:t>
            </a:r>
            <a:r>
              <a:rPr lang="en-US" sz="2000" dirty="0">
                <a:latin typeface="Consolas" panose="020B0609020204030204" pitchFamily="49" charset="0"/>
              </a:rPr>
              <a:t>==0: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#k es divisor de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esPrimo</a:t>
            </a:r>
            <a:r>
              <a:rPr lang="en-US" sz="2000" dirty="0">
                <a:latin typeface="Consolas" panose="020B0609020204030204" pitchFamily="49" charset="0"/>
              </a:rPr>
              <a:t>=False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#Si lo es,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entonces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no es primo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#Podemos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salir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del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ciclo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al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encontrar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un div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esPrimo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print(</a:t>
            </a:r>
            <a:r>
              <a:rPr lang="en-US" sz="2000" dirty="0" err="1">
                <a:latin typeface="Consolas" panose="020B0609020204030204" pitchFamily="49" charset="0"/>
              </a:rPr>
              <a:t>f"El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numero</a:t>
            </a:r>
            <a:r>
              <a:rPr lang="en-US" sz="2000" dirty="0">
                <a:latin typeface="Consolas" panose="020B0609020204030204" pitchFamily="49" charset="0"/>
              </a:rPr>
              <a:t> {n} es primo")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print(</a:t>
            </a:r>
            <a:r>
              <a:rPr lang="en-US" sz="2000" dirty="0" err="1">
                <a:latin typeface="Consolas" panose="020B0609020204030204" pitchFamily="49" charset="0"/>
              </a:rPr>
              <a:t>f"El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numero</a:t>
            </a:r>
            <a:r>
              <a:rPr lang="en-US" sz="2000" dirty="0">
                <a:latin typeface="Consolas" panose="020B0609020204030204" pitchFamily="49" charset="0"/>
              </a:rPr>
              <a:t> {n} no es primo")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94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de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580ADB-3189-4DE5-9162-25368C1E4E31}"/>
              </a:ext>
            </a:extLst>
          </p:cNvPr>
          <p:cNvSpPr/>
          <p:nvPr/>
        </p:nvSpPr>
        <p:spPr>
          <a:xfrm>
            <a:off x="478301" y="1122018"/>
            <a:ext cx="796834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Python, así como en otros lenguajes, existe la instrucción de salto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Y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Aft>
                <a:spcPts val="600"/>
              </a:spcAft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misma se usa para interrumpir (romper) la ejecución normal de un bucle. Sin embargo, el control del programa no se transfiere a la primera instrucción después del bucle (como 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sino que finaliza la 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iteración en curso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transfiriéndose el control del programa a la condición de salida del bucle, para decidir si se debe realizar una nueva iteración o no.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80C14C-094D-455A-BCF0-8FF38E71AACA}"/>
              </a:ext>
            </a:extLst>
          </p:cNvPr>
          <p:cNvSpPr txBox="1"/>
          <p:nvPr/>
        </p:nvSpPr>
        <p:spPr>
          <a:xfrm>
            <a:off x="561928" y="3688926"/>
            <a:ext cx="7879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000" dirty="0" err="1">
                <a:latin typeface="Consolas" panose="020B0609020204030204" pitchFamily="49" charset="0"/>
              </a:rPr>
              <a:t>while</a:t>
            </a:r>
            <a:r>
              <a:rPr lang="es-PY" sz="2000" dirty="0">
                <a:latin typeface="Consolas" panose="020B0609020204030204" pitchFamily="49" charset="0"/>
              </a:rPr>
              <a:t> condición: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---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---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condición_salto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#no se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ejecuta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el resto de la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iteración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---</a:t>
            </a:r>
          </a:p>
        </p:txBody>
      </p:sp>
    </p:spTree>
    <p:extLst>
      <p:ext uri="{BB962C8B-B14F-4D97-AF65-F5344CB8AC3E}">
        <p14:creationId xmlns:p14="http://schemas.microsoft.com/office/powerpoint/2010/main" val="168931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Uso de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52B02B-C8CF-49AB-85EE-570FF8C7478C}"/>
              </a:ext>
            </a:extLst>
          </p:cNvPr>
          <p:cNvSpPr/>
          <p:nvPr/>
        </p:nvSpPr>
        <p:spPr>
          <a:xfrm>
            <a:off x="478301" y="1182231"/>
            <a:ext cx="7948247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PY" sz="2000" dirty="0">
                <a:latin typeface="Consolas" panose="020B0609020204030204" pitchFamily="49" charset="0"/>
              </a:rPr>
              <a:t>a = 10</a:t>
            </a:r>
          </a:p>
          <a:p>
            <a:r>
              <a:rPr lang="es-PY" sz="2000" dirty="0" err="1">
                <a:latin typeface="Consolas" panose="020B0609020204030204" pitchFamily="49" charset="0"/>
              </a:rPr>
              <a:t>while</a:t>
            </a:r>
            <a:r>
              <a:rPr lang="es-PY" sz="2000" dirty="0">
                <a:latin typeface="Consolas" panose="020B0609020204030204" pitchFamily="49" charset="0"/>
              </a:rPr>
              <a:t> a&lt;=20:</a:t>
            </a:r>
          </a:p>
          <a:p>
            <a:r>
              <a:rPr lang="es-PY" sz="2000" dirty="0">
                <a:latin typeface="Consolas" panose="020B0609020204030204" pitchFamily="49" charset="0"/>
              </a:rPr>
              <a:t>    </a:t>
            </a:r>
            <a:r>
              <a:rPr lang="es-PY" sz="2000" dirty="0" err="1">
                <a:latin typeface="Consolas" panose="020B0609020204030204" pitchFamily="49" charset="0"/>
              </a:rPr>
              <a:t>if</a:t>
            </a:r>
            <a:r>
              <a:rPr lang="es-PY" sz="2000" dirty="0">
                <a:latin typeface="Consolas" panose="020B0609020204030204" pitchFamily="49" charset="0"/>
              </a:rPr>
              <a:t> a==15: # Salta esta iteración</a:t>
            </a:r>
          </a:p>
          <a:p>
            <a:r>
              <a:rPr lang="es-PY" sz="2000" dirty="0">
                <a:latin typeface="Consolas" panose="020B0609020204030204" pitchFamily="49" charset="0"/>
              </a:rPr>
              <a:t>        a=a+1</a:t>
            </a:r>
          </a:p>
          <a:p>
            <a:r>
              <a:rPr lang="es-PY" sz="2000" dirty="0">
                <a:latin typeface="Consolas" panose="020B0609020204030204" pitchFamily="49" charset="0"/>
              </a:rPr>
              <a:t>       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es-PY" sz="2000" dirty="0">
                <a:latin typeface="Consolas" panose="020B0609020204030204" pitchFamily="49" charset="0"/>
              </a:rPr>
              <a:t> #Vuelve al inicio del bucle</a:t>
            </a:r>
          </a:p>
          <a:p>
            <a:r>
              <a:rPr lang="es-PY" sz="2000" dirty="0">
                <a:latin typeface="Consolas" panose="020B0609020204030204" pitchFamily="49" charset="0"/>
              </a:rPr>
              <a:t>    </a:t>
            </a:r>
            <a:r>
              <a:rPr lang="es-PY" sz="2000" dirty="0" err="1">
                <a:latin typeface="Consolas" panose="020B0609020204030204" pitchFamily="49" charset="0"/>
              </a:rPr>
              <a:t>print</a:t>
            </a:r>
            <a:r>
              <a:rPr lang="es-PY" sz="2000" dirty="0">
                <a:latin typeface="Consolas" panose="020B0609020204030204" pitchFamily="49" charset="0"/>
              </a:rPr>
              <a:t>("Valor de a:",a)</a:t>
            </a:r>
          </a:p>
          <a:p>
            <a:r>
              <a:rPr lang="es-PY" sz="2000" dirty="0">
                <a:latin typeface="Consolas" panose="020B0609020204030204" pitchFamily="49" charset="0"/>
              </a:rPr>
              <a:t>    a=a+1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3487DF-9635-49F1-BD5B-43F385D2106A}"/>
              </a:ext>
            </a:extLst>
          </p:cNvPr>
          <p:cNvSpPr txBox="1"/>
          <p:nvPr/>
        </p:nvSpPr>
        <p:spPr>
          <a:xfrm>
            <a:off x="478301" y="3527197"/>
            <a:ext cx="71876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PY" sz="2000" dirty="0"/>
              <a:t>En este ejemplo se imprimen los valores del 10 al 20, excepto el 15.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E17C-C71B-61CF-14A5-36BA1C4C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0" y="4036167"/>
            <a:ext cx="2387733" cy="26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Anidamientos de ciclos repetitivos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99EE995-1B53-498E-9554-466F5614E918}"/>
              </a:ext>
            </a:extLst>
          </p:cNvPr>
          <p:cNvCxnSpPr/>
          <p:nvPr/>
        </p:nvCxnSpPr>
        <p:spPr>
          <a:xfrm>
            <a:off x="1538511" y="1678309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CFD4B08-BC33-40C2-8428-292D15FE6A6A}"/>
              </a:ext>
            </a:extLst>
          </p:cNvPr>
          <p:cNvCxnSpPr/>
          <p:nvPr/>
        </p:nvCxnSpPr>
        <p:spPr>
          <a:xfrm>
            <a:off x="1538511" y="1678309"/>
            <a:ext cx="0" cy="3468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3D26523-6068-41EB-BA92-BD9F63CE5645}"/>
              </a:ext>
            </a:extLst>
          </p:cNvPr>
          <p:cNvCxnSpPr/>
          <p:nvPr/>
        </p:nvCxnSpPr>
        <p:spPr>
          <a:xfrm>
            <a:off x="1538511" y="5147223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1297A28-F4D7-4821-B764-0D27CF2384F0}"/>
              </a:ext>
            </a:extLst>
          </p:cNvPr>
          <p:cNvCxnSpPr/>
          <p:nvPr/>
        </p:nvCxnSpPr>
        <p:spPr>
          <a:xfrm>
            <a:off x="1843311" y="2215338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6A2A31B-F9F3-4639-A2BB-4F45B6C4AEB5}"/>
              </a:ext>
            </a:extLst>
          </p:cNvPr>
          <p:cNvCxnSpPr/>
          <p:nvPr/>
        </p:nvCxnSpPr>
        <p:spPr>
          <a:xfrm>
            <a:off x="1843311" y="4624709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46EB1B5-68E4-4F46-BF8A-3B25DC5F4336}"/>
              </a:ext>
            </a:extLst>
          </p:cNvPr>
          <p:cNvCxnSpPr>
            <a:cxnSpLocks/>
          </p:cNvCxnSpPr>
          <p:nvPr/>
        </p:nvCxnSpPr>
        <p:spPr>
          <a:xfrm>
            <a:off x="1843311" y="2215338"/>
            <a:ext cx="0" cy="2409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C99C423-0B59-4D0C-A28A-CD762B22F473}"/>
              </a:ext>
            </a:extLst>
          </p:cNvPr>
          <p:cNvCxnSpPr/>
          <p:nvPr/>
        </p:nvCxnSpPr>
        <p:spPr>
          <a:xfrm>
            <a:off x="2133597" y="2737853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A0C42E1-5FFF-468F-9A24-F220616CE8C6}"/>
              </a:ext>
            </a:extLst>
          </p:cNvPr>
          <p:cNvCxnSpPr/>
          <p:nvPr/>
        </p:nvCxnSpPr>
        <p:spPr>
          <a:xfrm>
            <a:off x="2148111" y="4073167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08DD6C9-10DC-4029-A5E5-1EE69F0D41A0}"/>
              </a:ext>
            </a:extLst>
          </p:cNvPr>
          <p:cNvCxnSpPr>
            <a:cxnSpLocks/>
          </p:cNvCxnSpPr>
          <p:nvPr/>
        </p:nvCxnSpPr>
        <p:spPr>
          <a:xfrm>
            <a:off x="2148111" y="2737853"/>
            <a:ext cx="0" cy="1335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4A7C5CE-5A60-40E1-B528-F00BACADCF0B}"/>
              </a:ext>
            </a:extLst>
          </p:cNvPr>
          <p:cNvCxnSpPr/>
          <p:nvPr/>
        </p:nvCxnSpPr>
        <p:spPr>
          <a:xfrm>
            <a:off x="6215166" y="1678309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611E247-8985-4E57-B600-83B2E894AA45}"/>
              </a:ext>
            </a:extLst>
          </p:cNvPr>
          <p:cNvCxnSpPr/>
          <p:nvPr/>
        </p:nvCxnSpPr>
        <p:spPr>
          <a:xfrm>
            <a:off x="6215166" y="1678309"/>
            <a:ext cx="0" cy="3468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F4DA2FC-AA90-483A-A786-CF6E45FC96F7}"/>
              </a:ext>
            </a:extLst>
          </p:cNvPr>
          <p:cNvCxnSpPr/>
          <p:nvPr/>
        </p:nvCxnSpPr>
        <p:spPr>
          <a:xfrm>
            <a:off x="6215166" y="5147223"/>
            <a:ext cx="957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CA7888A-776A-4FDF-BCF2-6D304D9826F5}"/>
              </a:ext>
            </a:extLst>
          </p:cNvPr>
          <p:cNvCxnSpPr>
            <a:cxnSpLocks/>
          </p:cNvCxnSpPr>
          <p:nvPr/>
        </p:nvCxnSpPr>
        <p:spPr>
          <a:xfrm>
            <a:off x="6447395" y="3594196"/>
            <a:ext cx="725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2EEB5A7-9FBE-40FB-8B9F-EB5826B7BEED}"/>
              </a:ext>
            </a:extLst>
          </p:cNvPr>
          <p:cNvCxnSpPr>
            <a:cxnSpLocks/>
          </p:cNvCxnSpPr>
          <p:nvPr/>
        </p:nvCxnSpPr>
        <p:spPr>
          <a:xfrm>
            <a:off x="6461909" y="4929510"/>
            <a:ext cx="7111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64AC421-5B68-420B-B4AF-982AE4C263ED}"/>
              </a:ext>
            </a:extLst>
          </p:cNvPr>
          <p:cNvCxnSpPr>
            <a:cxnSpLocks/>
          </p:cNvCxnSpPr>
          <p:nvPr/>
        </p:nvCxnSpPr>
        <p:spPr>
          <a:xfrm>
            <a:off x="6461909" y="3594196"/>
            <a:ext cx="0" cy="1335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AB66EC3-5746-42A0-A6C2-75FB2AF78A9D}"/>
              </a:ext>
            </a:extLst>
          </p:cNvPr>
          <p:cNvCxnSpPr>
            <a:cxnSpLocks/>
          </p:cNvCxnSpPr>
          <p:nvPr/>
        </p:nvCxnSpPr>
        <p:spPr>
          <a:xfrm>
            <a:off x="6447395" y="1954081"/>
            <a:ext cx="725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4DA324A-5262-4884-9133-B82EDA524317}"/>
              </a:ext>
            </a:extLst>
          </p:cNvPr>
          <p:cNvCxnSpPr>
            <a:cxnSpLocks/>
          </p:cNvCxnSpPr>
          <p:nvPr/>
        </p:nvCxnSpPr>
        <p:spPr>
          <a:xfrm>
            <a:off x="6461909" y="3289395"/>
            <a:ext cx="7111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F7F2E2A-1983-48CC-B979-8B95E71F045D}"/>
              </a:ext>
            </a:extLst>
          </p:cNvPr>
          <p:cNvCxnSpPr>
            <a:cxnSpLocks/>
          </p:cNvCxnSpPr>
          <p:nvPr/>
        </p:nvCxnSpPr>
        <p:spPr>
          <a:xfrm>
            <a:off x="6461909" y="1954081"/>
            <a:ext cx="0" cy="1335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1C322CB-272C-48DD-A9A8-5A2B5DA1287A}"/>
              </a:ext>
            </a:extLst>
          </p:cNvPr>
          <p:cNvSpPr txBox="1"/>
          <p:nvPr/>
        </p:nvSpPr>
        <p:spPr>
          <a:xfrm>
            <a:off x="850232" y="5694947"/>
            <a:ext cx="7812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b="1" dirty="0"/>
              <a:t>Observación: </a:t>
            </a:r>
            <a:r>
              <a:rPr lang="es-PY" sz="2000" dirty="0"/>
              <a:t>las sangrías definen los anidamientos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53E093-3D95-4774-923A-67A3E38C5461}"/>
              </a:ext>
            </a:extLst>
          </p:cNvPr>
          <p:cNvSpPr txBox="1"/>
          <p:nvPr/>
        </p:nvSpPr>
        <p:spPr>
          <a:xfrm>
            <a:off x="456707" y="832151"/>
            <a:ext cx="260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/>
              <a:t>(Bucles en cascada)</a:t>
            </a:r>
          </a:p>
        </p:txBody>
      </p:sp>
    </p:spTree>
    <p:extLst>
      <p:ext uri="{BB962C8B-B14F-4D97-AF65-F5344CB8AC3E}">
        <p14:creationId xmlns:p14="http://schemas.microsoft.com/office/powerpoint/2010/main" val="331094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Estructuras repetitivas</a:t>
            </a:r>
            <a:endParaRPr lang="en-US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BB6599-794C-4B6B-8A34-714F9ADC3DA0}"/>
              </a:ext>
            </a:extLst>
          </p:cNvPr>
          <p:cNvSpPr txBox="1"/>
          <p:nvPr/>
        </p:nvSpPr>
        <p:spPr>
          <a:xfrm>
            <a:off x="478301" y="1077001"/>
            <a:ext cx="7948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000" dirty="0"/>
              <a:t>Hasta ahora se ha trabajado con instrucciones de entrada, salida, expresiones y operadores; asignaciones, instrucciones secuenciales y de selección. Hay una gran variedad de situaciones que requieren que una o varias instrucciones se repitan varias veces, ya sean cálculos u otro tipo de instrucciones. Las estructuras repetitivas abren la posibilidad de realizar una secuencia de instrucciones más de una vez.</a:t>
            </a:r>
            <a:endParaRPr lang="en-US" sz="20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23A4D67-3817-48A2-9B33-2B873B98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97241"/>
              </p:ext>
            </p:extLst>
          </p:nvPr>
        </p:nvGraphicFramePr>
        <p:xfrm>
          <a:off x="4349848" y="3413814"/>
          <a:ext cx="40767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743">
                  <a:extLst>
                    <a:ext uri="{9D8B030D-6E8A-4147-A177-3AD203B41FA5}">
                      <a16:colId xmlns:a16="http://schemas.microsoft.com/office/drawing/2014/main" val="1689344513"/>
                    </a:ext>
                  </a:extLst>
                </a:gridCol>
                <a:gridCol w="1662957">
                  <a:extLst>
                    <a:ext uri="{9D8B030D-6E8A-4147-A177-3AD203B41FA5}">
                      <a16:colId xmlns:a16="http://schemas.microsoft.com/office/drawing/2014/main" val="210474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Y" sz="2400" dirty="0"/>
                        <a:t>Puntaje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sz="2400" dirty="0"/>
                        <a:t>Calificación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8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sz="2400" dirty="0"/>
                        <a:t>Entre 90 y 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sz="2400" dirty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sz="2400" dirty="0"/>
                        <a:t>Entre 80 y 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sz="2400" dirty="0"/>
                        <a:t>Entre 70 y 79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sz="24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9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sz="2400" dirty="0"/>
                        <a:t>Entre 60 y 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sz="2400" dirty="0"/>
                        <a:t>Menos de 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11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4DBDD6-17F8-4023-A3F3-73324EA6877D}"/>
                  </a:ext>
                </a:extLst>
              </p:cNvPr>
              <p:cNvSpPr txBox="1"/>
              <p:nvPr/>
            </p:nvSpPr>
            <p:spPr>
              <a:xfrm>
                <a:off x="478301" y="4099614"/>
                <a:ext cx="35139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400" dirty="0"/>
                  <a:t>Ejemplo: calcular las calificaciones de los 100 (o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PY" sz="2400" dirty="0"/>
                  <a:t>) alumnos de una clase.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4DBDD6-17F8-4023-A3F3-73324EA68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1" y="4099614"/>
                <a:ext cx="3513992" cy="1200329"/>
              </a:xfrm>
              <a:prstGeom prst="rect">
                <a:avLst/>
              </a:prstGeom>
              <a:blipFill>
                <a:blip r:embed="rId2"/>
                <a:stretch>
                  <a:fillRect l="-2600" t="-4082" r="-3293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7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Ejemplo de anidamiento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10E4DD6-08C8-42B3-9AEB-F1F6DA1735CB}"/>
                  </a:ext>
                </a:extLst>
              </p:cNvPr>
              <p:cNvSpPr/>
              <p:nvPr/>
            </p:nvSpPr>
            <p:spPr>
              <a:xfrm>
                <a:off x="478299" y="1001072"/>
                <a:ext cx="84334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s-PY" dirty="0"/>
                  <a:t>Imprimir todos los números primos comprendidos entre 2 y </a:t>
                </a:r>
                <a14:m>
                  <m:oMath xmlns:m="http://schemas.openxmlformats.org/officeDocument/2006/math">
                    <m:r>
                      <a:rPr lang="es-PY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Y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10E4DD6-08C8-42B3-9AEB-F1F6DA173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99" y="1001072"/>
                <a:ext cx="8433471" cy="369332"/>
              </a:xfrm>
              <a:prstGeom prst="rect">
                <a:avLst/>
              </a:prstGeom>
              <a:blipFill>
                <a:blip r:embed="rId3"/>
                <a:stretch>
                  <a:fillRect l="-578" t="-8197" b="-245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83DDC38B-12B3-4639-83C9-A6B9D1FC3222}"/>
              </a:ext>
            </a:extLst>
          </p:cNvPr>
          <p:cNvSpPr/>
          <p:nvPr/>
        </p:nvSpPr>
        <p:spPr>
          <a:xfrm>
            <a:off x="565483" y="1396302"/>
            <a:ext cx="8100215" cy="2862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 = int(input("</a:t>
            </a:r>
            <a:r>
              <a:rPr lang="en-US" dirty="0" err="1">
                <a:latin typeface="Consolas" panose="020B0609020204030204" pitchFamily="49" charset="0"/>
              </a:rPr>
              <a:t>Ingrese</a:t>
            </a:r>
            <a:r>
              <a:rPr lang="en-US" dirty="0">
                <a:latin typeface="Consolas" panose="020B0609020204030204" pitchFamily="49" charset="0"/>
              </a:rPr>
              <a:t> un </a:t>
            </a:r>
            <a:r>
              <a:rPr lang="en-US" dirty="0" err="1">
                <a:latin typeface="Consolas" panose="020B0609020204030204" pitchFamily="49" charset="0"/>
              </a:rPr>
              <a:t>numero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entero</a:t>
            </a:r>
            <a:r>
              <a:rPr lang="en-US" dirty="0">
                <a:latin typeface="Consolas" panose="020B0609020204030204" pitchFamily="49" charset="0"/>
              </a:rPr>
              <a:t> y mayor que 1: "))</a:t>
            </a:r>
          </a:p>
          <a:p>
            <a:r>
              <a:rPr lang="en-US" dirty="0">
                <a:latin typeface="Consolas" panose="020B0609020204030204" pitchFamily="49" charset="0"/>
              </a:rPr>
              <a:t>print("Los </a:t>
            </a:r>
            <a:r>
              <a:rPr lang="en-US" dirty="0" err="1">
                <a:latin typeface="Consolas" panose="020B0609020204030204" pitchFamily="49" charset="0"/>
              </a:rPr>
              <a:t>numeros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primos</a:t>
            </a:r>
            <a:r>
              <a:rPr lang="en-US" dirty="0">
                <a:latin typeface="Consolas" panose="020B0609020204030204" pitchFamily="49" charset="0"/>
              </a:rPr>
              <a:t> del 2 al n son:")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range(2,n+1):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esPrimo</a:t>
            </a:r>
            <a:r>
              <a:rPr lang="en-US" dirty="0">
                <a:latin typeface="Consolas" panose="020B0609020204030204" pitchFamily="49" charset="0"/>
              </a:rPr>
              <a:t>=True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#bandera</a:t>
            </a:r>
          </a:p>
          <a:p>
            <a:r>
              <a:rPr lang="en-US" dirty="0">
                <a:latin typeface="Consolas" panose="020B0609020204030204" pitchFamily="49" charset="0"/>
              </a:rPr>
              <a:t>    for k in range(2,i):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i%k</a:t>
            </a:r>
            <a:r>
              <a:rPr lang="en-US" dirty="0">
                <a:latin typeface="Consolas" panose="020B0609020204030204" pitchFamily="49" charset="0"/>
              </a:rPr>
              <a:t>==0: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#k es divisor de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esPrimo</a:t>
            </a:r>
            <a:r>
              <a:rPr lang="en-US" dirty="0">
                <a:latin typeface="Consolas" panose="020B0609020204030204" pitchFamily="49" charset="0"/>
              </a:rPr>
              <a:t>=False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#Si lo es,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entonces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no es primo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break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esPrimo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s-PY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EF60BED-0B05-DE1F-2A81-811D6D814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671" y="3765652"/>
            <a:ext cx="5913570" cy="25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83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Desafíos – Estructuras de repetición</a:t>
            </a:r>
            <a:endParaRPr lang="en-US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BB6599-794C-4B6B-8A34-714F9ADC3DA0}"/>
              </a:ext>
            </a:extLst>
          </p:cNvPr>
          <p:cNvSpPr txBox="1"/>
          <p:nvPr/>
        </p:nvSpPr>
        <p:spPr>
          <a:xfrm>
            <a:off x="478301" y="1044514"/>
            <a:ext cx="794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u="sng" dirty="0"/>
              <a:t>Tema 1</a:t>
            </a:r>
            <a:r>
              <a:rPr lang="es-PY" sz="2400" dirty="0"/>
              <a:t>: Escribir un programa que invierta los dígitos de un número entero introducido por teclado.</a:t>
            </a:r>
            <a:endParaRPr lang="en-US" sz="24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4A657D5-4A71-4C32-BB20-61CA6951D48A}"/>
              </a:ext>
            </a:extLst>
          </p:cNvPr>
          <p:cNvSpPr/>
          <p:nvPr/>
        </p:nvSpPr>
        <p:spPr>
          <a:xfrm>
            <a:off x="3960054" y="2315524"/>
            <a:ext cx="984739" cy="40796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B020A9-8127-4AE1-BF8E-A90760AC164E}"/>
              </a:ext>
            </a:extLst>
          </p:cNvPr>
          <p:cNvSpPr txBox="1"/>
          <p:nvPr/>
        </p:nvSpPr>
        <p:spPr>
          <a:xfrm>
            <a:off x="5387929" y="2257895"/>
            <a:ext cx="237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800" dirty="0">
                <a:solidFill>
                  <a:srgbClr val="FF0000"/>
                </a:solidFill>
                <a:latin typeface="Consolas" panose="020B0609020204030204" pitchFamily="49" charset="0"/>
              </a:rPr>
              <a:t>-654321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D21CE-ABE5-449B-B040-626A3B6AC6C3}"/>
              </a:ext>
            </a:extLst>
          </p:cNvPr>
          <p:cNvSpPr txBox="1"/>
          <p:nvPr/>
        </p:nvSpPr>
        <p:spPr>
          <a:xfrm>
            <a:off x="2011678" y="2257895"/>
            <a:ext cx="17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800" dirty="0">
                <a:latin typeface="Consolas" panose="020B0609020204030204" pitchFamily="49" charset="0"/>
              </a:rPr>
              <a:t>-123456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5F3A30-7D01-4447-95F4-37D8D44CD86B}"/>
              </a:ext>
            </a:extLst>
          </p:cNvPr>
          <p:cNvSpPr txBox="1"/>
          <p:nvPr/>
        </p:nvSpPr>
        <p:spPr>
          <a:xfrm>
            <a:off x="2011678" y="1946192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Entrada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D67D88-4FEC-42B2-BFCF-C1D4BA1A070E}"/>
              </a:ext>
            </a:extLst>
          </p:cNvPr>
          <p:cNvSpPr txBox="1"/>
          <p:nvPr/>
        </p:nvSpPr>
        <p:spPr>
          <a:xfrm>
            <a:off x="5458269" y="194619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Salida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B018B03-D8AF-43BC-8E82-87A2F905F1F7}"/>
                  </a:ext>
                </a:extLst>
              </p:cNvPr>
              <p:cNvSpPr txBox="1"/>
              <p:nvPr/>
            </p:nvSpPr>
            <p:spPr>
              <a:xfrm>
                <a:off x="478301" y="3128165"/>
                <a:ext cx="7948247" cy="351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400" u="sng" dirty="0"/>
                  <a:t>Tema 2</a:t>
                </a:r>
                <a:r>
                  <a:rPr lang="es-PY" sz="2400" dirty="0"/>
                  <a:t>: </a:t>
                </a:r>
                <a:r>
                  <a:rPr lang="es-ES" sz="2400" dirty="0"/>
                  <a:t>Escribir un programa que muestre el máximo común divisor (MCD) de dos números A y B (usando el algoritmo de Euclides).</a:t>
                </a:r>
              </a:p>
              <a:p>
                <a:endParaRPr lang="es-ES" sz="2400" dirty="0"/>
              </a:p>
              <a:p>
                <a:pPr lvl="0"/>
                <a:r>
                  <a:rPr lang="es-ES" sz="2400" u="sng" dirty="0"/>
                  <a:t>Tema 3</a:t>
                </a:r>
                <a:r>
                  <a:rPr lang="es-ES" sz="2400" dirty="0"/>
                  <a:t>: </a:t>
                </a:r>
                <a:r>
                  <a:rPr lang="es-PY" sz="2400" dirty="0"/>
                  <a:t>Dado un valor </a:t>
                </a:r>
                <a14:m>
                  <m:oMath xmlns:m="http://schemas.openxmlformats.org/officeDocument/2006/math">
                    <m:r>
                      <a:rPr lang="es-PY" sz="2400" i="1">
                        <a:latin typeface="Cambria Math" panose="02040503050406030204" pitchFamily="18" charset="0"/>
                      </a:rPr>
                      <m:t>𝑙𝑖𝑚𝑖𝑡𝑒</m:t>
                    </m:r>
                  </m:oMath>
                </a14:m>
                <a:r>
                  <a:rPr lang="es-PY" sz="2400" dirty="0"/>
                  <a:t> como entrada, calcular el menor valor de </a:t>
                </a:r>
                <a14:m>
                  <m:oMath xmlns:m="http://schemas.openxmlformats.org/officeDocument/2006/math">
                    <m:r>
                      <a:rPr lang="es-PY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Y" sz="2400" dirty="0"/>
                  <a:t> tal que se cumpla:</a:t>
                </a:r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Y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PY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PY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PY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Y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PY" sz="20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PY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PY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s-PY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PY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PY" sz="2000" i="1">
                          <a:latin typeface="Cambria Math" panose="02040503050406030204" pitchFamily="18" charset="0"/>
                        </a:rPr>
                        <m:t>𝑙𝑖𝑚𝑖𝑡𝑒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B018B03-D8AF-43BC-8E82-87A2F905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1" y="3128165"/>
                <a:ext cx="7948247" cy="3513334"/>
              </a:xfrm>
              <a:prstGeom prst="rect">
                <a:avLst/>
              </a:prstGeom>
              <a:blipFill>
                <a:blip r:embed="rId2"/>
                <a:stretch>
                  <a:fillRect l="-1150" t="-1389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800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547664" y="1916832"/>
            <a:ext cx="6264696" cy="1077122"/>
          </a:xfrm>
        </p:spPr>
        <p:txBody>
          <a:bodyPr>
            <a:noAutofit/>
          </a:bodyPr>
          <a:lstStyle/>
          <a:p>
            <a:r>
              <a:rPr lang="es-PY" sz="4800" b="1" dirty="0"/>
              <a:t>Gracias por la atención</a:t>
            </a:r>
            <a:endParaRPr lang="es-MX" sz="4800" b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12" y="3068960"/>
            <a:ext cx="1477236" cy="1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Estructuras repetitivas</a:t>
            </a:r>
            <a:endParaRPr lang="en-US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0B41C0-6A32-4C3E-8618-F046B18954C7}"/>
              </a:ext>
            </a:extLst>
          </p:cNvPr>
          <p:cNvSpPr txBox="1"/>
          <p:nvPr/>
        </p:nvSpPr>
        <p:spPr>
          <a:xfrm>
            <a:off x="478301" y="1427746"/>
            <a:ext cx="816631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800" dirty="0"/>
              <a:t>Ejemplos de problemas que requieren algún tipo de repetición: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Obtener la suma de una serie de números leídos del teclado.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Calcular del promedio de edad de los alumnos de la clase de Algoritmo.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Contar el número de veces de intentos fallidos para acceder a un sitio web.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Determinar el máximo y el mínimo de una lista de números.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/>
              <a:t>etc</a:t>
            </a:r>
            <a:r>
              <a:rPr lang="es-ES" sz="2400" dirty="0"/>
              <a:t>, etc..</a:t>
            </a:r>
            <a:endParaRPr lang="es-PY" sz="2400" dirty="0"/>
          </a:p>
        </p:txBody>
      </p:sp>
    </p:spTree>
    <p:extLst>
      <p:ext uri="{BB962C8B-B14F-4D97-AF65-F5344CB8AC3E}">
        <p14:creationId xmlns:p14="http://schemas.microsoft.com/office/powerpoint/2010/main" val="74269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Estructuras repetitivas</a:t>
            </a:r>
            <a:endParaRPr lang="en-US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0B41C0-6A32-4C3E-8618-F046B18954C7}"/>
              </a:ext>
            </a:extLst>
          </p:cNvPr>
          <p:cNvSpPr txBox="1"/>
          <p:nvPr/>
        </p:nvSpPr>
        <p:spPr>
          <a:xfrm>
            <a:off x="478301" y="1252648"/>
            <a:ext cx="8166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800" dirty="0"/>
              <a:t>Por ejemplo, si queremos imprimir todos los valores que van de </a:t>
            </a:r>
            <a:r>
              <a:rPr lang="es-ES" sz="28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s-ES" sz="2800" dirty="0"/>
              <a:t> a </a:t>
            </a:r>
            <a:r>
              <a:rPr lang="es-ES" sz="2800" dirty="0">
                <a:solidFill>
                  <a:schemeClr val="tx2"/>
                </a:solidFill>
                <a:latin typeface="Consolas" panose="020B0609020204030204" pitchFamily="49" charset="0"/>
              </a:rPr>
              <a:t>N+4</a:t>
            </a:r>
            <a:r>
              <a:rPr lang="es-ES" sz="2800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6817AB-AD28-AF05-ED3A-D413659B6C50}"/>
              </a:ext>
            </a:extLst>
          </p:cNvPr>
          <p:cNvSpPr txBox="1"/>
          <p:nvPr/>
        </p:nvSpPr>
        <p:spPr>
          <a:xfrm>
            <a:off x="478301" y="2484229"/>
            <a:ext cx="486218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N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</a:t>
            </a:r>
            <a:r>
              <a:rPr lang="pt-BR" dirty="0" err="1">
                <a:latin typeface="Consolas" panose="020B0609020204030204" pitchFamily="49" charset="0"/>
              </a:rPr>
              <a:t>Ingrese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un</a:t>
            </a:r>
            <a:r>
              <a:rPr lang="pt-BR" dirty="0">
                <a:latin typeface="Consolas" panose="020B0609020204030204" pitchFamily="49" charset="0"/>
              </a:rPr>
              <a:t> numero: "))</a:t>
            </a:r>
          </a:p>
          <a:p>
            <a:r>
              <a:rPr lang="pt-BR" dirty="0">
                <a:latin typeface="Consolas" panose="020B0609020204030204" pitchFamily="49" charset="0"/>
              </a:rPr>
              <a:t>print(N)</a:t>
            </a:r>
          </a:p>
          <a:p>
            <a:r>
              <a:rPr lang="pt-BR" dirty="0">
                <a:latin typeface="Consolas" panose="020B0609020204030204" pitchFamily="49" charset="0"/>
              </a:rPr>
              <a:t>N=N+1</a:t>
            </a:r>
          </a:p>
          <a:p>
            <a:r>
              <a:rPr lang="pt-BR" dirty="0">
                <a:latin typeface="Consolas" panose="020B0609020204030204" pitchFamily="49" charset="0"/>
              </a:rPr>
              <a:t>print(N)</a:t>
            </a:r>
          </a:p>
          <a:p>
            <a:r>
              <a:rPr lang="pt-BR" dirty="0">
                <a:latin typeface="Consolas" panose="020B0609020204030204" pitchFamily="49" charset="0"/>
              </a:rPr>
              <a:t>N=N+1</a:t>
            </a:r>
          </a:p>
          <a:p>
            <a:r>
              <a:rPr lang="pt-BR" dirty="0">
                <a:latin typeface="Consolas" panose="020B0609020204030204" pitchFamily="49" charset="0"/>
              </a:rPr>
              <a:t>print(N)</a:t>
            </a:r>
          </a:p>
          <a:p>
            <a:r>
              <a:rPr lang="pt-BR" dirty="0">
                <a:latin typeface="Consolas" panose="020B0609020204030204" pitchFamily="49" charset="0"/>
              </a:rPr>
              <a:t>N=N+1</a:t>
            </a:r>
          </a:p>
          <a:p>
            <a:r>
              <a:rPr lang="pt-BR" dirty="0">
                <a:latin typeface="Consolas" panose="020B0609020204030204" pitchFamily="49" charset="0"/>
              </a:rPr>
              <a:t>print(N)</a:t>
            </a:r>
          </a:p>
          <a:p>
            <a:r>
              <a:rPr lang="pt-BR" dirty="0">
                <a:latin typeface="Consolas" panose="020B0609020204030204" pitchFamily="49" charset="0"/>
              </a:rPr>
              <a:t>N=N+1</a:t>
            </a:r>
          </a:p>
          <a:p>
            <a:r>
              <a:rPr lang="pt-BR" dirty="0">
                <a:latin typeface="Consolas" panose="020B0609020204030204" pitchFamily="49" charset="0"/>
              </a:rPr>
              <a:t>print(N)</a:t>
            </a:r>
            <a:endParaRPr lang="es-PY" dirty="0">
              <a:latin typeface="Consolas" panose="020B06090202040302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4415A2-3B5A-C84D-2C22-937E7FF0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79" y="2931781"/>
            <a:ext cx="3454989" cy="18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7E757-C826-41E4-A77F-5621DDAD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6" y="2101511"/>
            <a:ext cx="8032690" cy="4421741"/>
          </a:xfrm>
          <a:prstGeom prst="rect">
            <a:avLst/>
          </a:prstGeom>
        </p:spPr>
      </p:pic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Estructuras repetitivas</a:t>
            </a:r>
            <a:endParaRPr lang="en-US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0B41C0-6A32-4C3E-8618-F046B18954C7}"/>
              </a:ext>
            </a:extLst>
          </p:cNvPr>
          <p:cNvSpPr txBox="1"/>
          <p:nvPr/>
        </p:nvSpPr>
        <p:spPr>
          <a:xfrm>
            <a:off x="478301" y="1138990"/>
            <a:ext cx="816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/>
              <a:t>Propósito</a:t>
            </a:r>
            <a:r>
              <a:rPr lang="es-PY" sz="2400" dirty="0"/>
              <a:t>: </a:t>
            </a:r>
            <a:r>
              <a:rPr lang="es-ES" sz="2400" dirty="0"/>
              <a:t>Repetir varias veces la ejecución de una serie de instrucciones bajo cierto criterio.</a:t>
            </a:r>
            <a:endParaRPr lang="es-PY" sz="2400" dirty="0"/>
          </a:p>
        </p:txBody>
      </p:sp>
    </p:spTree>
    <p:extLst>
      <p:ext uri="{BB962C8B-B14F-4D97-AF65-F5344CB8AC3E}">
        <p14:creationId xmlns:p14="http://schemas.microsoft.com/office/powerpoint/2010/main" val="35945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Estructuras repetitivas</a:t>
            </a:r>
            <a:endParaRPr lang="en-US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30BC8B-6C01-473B-BD66-5D48C8E4C6EC}"/>
              </a:ext>
            </a:extLst>
          </p:cNvPr>
          <p:cNvSpPr/>
          <p:nvPr/>
        </p:nvSpPr>
        <p:spPr>
          <a:xfrm>
            <a:off x="1624819" y="1316354"/>
            <a:ext cx="3622430" cy="134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Mientras (</a:t>
            </a:r>
            <a:r>
              <a:rPr lang="es-PY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s-P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Repetir (</a:t>
            </a:r>
            <a:r>
              <a:rPr lang="es-PY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do-</a:t>
            </a:r>
            <a:r>
              <a:rPr lang="es-PY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s-P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(</a:t>
            </a:r>
            <a:r>
              <a:rPr lang="es-PY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P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573259" y="3142613"/>
            <a:ext cx="79974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Las estructuras que repiten una secuencia de instrucciones un número determinado de veces se denominan </a:t>
            </a:r>
            <a:r>
              <a:rPr lang="es-ES" sz="2000" b="1" dirty="0">
                <a:solidFill>
                  <a:srgbClr val="FF0000"/>
                </a:solidFill>
              </a:rPr>
              <a:t>bucles </a:t>
            </a:r>
            <a:r>
              <a:rPr lang="es-ES" sz="2000" dirty="0"/>
              <a:t>o</a:t>
            </a:r>
            <a:r>
              <a:rPr lang="es-ES" sz="2000" b="1" dirty="0">
                <a:solidFill>
                  <a:srgbClr val="FF0000"/>
                </a:solidFill>
              </a:rPr>
              <a:t> lazos</a:t>
            </a:r>
            <a:r>
              <a:rPr lang="es-ES" sz="2000" dirty="0"/>
              <a:t>. </a:t>
            </a:r>
          </a:p>
          <a:p>
            <a:endParaRPr lang="es-ES" sz="2000" dirty="0"/>
          </a:p>
          <a:p>
            <a:r>
              <a:rPr lang="es-ES" sz="2000" dirty="0"/>
              <a:t>Se denomina </a:t>
            </a:r>
            <a:r>
              <a:rPr lang="es-ES" sz="2000" b="1" dirty="0">
                <a:solidFill>
                  <a:srgbClr val="FF0000"/>
                </a:solidFill>
              </a:rPr>
              <a:t>iteración</a:t>
            </a:r>
            <a:r>
              <a:rPr lang="es-ES" sz="2000" dirty="0"/>
              <a:t> al hecho de repetir la ejecución de una secuencia de acciones. La iteración se asocia a un número entero que indica el número de veces que se repite un trozo de código (o serie de instrucciones).</a:t>
            </a:r>
            <a:endParaRPr lang="en-US" sz="20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197D694-4C73-4F87-910C-553CA693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280" y="478877"/>
            <a:ext cx="2557169" cy="25202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89CFAC1-4E53-FEB6-E687-E88F20A99E72}"/>
              </a:ext>
            </a:extLst>
          </p:cNvPr>
          <p:cNvSpPr/>
          <p:nvPr/>
        </p:nvSpPr>
        <p:spPr>
          <a:xfrm>
            <a:off x="1847581" y="5361291"/>
            <a:ext cx="560380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/>
              <a:t>Principales preguntas para el diseño de un bucle: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¿Qué contiene el bucle?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¿Cuántas veces se debe repetir?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4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PY" sz="4000" dirty="0">
                <a:latin typeface="+mj-lt"/>
              </a:rPr>
              <a:t> (</a:t>
            </a:r>
            <a:r>
              <a:rPr lang="es-PY" sz="4000" i="1" dirty="0">
                <a:latin typeface="+mj-lt"/>
              </a:rPr>
              <a:t>mientras</a:t>
            </a:r>
            <a:r>
              <a:rPr lang="es-PY" sz="4000" dirty="0">
                <a:latin typeface="+mj-lt"/>
              </a:rPr>
              <a:t>)</a:t>
            </a:r>
            <a:endParaRPr lang="en-US" sz="4000" dirty="0">
              <a:latin typeface="+mj-l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8453A4-3E23-4845-92DB-2AC261B836E9}"/>
              </a:ext>
            </a:extLst>
          </p:cNvPr>
          <p:cNvSpPr/>
          <p:nvPr/>
        </p:nvSpPr>
        <p:spPr>
          <a:xfrm>
            <a:off x="478302" y="1025230"/>
            <a:ext cx="82999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El bucle </a:t>
            </a:r>
            <a:r>
              <a:rPr lang="es-ES" sz="2000" b="1" dirty="0" err="1">
                <a:latin typeface="Consolas" panose="020B0609020204030204" pitchFamily="49" charset="0"/>
              </a:rPr>
              <a:t>while</a:t>
            </a:r>
            <a:r>
              <a:rPr lang="es-ES" sz="2000" dirty="0"/>
              <a:t> es el tipo de bucle más sencillo. Admite la siguiente sintaxis: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Consolas" panose="020B0609020204030204" pitchFamily="49" charset="0"/>
              </a:rPr>
              <a:t>expresión</a:t>
            </a:r>
            <a:r>
              <a:rPr lang="es-ES" sz="2000" dirty="0">
                <a:latin typeface="Consolas" panose="020B0609020204030204" pitchFamily="49" charset="0"/>
              </a:rPr>
              <a:t>: 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instrucción1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instrucción2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…</a:t>
            </a:r>
          </a:p>
          <a:p>
            <a:endParaRPr lang="es-ES" sz="20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El bucle 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ES" dirty="0"/>
              <a:t> comienza por evaluar la 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expresión</a:t>
            </a:r>
            <a:r>
              <a:rPr lang="es-ES" dirty="0"/>
              <a:t> (condición). Si es verdadera, se ejecuta las instrucciones. Luego se vuelve a evaluar la expresión. De nuevo, si es verdadera, se vuelve a ejecutar las instrucciones.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Este proceso continúa hasta que el resultado de evaluar la expresión sea falso. Por esto esta expresión está relacionada a la </a:t>
            </a:r>
            <a:r>
              <a:rPr lang="es-ES" b="1" i="1" dirty="0"/>
              <a:t>condición de salida</a:t>
            </a:r>
            <a:r>
              <a:rPr lang="es-ES" dirty="0"/>
              <a:t>. </a:t>
            </a:r>
            <a:endParaRPr lang="en-US" dirty="0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04575F1D-EBF9-4E36-818E-EDA29BEA8590}"/>
              </a:ext>
            </a:extLst>
          </p:cNvPr>
          <p:cNvSpPr/>
          <p:nvPr/>
        </p:nvSpPr>
        <p:spPr>
          <a:xfrm>
            <a:off x="4276674" y="2281625"/>
            <a:ext cx="1934309" cy="193899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DC8E3C-AABA-4600-8BAB-800AEF2BB35B}"/>
              </a:ext>
            </a:extLst>
          </p:cNvPr>
          <p:cNvSpPr txBox="1"/>
          <p:nvPr/>
        </p:nvSpPr>
        <p:spPr>
          <a:xfrm>
            <a:off x="4542738" y="296410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Condición</a:t>
            </a:r>
            <a:endParaRPr lang="en-US" sz="2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F74F890-7C02-41D1-89E2-8845C4A21B19}"/>
              </a:ext>
            </a:extLst>
          </p:cNvPr>
          <p:cNvCxnSpPr>
            <a:endCxn id="7" idx="0"/>
          </p:cNvCxnSpPr>
          <p:nvPr/>
        </p:nvCxnSpPr>
        <p:spPr>
          <a:xfrm>
            <a:off x="5243829" y="1658266"/>
            <a:ext cx="0" cy="62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FD986A8-D3D7-40E6-8A9F-1A4C2BB6E9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10983" y="3251121"/>
            <a:ext cx="1358705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3EC149-CB54-47BE-8A24-8E89944788A8}"/>
              </a:ext>
            </a:extLst>
          </p:cNvPr>
          <p:cNvSpPr txBox="1"/>
          <p:nvPr/>
        </p:nvSpPr>
        <p:spPr>
          <a:xfrm>
            <a:off x="6375554" y="283958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SI</a:t>
            </a:r>
            <a:endParaRPr lang="en-US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38F948-1713-488F-AFD0-37D598A71ED1}"/>
              </a:ext>
            </a:extLst>
          </p:cNvPr>
          <p:cNvSpPr txBox="1"/>
          <p:nvPr/>
        </p:nvSpPr>
        <p:spPr>
          <a:xfrm>
            <a:off x="3631659" y="2839585"/>
            <a:ext cx="61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dirty="0"/>
              <a:t>NO</a:t>
            </a:r>
            <a:endParaRPr lang="en-US" sz="2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C478B60-5A3F-40E5-A7EC-4C54B953076E}"/>
              </a:ext>
            </a:extLst>
          </p:cNvPr>
          <p:cNvCxnSpPr>
            <a:cxnSpLocks/>
          </p:cNvCxnSpPr>
          <p:nvPr/>
        </p:nvCxnSpPr>
        <p:spPr>
          <a:xfrm flipH="1">
            <a:off x="3412463" y="3251121"/>
            <a:ext cx="875713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228E23D-9E03-478E-B43A-6A5C336C6687}"/>
              </a:ext>
            </a:extLst>
          </p:cNvPr>
          <p:cNvCxnSpPr>
            <a:cxnSpLocks/>
          </p:cNvCxnSpPr>
          <p:nvPr/>
        </p:nvCxnSpPr>
        <p:spPr>
          <a:xfrm flipH="1">
            <a:off x="3418546" y="3251121"/>
            <a:ext cx="1" cy="994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C1B5B600-5795-4390-9529-FB9BDE769714}"/>
              </a:ext>
            </a:extLst>
          </p:cNvPr>
          <p:cNvSpPr/>
          <p:nvPr/>
        </p:nvSpPr>
        <p:spPr>
          <a:xfrm>
            <a:off x="6667021" y="2257066"/>
            <a:ext cx="1759527" cy="461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A4C00C-CA0B-4C9A-86B4-73A42850AE5C}"/>
              </a:ext>
            </a:extLst>
          </p:cNvPr>
          <p:cNvSpPr txBox="1"/>
          <p:nvPr/>
        </p:nvSpPr>
        <p:spPr>
          <a:xfrm>
            <a:off x="6778228" y="2270255"/>
            <a:ext cx="156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000"/>
              <a:t>Instrucciones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529B78-66CC-4CAD-87E4-83F23C13C1F7}"/>
              </a:ext>
            </a:extLst>
          </p:cNvPr>
          <p:cNvCxnSpPr>
            <a:cxnSpLocks/>
          </p:cNvCxnSpPr>
          <p:nvPr/>
        </p:nvCxnSpPr>
        <p:spPr>
          <a:xfrm flipV="1">
            <a:off x="7569688" y="2718731"/>
            <a:ext cx="0" cy="532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467D48B-B7F0-4F04-9FBC-2DF80FC76393}"/>
              </a:ext>
            </a:extLst>
          </p:cNvPr>
          <p:cNvCxnSpPr>
            <a:cxnSpLocks/>
          </p:cNvCxnSpPr>
          <p:nvPr/>
        </p:nvCxnSpPr>
        <p:spPr>
          <a:xfrm flipH="1">
            <a:off x="5243830" y="1851644"/>
            <a:ext cx="2318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09B0A92-13BC-43DC-9BBE-C8AB6581764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562417" y="1841993"/>
            <a:ext cx="0" cy="42826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Google Shape;164;p6" descr="Captura de pantalla 2012-02-16 a la(s) 16.36.54.png">
            <a:extLst>
              <a:ext uri="{FF2B5EF4-FFF2-40B4-BE49-F238E27FC236}">
                <a16:creationId xmlns:a16="http://schemas.microsoft.com/office/drawing/2014/main" id="{1F2FC207-E988-2718-584F-0AE4F75F2D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1407" y="1190699"/>
            <a:ext cx="3087434" cy="32006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5;p6">
            <a:extLst>
              <a:ext uri="{FF2B5EF4-FFF2-40B4-BE49-F238E27FC236}">
                <a16:creationId xmlns:a16="http://schemas.microsoft.com/office/drawing/2014/main" id="{7C44F6BC-18E2-5FA3-66F0-DDD5EC7754EE}"/>
              </a:ext>
            </a:extLst>
          </p:cNvPr>
          <p:cNvSpPr/>
          <p:nvPr/>
        </p:nvSpPr>
        <p:spPr>
          <a:xfrm>
            <a:off x="4308353" y="1563578"/>
            <a:ext cx="3900644" cy="9232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mientras</a:t>
            </a: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&lt;condición&gt; </a:t>
            </a:r>
            <a:r>
              <a:rPr lang="es-PY" sz="18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hacer</a:t>
            </a:r>
            <a:endParaRPr sz="1800" b="0" i="0" u="none" strike="noStrike" cap="none" dirty="0">
              <a:solidFill>
                <a:srgbClr val="FFC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&lt;acciones&gt;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b="1" i="0" u="none" strike="noStrike" cap="none" dirty="0" err="1">
                <a:solidFill>
                  <a:srgbClr val="548135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fin_mientras</a:t>
            </a:r>
            <a:endParaRPr sz="1800" b="0" i="0" u="none" strike="noStrike" cap="none" dirty="0">
              <a:solidFill>
                <a:srgbClr val="548135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6;p6">
            <a:extLst>
              <a:ext uri="{FF2B5EF4-FFF2-40B4-BE49-F238E27FC236}">
                <a16:creationId xmlns:a16="http://schemas.microsoft.com/office/drawing/2014/main" id="{E8D94B39-B397-C09A-7EAF-AFFEBC24F9D1}"/>
              </a:ext>
            </a:extLst>
          </p:cNvPr>
          <p:cNvSpPr/>
          <p:nvPr/>
        </p:nvSpPr>
        <p:spPr>
          <a:xfrm>
            <a:off x="4318881" y="2843791"/>
            <a:ext cx="3890116" cy="14772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 = 1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mientras</a:t>
            </a: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N &lt; 10 </a:t>
            </a:r>
            <a:r>
              <a:rPr lang="es-PY" sz="18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hacer</a:t>
            </a:r>
            <a:endParaRPr sz="1800" b="0" i="0" u="none" strike="noStrike" cap="none" dirty="0">
              <a:solidFill>
                <a:srgbClr val="FFC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</a:t>
            </a: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escribir(“</a:t>
            </a:r>
            <a:r>
              <a:rPr lang="es-PY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Num</a:t>
            </a: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.:”, N)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   N = N + 1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s-PY" sz="1800" b="1" i="0" u="none" strike="noStrike" cap="none" dirty="0" err="1">
                <a:solidFill>
                  <a:srgbClr val="548135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fin_mientras</a:t>
            </a:r>
            <a:endParaRPr sz="1800" b="0" i="0" u="none" strike="noStrike" cap="none" dirty="0">
              <a:solidFill>
                <a:srgbClr val="548135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67;p6">
            <a:extLst>
              <a:ext uri="{FF2B5EF4-FFF2-40B4-BE49-F238E27FC236}">
                <a16:creationId xmlns:a16="http://schemas.microsoft.com/office/drawing/2014/main" id="{B971742D-5B42-81D2-45FF-E93E3F471BB5}"/>
              </a:ext>
            </a:extLst>
          </p:cNvPr>
          <p:cNvSpPr/>
          <p:nvPr/>
        </p:nvSpPr>
        <p:spPr>
          <a:xfrm>
            <a:off x="762507" y="5125525"/>
            <a:ext cx="3556374" cy="12002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</a:t>
            </a:r>
            <a:r>
              <a:rPr lang="es-PY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s-PY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condición</a:t>
            </a: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    acción1</a:t>
            </a:r>
            <a:b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</a:b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    acción2</a:t>
            </a:r>
            <a:b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</a:b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    acción3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20" name="Google Shape;167;p6">
            <a:extLst>
              <a:ext uri="{FF2B5EF4-FFF2-40B4-BE49-F238E27FC236}">
                <a16:creationId xmlns:a16="http://schemas.microsoft.com/office/drawing/2014/main" id="{74670FC4-391C-2015-5071-E66C31D9C8E3}"/>
              </a:ext>
            </a:extLst>
          </p:cNvPr>
          <p:cNvSpPr/>
          <p:nvPr/>
        </p:nvSpPr>
        <p:spPr>
          <a:xfrm>
            <a:off x="4825119" y="5132485"/>
            <a:ext cx="3556374" cy="12002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</a:t>
            </a:r>
            <a:r>
              <a:rPr lang="es-PY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</a:t>
            </a:r>
            <a:r>
              <a:rPr lang="es-PY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10</a:t>
            </a: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s-PY" sz="1800" dirty="0" err="1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print</a:t>
            </a: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(“</a:t>
            </a:r>
            <a:r>
              <a:rPr lang="es-PY" sz="1800" dirty="0" err="1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Num</a:t>
            </a: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.:”,N)</a:t>
            </a:r>
            <a:b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</a:br>
            <a:r>
              <a:rPr lang="es-PY" sz="1800" dirty="0">
                <a:solidFill>
                  <a:schemeClr val="dk1"/>
                </a:solidFill>
                <a:latin typeface="Consolas" panose="020B0609020204030204" pitchFamily="49" charset="0"/>
                <a:sym typeface="Courier"/>
              </a:rPr>
              <a:t>    N = N + 1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8C912C5-926B-A3F9-5FC9-7B7274D6F3AE}"/>
              </a:ext>
            </a:extLst>
          </p:cNvPr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Bucle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s-PY" sz="4000" dirty="0">
                <a:latin typeface="+mj-lt"/>
              </a:rPr>
              <a:t> (</a:t>
            </a:r>
            <a:r>
              <a:rPr lang="es-PY" sz="4000" i="1" dirty="0">
                <a:latin typeface="+mj-lt"/>
              </a:rPr>
              <a:t>mientras</a:t>
            </a:r>
            <a:r>
              <a:rPr lang="es-PY" sz="4000" dirty="0">
                <a:latin typeface="+mj-lt"/>
              </a:rPr>
              <a:t>)</a:t>
            </a:r>
            <a:endParaRPr lang="en-US" sz="4000" dirty="0">
              <a:latin typeface="+mj-l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F06BCAF-E864-6B61-0F9D-6982FB77E39F}"/>
              </a:ext>
            </a:extLst>
          </p:cNvPr>
          <p:cNvSpPr txBox="1"/>
          <p:nvPr/>
        </p:nvSpPr>
        <p:spPr>
          <a:xfrm>
            <a:off x="5365854" y="108367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chemeClr val="tx2"/>
                </a:solidFill>
              </a:rPr>
              <a:t>Seudocódigo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5A51FBD-F9DB-F940-1F21-CE0210994D70}"/>
              </a:ext>
            </a:extLst>
          </p:cNvPr>
          <p:cNvSpPr txBox="1"/>
          <p:nvPr/>
        </p:nvSpPr>
        <p:spPr>
          <a:xfrm>
            <a:off x="762507" y="4602869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chemeClr val="tx2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1967383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8053</TotalTime>
  <Words>2694</Words>
  <Application>Microsoft Office PowerPoint</Application>
  <PresentationFormat>Presentación en pantalla (4:3)</PresentationFormat>
  <Paragraphs>363</Paragraphs>
  <Slides>32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Symbol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la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Domingo Colbes Sanabria</dc:creator>
  <cp:lastModifiedBy>Diego Stalder</cp:lastModifiedBy>
  <cp:revision>1054</cp:revision>
  <dcterms:created xsi:type="dcterms:W3CDTF">2016-12-29T20:25:54Z</dcterms:created>
  <dcterms:modified xsi:type="dcterms:W3CDTF">2025-02-24T09:02:59Z</dcterms:modified>
</cp:coreProperties>
</file>