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500" r:id="rId19"/>
    <p:sldId id="501" r:id="rId20"/>
    <p:sldId id="505" r:id="rId21"/>
    <p:sldId id="522" r:id="rId22"/>
    <p:sldId id="272" r:id="rId23"/>
    <p:sldId id="414" r:id="rId24"/>
    <p:sldId id="273" r:id="rId25"/>
    <p:sldId id="274" r:id="rId26"/>
    <p:sldId id="275" r:id="rId27"/>
  </p:sldIdLst>
  <p:sldSz cx="9144000" cy="6858000" type="screen4x3"/>
  <p:notesSz cx="6858000" cy="9144000"/>
  <p:embeddedFontLst>
    <p:embeddedFont>
      <p:font typeface="Arimo" panose="020B0604020202020204" charset="0"/>
      <p:regular r:id="rId29"/>
      <p:bold r:id="rId30"/>
      <p:italic r:id="rId31"/>
      <p:boldItalic r:id="rId32"/>
    </p:embeddedFont>
    <p:embeddedFont>
      <p:font typeface="Cambria Math" panose="02040503050406030204" pitchFamily="18" charset="0"/>
      <p:regular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AFCwn0StdkTd6iT6EPpkPlebK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23" name="Google Shape;23;p2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6" name="Google Shape;36;p26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marL="1371600" lvl="2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53" name="Google Shape;53;p28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marL="914400" lvl="1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marL="1371600" lvl="2" indent="-3657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70" name="Google Shape;70;p31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12700" dir="5400000" algn="t" rotWithShape="0">
              <a:srgbClr val="000000">
                <a:alpha val="58039"/>
              </a:srgbClr>
            </a:outerShdw>
          </a:effectLst>
        </p:spPr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>
            <a:spLocks noGrp="1"/>
          </p:cNvSpPr>
          <p:nvPr>
            <p:ph type="ctrTitle"/>
          </p:nvPr>
        </p:nvSpPr>
        <p:spPr>
          <a:xfrm>
            <a:off x="204733" y="719934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2800" b="0" i="0" u="none" strike="noStrike" cap="none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rPr>
              <a:t>Fundamentos de Programación</a:t>
            </a:r>
            <a:endParaRPr sz="800"/>
          </a:p>
        </p:txBody>
      </p:sp>
      <p:sp>
        <p:nvSpPr>
          <p:cNvPr id="171" name="Google Shape;171;p1" descr="Image result for ingenieria un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 descr="Image result for ingenieria una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5" y="544488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" descr="Image result for robotica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 descr="Image result for robotica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1119704" y="2578688"/>
            <a:ext cx="7848360" cy="58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 Módulos y Paquetes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2051640" y="98064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Cursos</a:t>
            </a:r>
            <a:r>
              <a:rPr lang="en-US" sz="2400" b="0" i="0" u="none" strike="noStrike" cap="none" dirty="0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Básicos</a:t>
            </a:r>
            <a:r>
              <a:rPr lang="en-US" sz="2400" b="0" i="0" u="none" strike="noStrike" cap="none" dirty="0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Primer </a:t>
            </a:r>
            <a:r>
              <a:rPr lang="en-US" sz="1800" b="0" i="0" u="none" strike="noStrike" cap="none" dirty="0" err="1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Ciclo</a:t>
            </a:r>
            <a:r>
              <a:rPr lang="en-US" sz="1800" b="0" i="0" u="none" strike="noStrike" cap="none" dirty="0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 2025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733" y="3646596"/>
            <a:ext cx="2778621" cy="1359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5231" y="5077260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50795" y="3489055"/>
            <a:ext cx="4171590" cy="3097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Ámbito de las variables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878114" y="975174"/>
            <a:ext cx="75111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Normalmente, cuando creas una variable dentro de una función, esa variable es local y solo se puede usar dentro de esa función.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616521" y="2049639"/>
            <a:ext cx="3055593" cy="9541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"Cool"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imprimir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mensaje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mensaje+texto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imprimir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(“Python es”)</a:t>
            </a:r>
            <a:endParaRPr sz="14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5010890" y="2206280"/>
            <a:ext cx="3055593" cy="11695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x=x+1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0"/>
          <p:cNvCxnSpPr/>
          <p:nvPr/>
        </p:nvCxnSpPr>
        <p:spPr>
          <a:xfrm flipH="1">
            <a:off x="2307771" y="1812960"/>
            <a:ext cx="682172" cy="23667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310;p10"/>
          <p:cNvSpPr txBox="1"/>
          <p:nvPr/>
        </p:nvSpPr>
        <p:spPr>
          <a:xfrm>
            <a:off x="2989943" y="157258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5145315" y="162012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 pasaría?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1186376" y="4130498"/>
            <a:ext cx="3055593" cy="18158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x=0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sumar():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x=x+1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sumar()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sumar(x)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10"/>
          <p:cNvSpPr txBox="1"/>
          <p:nvPr/>
        </p:nvSpPr>
        <p:spPr>
          <a:xfrm>
            <a:off x="1320801" y="3867511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 pasaría?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427" y="6209367"/>
            <a:ext cx="8440328" cy="3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0"/>
          <p:cNvSpPr/>
          <p:nvPr/>
        </p:nvSpPr>
        <p:spPr>
          <a:xfrm>
            <a:off x="5003632" y="4117863"/>
            <a:ext cx="3055593" cy="20313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x=0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sumar():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global x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x=x+1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sumar()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sumar(x)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10"/>
          <p:cNvSpPr txBox="1"/>
          <p:nvPr/>
        </p:nvSpPr>
        <p:spPr>
          <a:xfrm>
            <a:off x="5036456" y="375731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Hay que avisarle que modificaremos algo global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por Valor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483514" y="1055676"/>
            <a:ext cx="93543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paso por valor, se pasa una copia del valor de la variable al subprograma.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cambios realizados dentro del subprograma no afectan a la variable original.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778042" y="4602674"/>
            <a:ext cx="7587916" cy="1820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826167" y="4621134"/>
            <a:ext cx="1334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2298037" y="4988901"/>
            <a:ext cx="2567581" cy="964522"/>
          </a:xfrm>
          <a:prstGeom prst="rect">
            <a:avLst/>
          </a:prstGeom>
          <a:solidFill>
            <a:srgbClr val="D88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2271400" y="4988901"/>
            <a:ext cx="12789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3686449" y="5069053"/>
            <a:ext cx="3456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3711616" y="5414686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4144740" y="5069053"/>
            <a:ext cx="3456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4169907" y="5414686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5403790" y="4988901"/>
            <a:ext cx="2128710" cy="964522"/>
          </a:xfrm>
          <a:prstGeom prst="rect">
            <a:avLst/>
          </a:prstGeom>
          <a:solidFill>
            <a:srgbClr val="D88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5403790" y="4965144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suma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6353331" y="5069053"/>
            <a:ext cx="3456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6378498" y="5414686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6811622" y="5069053"/>
            <a:ext cx="3456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6836789" y="5414686"/>
            <a:ext cx="3113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3639990" y="506905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 txBox="1"/>
          <p:nvPr/>
        </p:nvSpPr>
        <p:spPr>
          <a:xfrm>
            <a:off x="4105074" y="506905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 txBox="1"/>
          <p:nvPr/>
        </p:nvSpPr>
        <p:spPr>
          <a:xfrm>
            <a:off x="6325069" y="506905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 txBox="1"/>
          <p:nvPr/>
        </p:nvSpPr>
        <p:spPr>
          <a:xfrm>
            <a:off x="6790153" y="506905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3870048" y="3996659"/>
            <a:ext cx="2582334" cy="2029010"/>
          </a:xfrm>
          <a:prstGeom prst="arc">
            <a:avLst>
              <a:gd name="adj1" fmla="val 10733898"/>
              <a:gd name="adj2" fmla="val 88633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4375098" y="3996659"/>
            <a:ext cx="2582334" cy="2029010"/>
          </a:xfrm>
          <a:prstGeom prst="arc">
            <a:avLst>
              <a:gd name="adj1" fmla="val 10733898"/>
              <a:gd name="adj2" fmla="val 88633"/>
            </a:avLst>
          </a:prstGeom>
          <a:noFill/>
          <a:ln w="28575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1"/>
          <p:cNvSpPr txBox="1"/>
          <p:nvPr/>
        </p:nvSpPr>
        <p:spPr>
          <a:xfrm>
            <a:off x="729877" y="1893356"/>
            <a:ext cx="3442615" cy="22467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Definición de una función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suma(x, y):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x + 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Llamadas a los subprogramas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b=5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resultado = suma(a, b)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print("La suma es:", resultado)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11"/>
          <p:cNvSpPr/>
          <p:nvPr/>
        </p:nvSpPr>
        <p:spPr>
          <a:xfrm rot="-5400000">
            <a:off x="1896726" y="1446134"/>
            <a:ext cx="1108918" cy="2663195"/>
          </a:xfrm>
          <a:prstGeom prst="arc">
            <a:avLst>
              <a:gd name="adj1" fmla="val 10733898"/>
              <a:gd name="adj2" fmla="val 18363466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1"/>
          <p:cNvSpPr/>
          <p:nvPr/>
        </p:nvSpPr>
        <p:spPr>
          <a:xfrm rot="5400000" flipH="1">
            <a:off x="2344182" y="1250312"/>
            <a:ext cx="1108920" cy="2937407"/>
          </a:xfrm>
          <a:prstGeom prst="arc">
            <a:avLst>
              <a:gd name="adj1" fmla="val 11408119"/>
              <a:gd name="adj2" fmla="val 2902108"/>
            </a:avLst>
          </a:prstGeom>
          <a:noFill/>
          <a:ln w="28575" cap="flat" cmpd="sng">
            <a:solidFill>
              <a:srgbClr val="17365D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 por Referencia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478301" y="911742"/>
            <a:ext cx="935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paso por referencia, se pasa la referencia a la variable al subprograma.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cambios realizados dentro del subprograma afectan a la variable original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416903" y="1832789"/>
            <a:ext cx="8801100" cy="523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Python, las variables de tipo compuesto, como las listas, los diccionarios y los objetos, se pasan por referencia cuando se utilizan como argumentos de una función o método.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613763" y="4990706"/>
            <a:ext cx="7587916" cy="1820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661888" y="5009166"/>
            <a:ext cx="13340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Memoria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1775779" y="5376933"/>
            <a:ext cx="2925560" cy="964522"/>
          </a:xfrm>
          <a:prstGeom prst="rect">
            <a:avLst/>
          </a:prstGeom>
          <a:solidFill>
            <a:srgbClr val="D88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1929825" y="5353176"/>
            <a:ext cx="1334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2863187" y="5772517"/>
            <a:ext cx="3456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2"/>
          <p:cNvSpPr txBox="1"/>
          <p:nvPr/>
        </p:nvSpPr>
        <p:spPr>
          <a:xfrm>
            <a:off x="1824972" y="5772517"/>
            <a:ext cx="921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3321478" y="5772517"/>
            <a:ext cx="3456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5239511" y="5376933"/>
            <a:ext cx="2128710" cy="964522"/>
          </a:xfrm>
          <a:prstGeom prst="rect">
            <a:avLst/>
          </a:prstGeom>
          <a:solidFill>
            <a:srgbClr val="D88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5239511" y="5353176"/>
            <a:ext cx="24240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modificar_lista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2816728" y="577251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3281812" y="577251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991259" y="2482776"/>
            <a:ext cx="5916533" cy="23083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modificar_lista(lista):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lista.append(4)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mi_lista = [1, 2, 3]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modificar_lista(mi_lista)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print("Paso por Referencia:", mi_lista)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La lista original se modifica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3786633" y="5772517"/>
            <a:ext cx="3456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/>
          <p:nvPr/>
        </p:nvSpPr>
        <p:spPr>
          <a:xfrm>
            <a:off x="4244924" y="5772517"/>
            <a:ext cx="3456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3740174" y="577251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205258" y="577251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12"/>
          <p:cNvCxnSpPr>
            <a:endCxn id="370" idx="3"/>
          </p:cNvCxnSpPr>
          <p:nvPr/>
        </p:nvCxnSpPr>
        <p:spPr>
          <a:xfrm rot="10800000">
            <a:off x="4623962" y="5957183"/>
            <a:ext cx="11382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2" name="Google Shape;372;p12"/>
          <p:cNvSpPr txBox="1"/>
          <p:nvPr/>
        </p:nvSpPr>
        <p:spPr>
          <a:xfrm>
            <a:off x="5745137" y="5834072"/>
            <a:ext cx="5441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lista.append(4)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del uso de subprogramas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478301" y="1322909"/>
            <a:ext cx="79482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Modularización de programas: facilita la resolución de subproblemas en forma independiente al programa principal.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la repetición de código: permite parametrizar soluciones comunes. Se ahorra espacio de memoria para datos (variables) y para código.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ordenar códigos extensos de manera a facilitar sobre todo la lectura y el mantenimiento de los programas.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858128" y="4217118"/>
            <a:ext cx="7540285" cy="1323439"/>
          </a:xfrm>
          <a:prstGeom prst="rect">
            <a:avLst/>
          </a:prstGeom>
          <a:noFill/>
          <a:ln w="28575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subprograma puede realizar entonces las mismas acciones que un programa: aceptar datos, realizar cálculos y devolver resultados. Un subprograma, sin embargo, se utiliza por el programa principal con un propósito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590007" y="6146542"/>
            <a:ext cx="81592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pese a que son diferentes en definición, se suele usar indistintamente subprograma o función.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4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funciones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4"/>
          <p:cNvSpPr/>
          <p:nvPr/>
        </p:nvSpPr>
        <p:spPr>
          <a:xfrm>
            <a:off x="604910" y="1894003"/>
            <a:ext cx="8187398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fac=1;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 in range(1,n+1):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fac*=i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fac</a:t>
            </a:r>
            <a:endParaRPr sz="18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14"/>
          <p:cNvSpPr txBox="1"/>
          <p:nvPr/>
        </p:nvSpPr>
        <p:spPr>
          <a:xfrm>
            <a:off x="3096355" y="1278013"/>
            <a:ext cx="2555347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 txBox="1"/>
          <p:nvPr/>
        </p:nvSpPr>
        <p:spPr>
          <a:xfrm>
            <a:off x="4118383" y="5493520"/>
            <a:ext cx="255646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360" r="-18176" b="-4162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822852" y="3618583"/>
            <a:ext cx="67826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 combinacion( m, n):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 = </a:t>
            </a:r>
            <a:r>
              <a:rPr lang="en-US" sz="1600" b="0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factorial(n)/(factorial(m)*factorial(n-m))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822853" y="5096414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combinacion(m,n)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lambda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/>
          <p:nvPr/>
        </p:nvSpPr>
        <p:spPr>
          <a:xfrm flipH="1">
            <a:off x="534185" y="1239389"/>
            <a:ext cx="821508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función lambda en Python es una función anónima y pequeña que se define utilizando la palabra clave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lambda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diferencia de las funciones regulares definidas con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def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las funciones lambda pueden tomar cualquier número de argumentos, pero solo pueden contener una expresión. 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5"/>
          <p:cNvSpPr txBox="1"/>
          <p:nvPr/>
        </p:nvSpPr>
        <p:spPr>
          <a:xfrm>
            <a:off x="759792" y="2881043"/>
            <a:ext cx="7624413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sumar = lambda x, y: x + 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print(sumar(3, 5))  # Salida: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759793" y="4030254"/>
            <a:ext cx="7624413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cuadrado = lambda x: x **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print(cuadrado(4))  # Salida: 16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15"/>
          <p:cNvSpPr txBox="1"/>
          <p:nvPr/>
        </p:nvSpPr>
        <p:spPr>
          <a:xfrm>
            <a:off x="802135" y="5179464"/>
            <a:ext cx="7624413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es_par = lambda x: x % 2 == 0print(es_par(5))  # Salida: Falseprint(es_par(6))  # Salida: True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6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Utilización de Funciones Externas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6"/>
          <p:cNvSpPr/>
          <p:nvPr/>
        </p:nvSpPr>
        <p:spPr>
          <a:xfrm flipH="1">
            <a:off x="759792" y="1247221"/>
            <a:ext cx="82150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Utilizamos la palabra clave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seguida del nombre del módulo que contiene la función que deseamos utilizar.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1294504" y="2112225"/>
            <a:ext cx="7624413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modulo</a:t>
            </a:r>
            <a:endParaRPr sz="1600" b="0" i="0" u="sng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16"/>
          <p:cNvSpPr txBox="1"/>
          <p:nvPr/>
        </p:nvSpPr>
        <p:spPr>
          <a:xfrm>
            <a:off x="164370" y="3008764"/>
            <a:ext cx="7818487" cy="13234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Ejemplo de Importación y Utilización de Funciones Externas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Utilizar la función sqrt() del módulo math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raiz = math.sqrt(16)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print("La raíz cuadrada de 16 es:", raiz)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333158" y="4847250"/>
            <a:ext cx="7818487" cy="13234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Ejemplo de Funciones Externas Útiles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Generar un número aleatorio entre 1 y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numero_aleatorio = random.randint(1, 100)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print("Número Aleatorio:", numero_aleatorio)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Funciones útiles en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math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671B27-405D-4E80-9B44-8F8443174C9D}"/>
                  </a:ext>
                </a:extLst>
              </p:cNvPr>
              <p:cNvSpPr txBox="1"/>
              <p:nvPr/>
            </p:nvSpPr>
            <p:spPr>
              <a:xfrm>
                <a:off x="478302" y="1195752"/>
                <a:ext cx="82718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Y" sz="2000" u="sng" dirty="0"/>
                  <a:t>Ejemplo</a:t>
                </a:r>
                <a:r>
                  <a:rPr lang="es-PY" sz="2000" dirty="0"/>
                  <a:t>: imprimir la raíz cuadrada de </a:t>
                </a:r>
                <a14:m>
                  <m:oMath xmlns:m="http://schemas.openxmlformats.org/officeDocument/2006/math">
                    <m:r>
                      <a:rPr lang="es-PY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PY" sz="2000" dirty="0"/>
                  <a:t>, y los valores de las funciones seno, coseno y tangente de </a:t>
                </a:r>
                <a14:m>
                  <m:oMath xmlns:m="http://schemas.openxmlformats.org/officeDocument/2006/math">
                    <m:r>
                      <a:rPr lang="es-PY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s-PY" sz="2000" dirty="0"/>
                  <a:t>.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671B27-405D-4E80-9B44-8F844317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2" y="1195752"/>
                <a:ext cx="8271804" cy="707886"/>
              </a:xfrm>
              <a:prstGeom prst="rect">
                <a:avLst/>
              </a:prstGeom>
              <a:blipFill>
                <a:blip r:embed="rId2"/>
                <a:stretch>
                  <a:fillRect l="-737" t="-4310" b="-146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9B1EEA19-A41E-42BC-AF7D-FCA92B93C092}"/>
              </a:ext>
            </a:extLst>
          </p:cNvPr>
          <p:cNvSpPr/>
          <p:nvPr/>
        </p:nvSpPr>
        <p:spPr>
          <a:xfrm>
            <a:off x="1353789" y="2503594"/>
            <a:ext cx="6282423" cy="258532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PY" dirty="0" err="1">
                <a:latin typeface="Consolas" panose="020B0609020204030204" pitchFamily="49" charset="0"/>
              </a:rPr>
              <a:t>import</a:t>
            </a:r>
            <a:r>
              <a:rPr lang="es-PY" dirty="0">
                <a:latin typeface="Consolas" panose="020B0609020204030204" pitchFamily="49" charset="0"/>
              </a:rPr>
              <a:t> </a:t>
            </a:r>
            <a:r>
              <a:rPr lang="es-PY" dirty="0" err="1">
                <a:latin typeface="Consolas" panose="020B0609020204030204" pitchFamily="49" charset="0"/>
              </a:rPr>
              <a:t>math</a:t>
            </a:r>
            <a:r>
              <a:rPr lang="es-PY" dirty="0">
                <a:latin typeface="Consolas" panose="020B0609020204030204" pitchFamily="49" charset="0"/>
              </a:rPr>
              <a:t> </a:t>
            </a:r>
            <a:r>
              <a:rPr lang="es-PY" dirty="0">
                <a:solidFill>
                  <a:srgbClr val="00B050"/>
                </a:solidFill>
                <a:latin typeface="Consolas" panose="020B0609020204030204" pitchFamily="49" charset="0"/>
              </a:rPr>
              <a:t>#contiene las funciones matemáticas</a:t>
            </a:r>
          </a:p>
          <a:p>
            <a:endParaRPr lang="es-PY" dirty="0">
              <a:latin typeface="Consolas" panose="020B0609020204030204" pitchFamily="49" charset="0"/>
            </a:endParaRPr>
          </a:p>
          <a:p>
            <a:r>
              <a:rPr lang="es-PY" dirty="0">
                <a:latin typeface="Consolas" panose="020B0609020204030204" pitchFamily="49" charset="0"/>
              </a:rPr>
              <a:t>pi = </a:t>
            </a:r>
            <a:r>
              <a:rPr lang="es-PY" dirty="0" err="1">
                <a:latin typeface="Consolas" panose="020B0609020204030204" pitchFamily="49" charset="0"/>
              </a:rPr>
              <a:t>math.</a:t>
            </a:r>
            <a:r>
              <a:rPr lang="es-PY" dirty="0" err="1">
                <a:solidFill>
                  <a:srgbClr val="FF0000"/>
                </a:solidFill>
                <a:latin typeface="Consolas" panose="020B0609020204030204" pitchFamily="49" charset="0"/>
              </a:rPr>
              <a:t>pi</a:t>
            </a:r>
            <a:endParaRPr lang="es-PY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s-PY" dirty="0" err="1">
                <a:latin typeface="Consolas" panose="020B0609020204030204" pitchFamily="49" charset="0"/>
              </a:rPr>
              <a:t>print</a:t>
            </a:r>
            <a:r>
              <a:rPr lang="es-PY" dirty="0">
                <a:latin typeface="Consolas" panose="020B0609020204030204" pitchFamily="49" charset="0"/>
              </a:rPr>
              <a:t>("Valor de </a:t>
            </a:r>
            <a:r>
              <a:rPr lang="es-PY" dirty="0" err="1">
                <a:latin typeface="Consolas" panose="020B0609020204030204" pitchFamily="49" charset="0"/>
              </a:rPr>
              <a:t>pi:",pi</a:t>
            </a:r>
            <a:r>
              <a:rPr lang="es-PY" dirty="0">
                <a:latin typeface="Consolas" panose="020B0609020204030204" pitchFamily="49" charset="0"/>
              </a:rPr>
              <a:t>)</a:t>
            </a:r>
          </a:p>
          <a:p>
            <a:r>
              <a:rPr lang="es-PY" dirty="0" err="1">
                <a:latin typeface="Consolas" panose="020B0609020204030204" pitchFamily="49" charset="0"/>
              </a:rPr>
              <a:t>print</a:t>
            </a:r>
            <a:r>
              <a:rPr lang="es-PY" dirty="0">
                <a:latin typeface="Consolas" panose="020B0609020204030204" pitchFamily="49" charset="0"/>
              </a:rPr>
              <a:t>("</a:t>
            </a:r>
            <a:r>
              <a:rPr lang="es-PY" dirty="0" err="1">
                <a:latin typeface="Consolas" panose="020B0609020204030204" pitchFamily="49" charset="0"/>
              </a:rPr>
              <a:t>Raiz</a:t>
            </a:r>
            <a:r>
              <a:rPr lang="es-PY" dirty="0">
                <a:latin typeface="Consolas" panose="020B0609020204030204" pitchFamily="49" charset="0"/>
              </a:rPr>
              <a:t> cuadrada de pi:",</a:t>
            </a:r>
            <a:r>
              <a:rPr lang="es-PY" dirty="0" err="1">
                <a:latin typeface="Consolas" panose="020B0609020204030204" pitchFamily="49" charset="0"/>
              </a:rPr>
              <a:t>math.</a:t>
            </a:r>
            <a:r>
              <a:rPr lang="es-PY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es-PY" dirty="0">
                <a:latin typeface="Consolas" panose="020B0609020204030204" pitchFamily="49" charset="0"/>
              </a:rPr>
              <a:t>(pi))</a:t>
            </a:r>
          </a:p>
          <a:p>
            <a:r>
              <a:rPr lang="es-PY" dirty="0" err="1">
                <a:latin typeface="Consolas" panose="020B0609020204030204" pitchFamily="49" charset="0"/>
              </a:rPr>
              <a:t>print</a:t>
            </a:r>
            <a:r>
              <a:rPr lang="es-PY" dirty="0">
                <a:latin typeface="Consolas" panose="020B0609020204030204" pitchFamily="49" charset="0"/>
              </a:rPr>
              <a:t>("\</a:t>
            </a:r>
            <a:r>
              <a:rPr lang="es-PY" dirty="0" err="1">
                <a:latin typeface="Consolas" panose="020B0609020204030204" pitchFamily="49" charset="0"/>
              </a:rPr>
              <a:t>nAlgunas</a:t>
            </a:r>
            <a:r>
              <a:rPr lang="es-PY" dirty="0">
                <a:latin typeface="Consolas" panose="020B0609020204030204" pitchFamily="49" charset="0"/>
              </a:rPr>
              <a:t> funciones </a:t>
            </a:r>
            <a:r>
              <a:rPr lang="es-PY" dirty="0" err="1">
                <a:latin typeface="Consolas" panose="020B0609020204030204" pitchFamily="49" charset="0"/>
              </a:rPr>
              <a:t>trigonometricas</a:t>
            </a:r>
            <a:r>
              <a:rPr lang="es-PY" dirty="0">
                <a:latin typeface="Consolas" panose="020B0609020204030204" pitchFamily="49" charset="0"/>
              </a:rPr>
              <a:t>:")</a:t>
            </a:r>
          </a:p>
          <a:p>
            <a:r>
              <a:rPr lang="es-PY" dirty="0" err="1">
                <a:latin typeface="Consolas" panose="020B0609020204030204" pitchFamily="49" charset="0"/>
              </a:rPr>
              <a:t>print</a:t>
            </a:r>
            <a:r>
              <a:rPr lang="es-PY" dirty="0">
                <a:latin typeface="Consolas" panose="020B0609020204030204" pitchFamily="49" charset="0"/>
              </a:rPr>
              <a:t>("sen(pi/3) =",</a:t>
            </a:r>
            <a:r>
              <a:rPr lang="es-PY" dirty="0" err="1">
                <a:latin typeface="Consolas" panose="020B0609020204030204" pitchFamily="49" charset="0"/>
              </a:rPr>
              <a:t>math.</a:t>
            </a:r>
            <a:r>
              <a:rPr lang="es-PY" dirty="0" err="1">
                <a:solidFill>
                  <a:srgbClr val="FF0000"/>
                </a:solidFill>
                <a:latin typeface="Consolas" panose="020B0609020204030204" pitchFamily="49" charset="0"/>
              </a:rPr>
              <a:t>sin</a:t>
            </a:r>
            <a:r>
              <a:rPr lang="es-PY" dirty="0">
                <a:latin typeface="Consolas" panose="020B0609020204030204" pitchFamily="49" charset="0"/>
              </a:rPr>
              <a:t>(pi/3))</a:t>
            </a:r>
          </a:p>
          <a:p>
            <a:r>
              <a:rPr lang="es-PY" dirty="0" err="1">
                <a:latin typeface="Consolas" panose="020B0609020204030204" pitchFamily="49" charset="0"/>
              </a:rPr>
              <a:t>print</a:t>
            </a:r>
            <a:r>
              <a:rPr lang="es-PY" dirty="0">
                <a:latin typeface="Consolas" panose="020B0609020204030204" pitchFamily="49" charset="0"/>
              </a:rPr>
              <a:t>("cos(pi/3) =",</a:t>
            </a:r>
            <a:r>
              <a:rPr lang="es-PY" dirty="0" err="1">
                <a:latin typeface="Consolas" panose="020B0609020204030204" pitchFamily="49" charset="0"/>
              </a:rPr>
              <a:t>math.</a:t>
            </a:r>
            <a:r>
              <a:rPr lang="es-PY" dirty="0" err="1">
                <a:solidFill>
                  <a:srgbClr val="FF0000"/>
                </a:solidFill>
                <a:latin typeface="Consolas" panose="020B0609020204030204" pitchFamily="49" charset="0"/>
              </a:rPr>
              <a:t>cos</a:t>
            </a:r>
            <a:r>
              <a:rPr lang="es-PY" dirty="0">
                <a:latin typeface="Consolas" panose="020B0609020204030204" pitchFamily="49" charset="0"/>
              </a:rPr>
              <a:t>(pi/3))</a:t>
            </a:r>
          </a:p>
          <a:p>
            <a:r>
              <a:rPr lang="es-PY" dirty="0" err="1">
                <a:latin typeface="Consolas" panose="020B0609020204030204" pitchFamily="49" charset="0"/>
              </a:rPr>
              <a:t>print</a:t>
            </a:r>
            <a:r>
              <a:rPr lang="es-PY" dirty="0">
                <a:latin typeface="Consolas" panose="020B0609020204030204" pitchFamily="49" charset="0"/>
              </a:rPr>
              <a:t>("tan(pi/3) =",</a:t>
            </a:r>
            <a:r>
              <a:rPr lang="es-PY" dirty="0" err="1">
                <a:latin typeface="Consolas" panose="020B0609020204030204" pitchFamily="49" charset="0"/>
              </a:rPr>
              <a:t>math.</a:t>
            </a:r>
            <a:r>
              <a:rPr lang="es-PY" dirty="0" err="1">
                <a:solidFill>
                  <a:srgbClr val="FF0000"/>
                </a:solidFill>
                <a:latin typeface="Consolas" panose="020B0609020204030204" pitchFamily="49" charset="0"/>
              </a:rPr>
              <a:t>tan</a:t>
            </a:r>
            <a:r>
              <a:rPr lang="es-PY" dirty="0">
                <a:latin typeface="Consolas" panose="020B0609020204030204" pitchFamily="49" charset="0"/>
              </a:rPr>
              <a:t>(pi/3))</a:t>
            </a:r>
          </a:p>
        </p:txBody>
      </p:sp>
    </p:spTree>
    <p:extLst>
      <p:ext uri="{BB962C8B-B14F-4D97-AF65-F5344CB8AC3E}">
        <p14:creationId xmlns:p14="http://schemas.microsoft.com/office/powerpoint/2010/main" val="244986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Funciones útiles en </a:t>
            </a:r>
            <a:r>
              <a:rPr lang="es-PY" sz="4000" dirty="0" err="1">
                <a:solidFill>
                  <a:srgbClr val="FF0000"/>
                </a:solidFill>
                <a:latin typeface="Consolas" panose="020B0609020204030204" pitchFamily="49" charset="0"/>
              </a:rPr>
              <a:t>math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99A8B5-F6E3-4E9E-925B-7D5663E6FE7E}"/>
              </a:ext>
            </a:extLst>
          </p:cNvPr>
          <p:cNvSpPr/>
          <p:nvPr/>
        </p:nvSpPr>
        <p:spPr>
          <a:xfrm>
            <a:off x="478301" y="1170361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s-PY" sz="2000" b="1" dirty="0"/>
              <a:t>Funciones trigonométricas: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>
                <a:latin typeface="Consolas" panose="020B0609020204030204" pitchFamily="49" charset="0"/>
              </a:rPr>
              <a:t>sin(x)</a:t>
            </a:r>
            <a:r>
              <a:rPr lang="es-PY" dirty="0"/>
              <a:t>: función seno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>
                <a:latin typeface="Consolas" panose="020B0609020204030204" pitchFamily="49" charset="0"/>
              </a:rPr>
              <a:t>cos(x)</a:t>
            </a:r>
            <a:r>
              <a:rPr lang="es-PY" dirty="0"/>
              <a:t>: función coseno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>
                <a:latin typeface="Consolas" panose="020B0609020204030204" pitchFamily="49" charset="0"/>
              </a:rPr>
              <a:t>tan(x)</a:t>
            </a:r>
            <a:r>
              <a:rPr lang="es-PY" dirty="0"/>
              <a:t>: función tangente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asin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función arcoseno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acos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</a:t>
            </a:r>
            <a:r>
              <a:rPr lang="es-PY" dirty="0" err="1"/>
              <a:t>arcocoseno</a:t>
            </a:r>
            <a:endParaRPr lang="es-PY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>
                <a:latin typeface="Consolas" panose="020B0609020204030204" pitchFamily="49" charset="0"/>
              </a:rPr>
              <a:t>atan(x)</a:t>
            </a:r>
            <a:r>
              <a:rPr lang="es-PY" dirty="0"/>
              <a:t>: función </a:t>
            </a:r>
            <a:r>
              <a:rPr lang="es-PY" dirty="0" err="1"/>
              <a:t>arcotangente</a:t>
            </a:r>
            <a:endParaRPr lang="es-PY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0D5A6C-1ADF-4E64-9B8C-DA689954D491}"/>
              </a:ext>
            </a:extLst>
          </p:cNvPr>
          <p:cNvSpPr/>
          <p:nvPr/>
        </p:nvSpPr>
        <p:spPr>
          <a:xfrm>
            <a:off x="478301" y="4066518"/>
            <a:ext cx="4572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s-PY" sz="2000" b="1" dirty="0"/>
              <a:t>Funciones hiperbólicas: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sinh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función seno hip.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cosh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función coseno hip.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tanh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función tangente hip.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asinh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s-PY" dirty="0">
                <a:latin typeface="Consolas" panose="020B0609020204030204" pitchFamily="49" charset="0"/>
              </a:rPr>
              <a:t>x)</a:t>
            </a:r>
            <a:r>
              <a:rPr lang="es-PY" dirty="0"/>
              <a:t>: función arcoseno hip.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acosh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</a:t>
            </a:r>
            <a:r>
              <a:rPr lang="es-PY" dirty="0" err="1"/>
              <a:t>arcocoseno</a:t>
            </a:r>
            <a:r>
              <a:rPr lang="es-PY" dirty="0"/>
              <a:t> hip.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atanh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función </a:t>
            </a:r>
            <a:r>
              <a:rPr lang="es-PY" dirty="0" err="1"/>
              <a:t>arcotangente</a:t>
            </a:r>
            <a:r>
              <a:rPr lang="es-PY" dirty="0"/>
              <a:t> hip.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70C8D35-2BB8-4E1C-94F3-D603828C3340}"/>
                  </a:ext>
                </a:extLst>
              </p:cNvPr>
              <p:cNvSpPr/>
              <p:nvPr/>
            </p:nvSpPr>
            <p:spPr>
              <a:xfrm>
                <a:off x="4499992" y="1170361"/>
                <a:ext cx="4572000" cy="21698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s-PY" sz="2000" b="1" dirty="0"/>
                  <a:t>Funciones exponenciales y logarítmicas: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PY" dirty="0" err="1">
                    <a:latin typeface="Consolas" panose="020B0609020204030204" pitchFamily="49" charset="0"/>
                  </a:rPr>
                  <a:t>exp</a:t>
                </a:r>
                <a:r>
                  <a:rPr lang="es-PY" dirty="0">
                    <a:latin typeface="Consolas" panose="020B0609020204030204" pitchFamily="49" charset="0"/>
                  </a:rPr>
                  <a:t>(x)</a:t>
                </a:r>
                <a:r>
                  <a:rPr lang="es-PY" dirty="0"/>
                  <a:t>: función exponencial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PY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PY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PY" dirty="0">
                    <a:latin typeface="Consolas" panose="020B0609020204030204" pitchFamily="49" charset="0"/>
                  </a:rPr>
                  <a:t>log(x)</a:t>
                </a:r>
                <a:r>
                  <a:rPr lang="es-PY" dirty="0"/>
                  <a:t>: logaritmo natural</a:t>
                </a:r>
                <a:endParaRPr lang="es-PY" dirty="0">
                  <a:latin typeface="Consolas" panose="020B0609020204030204" pitchFamily="49" charset="0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PY" dirty="0">
                    <a:latin typeface="Consolas" panose="020B0609020204030204" pitchFamily="49" charset="0"/>
                  </a:rPr>
                  <a:t>log10(x)</a:t>
                </a:r>
                <a:r>
                  <a:rPr lang="es-PY" dirty="0"/>
                  <a:t>: logaritmo en base 10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PY" dirty="0">
                    <a:latin typeface="Consolas" panose="020B0609020204030204" pitchFamily="49" charset="0"/>
                  </a:rPr>
                  <a:t>log2(x)</a:t>
                </a:r>
                <a:r>
                  <a:rPr lang="es-PY" dirty="0"/>
                  <a:t>: logaritmo en base 2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PY" dirty="0"/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70C8D35-2BB8-4E1C-94F3-D603828C3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170361"/>
                <a:ext cx="4572000" cy="2169825"/>
              </a:xfrm>
              <a:prstGeom prst="rect">
                <a:avLst/>
              </a:prstGeom>
              <a:blipFill>
                <a:blip r:embed="rId2"/>
                <a:stretch>
                  <a:fillRect l="-1333" t="-168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1B9A1B34-0B99-48B4-AF38-5C928DCC2270}"/>
              </a:ext>
            </a:extLst>
          </p:cNvPr>
          <p:cNvSpPr/>
          <p:nvPr/>
        </p:nvSpPr>
        <p:spPr>
          <a:xfrm>
            <a:off x="4774778" y="5634651"/>
            <a:ext cx="3927294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s-PY" sz="1600" dirty="0"/>
              <a:t>https://docs.python.org/3/library/math.html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2C56537-15AC-4851-CAF7-66328999427C}"/>
              </a:ext>
            </a:extLst>
          </p:cNvPr>
          <p:cNvSpPr/>
          <p:nvPr/>
        </p:nvSpPr>
        <p:spPr>
          <a:xfrm>
            <a:off x="4499992" y="4066518"/>
            <a:ext cx="37045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PY" sz="2000" b="1" dirty="0"/>
              <a:t>Funciones de redondeo: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ceil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redondea hacia arriba.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PY" dirty="0" err="1">
                <a:latin typeface="Consolas" panose="020B0609020204030204" pitchFamily="49" charset="0"/>
              </a:rPr>
              <a:t>floor</a:t>
            </a:r>
            <a:r>
              <a:rPr lang="es-PY" dirty="0">
                <a:latin typeface="Consolas" panose="020B0609020204030204" pitchFamily="49" charset="0"/>
              </a:rPr>
              <a:t>(x)</a:t>
            </a:r>
            <a:r>
              <a:rPr lang="es-PY" dirty="0"/>
              <a:t>: redondea hacia abajo.</a:t>
            </a:r>
          </a:p>
        </p:txBody>
      </p:sp>
    </p:spTree>
    <p:extLst>
      <p:ext uri="{BB962C8B-B14F-4D97-AF65-F5344CB8AC3E}">
        <p14:creationId xmlns:p14="http://schemas.microsoft.com/office/powerpoint/2010/main" val="131383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Números aleatorios – Enteros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3869F20-9855-486A-82DE-37298AA7C3C1}"/>
              </a:ext>
            </a:extLst>
          </p:cNvPr>
          <p:cNvSpPr/>
          <p:nvPr/>
        </p:nvSpPr>
        <p:spPr>
          <a:xfrm>
            <a:off x="362321" y="6451786"/>
            <a:ext cx="3151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dirty="0"/>
              <a:t>https://docs.python.org/3/library/random.html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4E8EA5-0DD7-46E7-96A5-625C01EF28EB}"/>
              </a:ext>
            </a:extLst>
          </p:cNvPr>
          <p:cNvSpPr txBox="1"/>
          <p:nvPr/>
        </p:nvSpPr>
        <p:spPr>
          <a:xfrm>
            <a:off x="478301" y="1074750"/>
            <a:ext cx="844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Y" sz="2000" dirty="0"/>
              <a:t>La función </a:t>
            </a:r>
            <a:r>
              <a:rPr lang="es-PY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randint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s-PY" sz="2000" dirty="0"/>
              <a:t> se encuentra en la librería/módulo </a:t>
            </a:r>
            <a:r>
              <a:rPr lang="es-PY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random</a:t>
            </a:r>
            <a:r>
              <a:rPr lang="es-PY" sz="2000" dirty="0"/>
              <a:t>, y su sintaxis es la siguiente:</a:t>
            </a:r>
            <a:endParaRPr lang="es-PY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8027C7-1B0D-4680-A060-1A84CD5E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053" y="1853614"/>
            <a:ext cx="480711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v1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fin)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7D4DEF-0FE4-0360-E12C-39CECD922E93}"/>
              </a:ext>
            </a:extLst>
          </p:cNvPr>
          <p:cNvSpPr txBox="1"/>
          <p:nvPr/>
        </p:nvSpPr>
        <p:spPr>
          <a:xfrm>
            <a:off x="478301" y="2919652"/>
            <a:ext cx="844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Y" sz="2000" dirty="0"/>
              <a:t>Esta función devuelve un número entero entre 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inicio</a:t>
            </a:r>
            <a:r>
              <a:rPr lang="es-PY" sz="2000" dirty="0"/>
              <a:t> y 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fin</a:t>
            </a:r>
            <a:r>
              <a:rPr lang="es-PY" sz="2000" dirty="0"/>
              <a:t> (incluyendo estos límites).</a:t>
            </a:r>
            <a:endParaRPr lang="es-PY" sz="2000" dirty="0">
              <a:latin typeface="Consolas" panose="020B0609020204030204" pitchFamily="49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EE18294-EA27-0877-A514-1D3F14BFA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9"/>
          <a:stretch/>
        </p:blipFill>
        <p:spPr>
          <a:xfrm>
            <a:off x="2555483" y="5586229"/>
            <a:ext cx="4429125" cy="37038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F6381377-0876-B5E9-73E8-17F650557B11}"/>
              </a:ext>
            </a:extLst>
          </p:cNvPr>
          <p:cNvSpPr txBox="1"/>
          <p:nvPr/>
        </p:nvSpPr>
        <p:spPr>
          <a:xfrm>
            <a:off x="2484045" y="4006719"/>
            <a:ext cx="45720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range(10):</a:t>
            </a:r>
          </a:p>
          <a:p>
            <a:r>
              <a:rPr lang="en-US" dirty="0">
                <a:latin typeface="Consolas" panose="020B0609020204030204" pitchFamily="49" charset="0"/>
              </a:rPr>
              <a:t>    x = </a:t>
            </a:r>
            <a:r>
              <a:rPr lang="en-US" dirty="0" err="1">
                <a:latin typeface="Consolas" panose="020B0609020204030204" pitchFamily="49" charset="0"/>
              </a:rPr>
              <a:t>random.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randint</a:t>
            </a:r>
            <a:r>
              <a:rPr lang="en-US" dirty="0">
                <a:latin typeface="Consolas" panose="020B0609020204030204" pitchFamily="49" charset="0"/>
              </a:rPr>
              <a:t>(0,100)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x,end</a:t>
            </a:r>
            <a:r>
              <a:rPr lang="en-US" dirty="0">
                <a:latin typeface="Consolas" panose="020B0609020204030204" pitchFamily="49" charset="0"/>
              </a:rPr>
              <a:t>=" ")</a:t>
            </a:r>
            <a:endParaRPr lang="es-PY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7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/>
          <p:nvPr/>
        </p:nvSpPr>
        <p:spPr>
          <a:xfrm>
            <a:off x="457200" y="1722253"/>
            <a:ext cx="7815468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Procedimientos y Funciones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Parámetros, Valores y Ámbito de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Manejo de módulos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 txBox="1">
            <a:spLocks noGrp="1"/>
          </p:cNvSpPr>
          <p:nvPr>
            <p:ph type="title"/>
          </p:nvPr>
        </p:nvSpPr>
        <p:spPr>
          <a:xfrm>
            <a:off x="250134" y="73165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veremos hoy?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Y" sz="4000" dirty="0"/>
              <a:t>Números aleatorios – Reales (</a:t>
            </a:r>
            <a:r>
              <a:rPr lang="es-PY" sz="4000" i="1" dirty="0" err="1"/>
              <a:t>float</a:t>
            </a:r>
            <a:r>
              <a:rPr lang="es-PY" sz="4000" dirty="0"/>
              <a:t>)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4E8EA5-0DD7-46E7-96A5-625C01EF28EB}"/>
              </a:ext>
            </a:extLst>
          </p:cNvPr>
          <p:cNvSpPr txBox="1"/>
          <p:nvPr/>
        </p:nvSpPr>
        <p:spPr>
          <a:xfrm>
            <a:off x="478301" y="1074750"/>
            <a:ext cx="844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Y" sz="2000" dirty="0"/>
              <a:t>La función </a:t>
            </a:r>
            <a:r>
              <a:rPr lang="es-PY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uniform</a:t>
            </a:r>
            <a:r>
              <a:rPr lang="es-PY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s-PY" sz="2000" dirty="0"/>
              <a:t> se encuentra en la librería/módulo </a:t>
            </a:r>
            <a:r>
              <a:rPr lang="es-PY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random</a:t>
            </a:r>
            <a:r>
              <a:rPr lang="es-PY" sz="2000" dirty="0"/>
              <a:t>, y su sintaxis es la siguiente:</a:t>
            </a:r>
            <a:endParaRPr lang="es-PY" sz="2000" dirty="0"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7D4DEF-0FE4-0360-E12C-39CECD922E93}"/>
              </a:ext>
            </a:extLst>
          </p:cNvPr>
          <p:cNvSpPr txBox="1"/>
          <p:nvPr/>
        </p:nvSpPr>
        <p:spPr>
          <a:xfrm>
            <a:off x="478301" y="2919652"/>
            <a:ext cx="844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Y" sz="2000" dirty="0"/>
              <a:t>Esta función devuelve un número real (de punto flotante) entre 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inicio</a:t>
            </a:r>
            <a:r>
              <a:rPr lang="es-PY" sz="2000" dirty="0"/>
              <a:t> y </a:t>
            </a:r>
            <a:r>
              <a:rPr lang="es-PY" sz="2000" dirty="0">
                <a:solidFill>
                  <a:schemeClr val="tx2"/>
                </a:solidFill>
                <a:latin typeface="Consolas" panose="020B0609020204030204" pitchFamily="49" charset="0"/>
              </a:rPr>
              <a:t>fin</a:t>
            </a:r>
            <a:r>
              <a:rPr lang="es-PY" sz="2000" dirty="0"/>
              <a:t> (incluyendo generalmente estos límites).</a:t>
            </a:r>
            <a:endParaRPr lang="es-PY" sz="2000" dirty="0"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381377-0876-B5E9-73E8-17F650557B11}"/>
              </a:ext>
            </a:extLst>
          </p:cNvPr>
          <p:cNvSpPr txBox="1"/>
          <p:nvPr/>
        </p:nvSpPr>
        <p:spPr>
          <a:xfrm>
            <a:off x="2480553" y="4006719"/>
            <a:ext cx="45720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random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range(10):</a:t>
            </a:r>
          </a:p>
          <a:p>
            <a:r>
              <a:rPr lang="en-US" dirty="0">
                <a:latin typeface="Consolas" panose="020B0609020204030204" pitchFamily="49" charset="0"/>
              </a:rPr>
              <a:t>    x = </a:t>
            </a:r>
            <a:r>
              <a:rPr lang="en-US" dirty="0" err="1">
                <a:latin typeface="Consolas" panose="020B0609020204030204" pitchFamily="49" charset="0"/>
              </a:rPr>
              <a:t>random.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uniform</a:t>
            </a:r>
            <a:r>
              <a:rPr lang="en-US" dirty="0">
                <a:latin typeface="Consolas" panose="020B0609020204030204" pitchFamily="49" charset="0"/>
              </a:rPr>
              <a:t>(0,100)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print(f"{x:.3f}",end=" ")</a:t>
            </a:r>
            <a:endParaRPr lang="es-PY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234379-1CB7-07A3-4810-A2FE32E61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053" y="1853614"/>
            <a:ext cx="480711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v1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random.uniform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fin)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E28AB82-C900-EECE-37EF-8EAE4441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21" y="5607695"/>
            <a:ext cx="8499907" cy="27699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660F6B17-4078-AFC0-59A8-7A3A48D81FD5}"/>
              </a:ext>
            </a:extLst>
          </p:cNvPr>
          <p:cNvSpPr/>
          <p:nvPr/>
        </p:nvSpPr>
        <p:spPr>
          <a:xfrm>
            <a:off x="362321" y="6451786"/>
            <a:ext cx="3151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dirty="0"/>
              <a:t>https://docs.python.org/3/library/random.html</a:t>
            </a:r>
          </a:p>
        </p:txBody>
      </p:sp>
    </p:spTree>
    <p:extLst>
      <p:ext uri="{BB962C8B-B14F-4D97-AF65-F5344CB8AC3E}">
        <p14:creationId xmlns:p14="http://schemas.microsoft.com/office/powerpoint/2010/main" val="287078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 modulo personalizado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7"/>
          <p:cNvSpPr/>
          <p:nvPr/>
        </p:nvSpPr>
        <p:spPr>
          <a:xfrm flipH="1">
            <a:off x="478301" y="1343601"/>
            <a:ext cx="844061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 son los Módulos en Python y Por qué Son Útiles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módulos son archivos de Python que contienen definiciones y declaraciones, como variables, funciones y clases, que pueden ser utilizadas en otros programas Python.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Utilidad de los Módulos: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Los módulos permiten la organización y reutilización de código.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Facilitan la colaboración y el mantenimiento del código al dividirlo en partes lógicas y     separadas.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7"/>
          <p:cNvSpPr txBox="1"/>
          <p:nvPr/>
        </p:nvSpPr>
        <p:spPr>
          <a:xfrm>
            <a:off x="930784" y="4281510"/>
            <a:ext cx="6982910" cy="8309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Contenido del archivo mi_modulo.py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 saludar(nombre):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print("¡Hola,", nombre, "!")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930783" y="5759289"/>
            <a:ext cx="6982910" cy="8309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#Utilización del módulo personalizado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mi_modulo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mi_modulo.saludar("Juan")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7"/>
          <p:cNvSpPr txBox="1"/>
          <p:nvPr/>
        </p:nvSpPr>
        <p:spPr>
          <a:xfrm>
            <a:off x="478301" y="3660771"/>
            <a:ext cx="65096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Ejemplo de Creación y Utilización de un Módulo Personalizado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6A98CC-C0C7-42C1-B5DF-799F53A0B95B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8300" y="267288"/>
            <a:ext cx="6944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4000" dirty="0"/>
              <a:t>Puntos Importantes a Revisar</a:t>
            </a:r>
            <a:endParaRPr lang="en-US" sz="4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D55C14-0278-41E7-BD5D-6A0EA3CD84A3}"/>
              </a:ext>
            </a:extLst>
          </p:cNvPr>
          <p:cNvSpPr txBox="1"/>
          <p:nvPr/>
        </p:nvSpPr>
        <p:spPr>
          <a:xfrm>
            <a:off x="478300" y="1236430"/>
            <a:ext cx="7815468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/>
              <a:t>Subprogramas: concepto y características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/>
              <a:t>Funciones y procedimientos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>
                <a:latin typeface="+mj-lt"/>
              </a:rPr>
              <a:t>Subprogramas en Python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>
                <a:latin typeface="+mj-lt"/>
              </a:rPr>
              <a:t>Uso de </a:t>
            </a:r>
            <a:r>
              <a:rPr lang="es-PY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endParaRPr lang="es-PY" sz="2800" dirty="0">
              <a:latin typeface="+mj-lt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>
                <a:latin typeface="+mj-lt"/>
              </a:rPr>
              <a:t>Ámbito de las variables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>
                <a:latin typeface="+mj-lt"/>
              </a:rPr>
              <a:t>Paso de parámetros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>
                <a:latin typeface="+mj-lt"/>
              </a:rPr>
              <a:t>Funciones útiles en </a:t>
            </a:r>
            <a:r>
              <a:rPr lang="es-PY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math</a:t>
            </a: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Y" sz="2800" dirty="0">
                <a:latin typeface="+mj-lt"/>
              </a:rPr>
              <a:t>Generación de números aleatorios</a:t>
            </a:r>
            <a:endParaRPr lang="es-PY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 Functions: Making Your Code Reusable - CODEFATHER">
            <a:extLst>
              <a:ext uri="{FF2B5EF4-FFF2-40B4-BE49-F238E27FC236}">
                <a16:creationId xmlns:a16="http://schemas.microsoft.com/office/drawing/2014/main" id="{525F2B9A-B4ED-10AB-D129-330BD738C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70" y="18466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6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"/>
          <p:cNvSpPr/>
          <p:nvPr/>
        </p:nvSpPr>
        <p:spPr>
          <a:xfrm>
            <a:off x="478300" y="2289033"/>
            <a:ext cx="8046722" cy="523221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8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8"/>
          <p:cNvSpPr txBox="1"/>
          <p:nvPr/>
        </p:nvSpPr>
        <p:spPr>
          <a:xfrm>
            <a:off x="478300" y="267288"/>
            <a:ext cx="2081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sz="4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478300" y="1031937"/>
            <a:ext cx="804672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3: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el enésimo término de la sucesión de Fibonacci, donde cada término es la suma de los dos anteriores, y sabiendo que los dos primeros términos son 0 y 1.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478300" y="2289033"/>
            <a:ext cx="80714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0, 1, 1, 2, 3, 5, 8, 13, 21, 34, 55, 89…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18" descr="Resultado de imagen para hurricane sandy fibonacc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764" y="3595579"/>
            <a:ext cx="3704618" cy="288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8" descr="Resultado de imagen para hurricane sandy fibonacc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5633" y="5224627"/>
            <a:ext cx="1774032" cy="144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260" y="2888142"/>
            <a:ext cx="36004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"/>
          <p:cNvSpPr txBox="1">
            <a:spLocks noGrp="1"/>
          </p:cNvSpPr>
          <p:nvPr>
            <p:ph type="title"/>
          </p:nvPr>
        </p:nvSpPr>
        <p:spPr>
          <a:xfrm>
            <a:off x="278879" y="422176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Recursividad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0" name="Google Shape;440;p19" descr="Image result for examene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9"/>
          <p:cNvSpPr txBox="1"/>
          <p:nvPr/>
        </p:nvSpPr>
        <p:spPr>
          <a:xfrm>
            <a:off x="457200" y="1412776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Series de fibonacci</a:t>
            </a:r>
            <a:endParaRPr sz="4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957943" y="2132856"/>
            <a:ext cx="7214353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fibonacci (n):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ant1 = ant2 = 1;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((n == 0) or (n == 1)): 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actual = 1;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else: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i in range(2,n+1)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actual = ant1 + ant2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ant2 = ant1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ant1 = actual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(actual)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307975" y="341412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/>
              <a:t>Ejercicio Propuesto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48" name="Google Shape;448;p20" descr="Image result for examene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725" y="2655100"/>
            <a:ext cx="6009398" cy="338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Abstracción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478301" y="1032375"/>
            <a:ext cx="79482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la abstracción?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abstracción es un concepto fundamental en programación que implica la simplificación y la creación de modelos que representan la realidad de manera más simple y manejable.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"/>
          <p:cNvSpPr txBox="1"/>
          <p:nvPr/>
        </p:nvSpPr>
        <p:spPr>
          <a:xfrm>
            <a:off x="302454" y="5110609"/>
            <a:ext cx="829994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Subprogramas facilitan la Abstracción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subprogramas nos ayudan a dividir tareas complejas en problemas más pequeños y manejables.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permite una mejor organización del código y una mayor reutilización de la lógica.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8025" y="3129188"/>
            <a:ext cx="2857500" cy="1792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725251" y="2289905"/>
            <a:ext cx="1716259" cy="7455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 principal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148475" y="3654470"/>
            <a:ext cx="1716259" cy="432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Subproblema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2258629" y="3654470"/>
            <a:ext cx="1716259" cy="432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Subproblema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4354717" y="3654470"/>
            <a:ext cx="1716259" cy="4322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Subproblema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"/>
          <p:cNvCxnSpPr>
            <a:stCxn id="197" idx="2"/>
          </p:cNvCxnSpPr>
          <p:nvPr/>
        </p:nvCxnSpPr>
        <p:spPr>
          <a:xfrm>
            <a:off x="1583381" y="3035493"/>
            <a:ext cx="0" cy="282000"/>
          </a:xfrm>
          <a:prstGeom prst="straightConnector1">
            <a:avLst/>
          </a:prstGeom>
          <a:noFill/>
          <a:ln w="1905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3"/>
          <p:cNvCxnSpPr/>
          <p:nvPr/>
        </p:nvCxnSpPr>
        <p:spPr>
          <a:xfrm flipH="1">
            <a:off x="1006605" y="3317638"/>
            <a:ext cx="4206241" cy="3"/>
          </a:xfrm>
          <a:prstGeom prst="straightConnector1">
            <a:avLst/>
          </a:prstGeom>
          <a:noFill/>
          <a:ln w="1905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3"/>
          <p:cNvCxnSpPr>
            <a:endCxn id="199" idx="0"/>
          </p:cNvCxnSpPr>
          <p:nvPr/>
        </p:nvCxnSpPr>
        <p:spPr>
          <a:xfrm>
            <a:off x="3116759" y="3317570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F243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4" name="Google Shape;204;p3"/>
          <p:cNvCxnSpPr>
            <a:endCxn id="200" idx="0"/>
          </p:cNvCxnSpPr>
          <p:nvPr/>
        </p:nvCxnSpPr>
        <p:spPr>
          <a:xfrm>
            <a:off x="5212847" y="3317570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F243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5" name="Google Shape;205;p3"/>
          <p:cNvCxnSpPr/>
          <p:nvPr/>
        </p:nvCxnSpPr>
        <p:spPr>
          <a:xfrm>
            <a:off x="1006605" y="3317570"/>
            <a:ext cx="0" cy="336900"/>
          </a:xfrm>
          <a:prstGeom prst="straightConnector1">
            <a:avLst/>
          </a:prstGeom>
          <a:noFill/>
          <a:ln w="19050" cap="flat" cmpd="sng">
            <a:solidFill>
              <a:srgbClr val="0F243E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6" name="Google Shape;206;p3"/>
          <p:cNvSpPr txBox="1"/>
          <p:nvPr/>
        </p:nvSpPr>
        <p:spPr>
          <a:xfrm>
            <a:off x="2568673" y="2008121"/>
            <a:ext cx="3080270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 abstracción nos permite manejar la complejidad al ocultar detalles innecesarios y enfocarnos en los aspectos más relevantes de un problema.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478301" y="1142990"/>
            <a:ext cx="79482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funciones están diseñadas para ejecutar alguna tarea específica, se escriben 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solamente una vez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pero pueden ser referenciadas en </a:t>
            </a: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puntos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programa, de modo que se puede evitar la duplicación innecesaria de código.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478300" y="2816511"/>
            <a:ext cx="2971069" cy="3396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 principal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953589" y="3708598"/>
            <a:ext cx="164775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funcionSuma()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funcionSuma()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4767943" y="3551166"/>
            <a:ext cx="3271533" cy="120032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#funcionSuma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4"/>
          <p:cNvCxnSpPr/>
          <p:nvPr/>
        </p:nvCxnSpPr>
        <p:spPr>
          <a:xfrm rot="10800000" flipH="1">
            <a:off x="2601348" y="3905794"/>
            <a:ext cx="2166596" cy="5094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" name="Google Shape;218;p4"/>
          <p:cNvCxnSpPr/>
          <p:nvPr/>
        </p:nvCxnSpPr>
        <p:spPr>
          <a:xfrm flipH="1">
            <a:off x="2614870" y="4018438"/>
            <a:ext cx="2153074" cy="4962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4"/>
          <p:cNvCxnSpPr/>
          <p:nvPr/>
        </p:nvCxnSpPr>
        <p:spPr>
          <a:xfrm rot="10800000" flipH="1">
            <a:off x="2601348" y="4342112"/>
            <a:ext cx="2166596" cy="12102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4"/>
          <p:cNvCxnSpPr/>
          <p:nvPr/>
        </p:nvCxnSpPr>
        <p:spPr>
          <a:xfrm flipH="1">
            <a:off x="2614870" y="4497384"/>
            <a:ext cx="2153074" cy="11370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" name="Google Shape;221;p4"/>
          <p:cNvSpPr/>
          <p:nvPr/>
        </p:nvSpPr>
        <p:spPr>
          <a:xfrm>
            <a:off x="4070567" y="4960531"/>
            <a:ext cx="4859383" cy="14773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una función es llamada por el programa principal (o por otra función), el control de la ejecución pasa a la funcion “llamada” que cuando termina pasa de vuelta el control al “llamador”.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3865552" y="2226219"/>
            <a:ext cx="4572000" cy="738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Programas más claros, legibles y menos complejos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Reutilizar código, subprogramas, módulos </a:t>
            </a:r>
            <a:endParaRPr sz="1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Facilita modificar y corregir los códigos por separado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y llamado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942030" y="4186053"/>
            <a:ext cx="3442615" cy="738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Definición de una función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suma(a, b):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a +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3710826" y="5355027"/>
            <a:ext cx="3878299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Llamadas a los subprogramas</a:t>
            </a: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resultado = suma(3, 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print("La suma es:", resultado)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resultado = suma(4, 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print("La suma es:", resultado)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3584250" y="5028285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Llamando (invocando)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1152910" y="3924444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Creando o definiendo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l="710" t="4022" r="1886" b="6696"/>
          <a:stretch/>
        </p:blipFill>
        <p:spPr>
          <a:xfrm>
            <a:off x="265177" y="886968"/>
            <a:ext cx="6117336" cy="282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Invocación a subprogramas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478301" y="1351035"/>
            <a:ext cx="794824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programa principal puede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 subprograma en diferentes lugares. Cada vez que es llamado, este subprograma ejecuta una tarea, y a continuación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devuelve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control al programa desde el lugar donde se hizo la invocación.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389687" y="3331700"/>
            <a:ext cx="2011680" cy="1755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413047" y="3763750"/>
            <a:ext cx="2011680" cy="1323439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Subprograma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401367" y="3641364"/>
            <a:ext cx="2011680" cy="39396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4" name="Google Shape;244;p6"/>
          <p:cNvSpPr txBox="1"/>
          <p:nvPr/>
        </p:nvSpPr>
        <p:spPr>
          <a:xfrm>
            <a:off x="3714729" y="3422000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Llamada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6"/>
          <p:cNvCxnSpPr/>
          <p:nvPr/>
        </p:nvCxnSpPr>
        <p:spPr>
          <a:xfrm rot="10800000">
            <a:off x="3401367" y="3914656"/>
            <a:ext cx="2011680" cy="815175"/>
          </a:xfrm>
          <a:prstGeom prst="straightConnector1">
            <a:avLst/>
          </a:prstGeom>
          <a:noFill/>
          <a:ln w="19050" cap="flat" cmpd="sng">
            <a:solidFill>
              <a:srgbClr val="3660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6" name="Google Shape;246;p6"/>
          <p:cNvSpPr txBox="1"/>
          <p:nvPr/>
        </p:nvSpPr>
        <p:spPr>
          <a:xfrm>
            <a:off x="4100152" y="3955603"/>
            <a:ext cx="1110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Retorno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6"/>
          <p:cNvCxnSpPr>
            <a:endCxn id="242" idx="1"/>
          </p:cNvCxnSpPr>
          <p:nvPr/>
        </p:nvCxnSpPr>
        <p:spPr>
          <a:xfrm rot="10800000" flipH="1">
            <a:off x="3401247" y="4425470"/>
            <a:ext cx="2011800" cy="166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8" name="Google Shape;248;p6"/>
          <p:cNvSpPr txBox="1"/>
          <p:nvPr/>
        </p:nvSpPr>
        <p:spPr>
          <a:xfrm>
            <a:off x="3368996" y="4236397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Llamada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6"/>
          <p:cNvCxnSpPr/>
          <p:nvPr/>
        </p:nvCxnSpPr>
        <p:spPr>
          <a:xfrm rot="10800000">
            <a:off x="3368996" y="4880737"/>
            <a:ext cx="2044051" cy="0"/>
          </a:xfrm>
          <a:prstGeom prst="straightConnector1">
            <a:avLst/>
          </a:prstGeom>
          <a:noFill/>
          <a:ln w="19050" cap="flat" cmpd="sng">
            <a:solidFill>
              <a:srgbClr val="36609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0" name="Google Shape;250;p6"/>
          <p:cNvSpPr txBox="1"/>
          <p:nvPr/>
        </p:nvSpPr>
        <p:spPr>
          <a:xfrm>
            <a:off x="3897368" y="4914786"/>
            <a:ext cx="1110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Retorno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478301" y="267288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Invocación a subprogramas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/>
          <p:nvPr/>
        </p:nvSpPr>
        <p:spPr>
          <a:xfrm>
            <a:off x="478301" y="1365102"/>
            <a:ext cx="79482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subprograma puede llamar a su vez a sus propios subprogramas.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883250" y="2551255"/>
            <a:ext cx="2011680" cy="2653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/>
          <p:nvPr/>
        </p:nvSpPr>
        <p:spPr>
          <a:xfrm>
            <a:off x="3753059" y="2554712"/>
            <a:ext cx="2011680" cy="1060686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Subprograma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3753059" y="4144360"/>
            <a:ext cx="2011680" cy="1060686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Subprograma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6622870" y="2554712"/>
            <a:ext cx="2011680" cy="1060686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Subprograma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7"/>
          <p:cNvCxnSpPr/>
          <p:nvPr/>
        </p:nvCxnSpPr>
        <p:spPr>
          <a:xfrm>
            <a:off x="2894930" y="3010488"/>
            <a:ext cx="85812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" name="Google Shape;263;p7"/>
          <p:cNvCxnSpPr/>
          <p:nvPr/>
        </p:nvCxnSpPr>
        <p:spPr>
          <a:xfrm rot="10800000">
            <a:off x="2880862" y="3225374"/>
            <a:ext cx="859536" cy="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7"/>
          <p:cNvCxnSpPr/>
          <p:nvPr/>
        </p:nvCxnSpPr>
        <p:spPr>
          <a:xfrm>
            <a:off x="5774385" y="3010488"/>
            <a:ext cx="85812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" name="Google Shape;265;p7"/>
          <p:cNvCxnSpPr/>
          <p:nvPr/>
        </p:nvCxnSpPr>
        <p:spPr>
          <a:xfrm rot="10800000">
            <a:off x="5760317" y="3225374"/>
            <a:ext cx="859536" cy="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p7"/>
          <p:cNvCxnSpPr/>
          <p:nvPr/>
        </p:nvCxnSpPr>
        <p:spPr>
          <a:xfrm>
            <a:off x="2894930" y="4557934"/>
            <a:ext cx="85812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p7"/>
          <p:cNvCxnSpPr/>
          <p:nvPr/>
        </p:nvCxnSpPr>
        <p:spPr>
          <a:xfrm rot="10800000">
            <a:off x="2880862" y="4772820"/>
            <a:ext cx="859536" cy="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449330" y="371346"/>
            <a:ext cx="82999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Procedimientos vs Funciones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449330" y="2397948"/>
            <a:ext cx="4465501" cy="20621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Definición de un procedimiento</a:t>
            </a: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saludar(nombre):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print("¡Hola! "+nombre)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saludar("Diego")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saludar("Juan")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saludar(“Pedro")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"/>
          <p:cNvSpPr txBox="1"/>
          <p:nvPr/>
        </p:nvSpPr>
        <p:spPr>
          <a:xfrm>
            <a:off x="788670" y="1366991"/>
            <a:ext cx="646252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Los procedimientos (no devuelven resultados)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• Los valores que recibe una función (procedimiento) son los parámetros.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5072634" y="2547465"/>
            <a:ext cx="3282696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parámetros (argumentos) se especifican después del nombre de la función, dentro del paréntesis. Puedes agregar tantos argumentos como quieras, simplemente sepáralos con una coma.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 txBox="1"/>
          <p:nvPr/>
        </p:nvSpPr>
        <p:spPr>
          <a:xfrm>
            <a:off x="868680" y="4798511"/>
            <a:ext cx="4572000" cy="13849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de Uso: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procedimientos son útiles para acciones que no necesitan devolver un valor, como imprimir en pantalla.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funciones son útiles cuando necesitamos calcular y devolver un resultado específico.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>
            <a:off x="1139483" y="4051495"/>
            <a:ext cx="2391508" cy="1430334"/>
          </a:xfrm>
          <a:prstGeom prst="rect">
            <a:avLst/>
          </a:prstGeom>
          <a:solidFill>
            <a:srgbClr val="DAEEF3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8426548" y="6328676"/>
            <a:ext cx="6454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1" i="0" u="none" strike="noStrike" cap="non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9"/>
          <p:cNvSpPr txBox="1"/>
          <p:nvPr/>
        </p:nvSpPr>
        <p:spPr>
          <a:xfrm>
            <a:off x="478301" y="267288"/>
            <a:ext cx="844061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Ámbito de las variables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9"/>
          <p:cNvSpPr/>
          <p:nvPr/>
        </p:nvSpPr>
        <p:spPr>
          <a:xfrm>
            <a:off x="478300" y="1048770"/>
            <a:ext cx="8046721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locales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definidas en funciones y bloques. Sólo pueden emplearse (o son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visibles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dentro de la función/bloque.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globales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definidas fuera de las funciones, generalmente al principio. Accesible en todas las funciones.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3530991" y="2532181"/>
            <a:ext cx="1864612" cy="66254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3530991" y="2664804"/>
            <a:ext cx="18646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globales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1420838" y="4337813"/>
            <a:ext cx="1864612" cy="66254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1491178" y="4484417"/>
            <a:ext cx="1729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locales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9"/>
          <p:cNvSpPr txBox="1"/>
          <p:nvPr/>
        </p:nvSpPr>
        <p:spPr>
          <a:xfrm>
            <a:off x="1795940" y="5093378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5261314" y="4051495"/>
            <a:ext cx="2391508" cy="1430334"/>
          </a:xfrm>
          <a:prstGeom prst="rect">
            <a:avLst/>
          </a:prstGeom>
          <a:solidFill>
            <a:srgbClr val="E5DFEC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5542669" y="4337813"/>
            <a:ext cx="1864612" cy="66254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9"/>
          <p:cNvSpPr txBox="1"/>
          <p:nvPr/>
        </p:nvSpPr>
        <p:spPr>
          <a:xfrm>
            <a:off x="5613009" y="4484417"/>
            <a:ext cx="1729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locales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5917771" y="5093378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 txBox="1"/>
          <p:nvPr/>
        </p:nvSpPr>
        <p:spPr>
          <a:xfrm>
            <a:off x="940738" y="5535920"/>
            <a:ext cx="28248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Accesible sólo por función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 txBox="1"/>
          <p:nvPr/>
        </p:nvSpPr>
        <p:spPr>
          <a:xfrm>
            <a:off x="5062569" y="5535920"/>
            <a:ext cx="28248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Accesible sólo por función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9"/>
          <p:cNvCxnSpPr>
            <a:stCxn id="282" idx="0"/>
            <a:endCxn id="286" idx="3"/>
          </p:cNvCxnSpPr>
          <p:nvPr/>
        </p:nvCxnSpPr>
        <p:spPr>
          <a:xfrm rot="10800000" flipH="1">
            <a:off x="2335237" y="3097795"/>
            <a:ext cx="1468800" cy="953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8" name="Google Shape;298;p9"/>
          <p:cNvCxnSpPr>
            <a:stCxn id="291" idx="0"/>
            <a:endCxn id="286" idx="5"/>
          </p:cNvCxnSpPr>
          <p:nvPr/>
        </p:nvCxnSpPr>
        <p:spPr>
          <a:xfrm rot="10800000">
            <a:off x="5122668" y="3097795"/>
            <a:ext cx="1334400" cy="953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9" name="Google Shape;299;p9"/>
          <p:cNvSpPr txBox="1"/>
          <p:nvPr/>
        </p:nvSpPr>
        <p:spPr>
          <a:xfrm>
            <a:off x="2868144" y="3441404"/>
            <a:ext cx="321754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Accesibles por cualquier función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2138</Words>
  <Application>Microsoft Office PowerPoint</Application>
  <PresentationFormat>Presentación en pantalla (4:3)</PresentationFormat>
  <Paragraphs>322</Paragraphs>
  <Slides>25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Calibri</vt:lpstr>
      <vt:lpstr>Consolas</vt:lpstr>
      <vt:lpstr>Courier New</vt:lpstr>
      <vt:lpstr>Arimo</vt:lpstr>
      <vt:lpstr>Cambria Math</vt:lpstr>
      <vt:lpstr>Arial</vt:lpstr>
      <vt:lpstr>Brilho</vt:lpstr>
      <vt:lpstr>1_Tema de Office</vt:lpstr>
      <vt:lpstr>Fundamentos de Programación</vt:lpstr>
      <vt:lpstr>¿Qué veremos hoy?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Recursividad</vt:lpstr>
      <vt:lpstr>Ejercicio Propuesto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yoda</dc:creator>
  <cp:lastModifiedBy>Diego Stalder</cp:lastModifiedBy>
  <cp:revision>4</cp:revision>
  <dcterms:modified xsi:type="dcterms:W3CDTF">2025-03-10T12:38:47Z</dcterms:modified>
</cp:coreProperties>
</file>